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91" r:id="rId2"/>
    <p:sldId id="358" r:id="rId3"/>
    <p:sldId id="359" r:id="rId4"/>
    <p:sldId id="384" r:id="rId5"/>
    <p:sldId id="385" r:id="rId6"/>
    <p:sldId id="386" r:id="rId7"/>
    <p:sldId id="388" r:id="rId8"/>
    <p:sldId id="389" r:id="rId9"/>
    <p:sldId id="383" r:id="rId10"/>
    <p:sldId id="390" r:id="rId11"/>
  </p:sldIdLst>
  <p:sldSz cx="9144000" cy="6858000" type="screen4x3"/>
  <p:notesSz cx="6858000" cy="9144000"/>
  <p:custDataLst>
    <p:tags r:id="rId14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userDrawn="1">
          <p15:clr>
            <a:srgbClr val="A4A3A4"/>
          </p15:clr>
        </p15:guide>
        <p15:guide id="4" orient="horz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53">
          <p15:clr>
            <a:srgbClr val="A4A3A4"/>
          </p15:clr>
        </p15:guide>
        <p15:guide id="2" pos="2160">
          <p15:clr>
            <a:srgbClr val="A4A3A4"/>
          </p15:clr>
        </p15:guide>
        <p15:guide id="3" pos="391">
          <p15:clr>
            <a:srgbClr val="A4A3A4"/>
          </p15:clr>
        </p15:guide>
        <p15:guide id="4" pos="365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" lastIdx="13" clrIdx="0"/>
  <p:cmAuthor id="1" name="Utilisateur de Microsoft Office" initials="Office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6600FF"/>
    <a:srgbClr val="00CC00"/>
    <a:srgbClr val="FF6600"/>
    <a:srgbClr val="FFCA99"/>
    <a:srgbClr val="FF1643"/>
    <a:srgbClr val="F30000"/>
    <a:srgbClr val="8EBB2B"/>
    <a:srgbClr val="3333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548" autoAdjust="0"/>
    <p:restoredTop sz="94660"/>
  </p:normalViewPr>
  <p:slideViewPr>
    <p:cSldViewPr snapToObjects="1">
      <p:cViewPr varScale="1">
        <p:scale>
          <a:sx n="86" d="100"/>
          <a:sy n="86" d="100"/>
        </p:scale>
        <p:origin x="1596" y="96"/>
      </p:cViewPr>
      <p:guideLst>
        <p:guide/>
        <p:guide orient="horz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2772" y="90"/>
      </p:cViewPr>
      <p:guideLst>
        <p:guide orient="horz" pos="2653"/>
        <p:guide pos="2160"/>
        <p:guide pos="391"/>
        <p:guide pos="365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368110236221"/>
          <c:y val="0.19450767345123099"/>
          <c:w val="0.86871522309711302"/>
          <c:h val="0.5266974401504349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≤ 200 mg/g</c:v>
                </c:pt>
              </c:strCache>
            </c:strRef>
          </c:tx>
          <c:spPr>
            <a:solidFill>
              <a:srgbClr val="0D9F1B"/>
            </a:solidFill>
            <a:ln w="25378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599"/>
                      <a:t>58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1DA-44E9-ACEA-F9D21CE526E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599"/>
                      <a:t>89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DA-44E9-ACEA-F9D21CE526E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599"/>
                      <a:t>44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1DA-44E9-ACEA-F9D21CE526E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599" dirty="0"/>
                      <a:t>75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DA-44E9-ACEA-F9D21CE526E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599"/>
                      <a:t>65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1DA-44E9-ACEA-F9D21CE526E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599"/>
                      <a:t>91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DA-44E9-ACEA-F9D21CE526EF}"/>
                </c:ext>
              </c:extLst>
            </c:dLbl>
            <c:spPr>
              <a:noFill/>
              <a:ln w="2537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99" b="1">
                    <a:solidFill>
                      <a:schemeClr val="bg1"/>
                    </a:solidFill>
                    <a:latin typeface="+mj-lt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Total 1</c:v>
                </c:pt>
                <c:pt idx="1">
                  <c:v>Total 2</c:v>
                </c:pt>
                <c:pt idx="3">
                  <c:v>TDF 1</c:v>
                </c:pt>
                <c:pt idx="4">
                  <c:v>TDF 2</c:v>
                </c:pt>
                <c:pt idx="6">
                  <c:v>Non-TDF 1</c:v>
                </c:pt>
                <c:pt idx="7">
                  <c:v>Non-TDF 2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58</c:v>
                </c:pt>
                <c:pt idx="1">
                  <c:v>89</c:v>
                </c:pt>
                <c:pt idx="3">
                  <c:v>44</c:v>
                </c:pt>
                <c:pt idx="4">
                  <c:v>75</c:v>
                </c:pt>
                <c:pt idx="6">
                  <c:v>65</c:v>
                </c:pt>
                <c:pt idx="7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1DA-44E9-ACEA-F9D21CE526E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&gt; 200 mg/g</c:v>
                </c:pt>
              </c:strCache>
            </c:strRef>
          </c:tx>
          <c:spPr>
            <a:solidFill>
              <a:srgbClr val="C00000"/>
            </a:solidFill>
            <a:ln w="25378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599"/>
                      <a:t>42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DA-44E9-ACEA-F9D21CE526E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599"/>
                      <a:t>11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1DA-44E9-ACEA-F9D21CE526E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599"/>
                      <a:t>56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DA-44E9-ACEA-F9D21CE526E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599"/>
                      <a:t>25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1DA-44E9-ACEA-F9D21CE526E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599"/>
                      <a:t>35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DA-44E9-ACEA-F9D21CE526E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599"/>
                      <a:t>9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1DA-44E9-ACEA-F9D21CE526EF}"/>
                </c:ext>
              </c:extLst>
            </c:dLbl>
            <c:spPr>
              <a:noFill/>
              <a:ln w="2537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99" b="1">
                    <a:solidFill>
                      <a:schemeClr val="bg1"/>
                    </a:solidFill>
                    <a:latin typeface="+mj-lt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Total 1</c:v>
                </c:pt>
                <c:pt idx="1">
                  <c:v>Total 2</c:v>
                </c:pt>
                <c:pt idx="3">
                  <c:v>TDF 1</c:v>
                </c:pt>
                <c:pt idx="4">
                  <c:v>TDF 2</c:v>
                </c:pt>
                <c:pt idx="6">
                  <c:v>Non-TDF 1</c:v>
                </c:pt>
                <c:pt idx="7">
                  <c:v>Non-TDF 2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42</c:v>
                </c:pt>
                <c:pt idx="1">
                  <c:v>11</c:v>
                </c:pt>
                <c:pt idx="3">
                  <c:v>56</c:v>
                </c:pt>
                <c:pt idx="4">
                  <c:v>25</c:v>
                </c:pt>
                <c:pt idx="6">
                  <c:v>35</c:v>
                </c:pt>
                <c:pt idx="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1DA-44E9-ACEA-F9D21CE526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-751945440"/>
        <c:axId val="-751948160"/>
      </c:barChart>
      <c:catAx>
        <c:axId val="-75194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3172">
            <a:solidFill>
              <a:srgbClr val="000000"/>
            </a:solidFill>
            <a:prstDash val="solid"/>
          </a:ln>
        </c:spPr>
        <c:crossAx val="-751948160"/>
        <c:crosses val="autoZero"/>
        <c:auto val="1"/>
        <c:lblAlgn val="ctr"/>
        <c:lblOffset val="100"/>
        <c:noMultiLvlLbl val="0"/>
      </c:catAx>
      <c:valAx>
        <c:axId val="-751948160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2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399">
                <a:solidFill>
                  <a:srgbClr val="000066"/>
                </a:solidFill>
              </a:defRPr>
            </a:pPr>
            <a:endParaRPr lang="fr-FR"/>
          </a:p>
        </c:txPr>
        <c:crossAx val="-751945440"/>
        <c:crosses val="autoZero"/>
        <c:crossBetween val="between"/>
        <c:majorUnit val="20"/>
      </c:valAx>
      <c:spPr>
        <a:noFill/>
        <a:ln w="25387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399" b="1">
                <a:solidFill>
                  <a:srgbClr val="333399"/>
                </a:solidFill>
                <a:latin typeface="+mj-lt"/>
              </a:defRPr>
            </a:pPr>
            <a:endParaRPr lang="fr-FR"/>
          </a:p>
        </c:txPr>
      </c:legendEntry>
      <c:legendEntry>
        <c:idx val="1"/>
        <c:txPr>
          <a:bodyPr/>
          <a:lstStyle/>
          <a:p>
            <a:pPr>
              <a:defRPr sz="1399" b="1">
                <a:solidFill>
                  <a:srgbClr val="333399"/>
                </a:solidFill>
                <a:latin typeface="+mj-lt"/>
              </a:defRPr>
            </a:pPr>
            <a:endParaRPr lang="fr-FR"/>
          </a:p>
        </c:txPr>
      </c:legendEntry>
      <c:layout>
        <c:manualLayout>
          <c:xMode val="edge"/>
          <c:yMode val="edge"/>
          <c:x val="0.12902079547748799"/>
          <c:y val="6.5817444307064904E-2"/>
          <c:w val="0.68997668997669004"/>
          <c:h val="7.3059369644910097E-2"/>
        </c:manualLayout>
      </c:layout>
      <c:overlay val="0"/>
      <c:spPr>
        <a:noFill/>
        <a:ln w="25378">
          <a:noFill/>
        </a:ln>
      </c:spPr>
      <c:txPr>
        <a:bodyPr/>
        <a:lstStyle/>
        <a:p>
          <a:pPr>
            <a:defRPr sz="1399" b="0">
              <a:solidFill>
                <a:srgbClr val="002060"/>
              </a:solidFill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368110236221"/>
          <c:y val="0.16016067385114899"/>
          <c:w val="0.86871522309711302"/>
          <c:h val="0.552138204934208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≤ 30 mg/g</c:v>
                </c:pt>
              </c:strCache>
            </c:strRef>
          </c:tx>
          <c:spPr>
            <a:solidFill>
              <a:srgbClr val="0D9F1B"/>
            </a:solidFill>
            <a:ln w="25368">
              <a:noFill/>
            </a:ln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sz="1599"/>
                      <a:t>79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B43-42E8-9F25-BFD29A3E726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599"/>
                      <a:t>36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B43-42E8-9F25-BFD29A3E726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599"/>
                      <a:t>63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B43-42E8-9F25-BFD29A3E726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599"/>
                      <a:t>58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B43-42E8-9F25-BFD29A3E726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599"/>
                      <a:t>87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B43-42E8-9F25-BFD29A3E726A}"/>
                </c:ext>
              </c:extLst>
            </c:dLbl>
            <c:spPr>
              <a:noFill/>
              <a:ln w="2536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99" b="1">
                    <a:solidFill>
                      <a:schemeClr val="bg1"/>
                    </a:solidFill>
                    <a:latin typeface="+mj-lt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Total 1</c:v>
                </c:pt>
                <c:pt idx="1">
                  <c:v>Total 2</c:v>
                </c:pt>
                <c:pt idx="3">
                  <c:v>TDF 1</c:v>
                </c:pt>
                <c:pt idx="4">
                  <c:v>TDF 2</c:v>
                </c:pt>
                <c:pt idx="6">
                  <c:v>Non-TDF 1</c:v>
                </c:pt>
                <c:pt idx="7">
                  <c:v>Non-TDF 2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51</c:v>
                </c:pt>
                <c:pt idx="1">
                  <c:v>79</c:v>
                </c:pt>
                <c:pt idx="3">
                  <c:v>36</c:v>
                </c:pt>
                <c:pt idx="4">
                  <c:v>63</c:v>
                </c:pt>
                <c:pt idx="6">
                  <c:v>58</c:v>
                </c:pt>
                <c:pt idx="7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B43-42E8-9F25-BFD29A3E72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&gt; 30 mg/g</c:v>
                </c:pt>
              </c:strCache>
            </c:strRef>
          </c:tx>
          <c:spPr>
            <a:solidFill>
              <a:srgbClr val="C00000"/>
            </a:solidFill>
            <a:ln w="25368">
              <a:noFill/>
            </a:ln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sz="1599"/>
                      <a:t>21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B43-42E8-9F25-BFD29A3E726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599"/>
                      <a:t>64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43-42E8-9F25-BFD29A3E726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599"/>
                      <a:t>37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B43-42E8-9F25-BFD29A3E726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599"/>
                      <a:t>42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B43-42E8-9F25-BFD29A3E726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599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B43-42E8-9F25-BFD29A3E726A}"/>
                </c:ext>
              </c:extLst>
            </c:dLbl>
            <c:spPr>
              <a:noFill/>
              <a:ln w="2536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99" b="1">
                    <a:solidFill>
                      <a:schemeClr val="bg1"/>
                    </a:solidFill>
                    <a:latin typeface="+mj-lt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Total 1</c:v>
                </c:pt>
                <c:pt idx="1">
                  <c:v>Total 2</c:v>
                </c:pt>
                <c:pt idx="3">
                  <c:v>TDF 1</c:v>
                </c:pt>
                <c:pt idx="4">
                  <c:v>TDF 2</c:v>
                </c:pt>
                <c:pt idx="6">
                  <c:v>Non-TDF 1</c:v>
                </c:pt>
                <c:pt idx="7">
                  <c:v>Non-TDF 2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49</c:v>
                </c:pt>
                <c:pt idx="1">
                  <c:v>21</c:v>
                </c:pt>
                <c:pt idx="3">
                  <c:v>64</c:v>
                </c:pt>
                <c:pt idx="4">
                  <c:v>37</c:v>
                </c:pt>
                <c:pt idx="6">
                  <c:v>42</c:v>
                </c:pt>
                <c:pt idx="7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B43-42E8-9F25-BFD29A3E72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-751949792"/>
        <c:axId val="-751949248"/>
      </c:barChart>
      <c:catAx>
        <c:axId val="-75194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3171">
            <a:solidFill>
              <a:srgbClr val="000000"/>
            </a:solidFill>
            <a:prstDash val="solid"/>
          </a:ln>
        </c:spPr>
        <c:crossAx val="-751949248"/>
        <c:crosses val="autoZero"/>
        <c:auto val="1"/>
        <c:lblAlgn val="ctr"/>
        <c:lblOffset val="100"/>
        <c:noMultiLvlLbl val="0"/>
      </c:catAx>
      <c:valAx>
        <c:axId val="-751949248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1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399">
                <a:solidFill>
                  <a:srgbClr val="000066"/>
                </a:solidFill>
              </a:defRPr>
            </a:pPr>
            <a:endParaRPr lang="fr-FR"/>
          </a:p>
        </c:txPr>
        <c:crossAx val="-751949792"/>
        <c:crosses val="autoZero"/>
        <c:crossBetween val="between"/>
        <c:majorUnit val="20"/>
      </c:valAx>
      <c:spPr>
        <a:noFill/>
        <a:ln w="25382">
          <a:noFill/>
        </a:ln>
      </c:spPr>
    </c:plotArea>
    <c:legend>
      <c:legendPos val="b"/>
      <c:layout>
        <c:manualLayout>
          <c:xMode val="edge"/>
          <c:yMode val="edge"/>
          <c:x val="0.21810709743756301"/>
          <c:y val="2.86395638313451E-2"/>
          <c:w val="0.54526741889222596"/>
          <c:h val="7.8758856859630799E-2"/>
        </c:manualLayout>
      </c:layout>
      <c:overlay val="0"/>
      <c:spPr>
        <a:noFill/>
        <a:ln w="25368">
          <a:noFill/>
        </a:ln>
      </c:spPr>
      <c:txPr>
        <a:bodyPr/>
        <a:lstStyle/>
        <a:p>
          <a:pPr>
            <a:defRPr sz="1399" b="1">
              <a:solidFill>
                <a:srgbClr val="333399"/>
              </a:solidFill>
              <a:latin typeface="+mj-lt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481A2C4D-89AC-4698-B1E8-B41A1A4EE156}" type="datetime1">
              <a:rPr lang="fr-FR" altLang="fr-FR"/>
              <a:pPr>
                <a:defRPr/>
              </a:pPr>
              <a:t>03/04/2016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EBF9CB08-9116-48F7-814D-8273D8FE23D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17619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52513" y="4324350"/>
            <a:ext cx="4752975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9363" y="860425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A2C38590-70B4-4A5A-B022-98AADDD6BFF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64537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39562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4433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4649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altLang="fr-FR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1641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altLang="fr-FR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1018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altLang="fr-FR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0749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altLang="fr-FR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9482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altLang="fr-FR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1627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2341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227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7F7F7F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B2B452B2-6E84-40CC-888D-C54672E7129F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7F7F7F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4EC80786-4CF5-45A4-ACE0-2062C0EC7BF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5" r:id="rId3"/>
    <p:sldLayoutId id="2147483666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Switch a E/C/F/TAF</a:t>
            </a:r>
          </a:p>
        </p:txBody>
      </p:sp>
      <p:sp>
        <p:nvSpPr>
          <p:cNvPr id="819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 err="1">
                <a:latin typeface="Calibri" pitchFamily="34" charset="0"/>
                <a:ea typeface="ＭＳ Ｐゴシック" pitchFamily="34" charset="-128"/>
              </a:rPr>
              <a:t>Estudio</a:t>
            </a:r>
            <a:r>
              <a:rPr lang="fr-FR" sz="2800" b="1" dirty="0">
                <a:latin typeface="Calibri" pitchFamily="34" charset="0"/>
                <a:ea typeface="ＭＳ Ｐゴシック" pitchFamily="34" charset="-128"/>
              </a:rPr>
              <a:t> GS-US-292-0112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s-ES" altLang="fr-FR" sz="2800" b="1" dirty="0">
                <a:latin typeface="Calibri" pitchFamily="34" charset="0"/>
                <a:ea typeface="ＭＳ Ｐゴシック" pitchFamily="34" charset="-128"/>
              </a:rPr>
              <a:t>Conclusión</a:t>
            </a:r>
          </a:p>
          <a:p>
            <a:pPr lvl="1"/>
            <a:r>
              <a:rPr lang="es-ES" altLang="fr-FR" sz="2000" dirty="0">
                <a:ea typeface="ＭＳ Ｐゴシック" pitchFamily="34" charset="-128"/>
              </a:rPr>
              <a:t>En pacientes HIV + virológicamente suprimidos con falla renal, </a:t>
            </a:r>
            <a:br>
              <a:rPr lang="es-ES" altLang="fr-FR" sz="2000" dirty="0">
                <a:ea typeface="ＭＳ Ｐゴシック" pitchFamily="34" charset="-128"/>
              </a:rPr>
            </a:br>
            <a:r>
              <a:rPr lang="es-ES" altLang="fr-FR" sz="2000" dirty="0">
                <a:ea typeface="ＭＳ Ｐゴシック" pitchFamily="34" charset="-128"/>
              </a:rPr>
              <a:t>el </a:t>
            </a:r>
            <a:r>
              <a:rPr lang="es-ES" altLang="fr-FR" sz="2000" dirty="0" err="1">
                <a:ea typeface="ＭＳ Ｐゴシック" pitchFamily="34" charset="-128"/>
              </a:rPr>
              <a:t>switch</a:t>
            </a:r>
            <a:r>
              <a:rPr lang="es-ES" altLang="fr-FR" sz="2000" dirty="0">
                <a:ea typeface="ＭＳ Ｐゴシック" pitchFamily="34" charset="-128"/>
              </a:rPr>
              <a:t> a E/C/F/TAF estuvo asociado con mínimo cambio en el filtrado glomerular </a:t>
            </a:r>
          </a:p>
          <a:p>
            <a:pPr lvl="1"/>
            <a:r>
              <a:rPr lang="es-ES" altLang="fr-FR" sz="2000" dirty="0">
                <a:ea typeface="ＭＳ Ｐゴシック" pitchFamily="34" charset="-128"/>
              </a:rPr>
              <a:t>La proteinuria y la albuminuria mejoraron significativamente </a:t>
            </a:r>
          </a:p>
          <a:p>
            <a:pPr lvl="1"/>
            <a:r>
              <a:rPr lang="es-ES" altLang="fr-FR" sz="2000" dirty="0">
                <a:ea typeface="ＭＳ Ｐゴシック" pitchFamily="34" charset="-128"/>
              </a:rPr>
              <a:t>La densidad mineral ósea mejoró significativamente en pacientes </a:t>
            </a:r>
            <a:br>
              <a:rPr lang="es-ES" altLang="fr-FR" sz="2000" dirty="0">
                <a:ea typeface="ＭＳ Ｐゴシック" pitchFamily="34" charset="-128"/>
              </a:rPr>
            </a:br>
            <a:r>
              <a:rPr lang="es-ES" altLang="fr-FR" sz="2000" dirty="0">
                <a:ea typeface="ＭＳ Ｐゴシック" pitchFamily="34" charset="-128"/>
              </a:rPr>
              <a:t>que recibían régimen con TDF previo al </a:t>
            </a:r>
            <a:r>
              <a:rPr lang="es-ES" altLang="fr-FR" sz="2000" dirty="0" err="1">
                <a:ea typeface="ＭＳ Ｐゴシック" pitchFamily="34" charset="-128"/>
              </a:rPr>
              <a:t>switch</a:t>
            </a:r>
            <a:r>
              <a:rPr lang="es-ES" altLang="fr-FR" sz="2000" dirty="0">
                <a:ea typeface="ＭＳ Ｐゴシック" pitchFamily="34" charset="-128"/>
              </a:rPr>
              <a:t> a E/C/F/TAF</a:t>
            </a:r>
          </a:p>
          <a:p>
            <a:pPr lvl="1"/>
            <a:r>
              <a:rPr lang="es-ES" altLang="fr-FR" sz="2000" dirty="0">
                <a:ea typeface="ＭＳ Ｐゴシック" pitchFamily="34" charset="-128"/>
              </a:rPr>
              <a:t>El éxito virológico se mantuvo en el 92% de los pacientes</a:t>
            </a:r>
          </a:p>
          <a:p>
            <a:pPr lvl="1"/>
            <a:r>
              <a:rPr lang="es-ES" altLang="fr-FR" sz="2000" dirty="0">
                <a:ea typeface="ＭＳ Ｐゴシック" pitchFamily="34" charset="-128"/>
              </a:rPr>
              <a:t>Estos datos apoyan la eficacia y seguridad de E/C/F/TAF una vez al día en pacientes infectados por HIV-1 con leve  (</a:t>
            </a:r>
            <a:r>
              <a:rPr lang="es-ES" altLang="fr-FR" sz="2000" dirty="0" err="1">
                <a:ea typeface="ＭＳ Ｐゴシック" pitchFamily="34" charset="-128"/>
              </a:rPr>
              <a:t>eGFR</a:t>
            </a:r>
            <a:r>
              <a:rPr lang="es-ES" altLang="fr-FR" sz="2000" dirty="0">
                <a:ea typeface="ＭＳ Ｐゴシック" pitchFamily="34" charset="-128"/>
              </a:rPr>
              <a:t> 50-69 </a:t>
            </a:r>
            <a:r>
              <a:rPr lang="es-ES" altLang="fr-FR" sz="2000" dirty="0" err="1">
                <a:ea typeface="ＭＳ Ｐゴシック" pitchFamily="34" charset="-128"/>
              </a:rPr>
              <a:t>mL</a:t>
            </a:r>
            <a:r>
              <a:rPr lang="es-ES" altLang="fr-FR" sz="2000" dirty="0">
                <a:ea typeface="ＭＳ Ｐゴシック" pitchFamily="34" charset="-128"/>
              </a:rPr>
              <a:t>/min) </a:t>
            </a:r>
            <a:br>
              <a:rPr lang="es-ES" altLang="fr-FR" sz="2000" dirty="0">
                <a:ea typeface="ＭＳ Ｐゴシック" pitchFamily="34" charset="-128"/>
              </a:rPr>
            </a:br>
            <a:r>
              <a:rPr lang="es-ES" altLang="fr-FR" sz="2000" dirty="0">
                <a:ea typeface="ＭＳ Ｐゴシック" pitchFamily="34" charset="-128"/>
              </a:rPr>
              <a:t>o moderada (</a:t>
            </a:r>
            <a:r>
              <a:rPr lang="es-ES" altLang="fr-FR" sz="2000" dirty="0" err="1">
                <a:ea typeface="ＭＳ Ｐゴシック" pitchFamily="34" charset="-128"/>
              </a:rPr>
              <a:t>eGFR</a:t>
            </a:r>
            <a:r>
              <a:rPr lang="es-ES" altLang="fr-FR" sz="2000" dirty="0">
                <a:ea typeface="ＭＳ Ｐゴシック" pitchFamily="34" charset="-128"/>
              </a:rPr>
              <a:t> 30-49 </a:t>
            </a:r>
            <a:r>
              <a:rPr lang="es-ES" altLang="fr-FR" sz="2000" dirty="0" err="1">
                <a:ea typeface="ＭＳ Ｐゴシック" pitchFamily="34" charset="-128"/>
              </a:rPr>
              <a:t>mL</a:t>
            </a:r>
            <a:r>
              <a:rPr lang="es-ES" altLang="fr-FR" sz="2000" dirty="0">
                <a:ea typeface="ＭＳ Ｐゴシック" pitchFamily="34" charset="-128"/>
              </a:rPr>
              <a:t>/min) falla renal sin ajuste de dosis </a:t>
            </a:r>
          </a:p>
          <a:p>
            <a:endParaRPr lang="es-ES" altLang="fr-FR" sz="1800" b="1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9698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sp>
        <p:nvSpPr>
          <p:cNvPr id="7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s-ES" dirty="0">
                <a:ea typeface="ＭＳ Ｐゴシック" pitchFamily="34" charset="-128"/>
              </a:rPr>
              <a:t>Estudio GS-US-292-0112: </a:t>
            </a:r>
            <a:r>
              <a:rPr lang="es-ES" dirty="0" err="1">
                <a:ea typeface="ＭＳ Ｐゴシック" pitchFamily="34" charset="-128"/>
              </a:rPr>
              <a:t>Switch</a:t>
            </a:r>
            <a:r>
              <a:rPr lang="es-ES" dirty="0">
                <a:ea typeface="ＭＳ Ｐゴシック" pitchFamily="34" charset="-128"/>
              </a:rPr>
              <a:t> a E/C/F/TAF </a:t>
            </a:r>
            <a:br>
              <a:rPr lang="es-ES" dirty="0">
                <a:ea typeface="ＭＳ Ｐゴシック" pitchFamily="34" charset="-128"/>
              </a:rPr>
            </a:br>
            <a:r>
              <a:rPr lang="es-ES" dirty="0">
                <a:ea typeface="ＭＳ Ｐゴシック" pitchFamily="34" charset="-128"/>
              </a:rPr>
              <a:t>en pacientes con falla renal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Diseño</a:t>
            </a:r>
            <a:endParaRPr lang="fr-FR" sz="2800" b="1" kern="0" dirty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0242" name="Espace réservé du contenu 2"/>
          <p:cNvSpPr>
            <a:spLocks/>
          </p:cNvSpPr>
          <p:nvPr/>
        </p:nvSpPr>
        <p:spPr bwMode="auto">
          <a:xfrm>
            <a:off x="34925" y="4797425"/>
            <a:ext cx="9001125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altLang="fr-FR" sz="2800" b="1" dirty="0" err="1">
                <a:solidFill>
                  <a:srgbClr val="CC3300"/>
                </a:solidFill>
                <a:latin typeface="Calibri" pitchFamily="34" charset="0"/>
              </a:rPr>
              <a:t>Endpoints</a:t>
            </a:r>
            <a:endParaRPr lang="es-ES" altLang="fr-FR" sz="2800" b="1" dirty="0">
              <a:solidFill>
                <a:srgbClr val="CC3300"/>
              </a:solidFill>
              <a:latin typeface="Calibri" pitchFamily="34" charset="0"/>
            </a:endParaRP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s-ES" altLang="fr-FR" dirty="0">
                <a:solidFill>
                  <a:srgbClr val="000066"/>
                </a:solidFill>
              </a:rPr>
              <a:t>Primario: cambio del basal a S24 del filtrado glomerular por distintas formulas: </a:t>
            </a:r>
            <a:r>
              <a:rPr lang="es-ES" altLang="fr-FR" dirty="0" err="1">
                <a:solidFill>
                  <a:srgbClr val="000066"/>
                </a:solidFill>
              </a:rPr>
              <a:t>Cockroft-Gault</a:t>
            </a:r>
            <a:r>
              <a:rPr lang="es-ES" altLang="fr-FR" dirty="0">
                <a:solidFill>
                  <a:srgbClr val="000066"/>
                </a:solidFill>
              </a:rPr>
              <a:t>, CKD-EPI-</a:t>
            </a:r>
            <a:r>
              <a:rPr lang="es-ES" altLang="fr-FR" dirty="0" err="1">
                <a:solidFill>
                  <a:srgbClr val="000066"/>
                </a:solidFill>
              </a:rPr>
              <a:t>cystatin</a:t>
            </a:r>
            <a:r>
              <a:rPr lang="es-ES" altLang="fr-FR" dirty="0">
                <a:solidFill>
                  <a:srgbClr val="000066"/>
                </a:solidFill>
              </a:rPr>
              <a:t> C, CKD-EPI-creatinina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s-ES" altLang="fr-FR" dirty="0">
                <a:solidFill>
                  <a:srgbClr val="000066"/>
                </a:solidFill>
              </a:rPr>
              <a:t>Secundario: </a:t>
            </a:r>
            <a:r>
              <a:rPr lang="es-ES" altLang="fr-FR" dirty="0" err="1">
                <a:solidFill>
                  <a:srgbClr val="000066"/>
                </a:solidFill>
              </a:rPr>
              <a:t>eGFR</a:t>
            </a:r>
            <a:r>
              <a:rPr lang="es-ES" altLang="fr-FR" dirty="0">
                <a:solidFill>
                  <a:srgbClr val="000066"/>
                </a:solidFill>
              </a:rPr>
              <a:t> a S48 y S96, medición del GFR, </a:t>
            </a:r>
            <a:r>
              <a:rPr lang="es-ES" altLang="fr-FR" dirty="0" err="1">
                <a:solidFill>
                  <a:srgbClr val="000066"/>
                </a:solidFill>
              </a:rPr>
              <a:t>biomarcadores</a:t>
            </a:r>
            <a:r>
              <a:rPr lang="es-ES" altLang="fr-FR" dirty="0">
                <a:solidFill>
                  <a:srgbClr val="000066"/>
                </a:solidFill>
              </a:rPr>
              <a:t> renales y óseos, DMO en columna y cadera (DXA), eventos adversos, control virológico.</a:t>
            </a: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579444"/>
              </p:ext>
            </p:extLst>
          </p:nvPr>
        </p:nvGraphicFramePr>
        <p:xfrm>
          <a:off x="4572000" y="2974975"/>
          <a:ext cx="2160588" cy="530225"/>
        </p:xfrm>
        <a:graphic>
          <a:graphicData uri="http://schemas.openxmlformats.org/drawingml/2006/table">
            <a:tbl>
              <a:tblPr/>
              <a:tblGrid>
                <a:gridCol w="2160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a E/C/F/TAF</a:t>
                      </a:r>
                    </a:p>
                  </a:txBody>
                  <a:tcPr marL="91472" marR="91472" marT="46122" marB="461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250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cxnSp>
        <p:nvCxnSpPr>
          <p:cNvPr id="10251" name="Connecteur droit 66"/>
          <p:cNvCxnSpPr>
            <a:cxnSpLocks noChangeShapeType="1"/>
          </p:cNvCxnSpPr>
          <p:nvPr/>
        </p:nvCxnSpPr>
        <p:spPr bwMode="auto">
          <a:xfrm rot="5400000">
            <a:off x="3708400" y="2347913"/>
            <a:ext cx="865187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10252" name="Oval 170"/>
          <p:cNvSpPr>
            <a:spLocks noChangeArrowheads="1"/>
          </p:cNvSpPr>
          <p:nvPr/>
        </p:nvSpPr>
        <p:spPr bwMode="auto">
          <a:xfrm>
            <a:off x="3573463" y="1430338"/>
            <a:ext cx="1214437" cy="485775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s-ES" altLang="fr-FR" sz="1400" b="1" dirty="0">
                <a:solidFill>
                  <a:srgbClr val="000066"/>
                </a:solidFill>
                <a:latin typeface="Calibri" pitchFamily="34" charset="0"/>
              </a:rPr>
              <a:t>Etiqueta abierta</a:t>
            </a:r>
          </a:p>
        </p:txBody>
      </p:sp>
      <p:sp>
        <p:nvSpPr>
          <p:cNvPr id="10253" name="AutoShape 162"/>
          <p:cNvSpPr>
            <a:spLocks noChangeArrowheads="1"/>
          </p:cNvSpPr>
          <p:nvPr/>
        </p:nvSpPr>
        <p:spPr bwMode="auto">
          <a:xfrm>
            <a:off x="157085" y="1901230"/>
            <a:ext cx="3338669" cy="255389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</a:rPr>
              <a:t>HIV+ ≥ 18 </a:t>
            </a:r>
            <a:r>
              <a:rPr lang="es-ES" altLang="fr-FR" sz="1600" b="1" dirty="0">
                <a:solidFill>
                  <a:srgbClr val="000066"/>
                </a:solidFill>
                <a:latin typeface="Calibri" pitchFamily="34" charset="0"/>
              </a:rPr>
              <a:t>años</a:t>
            </a:r>
          </a:p>
          <a:p>
            <a:pPr algn="ctr" defTabSz="914400"/>
            <a:r>
              <a:rPr lang="es-ES" altLang="fr-FR" sz="1600" b="1" dirty="0">
                <a:solidFill>
                  <a:srgbClr val="000066"/>
                </a:solidFill>
                <a:latin typeface="Calibri" pitchFamily="34" charset="0"/>
              </a:rPr>
              <a:t>CV indetectable ≥ 6 meses</a:t>
            </a:r>
          </a:p>
          <a:p>
            <a:pPr algn="ctr" defTabSz="914400"/>
            <a:r>
              <a:rPr lang="es-ES" altLang="fr-FR" sz="1600" b="1" dirty="0">
                <a:solidFill>
                  <a:srgbClr val="000066"/>
                </a:solidFill>
                <a:latin typeface="Calibri" pitchFamily="34" charset="0"/>
              </a:rPr>
              <a:t>HIV-1 RNA &lt; 50 c/</a:t>
            </a:r>
            <a:r>
              <a:rPr lang="es-ES" altLang="fr-FR" sz="1600" b="1" dirty="0" err="1">
                <a:solidFill>
                  <a:srgbClr val="000066"/>
                </a:solidFill>
                <a:latin typeface="Calibri" pitchFamily="34" charset="0"/>
              </a:rPr>
              <a:t>mL</a:t>
            </a:r>
            <a:r>
              <a:rPr lang="es-ES" altLang="fr-FR" sz="1600" b="1" dirty="0">
                <a:solidFill>
                  <a:srgbClr val="000066"/>
                </a:solidFill>
                <a:latin typeface="Calibri" pitchFamily="34" charset="0"/>
              </a:rPr>
              <a:t> al </a:t>
            </a:r>
            <a:r>
              <a:rPr lang="es-ES" altLang="fr-FR" sz="1600" b="1" dirty="0" err="1">
                <a:solidFill>
                  <a:srgbClr val="000066"/>
                </a:solidFill>
                <a:latin typeface="Calibri" pitchFamily="34" charset="0"/>
              </a:rPr>
              <a:t>screening</a:t>
            </a:r>
            <a:endParaRPr lang="es-ES" altLang="fr-FR" sz="1600" b="1" dirty="0">
              <a:solidFill>
                <a:srgbClr val="000066"/>
              </a:solidFill>
              <a:latin typeface="Calibri" pitchFamily="34" charset="0"/>
            </a:endParaRPr>
          </a:p>
          <a:p>
            <a:pPr algn="ctr" defTabSz="914400"/>
            <a:r>
              <a:rPr lang="es-ES" altLang="fr-FR" sz="1600" b="1" dirty="0" err="1">
                <a:solidFill>
                  <a:srgbClr val="000066"/>
                </a:solidFill>
                <a:latin typeface="Calibri" pitchFamily="34" charset="0"/>
              </a:rPr>
              <a:t>Clearance</a:t>
            </a:r>
            <a:r>
              <a:rPr lang="es-ES" altLang="fr-FR" sz="1600" b="1" dirty="0">
                <a:solidFill>
                  <a:srgbClr val="000066"/>
                </a:solidFill>
                <a:latin typeface="Calibri" pitchFamily="34" charset="0"/>
              </a:rPr>
              <a:t> de creatinina estimado</a:t>
            </a:r>
          </a:p>
          <a:p>
            <a:pPr algn="ctr" defTabSz="914400"/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</a:rPr>
              <a:t>(</a:t>
            </a:r>
            <a:r>
              <a:rPr lang="en-GB" altLang="fr-FR" sz="1600" b="1" dirty="0" err="1">
                <a:solidFill>
                  <a:srgbClr val="000066"/>
                </a:solidFill>
                <a:latin typeface="Calibri" pitchFamily="34" charset="0"/>
              </a:rPr>
              <a:t>Cockroft</a:t>
            </a:r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</a:rPr>
              <a:t>-Gault) 30-69 mL/min, </a:t>
            </a:r>
          </a:p>
          <a:p>
            <a:pPr algn="ctr" defTabSz="914400"/>
            <a:r>
              <a:rPr lang="es-ES" altLang="fr-FR" sz="1600" b="1" dirty="0">
                <a:solidFill>
                  <a:srgbClr val="000066"/>
                </a:solidFill>
                <a:latin typeface="Calibri" pitchFamily="34" charset="0"/>
              </a:rPr>
              <a:t>E</a:t>
            </a:r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</a:rPr>
              <a:t>stable en </a:t>
            </a:r>
            <a:r>
              <a:rPr lang="en-GB" altLang="fr-FR" sz="1600" b="1" dirty="0" err="1">
                <a:solidFill>
                  <a:srgbClr val="000066"/>
                </a:solidFill>
                <a:latin typeface="Calibri" pitchFamily="34" charset="0"/>
              </a:rPr>
              <a:t>los</a:t>
            </a:r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</a:rPr>
              <a:t> </a:t>
            </a:r>
            <a:r>
              <a:rPr lang="es-ES" altLang="fr-FR" sz="1600" b="1" dirty="0">
                <a:solidFill>
                  <a:srgbClr val="000066"/>
                </a:solidFill>
                <a:latin typeface="Calibri" pitchFamily="34" charset="0"/>
              </a:rPr>
              <a:t>últimos 3 meses</a:t>
            </a:r>
          </a:p>
          <a:p>
            <a:pPr algn="ctr" defTabSz="914400"/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</a:rPr>
              <a:t>CD4 ≥ 50/mm</a:t>
            </a:r>
            <a:r>
              <a:rPr lang="en-GB" altLang="fr-FR" sz="1600" b="1" baseline="30000" dirty="0">
                <a:solidFill>
                  <a:srgbClr val="000066"/>
                </a:solidFill>
                <a:latin typeface="Calibri" pitchFamily="34" charset="0"/>
              </a:rPr>
              <a:t>3</a:t>
            </a:r>
          </a:p>
          <a:p>
            <a:pPr algn="ctr" defTabSz="914400"/>
            <a:r>
              <a:rPr lang="es-ES" altLang="fr-FR" sz="1600" b="1" dirty="0">
                <a:solidFill>
                  <a:srgbClr val="000066"/>
                </a:solidFill>
                <a:latin typeface="Calibri" pitchFamily="34" charset="0"/>
              </a:rPr>
              <a:t>No resistencia a EVG, TDF o FTC</a:t>
            </a:r>
          </a:p>
          <a:p>
            <a:pPr algn="ctr" defTabSz="914400"/>
            <a:r>
              <a:rPr lang="es-ES" altLang="fr-FR" sz="1600" b="1" dirty="0">
                <a:solidFill>
                  <a:srgbClr val="000066"/>
                </a:solidFill>
                <a:latin typeface="Calibri" pitchFamily="34" charset="0"/>
              </a:rPr>
              <a:t>No </a:t>
            </a:r>
            <a:r>
              <a:rPr lang="es-ES" altLang="fr-FR" sz="1600" b="1" dirty="0" err="1">
                <a:solidFill>
                  <a:srgbClr val="000066"/>
                </a:solidFill>
                <a:latin typeface="Calibri" pitchFamily="34" charset="0"/>
              </a:rPr>
              <a:t>coinfección</a:t>
            </a:r>
            <a:r>
              <a:rPr lang="es-ES" altLang="fr-FR" sz="1600" b="1" dirty="0">
                <a:solidFill>
                  <a:srgbClr val="000066"/>
                </a:solidFill>
                <a:latin typeface="Calibri" pitchFamily="34" charset="0"/>
              </a:rPr>
              <a:t> con HBV o HCV </a:t>
            </a:r>
          </a:p>
        </p:txBody>
      </p:sp>
      <p:sp>
        <p:nvSpPr>
          <p:cNvPr id="10254" name="Line 63"/>
          <p:cNvSpPr>
            <a:spLocks noChangeShapeType="1"/>
          </p:cNvSpPr>
          <p:nvPr/>
        </p:nvSpPr>
        <p:spPr bwMode="auto">
          <a:xfrm>
            <a:off x="3563888" y="3260725"/>
            <a:ext cx="1008573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255" name="Rectangle 8"/>
          <p:cNvSpPr>
            <a:spLocks noChangeArrowheads="1"/>
          </p:cNvSpPr>
          <p:nvPr/>
        </p:nvSpPr>
        <p:spPr bwMode="auto">
          <a:xfrm>
            <a:off x="3708400" y="2852936"/>
            <a:ext cx="827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altLang="fr-FR" sz="1600" b="1" dirty="0">
                <a:solidFill>
                  <a:srgbClr val="CC3300"/>
                </a:solidFill>
                <a:latin typeface="Calibri" pitchFamily="34" charset="0"/>
              </a:rPr>
              <a:t>N = 242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6443663" y="142398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S24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57" name="Line 172"/>
          <p:cNvSpPr>
            <a:spLocks noChangeShapeType="1"/>
          </p:cNvSpPr>
          <p:nvPr/>
        </p:nvSpPr>
        <p:spPr bwMode="auto">
          <a:xfrm>
            <a:off x="6726238" y="196373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258" name="Line 172"/>
          <p:cNvSpPr>
            <a:spLocks noChangeShapeType="1"/>
          </p:cNvSpPr>
          <p:nvPr/>
        </p:nvSpPr>
        <p:spPr bwMode="auto">
          <a:xfrm>
            <a:off x="8739188" y="1892300"/>
            <a:ext cx="0" cy="22225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459788" y="142398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S96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60" name="Line 31"/>
          <p:cNvSpPr>
            <a:spLocks noChangeShapeType="1"/>
          </p:cNvSpPr>
          <p:nvPr/>
        </p:nvSpPr>
        <p:spPr bwMode="auto">
          <a:xfrm flipV="1">
            <a:off x="6732588" y="3213100"/>
            <a:ext cx="201612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261" name="Rectangle 1"/>
          <p:cNvSpPr>
            <a:spLocks noChangeArrowheads="1"/>
          </p:cNvSpPr>
          <p:nvPr/>
        </p:nvSpPr>
        <p:spPr bwMode="auto">
          <a:xfrm>
            <a:off x="491840" y="4520153"/>
            <a:ext cx="80872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altLang="fr-FR" sz="1200" dirty="0">
                <a:solidFill>
                  <a:srgbClr val="000066"/>
                </a:solidFill>
              </a:rPr>
              <a:t>Co-formulación de EVG 150 mg, COBI 150 mg, FTC 200 mg y TAF 10 mg (E/C/F/TAF) una vez al día con la comida</a:t>
            </a:r>
          </a:p>
        </p:txBody>
      </p:sp>
      <p:sp>
        <p:nvSpPr>
          <p:cNvPr id="10262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s-ES" dirty="0">
                <a:ea typeface="ＭＳ Ｐゴシック" pitchFamily="34" charset="-128"/>
              </a:rPr>
              <a:t>Estudio GS-US-292-0112: </a:t>
            </a:r>
            <a:r>
              <a:rPr lang="es-ES" dirty="0" err="1">
                <a:ea typeface="ＭＳ Ｐゴシック" pitchFamily="34" charset="-128"/>
              </a:rPr>
              <a:t>Switch</a:t>
            </a:r>
            <a:r>
              <a:rPr lang="es-ES" dirty="0">
                <a:ea typeface="ＭＳ Ｐゴシック" pitchFamily="34" charset="-128"/>
              </a:rPr>
              <a:t> a E/C/F/TAF </a:t>
            </a:r>
            <a:br>
              <a:rPr lang="es-ES" dirty="0">
                <a:ea typeface="ＭＳ Ｐゴシック" pitchFamily="34" charset="-128"/>
              </a:rPr>
            </a:br>
            <a:r>
              <a:rPr lang="es-ES" dirty="0">
                <a:ea typeface="ＭＳ Ｐゴシック" pitchFamily="34" charset="-128"/>
              </a:rPr>
              <a:t>en pacientes con falla renal</a:t>
            </a:r>
          </a:p>
        </p:txBody>
      </p:sp>
      <p:sp>
        <p:nvSpPr>
          <p:cNvPr id="19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6"/>
          <p:cNvSpPr>
            <a:spLocks noChangeArrowheads="1"/>
          </p:cNvSpPr>
          <p:nvPr/>
        </p:nvSpPr>
        <p:spPr bwMode="auto">
          <a:xfrm>
            <a:off x="971550" y="1268413"/>
            <a:ext cx="71628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s-ES" altLang="fr-FR" sz="2400" b="1" dirty="0">
                <a:solidFill>
                  <a:srgbClr val="CC3300"/>
                </a:solidFill>
                <a:latin typeface="Calibri" pitchFamily="34" charset="0"/>
              </a:rPr>
              <a:t>Características basales</a:t>
            </a:r>
          </a:p>
        </p:txBody>
      </p:sp>
      <p:sp>
        <p:nvSpPr>
          <p:cNvPr id="12290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5754787"/>
              </p:ext>
            </p:extLst>
          </p:nvPr>
        </p:nvGraphicFramePr>
        <p:xfrm>
          <a:off x="485775" y="1556792"/>
          <a:ext cx="8335117" cy="4647895"/>
        </p:xfrm>
        <a:graphic>
          <a:graphicData uri="http://schemas.openxmlformats.org/drawingml/2006/table">
            <a:tbl>
              <a:tblPr/>
              <a:tblGrid>
                <a:gridCol w="4590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0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83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s-ES" altLang="fr-FR" sz="13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s-ES" altLang="fr-FR" sz="17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eGFR</a:t>
                      </a:r>
                      <a:r>
                        <a:rPr kumimoji="0" lang="es-ES" altLang="fr-FR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basal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&lt; 50 </a:t>
                      </a:r>
                      <a:r>
                        <a:rPr kumimoji="0" lang="es-ES" altLang="fr-FR" sz="17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mL</a:t>
                      </a:r>
                      <a:r>
                        <a:rPr kumimoji="0" lang="es-ES" altLang="fr-FR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/min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80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s-ES" altLang="fr-FR" sz="17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eGFR</a:t>
                      </a:r>
                      <a:r>
                        <a:rPr kumimoji="0" lang="es-ES" altLang="fr-FR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basal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≥ 50 </a:t>
                      </a:r>
                      <a:r>
                        <a:rPr kumimoji="0" lang="es-ES" altLang="fr-FR" sz="17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mL</a:t>
                      </a:r>
                      <a:r>
                        <a:rPr kumimoji="0" lang="es-ES" altLang="fr-FR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/min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162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B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Edad mediana (años)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59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58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Mujer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26%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18%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Raza : negra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18%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19%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HIV-1 RNA &lt; 50 c/</a:t>
                      </a:r>
                      <a:r>
                        <a:rPr kumimoji="0" lang="es-ES" altLang="fr-FR" sz="13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mL</a:t>
                      </a:r>
                      <a:endParaRPr kumimoji="0" lang="es-ES" altLang="fr-FR" sz="13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98%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98%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CD4  (/mm</a:t>
                      </a:r>
                      <a:r>
                        <a:rPr kumimoji="0" lang="es-ES" altLang="fr-FR" sz="13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), mediana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622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635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406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eGFR</a:t>
                      </a: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, mediana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Cockroft-Gault</a:t>
                      </a: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, </a:t>
                      </a:r>
                      <a:r>
                        <a:rPr kumimoji="0" lang="es-ES" altLang="fr-FR" sz="13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mL</a:t>
                      </a: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/min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CKD-EPI, creatinina, </a:t>
                      </a:r>
                      <a:r>
                        <a:rPr kumimoji="0" lang="es-ES" altLang="fr-FR" sz="13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mL</a:t>
                      </a: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/min/1.73 m</a:t>
                      </a:r>
                      <a:r>
                        <a:rPr kumimoji="0" lang="es-ES" altLang="fr-FR" sz="13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CKD-EPI, </a:t>
                      </a:r>
                      <a:r>
                        <a:rPr kumimoji="0" lang="es-ES" altLang="fr-FR" sz="13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cistatina</a:t>
                      </a: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C, </a:t>
                      </a:r>
                      <a:r>
                        <a:rPr kumimoji="0" lang="es-ES" altLang="fr-FR" sz="13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mL</a:t>
                      </a: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/min/1.73 m</a:t>
                      </a:r>
                      <a:r>
                        <a:rPr kumimoji="0" lang="es-ES" altLang="fr-FR" sz="13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s-ES" altLang="fr-FR" sz="13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57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s-ES" altLang="fr-FR" sz="13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77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Proteinuria : grado 1 o 2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44%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27%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Indice</a:t>
                      </a: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s-ES" altLang="fr-FR" sz="13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proteina:creatinine</a:t>
                      </a: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en orina (UPCR) ≥ 200 mg/g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56%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35%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Indice</a:t>
                      </a: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s-ES" altLang="fr-FR" sz="13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albumina:creatinina</a:t>
                      </a: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(UACR) en orina  ≥ 30 mg/g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64%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42%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Uso de TDF previo al </a:t>
                      </a:r>
                      <a:r>
                        <a:rPr kumimoji="0" lang="es-ES" altLang="fr-FR" sz="13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switch</a:t>
                      </a: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58%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69%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Hipertensión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50%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34%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7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Diabetes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15%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fr-FR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13%</a:t>
                      </a:r>
                    </a:p>
                  </a:txBody>
                  <a:tcPr marL="89803" marR="89803" marT="43222" marB="4322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2350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s-ES" dirty="0">
                <a:ea typeface="ＭＳ Ｐゴシック" pitchFamily="34" charset="-128"/>
              </a:rPr>
              <a:t>Estudio GS-US-292-0112: </a:t>
            </a:r>
            <a:r>
              <a:rPr lang="es-ES" dirty="0" err="1">
                <a:ea typeface="ＭＳ Ｐゴシック" pitchFamily="34" charset="-128"/>
              </a:rPr>
              <a:t>Switch</a:t>
            </a:r>
            <a:r>
              <a:rPr lang="es-ES" dirty="0">
                <a:ea typeface="ＭＳ Ｐゴシック" pitchFamily="34" charset="-128"/>
              </a:rPr>
              <a:t> a E/C/F/TAF </a:t>
            </a:r>
            <a:br>
              <a:rPr lang="es-ES" dirty="0">
                <a:ea typeface="ＭＳ Ｐゴシック" pitchFamily="34" charset="-128"/>
              </a:rPr>
            </a:br>
            <a:r>
              <a:rPr lang="es-ES" dirty="0">
                <a:ea typeface="ＭＳ Ｐゴシック" pitchFamily="34" charset="-128"/>
              </a:rPr>
              <a:t>en pacientes con falla renal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0" name="Espace réservé du contenu 4"/>
          <p:cNvSpPr>
            <a:spLocks noGrp="1"/>
          </p:cNvSpPr>
          <p:nvPr>
            <p:ph idx="1"/>
          </p:nvPr>
        </p:nvSpPr>
        <p:spPr>
          <a:xfrm>
            <a:off x="50800" y="5310188"/>
            <a:ext cx="9024938" cy="141287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ES" altLang="fr-FR" sz="1800" dirty="0">
                <a:solidFill>
                  <a:srgbClr val="000066"/>
                </a:solidFill>
                <a:ea typeface="ＭＳ Ｐゴシック" pitchFamily="34" charset="-128"/>
              </a:rPr>
              <a:t>Sin cambios clínicamente apreciables en el </a:t>
            </a:r>
            <a:r>
              <a:rPr lang="es-ES" altLang="fr-FR" sz="1800" dirty="0" err="1">
                <a:solidFill>
                  <a:srgbClr val="000066"/>
                </a:solidFill>
                <a:ea typeface="ＭＳ Ｐゴシック" pitchFamily="34" charset="-128"/>
              </a:rPr>
              <a:t>clearance</a:t>
            </a:r>
            <a:r>
              <a:rPr lang="es-ES" altLang="fr-FR" sz="1800" dirty="0">
                <a:solidFill>
                  <a:srgbClr val="000066"/>
                </a:solidFill>
                <a:ea typeface="ＭＳ Ｐゴシック" pitchFamily="34" charset="-128"/>
              </a:rPr>
              <a:t> de creatinina estimado</a:t>
            </a:r>
          </a:p>
          <a:p>
            <a:pPr>
              <a:spcBef>
                <a:spcPct val="0"/>
              </a:spcBef>
            </a:pPr>
            <a:r>
              <a:rPr lang="es-ES" altLang="fr-FR" sz="1800" dirty="0">
                <a:solidFill>
                  <a:srgbClr val="000066"/>
                </a:solidFill>
                <a:ea typeface="ＭＳ Ｐゴシック" pitchFamily="34" charset="-128"/>
              </a:rPr>
              <a:t>En 32 pacientes el filtrado glomerular fue medido por el </a:t>
            </a:r>
            <a:r>
              <a:rPr lang="es-ES" altLang="fr-FR" sz="1800" dirty="0" err="1">
                <a:solidFill>
                  <a:srgbClr val="000066"/>
                </a:solidFill>
                <a:ea typeface="ＭＳ Ｐゴシック" pitchFamily="34" charset="-128"/>
              </a:rPr>
              <a:t>clearence</a:t>
            </a:r>
            <a:r>
              <a:rPr lang="es-ES" altLang="fr-FR" sz="1800" dirty="0">
                <a:solidFill>
                  <a:srgbClr val="000066"/>
                </a:solidFill>
                <a:ea typeface="ＭＳ Ｐゴシック" pitchFamily="34" charset="-128"/>
              </a:rPr>
              <a:t> de </a:t>
            </a:r>
            <a:r>
              <a:rPr lang="es-ES" altLang="fr-FR" sz="1800" dirty="0" err="1">
                <a:solidFill>
                  <a:srgbClr val="000066"/>
                </a:solidFill>
                <a:ea typeface="ＭＳ Ｐゴシック" pitchFamily="34" charset="-128"/>
              </a:rPr>
              <a:t>iohexol</a:t>
            </a:r>
            <a:r>
              <a:rPr lang="es-ES" altLang="fr-FR" sz="1800" dirty="0">
                <a:solidFill>
                  <a:srgbClr val="000066"/>
                </a:solidFill>
                <a:ea typeface="ＭＳ Ｐゴシック" pitchFamily="34" charset="-128"/>
              </a:rPr>
              <a:t>: el filtrado glomerular no fue afectado a 24 semanas de tratamiento en todo el grupo, subgrupos con </a:t>
            </a:r>
            <a:r>
              <a:rPr lang="es-ES" altLang="fr-FR" sz="1800" dirty="0" err="1">
                <a:solidFill>
                  <a:srgbClr val="000066"/>
                </a:solidFill>
                <a:ea typeface="ＭＳ Ｐゴシック" pitchFamily="34" charset="-128"/>
              </a:rPr>
              <a:t>eGFR</a:t>
            </a:r>
            <a:r>
              <a:rPr lang="es-ES" altLang="fr-FR" sz="1800" baseline="-25000" dirty="0" err="1">
                <a:solidFill>
                  <a:srgbClr val="000066"/>
                </a:solidFill>
                <a:ea typeface="ＭＳ Ｐゴシック" pitchFamily="34" charset="-128"/>
              </a:rPr>
              <a:t>CG</a:t>
            </a:r>
            <a:r>
              <a:rPr lang="es-ES" altLang="fr-FR" sz="1800" baseline="-25000" dirty="0">
                <a:solidFill>
                  <a:srgbClr val="000066"/>
                </a:solidFill>
                <a:ea typeface="ＭＳ Ｐゴシック" pitchFamily="34" charset="-128"/>
              </a:rPr>
              <a:t> </a:t>
            </a:r>
            <a:r>
              <a:rPr lang="es-ES" altLang="fr-FR" sz="1800" dirty="0">
                <a:solidFill>
                  <a:srgbClr val="000066"/>
                </a:solidFill>
                <a:ea typeface="ＭＳ Ｐゴシック" pitchFamily="34" charset="-128"/>
              </a:rPr>
              <a:t> basal &lt; 50 vs ≥ 50, con o sin TDF previo al </a:t>
            </a:r>
            <a:r>
              <a:rPr lang="es-ES" altLang="fr-FR" sz="1800" dirty="0" err="1">
                <a:solidFill>
                  <a:srgbClr val="000066"/>
                </a:solidFill>
                <a:ea typeface="ＭＳ Ｐゴシック" pitchFamily="34" charset="-128"/>
              </a:rPr>
              <a:t>switch</a:t>
            </a:r>
            <a:endParaRPr lang="es-ES" altLang="fr-FR" sz="1800" dirty="0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4361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sp>
        <p:nvSpPr>
          <p:cNvPr id="14362" name="Rectangle 6"/>
          <p:cNvSpPr>
            <a:spLocks noChangeArrowheads="1"/>
          </p:cNvSpPr>
          <p:nvPr/>
        </p:nvSpPr>
        <p:spPr bwMode="auto">
          <a:xfrm>
            <a:off x="971550" y="1125538"/>
            <a:ext cx="7162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20000"/>
              </a:spcBef>
            </a:pPr>
            <a:r>
              <a:rPr lang="es-ES" altLang="fr-FR" sz="2400" b="1" dirty="0">
                <a:solidFill>
                  <a:srgbClr val="CC3300"/>
                </a:solidFill>
                <a:latin typeface="Calibri" pitchFamily="34" charset="0"/>
              </a:rPr>
              <a:t>Filtrado glomerular (</a:t>
            </a:r>
            <a:r>
              <a:rPr lang="es-ES" altLang="fr-FR" sz="2400" b="1" dirty="0" err="1">
                <a:solidFill>
                  <a:srgbClr val="CC3300"/>
                </a:solidFill>
                <a:latin typeface="Calibri" pitchFamily="34" charset="0"/>
              </a:rPr>
              <a:t>mL</a:t>
            </a:r>
            <a:r>
              <a:rPr lang="es-ES" altLang="fr-FR" sz="2400" b="1" dirty="0">
                <a:solidFill>
                  <a:srgbClr val="CC3300"/>
                </a:solidFill>
                <a:latin typeface="Calibri" pitchFamily="34" charset="0"/>
              </a:rPr>
              <a:t>/min) estimado: </a:t>
            </a:r>
            <a:br>
              <a:rPr lang="es-ES" altLang="fr-FR" sz="2400" b="1" dirty="0">
                <a:solidFill>
                  <a:srgbClr val="CC3300"/>
                </a:solidFill>
                <a:latin typeface="Calibri" pitchFamily="34" charset="0"/>
              </a:rPr>
            </a:br>
            <a:r>
              <a:rPr lang="es-ES" altLang="fr-FR" sz="2400" b="1" dirty="0">
                <a:solidFill>
                  <a:srgbClr val="CC3300"/>
                </a:solidFill>
                <a:latin typeface="Calibri" pitchFamily="34" charset="0"/>
              </a:rPr>
              <a:t>Mediana de cambio del basal a S24   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1043608" y="1967873"/>
            <a:ext cx="6565900" cy="3284156"/>
            <a:chOff x="1043608" y="1967873"/>
            <a:chExt cx="6565900" cy="3284156"/>
          </a:xfrm>
        </p:grpSpPr>
        <p:sp>
          <p:nvSpPr>
            <p:cNvPr id="36" name="AutoShape 165"/>
            <p:cNvSpPr>
              <a:spLocks noChangeArrowheads="1"/>
            </p:cNvSpPr>
            <p:nvPr/>
          </p:nvSpPr>
          <p:spPr bwMode="auto">
            <a:xfrm>
              <a:off x="2437005" y="1967873"/>
              <a:ext cx="4202112" cy="36036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>
                <a:defRPr/>
              </a:pPr>
              <a:endParaRPr lang="en-US" sz="2800" b="1">
                <a:solidFill>
                  <a:srgbClr val="333399"/>
                </a:solidFill>
                <a:latin typeface="+mj-lt"/>
                <a:cs typeface="+mn-cs"/>
              </a:endParaRPr>
            </a:p>
          </p:txBody>
        </p:sp>
        <p:sp>
          <p:nvSpPr>
            <p:cNvPr id="44035" name="Rectangle 6"/>
            <p:cNvSpPr>
              <a:spLocks noChangeArrowheads="1"/>
            </p:cNvSpPr>
            <p:nvPr/>
          </p:nvSpPr>
          <p:spPr bwMode="auto">
            <a:xfrm>
              <a:off x="1796083" y="4837691"/>
              <a:ext cx="1109663" cy="3857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altLang="fr-FR" sz="1400" b="1" dirty="0" err="1">
                  <a:solidFill>
                    <a:srgbClr val="000066"/>
                  </a:solidFill>
                  <a:latin typeface="+mn-lt"/>
                  <a:cs typeface="Arial" pitchFamily="34" charset="0"/>
                </a:rPr>
                <a:t>eGFR</a:t>
              </a:r>
              <a:r>
                <a:rPr lang="en-US" altLang="fr-FR" sz="1400" b="1" baseline="-25000" dirty="0" err="1">
                  <a:solidFill>
                    <a:srgbClr val="000066"/>
                  </a:solidFill>
                  <a:latin typeface="+mn-lt"/>
                  <a:cs typeface="Arial" pitchFamily="34" charset="0"/>
                </a:rPr>
                <a:t>CG</a:t>
              </a:r>
              <a:r>
                <a:rPr lang="en-US" altLang="fr-FR" sz="1400" b="1" baseline="-25000" dirty="0">
                  <a:solidFill>
                    <a:srgbClr val="000066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en-US" altLang="fr-FR" sz="1200" b="1" dirty="0">
                  <a:solidFill>
                    <a:srgbClr val="000066"/>
                  </a:solidFill>
                  <a:latin typeface="+mn-lt"/>
                  <a:ea typeface="Calibri" pitchFamily="34" charset="0"/>
                  <a:cs typeface="+mn-cs"/>
                </a:rPr>
                <a:t>mL/min</a:t>
              </a:r>
            </a:p>
          </p:txBody>
        </p:sp>
        <p:sp>
          <p:nvSpPr>
            <p:cNvPr id="44036" name="Rectangle 6"/>
            <p:cNvSpPr>
              <a:spLocks noChangeArrowheads="1"/>
            </p:cNvSpPr>
            <p:nvPr/>
          </p:nvSpPr>
          <p:spPr bwMode="auto">
            <a:xfrm>
              <a:off x="3853483" y="4829754"/>
              <a:ext cx="1462088" cy="3937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  <a:cs typeface="Arial" pitchFamily="34" charset="0"/>
                </a:rPr>
                <a:t>eGFR</a:t>
              </a:r>
              <a:r>
                <a:rPr lang="en-US" altLang="fr-FR" sz="1400" b="1" baseline="-25000">
                  <a:solidFill>
                    <a:srgbClr val="000066"/>
                  </a:solidFill>
                  <a:latin typeface="+mn-lt"/>
                  <a:cs typeface="Arial" pitchFamily="34" charset="0"/>
                </a:rPr>
                <a:t>CKD-EPI Cr </a:t>
              </a:r>
              <a:r>
                <a:rPr lang="en-US" altLang="fr-FR" sz="1200" b="1">
                  <a:solidFill>
                    <a:srgbClr val="000066"/>
                  </a:solidFill>
                  <a:latin typeface="+mn-lt"/>
                  <a:ea typeface="Calibri" pitchFamily="34" charset="0"/>
                  <a:cs typeface="+mn-cs"/>
                </a:rPr>
                <a:t>mL/min/1.73m</a:t>
              </a:r>
              <a:r>
                <a:rPr lang="en-US" altLang="fr-FR" sz="1200" b="1" baseline="30000">
                  <a:solidFill>
                    <a:srgbClr val="000066"/>
                  </a:solidFill>
                  <a:latin typeface="+mn-lt"/>
                  <a:ea typeface="Calibri" pitchFamily="34" charset="0"/>
                  <a:cs typeface="+mn-cs"/>
                </a:rPr>
                <a:t>2</a:t>
              </a:r>
              <a:endParaRPr lang="en-US" altLang="fr-FR" sz="1200" b="1">
                <a:solidFill>
                  <a:srgbClr val="000066"/>
                </a:solidFill>
                <a:latin typeface="+mn-lt"/>
                <a:ea typeface="Calibri" pitchFamily="34" charset="0"/>
                <a:cs typeface="+mn-cs"/>
              </a:endParaRPr>
            </a:p>
          </p:txBody>
        </p:sp>
        <p:sp>
          <p:nvSpPr>
            <p:cNvPr id="44037" name="Rectangle 6"/>
            <p:cNvSpPr>
              <a:spLocks noChangeArrowheads="1"/>
            </p:cNvSpPr>
            <p:nvPr/>
          </p:nvSpPr>
          <p:spPr bwMode="auto">
            <a:xfrm>
              <a:off x="5798171" y="4829754"/>
              <a:ext cx="1566862" cy="4222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  <a:cs typeface="Arial" pitchFamily="34" charset="0"/>
                </a:rPr>
                <a:t>eGFR</a:t>
              </a:r>
              <a:r>
                <a:rPr lang="en-US" altLang="fr-FR" sz="1400" b="1" baseline="-25000">
                  <a:solidFill>
                    <a:srgbClr val="000066"/>
                  </a:solidFill>
                  <a:latin typeface="+mn-lt"/>
                  <a:cs typeface="Arial" pitchFamily="34" charset="0"/>
                </a:rPr>
                <a:t>CKD-EPI cys C </a:t>
              </a:r>
              <a:r>
                <a:rPr lang="en-US" altLang="fr-FR" sz="1200" b="1">
                  <a:solidFill>
                    <a:srgbClr val="000066"/>
                  </a:solidFill>
                  <a:latin typeface="+mn-lt"/>
                  <a:ea typeface="Calibri" pitchFamily="34" charset="0"/>
                  <a:cs typeface="+mn-cs"/>
                </a:rPr>
                <a:t>mL/min/1.73m</a:t>
              </a:r>
              <a:r>
                <a:rPr lang="en-US" altLang="fr-FR" sz="1200" b="1" baseline="30000">
                  <a:solidFill>
                    <a:srgbClr val="000066"/>
                  </a:solidFill>
                  <a:latin typeface="+mn-lt"/>
                  <a:ea typeface="Calibri" pitchFamily="34" charset="0"/>
                  <a:cs typeface="+mn-cs"/>
                </a:rPr>
                <a:t>2</a:t>
              </a:r>
              <a:endParaRPr lang="en-US" altLang="fr-FR" sz="1200" b="1">
                <a:solidFill>
                  <a:srgbClr val="000066"/>
                </a:solidFill>
                <a:latin typeface="+mn-lt"/>
                <a:ea typeface="Calibri" pitchFamily="34" charset="0"/>
                <a:cs typeface="+mn-cs"/>
              </a:endParaRPr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3686367" y="2056773"/>
              <a:ext cx="271463" cy="182562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  <a:extLst/>
          </p:spPr>
          <p:txBody>
            <a:bodyPr anchor="ctr"/>
            <a:lstStyle/>
            <a:p>
              <a:pPr algn="ctr">
                <a:defRPr/>
              </a:pPr>
              <a:endParaRPr lang="en-US" b="1" kern="0" dirty="0">
                <a:solidFill>
                  <a:srgbClr val="333399"/>
                </a:solidFill>
                <a:latin typeface="+mj-lt"/>
                <a:ea typeface="MS PGothic"/>
                <a:cs typeface="Arial" pitchFamily="34" charset="0"/>
              </a:endParaRPr>
            </a:p>
          </p:txBody>
        </p:sp>
        <p:sp>
          <p:nvSpPr>
            <p:cNvPr id="79" name="Rectangle 7"/>
            <p:cNvSpPr>
              <a:spLocks noChangeArrowheads="1"/>
            </p:cNvSpPr>
            <p:nvPr/>
          </p:nvSpPr>
          <p:spPr bwMode="auto">
            <a:xfrm>
              <a:off x="3765742" y="2002798"/>
              <a:ext cx="1438275" cy="29051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936D03"/>
              </a:prstShdw>
            </a:effectLst>
            <a:extLst/>
          </p:spPr>
          <p:txBody>
            <a:bodyPr tIns="0" bIns="0" anchor="ctr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ＭＳ Ｐゴシック" charset="0"/>
                  <a:cs typeface="Arial" pitchFamily="34" charset="0"/>
                </a:rPr>
                <a:t>&lt; 50 mL/min</a:t>
              </a:r>
              <a:endParaRPr lang="en-US" sz="1200" b="1" kern="0" dirty="0">
                <a:solidFill>
                  <a:srgbClr val="333399"/>
                </a:solidFill>
                <a:latin typeface="+mj-lt"/>
                <a:ea typeface="MS PGothic"/>
                <a:cs typeface="Arial" pitchFamily="34" charset="0"/>
              </a:endParaRPr>
            </a:p>
          </p:txBody>
        </p:sp>
        <p:sp>
          <p:nvSpPr>
            <p:cNvPr id="76" name="Rectangle 6"/>
            <p:cNvSpPr>
              <a:spLocks noChangeArrowheads="1"/>
            </p:cNvSpPr>
            <p:nvPr/>
          </p:nvSpPr>
          <p:spPr bwMode="auto">
            <a:xfrm>
              <a:off x="5199255" y="2056773"/>
              <a:ext cx="273050" cy="182562"/>
            </a:xfrm>
            <a:prstGeom prst="rect">
              <a:avLst/>
            </a:prstGeom>
            <a:solidFill>
              <a:srgbClr val="8EBB2B"/>
            </a:solidFill>
            <a:ln>
              <a:noFill/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b="1" kern="0" dirty="0">
                <a:solidFill>
                  <a:srgbClr val="333399"/>
                </a:solidFill>
                <a:latin typeface="+mj-lt"/>
                <a:ea typeface="MS PGothic"/>
                <a:cs typeface="Arial" pitchFamily="34" charset="0"/>
              </a:endParaRPr>
            </a:p>
          </p:txBody>
        </p:sp>
        <p:sp>
          <p:nvSpPr>
            <p:cNvPr id="77" name="Rectangle 7"/>
            <p:cNvSpPr>
              <a:spLocks noChangeArrowheads="1"/>
            </p:cNvSpPr>
            <p:nvPr/>
          </p:nvSpPr>
          <p:spPr bwMode="auto">
            <a:xfrm>
              <a:off x="5261167" y="2002798"/>
              <a:ext cx="1517650" cy="29051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936D03"/>
              </a:prstShdw>
            </a:effectLst>
            <a:extLst/>
          </p:spPr>
          <p:txBody>
            <a:bodyPr t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defRPr/>
              </a:pPr>
              <a:r>
                <a:rPr lang="en-US" altLang="fr-FR" sz="1400" b="1" dirty="0">
                  <a:solidFill>
                    <a:srgbClr val="333399"/>
                  </a:solidFill>
                  <a:latin typeface="+mj-lt"/>
                  <a:cs typeface="Arial" pitchFamily="34" charset="0"/>
                </a:rPr>
                <a:t>≥ 50 mL/min</a:t>
              </a:r>
              <a:endParaRPr lang="en-US" altLang="fr-FR" sz="1200" b="1" dirty="0">
                <a:solidFill>
                  <a:srgbClr val="333399"/>
                </a:solidFill>
                <a:latin typeface="+mj-lt"/>
                <a:cs typeface="+mn-cs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2638617" y="2056773"/>
              <a:ext cx="271463" cy="182562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  <a:extLst/>
          </p:spPr>
          <p:txBody>
            <a:bodyPr/>
            <a:lstStyle/>
            <a:p>
              <a:pPr algn="ctr">
                <a:defRPr/>
              </a:pPr>
              <a:endParaRPr lang="en-US" b="1" kern="0" dirty="0">
                <a:solidFill>
                  <a:srgbClr val="333399"/>
                </a:solidFill>
                <a:latin typeface="+mj-lt"/>
                <a:ea typeface="MS PGothic"/>
                <a:cs typeface="Arial" pitchFamily="34" charset="0"/>
              </a:endParaRPr>
            </a:p>
          </p:txBody>
        </p:sp>
        <p:sp>
          <p:nvSpPr>
            <p:cNvPr id="75" name="Rectangle 7"/>
            <p:cNvSpPr>
              <a:spLocks noChangeArrowheads="1"/>
            </p:cNvSpPr>
            <p:nvPr/>
          </p:nvSpPr>
          <p:spPr bwMode="auto">
            <a:xfrm>
              <a:off x="2900555" y="2002798"/>
              <a:ext cx="654050" cy="29051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936D03"/>
              </a:prstShdw>
            </a:effectLst>
            <a:extLst/>
          </p:spPr>
          <p:txBody>
            <a:bodyPr tIns="0" bIns="0" anchor="ctr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ＭＳ Ｐゴシック" charset="0"/>
                  <a:cs typeface="Arial" pitchFamily="34" charset="0"/>
                </a:rPr>
                <a:t>Total</a:t>
              </a:r>
              <a:endParaRPr lang="en-US" sz="1200" b="1" kern="0" dirty="0">
                <a:solidFill>
                  <a:srgbClr val="333399"/>
                </a:solidFill>
                <a:latin typeface="+mj-lt"/>
                <a:ea typeface="MS PGothic"/>
                <a:cs typeface="Arial" pitchFamily="34" charset="0"/>
              </a:endParaRPr>
            </a:p>
          </p:txBody>
        </p:sp>
        <p:sp>
          <p:nvSpPr>
            <p:cNvPr id="44039" name="Rectangle 6"/>
            <p:cNvSpPr>
              <a:spLocks noChangeArrowheads="1"/>
            </p:cNvSpPr>
            <p:nvPr/>
          </p:nvSpPr>
          <p:spPr bwMode="auto">
            <a:xfrm>
              <a:off x="1561133" y="3688135"/>
              <a:ext cx="530225" cy="38893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-0.4</a:t>
              </a:r>
            </a:p>
          </p:txBody>
        </p:sp>
        <p:sp>
          <p:nvSpPr>
            <p:cNvPr id="44040" name="Rectangle 6"/>
            <p:cNvSpPr>
              <a:spLocks noChangeArrowheads="1"/>
            </p:cNvSpPr>
            <p:nvPr/>
          </p:nvSpPr>
          <p:spPr bwMode="auto">
            <a:xfrm>
              <a:off x="2072308" y="2968054"/>
              <a:ext cx="557213" cy="3889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+1.2</a:t>
              </a:r>
            </a:p>
          </p:txBody>
        </p:sp>
        <p:sp>
          <p:nvSpPr>
            <p:cNvPr id="44041" name="Rectangle 6"/>
            <p:cNvSpPr>
              <a:spLocks noChangeArrowheads="1"/>
            </p:cNvSpPr>
            <p:nvPr/>
          </p:nvSpPr>
          <p:spPr bwMode="auto">
            <a:xfrm>
              <a:off x="2548940" y="3858741"/>
              <a:ext cx="623888" cy="388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- 0.9</a:t>
              </a:r>
            </a:p>
          </p:txBody>
        </p:sp>
        <p:sp>
          <p:nvSpPr>
            <p:cNvPr id="44042" name="Rectangle 6"/>
            <p:cNvSpPr>
              <a:spLocks noChangeArrowheads="1"/>
            </p:cNvSpPr>
            <p:nvPr/>
          </p:nvSpPr>
          <p:spPr bwMode="auto">
            <a:xfrm>
              <a:off x="3665776" y="4076897"/>
              <a:ext cx="604838" cy="38893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-1.8</a:t>
              </a:r>
              <a:endParaRPr lang="en-GB" altLang="fr-FR" sz="1400" dirty="0">
                <a:solidFill>
                  <a:srgbClr val="333399"/>
                </a:solidFill>
                <a:latin typeface="+mj-lt"/>
                <a:cs typeface="+mn-cs"/>
              </a:endParaRPr>
            </a:p>
          </p:txBody>
        </p:sp>
        <p:sp>
          <p:nvSpPr>
            <p:cNvPr id="44043" name="Rectangle 6"/>
            <p:cNvSpPr>
              <a:spLocks noChangeArrowheads="1"/>
            </p:cNvSpPr>
            <p:nvPr/>
          </p:nvSpPr>
          <p:spPr bwMode="auto">
            <a:xfrm>
              <a:off x="4180508" y="3218275"/>
              <a:ext cx="601662" cy="3873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+ 0.3</a:t>
              </a:r>
            </a:p>
          </p:txBody>
        </p:sp>
        <p:sp>
          <p:nvSpPr>
            <p:cNvPr id="44044" name="Rectangle 6"/>
            <p:cNvSpPr>
              <a:spLocks noChangeArrowheads="1"/>
            </p:cNvSpPr>
            <p:nvPr/>
          </p:nvSpPr>
          <p:spPr bwMode="auto">
            <a:xfrm>
              <a:off x="4698033" y="4232203"/>
              <a:ext cx="579438" cy="3889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-2.2</a:t>
              </a:r>
              <a:endParaRPr lang="en-GB" altLang="fr-FR" sz="1400" dirty="0">
                <a:solidFill>
                  <a:srgbClr val="333399"/>
                </a:solidFill>
                <a:latin typeface="+mj-lt"/>
                <a:cs typeface="+mn-cs"/>
              </a:endParaRPr>
            </a:p>
          </p:txBody>
        </p:sp>
        <p:sp>
          <p:nvSpPr>
            <p:cNvPr id="44045" name="Rectangle 6"/>
            <p:cNvSpPr>
              <a:spLocks noChangeArrowheads="1"/>
            </p:cNvSpPr>
            <p:nvPr/>
          </p:nvSpPr>
          <p:spPr bwMode="auto">
            <a:xfrm>
              <a:off x="5734479" y="2369416"/>
              <a:ext cx="620712" cy="3889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+3.8</a:t>
              </a:r>
              <a:endParaRPr lang="en-GB" altLang="fr-FR" sz="1400" dirty="0">
                <a:solidFill>
                  <a:srgbClr val="333399"/>
                </a:solidFill>
                <a:latin typeface="+mj-lt"/>
                <a:cs typeface="+mn-cs"/>
              </a:endParaRPr>
            </a:p>
          </p:txBody>
        </p:sp>
        <p:sp>
          <p:nvSpPr>
            <p:cNvPr id="44046" name="Rectangle 6"/>
            <p:cNvSpPr>
              <a:spLocks noChangeArrowheads="1"/>
            </p:cNvSpPr>
            <p:nvPr/>
          </p:nvSpPr>
          <p:spPr bwMode="auto">
            <a:xfrm>
              <a:off x="6683011" y="2369416"/>
              <a:ext cx="593725" cy="3889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+3.8</a:t>
              </a:r>
            </a:p>
          </p:txBody>
        </p:sp>
        <p:sp>
          <p:nvSpPr>
            <p:cNvPr id="44047" name="Rectangle 6"/>
            <p:cNvSpPr>
              <a:spLocks noChangeArrowheads="1"/>
            </p:cNvSpPr>
            <p:nvPr/>
          </p:nvSpPr>
          <p:spPr bwMode="auto">
            <a:xfrm>
              <a:off x="6184578" y="2369416"/>
              <a:ext cx="617537" cy="3873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400" b="1" dirty="0">
                  <a:solidFill>
                    <a:srgbClr val="333399"/>
                  </a:solidFill>
                  <a:latin typeface="+mj-lt"/>
                  <a:cs typeface="+mn-cs"/>
                </a:rPr>
                <a:t>+3.8</a:t>
              </a:r>
              <a:endParaRPr lang="en-GB" altLang="fr-FR" sz="1400" dirty="0">
                <a:solidFill>
                  <a:srgbClr val="333399"/>
                </a:solidFill>
                <a:latin typeface="+mj-lt"/>
                <a:cs typeface="+mn-cs"/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>
            <a:xfrm>
              <a:off x="1577008" y="4709104"/>
              <a:ext cx="1590675" cy="0"/>
            </a:xfrm>
            <a:prstGeom prst="line">
              <a:avLst/>
            </a:prstGeom>
            <a:ln w="22225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3669333" y="4709104"/>
              <a:ext cx="1590675" cy="0"/>
            </a:xfrm>
            <a:prstGeom prst="line">
              <a:avLst/>
            </a:prstGeom>
            <a:ln w="22225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5799758" y="4709104"/>
              <a:ext cx="1590675" cy="0"/>
            </a:xfrm>
            <a:prstGeom prst="line">
              <a:avLst/>
            </a:prstGeom>
            <a:ln w="22225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71" name="Rectangle 35"/>
            <p:cNvSpPr>
              <a:spLocks noChangeArrowheads="1"/>
            </p:cNvSpPr>
            <p:nvPr/>
          </p:nvSpPr>
          <p:spPr bwMode="auto">
            <a:xfrm>
              <a:off x="1307133" y="2274416"/>
              <a:ext cx="9525" cy="2676525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rgbClr val="00206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72" name="Freeform 36"/>
            <p:cNvSpPr>
              <a:spLocks noEditPoints="1"/>
            </p:cNvSpPr>
            <p:nvPr/>
          </p:nvSpPr>
          <p:spPr bwMode="auto">
            <a:xfrm>
              <a:off x="1264271" y="2269653"/>
              <a:ext cx="47625" cy="2686050"/>
            </a:xfrm>
            <a:custGeom>
              <a:avLst/>
              <a:gdLst/>
              <a:ahLst/>
              <a:cxnLst>
                <a:cxn ang="0">
                  <a:pos x="0" y="1686"/>
                </a:cxn>
                <a:cxn ang="0">
                  <a:pos x="30" y="1686"/>
                </a:cxn>
                <a:cxn ang="0">
                  <a:pos x="30" y="1692"/>
                </a:cxn>
                <a:cxn ang="0">
                  <a:pos x="0" y="1692"/>
                </a:cxn>
                <a:cxn ang="0">
                  <a:pos x="0" y="1686"/>
                </a:cxn>
                <a:cxn ang="0">
                  <a:pos x="0" y="843"/>
                </a:cxn>
                <a:cxn ang="0">
                  <a:pos x="30" y="843"/>
                </a:cxn>
                <a:cxn ang="0">
                  <a:pos x="30" y="849"/>
                </a:cxn>
                <a:cxn ang="0">
                  <a:pos x="0" y="849"/>
                </a:cxn>
                <a:cxn ang="0">
                  <a:pos x="0" y="843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6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30" h="1692">
                  <a:moveTo>
                    <a:pt x="0" y="1686"/>
                  </a:moveTo>
                  <a:lnTo>
                    <a:pt x="30" y="1686"/>
                  </a:lnTo>
                  <a:lnTo>
                    <a:pt x="30" y="1692"/>
                  </a:lnTo>
                  <a:lnTo>
                    <a:pt x="0" y="1692"/>
                  </a:lnTo>
                  <a:lnTo>
                    <a:pt x="0" y="1686"/>
                  </a:lnTo>
                  <a:close/>
                  <a:moveTo>
                    <a:pt x="0" y="843"/>
                  </a:moveTo>
                  <a:lnTo>
                    <a:pt x="30" y="843"/>
                  </a:lnTo>
                  <a:lnTo>
                    <a:pt x="30" y="849"/>
                  </a:lnTo>
                  <a:lnTo>
                    <a:pt x="0" y="849"/>
                  </a:lnTo>
                  <a:lnTo>
                    <a:pt x="0" y="843"/>
                  </a:lnTo>
                  <a:close/>
                  <a:moveTo>
                    <a:pt x="0" y="0"/>
                  </a:moveTo>
                  <a:lnTo>
                    <a:pt x="30" y="0"/>
                  </a:lnTo>
                  <a:lnTo>
                    <a:pt x="30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/>
            </a:solidFill>
            <a:ln w="9525" cap="flat">
              <a:solidFill>
                <a:srgbClr val="00206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73" name="Rectangle 37"/>
            <p:cNvSpPr>
              <a:spLocks noChangeArrowheads="1"/>
            </p:cNvSpPr>
            <p:nvPr/>
          </p:nvSpPr>
          <p:spPr bwMode="auto">
            <a:xfrm>
              <a:off x="1311896" y="3607916"/>
              <a:ext cx="6297612" cy="9525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rgbClr val="00206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74" name="Rectangle 38"/>
            <p:cNvSpPr>
              <a:spLocks noChangeArrowheads="1"/>
            </p:cNvSpPr>
            <p:nvPr/>
          </p:nvSpPr>
          <p:spPr bwMode="auto">
            <a:xfrm>
              <a:off x="1043608" y="4854103"/>
              <a:ext cx="46038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2060"/>
                  </a:solidFill>
                  <a:latin typeface="Calibri" pitchFamily="34" charset="0"/>
                </a:rPr>
                <a:t>-</a:t>
              </a:r>
              <a:endParaRPr lang="fr-FR"/>
            </a:p>
          </p:txBody>
        </p:sp>
        <p:sp>
          <p:nvSpPr>
            <p:cNvPr id="14375" name="Rectangle 39"/>
            <p:cNvSpPr>
              <a:spLocks noChangeArrowheads="1"/>
            </p:cNvSpPr>
            <p:nvPr/>
          </p:nvSpPr>
          <p:spPr bwMode="auto">
            <a:xfrm>
              <a:off x="1091233" y="4854103"/>
              <a:ext cx="77788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2060"/>
                  </a:solidFill>
                  <a:latin typeface="Calibri" pitchFamily="34" charset="0"/>
                </a:rPr>
                <a:t>5</a:t>
              </a:r>
              <a:endParaRPr lang="fr-FR"/>
            </a:p>
          </p:txBody>
        </p:sp>
        <p:sp>
          <p:nvSpPr>
            <p:cNvPr id="14376" name="Rectangle 40"/>
            <p:cNvSpPr>
              <a:spLocks noChangeArrowheads="1"/>
            </p:cNvSpPr>
            <p:nvPr/>
          </p:nvSpPr>
          <p:spPr bwMode="auto">
            <a:xfrm>
              <a:off x="1094408" y="3515841"/>
              <a:ext cx="77788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2060"/>
                  </a:solidFill>
                  <a:latin typeface="Calibri" pitchFamily="34" charset="0"/>
                </a:rPr>
                <a:t>0</a:t>
              </a:r>
              <a:endParaRPr lang="fr-FR"/>
            </a:p>
          </p:txBody>
        </p:sp>
        <p:sp>
          <p:nvSpPr>
            <p:cNvPr id="14377" name="Rectangle 41"/>
            <p:cNvSpPr>
              <a:spLocks noChangeArrowheads="1"/>
            </p:cNvSpPr>
            <p:nvPr/>
          </p:nvSpPr>
          <p:spPr bwMode="auto">
            <a:xfrm>
              <a:off x="1094408" y="2179166"/>
              <a:ext cx="77788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2060"/>
                  </a:solidFill>
                  <a:latin typeface="Calibri" pitchFamily="34" charset="0"/>
                </a:rPr>
                <a:t>5</a:t>
              </a:r>
              <a:endParaRPr lang="fr-FR"/>
            </a:p>
          </p:txBody>
        </p:sp>
        <p:sp>
          <p:nvSpPr>
            <p:cNvPr id="2" name="Rectangle 1"/>
            <p:cNvSpPr/>
            <p:nvPr/>
          </p:nvSpPr>
          <p:spPr bwMode="auto">
            <a:xfrm>
              <a:off x="2150159" y="3317135"/>
              <a:ext cx="392431" cy="289289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4285123" y="3533304"/>
              <a:ext cx="392431" cy="71504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343361" y="2661766"/>
              <a:ext cx="392431" cy="94226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816570" y="2670410"/>
              <a:ext cx="392431" cy="942268"/>
            </a:xfrm>
            <a:prstGeom prst="rect">
              <a:avLst/>
            </a:prstGeom>
            <a:solidFill>
              <a:srgbClr val="8EBB2B"/>
            </a:solidFill>
            <a:ln>
              <a:solidFill>
                <a:srgbClr val="8EBB2B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5857129" y="2670965"/>
              <a:ext cx="392431" cy="942268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3784378" y="3617440"/>
              <a:ext cx="392431" cy="53657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4786159" y="3626966"/>
              <a:ext cx="392431" cy="605237"/>
            </a:xfrm>
            <a:prstGeom prst="rect">
              <a:avLst/>
            </a:prstGeom>
            <a:solidFill>
              <a:srgbClr val="8EBB2B"/>
            </a:solidFill>
            <a:ln>
              <a:solidFill>
                <a:srgbClr val="8EBB2B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678325" y="3640431"/>
              <a:ext cx="392431" cy="253235"/>
            </a:xfrm>
            <a:prstGeom prst="rect">
              <a:avLst/>
            </a:prstGeom>
            <a:solidFill>
              <a:srgbClr val="8EBB2B"/>
            </a:solidFill>
            <a:ln>
              <a:solidFill>
                <a:srgbClr val="8EBB2B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1655908" y="3640146"/>
              <a:ext cx="392431" cy="124934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</p:grpSp>
      <p:sp>
        <p:nvSpPr>
          <p:cNvPr id="51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s-ES" dirty="0">
                <a:ea typeface="ＭＳ Ｐゴシック" pitchFamily="34" charset="-128"/>
              </a:rPr>
              <a:t>Estudio GS-US-292-0112: </a:t>
            </a:r>
            <a:r>
              <a:rPr lang="es-ES" dirty="0" err="1">
                <a:ea typeface="ＭＳ Ｐゴシック" pitchFamily="34" charset="-128"/>
              </a:rPr>
              <a:t>Switch</a:t>
            </a:r>
            <a:r>
              <a:rPr lang="es-ES" dirty="0">
                <a:ea typeface="ＭＳ Ｐゴシック" pitchFamily="34" charset="-128"/>
              </a:rPr>
              <a:t> a E/C/F/TAF </a:t>
            </a:r>
            <a:br>
              <a:rPr lang="es-ES" dirty="0">
                <a:ea typeface="ＭＳ Ｐゴシック" pitchFamily="34" charset="-128"/>
              </a:rPr>
            </a:br>
            <a:r>
              <a:rPr lang="es-ES" dirty="0">
                <a:ea typeface="ＭＳ Ｐゴシック" pitchFamily="34" charset="-128"/>
              </a:rPr>
              <a:t>en pacientes con falla renal</a:t>
            </a:r>
          </a:p>
        </p:txBody>
      </p:sp>
      <p:sp>
        <p:nvSpPr>
          <p:cNvPr id="52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984859"/>
              </p:ext>
            </p:extLst>
          </p:nvPr>
        </p:nvGraphicFramePr>
        <p:xfrm>
          <a:off x="2289175" y="1749425"/>
          <a:ext cx="2835275" cy="731520"/>
        </p:xfrm>
        <a:graphic>
          <a:graphicData uri="http://schemas.openxmlformats.org/drawingml/2006/table">
            <a:tbl>
              <a:tblPr/>
              <a:tblGrid>
                <a:gridCol w="70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9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Total*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TDF*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No-TDF</a:t>
                      </a:r>
                      <a:r>
                        <a:rPr kumimoji="0" lang="en-US" altLang="fr-FR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†</a:t>
                      </a:r>
                      <a:endParaRPr kumimoji="0" lang="en-US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5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Basal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2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CEEE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164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5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S48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2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3498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2" charset="2"/>
                        <a:defRPr>
                          <a:solidFill>
                            <a:srgbClr val="CC3300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398" name="Title 1"/>
          <p:cNvSpPr txBox="1">
            <a:spLocks/>
          </p:cNvSpPr>
          <p:nvPr/>
        </p:nvSpPr>
        <p:spPr bwMode="auto">
          <a:xfrm>
            <a:off x="374650" y="466725"/>
            <a:ext cx="82296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endParaRPr lang="en-US" altLang="fr-FR" sz="2400">
              <a:solidFill>
                <a:srgbClr val="CC0000"/>
              </a:solidFill>
            </a:endParaRPr>
          </a:p>
        </p:txBody>
      </p:sp>
      <p:sp>
        <p:nvSpPr>
          <p:cNvPr id="16399" name="TextBox 55"/>
          <p:cNvSpPr txBox="1">
            <a:spLocks noChangeArrowheads="1"/>
          </p:cNvSpPr>
          <p:nvPr/>
        </p:nvSpPr>
        <p:spPr bwMode="auto">
          <a:xfrm>
            <a:off x="250825" y="6289675"/>
            <a:ext cx="6897688" cy="16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lang="es-ES" altLang="fr-FR" sz="1400" dirty="0">
                <a:solidFill>
                  <a:srgbClr val="000066"/>
                </a:solidFill>
              </a:rPr>
              <a:t>*Total y TDF (cambios) estadísticamente significativo ;</a:t>
            </a:r>
            <a:r>
              <a:rPr lang="es-ES" altLang="fr-FR" sz="1400" baseline="30000" dirty="0">
                <a:solidFill>
                  <a:srgbClr val="000066"/>
                </a:solidFill>
              </a:rPr>
              <a:t> †</a:t>
            </a:r>
            <a:r>
              <a:rPr lang="es-ES" altLang="fr-FR" sz="1400" dirty="0">
                <a:solidFill>
                  <a:srgbClr val="000066"/>
                </a:solidFill>
              </a:rPr>
              <a:t> no-TDF cambios: no estadísticamente significativos   </a:t>
            </a:r>
          </a:p>
        </p:txBody>
      </p:sp>
      <p:sp>
        <p:nvSpPr>
          <p:cNvPr id="16400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sp>
        <p:nvSpPr>
          <p:cNvPr id="16401" name="Rectangle 6"/>
          <p:cNvSpPr>
            <a:spLocks noChangeArrowheads="1"/>
          </p:cNvSpPr>
          <p:nvPr/>
        </p:nvSpPr>
        <p:spPr bwMode="auto">
          <a:xfrm>
            <a:off x="971550" y="1125538"/>
            <a:ext cx="716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20000"/>
              </a:spcBef>
            </a:pPr>
            <a:r>
              <a:rPr lang="es-ES" altLang="fr-FR" sz="2400" b="1" dirty="0">
                <a:solidFill>
                  <a:srgbClr val="CC3300"/>
                </a:solidFill>
                <a:latin typeface="Calibri" pitchFamily="34" charset="0"/>
              </a:rPr>
              <a:t>Proteinuria: mediana (mg/g) basal y S48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642938" y="2549525"/>
            <a:ext cx="3524250" cy="3113088"/>
            <a:chOff x="642938" y="2549525"/>
            <a:chExt cx="3524250" cy="3113088"/>
          </a:xfrm>
        </p:grpSpPr>
        <p:sp>
          <p:nvSpPr>
            <p:cNvPr id="16422" name="Freeform 92"/>
            <p:cNvSpPr>
              <a:spLocks/>
            </p:cNvSpPr>
            <p:nvPr/>
          </p:nvSpPr>
          <p:spPr bwMode="auto">
            <a:xfrm>
              <a:off x="1117600" y="2665413"/>
              <a:ext cx="3049588" cy="2647950"/>
            </a:xfrm>
            <a:custGeom>
              <a:avLst/>
              <a:gdLst>
                <a:gd name="T0" fmla="*/ 3050835 w 1743"/>
                <a:gd name="T1" fmla="*/ 2648258 h 1513"/>
                <a:gd name="T2" fmla="*/ 0 w 1743"/>
                <a:gd name="T3" fmla="*/ 2648258 h 1513"/>
                <a:gd name="T4" fmla="*/ 0 w 1743"/>
                <a:gd name="T5" fmla="*/ 0 h 1513"/>
                <a:gd name="T6" fmla="*/ 0 60000 65536"/>
                <a:gd name="T7" fmla="*/ 0 60000 65536"/>
                <a:gd name="T8" fmla="*/ 0 60000 65536"/>
                <a:gd name="T9" fmla="*/ 0 w 1743"/>
                <a:gd name="T10" fmla="*/ 0 h 1513"/>
                <a:gd name="T11" fmla="*/ 1743 w 1743"/>
                <a:gd name="T12" fmla="*/ 1513 h 15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43" h="1513">
                  <a:moveTo>
                    <a:pt x="1743" y="1513"/>
                  </a:moveTo>
                  <a:lnTo>
                    <a:pt x="0" y="1513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23" name="Line 99"/>
            <p:cNvSpPr>
              <a:spLocks noChangeShapeType="1"/>
            </p:cNvSpPr>
            <p:nvPr/>
          </p:nvSpPr>
          <p:spPr bwMode="auto">
            <a:xfrm>
              <a:off x="1042988" y="2687638"/>
              <a:ext cx="74612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24" name="Line 100"/>
            <p:cNvSpPr>
              <a:spLocks noChangeShapeType="1"/>
            </p:cNvSpPr>
            <p:nvPr/>
          </p:nvSpPr>
          <p:spPr bwMode="auto">
            <a:xfrm>
              <a:off x="1042988" y="3211513"/>
              <a:ext cx="74612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25" name="Line 101"/>
            <p:cNvSpPr>
              <a:spLocks noChangeShapeType="1"/>
            </p:cNvSpPr>
            <p:nvPr/>
          </p:nvSpPr>
          <p:spPr bwMode="auto">
            <a:xfrm>
              <a:off x="1042988" y="3738563"/>
              <a:ext cx="74612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26" name="Line 102"/>
            <p:cNvSpPr>
              <a:spLocks noChangeShapeType="1"/>
            </p:cNvSpPr>
            <p:nvPr/>
          </p:nvSpPr>
          <p:spPr bwMode="auto">
            <a:xfrm>
              <a:off x="1042988" y="4260850"/>
              <a:ext cx="74612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27" name="Line 103"/>
            <p:cNvSpPr>
              <a:spLocks noChangeShapeType="1"/>
            </p:cNvSpPr>
            <p:nvPr/>
          </p:nvSpPr>
          <p:spPr bwMode="auto">
            <a:xfrm>
              <a:off x="1042988" y="4786313"/>
              <a:ext cx="74612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28" name="Line 104"/>
            <p:cNvSpPr>
              <a:spLocks noChangeShapeType="1"/>
            </p:cNvSpPr>
            <p:nvPr/>
          </p:nvSpPr>
          <p:spPr bwMode="auto">
            <a:xfrm>
              <a:off x="1042988" y="5313363"/>
              <a:ext cx="74612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29" name="Rectangle 105"/>
            <p:cNvSpPr>
              <a:spLocks noChangeArrowheads="1"/>
            </p:cNvSpPr>
            <p:nvPr/>
          </p:nvSpPr>
          <p:spPr bwMode="auto">
            <a:xfrm>
              <a:off x="1235075" y="4200525"/>
              <a:ext cx="385763" cy="1112838"/>
            </a:xfrm>
            <a:prstGeom prst="rect">
              <a:avLst/>
            </a:prstGeom>
            <a:solidFill>
              <a:srgbClr val="5C3498"/>
            </a:solidFill>
            <a:ln w="0">
              <a:solidFill>
                <a:srgbClr val="5C3498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16430" name="Rectangle 106"/>
            <p:cNvSpPr>
              <a:spLocks noChangeArrowheads="1"/>
            </p:cNvSpPr>
            <p:nvPr/>
          </p:nvSpPr>
          <p:spPr bwMode="auto">
            <a:xfrm>
              <a:off x="1235075" y="3211513"/>
              <a:ext cx="385763" cy="989012"/>
            </a:xfrm>
            <a:prstGeom prst="rect">
              <a:avLst/>
            </a:prstGeom>
            <a:solidFill>
              <a:srgbClr val="DBCEEE"/>
            </a:solidFill>
            <a:ln w="0">
              <a:solidFill>
                <a:srgbClr val="DBCEEE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16431" name="Rectangle 107"/>
            <p:cNvSpPr>
              <a:spLocks noChangeArrowheads="1"/>
            </p:cNvSpPr>
            <p:nvPr/>
          </p:nvSpPr>
          <p:spPr bwMode="auto">
            <a:xfrm>
              <a:off x="1647825" y="2844800"/>
              <a:ext cx="388938" cy="1443038"/>
            </a:xfrm>
            <a:prstGeom prst="rect">
              <a:avLst/>
            </a:prstGeom>
            <a:solidFill>
              <a:srgbClr val="FF1643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16432" name="Rectangle 108"/>
            <p:cNvSpPr>
              <a:spLocks noChangeArrowheads="1"/>
            </p:cNvSpPr>
            <p:nvPr/>
          </p:nvSpPr>
          <p:spPr bwMode="auto">
            <a:xfrm>
              <a:off x="1647825" y="4287838"/>
              <a:ext cx="388938" cy="1022350"/>
            </a:xfrm>
            <a:prstGeom prst="rect">
              <a:avLst/>
            </a:prstGeom>
            <a:solidFill>
              <a:srgbClr val="CC3300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16433" name="Rectangle 109"/>
            <p:cNvSpPr>
              <a:spLocks noChangeArrowheads="1"/>
            </p:cNvSpPr>
            <p:nvPr/>
          </p:nvSpPr>
          <p:spPr bwMode="auto">
            <a:xfrm>
              <a:off x="2085975" y="3798888"/>
              <a:ext cx="388938" cy="6508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16434" name="Rectangle 110"/>
            <p:cNvSpPr>
              <a:spLocks noChangeArrowheads="1"/>
            </p:cNvSpPr>
            <p:nvPr/>
          </p:nvSpPr>
          <p:spPr bwMode="auto">
            <a:xfrm>
              <a:off x="2085975" y="3863975"/>
              <a:ext cx="388938" cy="144938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16435" name="Freeform 111"/>
            <p:cNvSpPr>
              <a:spLocks/>
            </p:cNvSpPr>
            <p:nvPr/>
          </p:nvSpPr>
          <p:spPr bwMode="auto">
            <a:xfrm>
              <a:off x="2686050" y="5192713"/>
              <a:ext cx="387350" cy="120650"/>
            </a:xfrm>
            <a:custGeom>
              <a:avLst/>
              <a:gdLst>
                <a:gd name="T0" fmla="*/ 0 w 222"/>
                <a:gd name="T1" fmla="*/ 0 h 69"/>
                <a:gd name="T2" fmla="*/ 0 w 222"/>
                <a:gd name="T3" fmla="*/ 120774 h 69"/>
                <a:gd name="T4" fmla="*/ 388574 w 222"/>
                <a:gd name="T5" fmla="*/ 120774 h 69"/>
                <a:gd name="T6" fmla="*/ 388574 w 222"/>
                <a:gd name="T7" fmla="*/ 0 h 69"/>
                <a:gd name="T8" fmla="*/ 0 w 222"/>
                <a:gd name="T9" fmla="*/ 0 h 69"/>
                <a:gd name="T10" fmla="*/ 0 w 222"/>
                <a:gd name="T11" fmla="*/ 0 h 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2"/>
                <a:gd name="T19" fmla="*/ 0 h 69"/>
                <a:gd name="T20" fmla="*/ 222 w 222"/>
                <a:gd name="T21" fmla="*/ 69 h 6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2" h="69">
                  <a:moveTo>
                    <a:pt x="0" y="0"/>
                  </a:moveTo>
                  <a:lnTo>
                    <a:pt x="0" y="69"/>
                  </a:lnTo>
                  <a:lnTo>
                    <a:pt x="222" y="69"/>
                  </a:lnTo>
                  <a:lnTo>
                    <a:pt x="2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3498"/>
            </a:solidFill>
            <a:ln w="0">
              <a:solidFill>
                <a:srgbClr val="5C34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36" name="Freeform 112"/>
            <p:cNvSpPr>
              <a:spLocks/>
            </p:cNvSpPr>
            <p:nvPr/>
          </p:nvSpPr>
          <p:spPr bwMode="auto">
            <a:xfrm>
              <a:off x="2686050" y="4933950"/>
              <a:ext cx="387350" cy="258763"/>
            </a:xfrm>
            <a:custGeom>
              <a:avLst/>
              <a:gdLst>
                <a:gd name="T0" fmla="*/ 388574 w 222"/>
                <a:gd name="T1" fmla="*/ 0 h 148"/>
                <a:gd name="T2" fmla="*/ 0 w 222"/>
                <a:gd name="T3" fmla="*/ 0 h 148"/>
                <a:gd name="T4" fmla="*/ 0 w 222"/>
                <a:gd name="T5" fmla="*/ 259050 h 148"/>
                <a:gd name="T6" fmla="*/ 388574 w 222"/>
                <a:gd name="T7" fmla="*/ 259050 h 148"/>
                <a:gd name="T8" fmla="*/ 388574 w 222"/>
                <a:gd name="T9" fmla="*/ 0 h 148"/>
                <a:gd name="T10" fmla="*/ 388574 w 222"/>
                <a:gd name="T11" fmla="*/ 0 h 1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2"/>
                <a:gd name="T19" fmla="*/ 0 h 148"/>
                <a:gd name="T20" fmla="*/ 222 w 222"/>
                <a:gd name="T21" fmla="*/ 148 h 1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2" h="148">
                  <a:moveTo>
                    <a:pt x="222" y="0"/>
                  </a:moveTo>
                  <a:lnTo>
                    <a:pt x="0" y="0"/>
                  </a:lnTo>
                  <a:lnTo>
                    <a:pt x="0" y="148"/>
                  </a:lnTo>
                  <a:lnTo>
                    <a:pt x="222" y="148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DBCEEE"/>
            </a:solidFill>
            <a:ln w="0">
              <a:solidFill>
                <a:srgbClr val="DBCEE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37" name="Rectangle 113"/>
            <p:cNvSpPr>
              <a:spLocks noChangeArrowheads="1"/>
            </p:cNvSpPr>
            <p:nvPr/>
          </p:nvSpPr>
          <p:spPr bwMode="auto">
            <a:xfrm>
              <a:off x="3101975" y="5192713"/>
              <a:ext cx="388938" cy="120650"/>
            </a:xfrm>
            <a:prstGeom prst="rect">
              <a:avLst/>
            </a:prstGeom>
            <a:solidFill>
              <a:srgbClr val="CC0000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16438" name="Rectangle 114"/>
            <p:cNvSpPr>
              <a:spLocks noChangeArrowheads="1"/>
            </p:cNvSpPr>
            <p:nvPr/>
          </p:nvSpPr>
          <p:spPr bwMode="auto">
            <a:xfrm>
              <a:off x="3101975" y="4808512"/>
              <a:ext cx="388938" cy="420688"/>
            </a:xfrm>
            <a:prstGeom prst="rect">
              <a:avLst/>
            </a:prstGeom>
            <a:solidFill>
              <a:srgbClr val="FF1643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16439" name="Freeform 115"/>
            <p:cNvSpPr>
              <a:spLocks/>
            </p:cNvSpPr>
            <p:nvPr/>
          </p:nvSpPr>
          <p:spPr bwMode="auto">
            <a:xfrm>
              <a:off x="3521075" y="5067300"/>
              <a:ext cx="388938" cy="68263"/>
            </a:xfrm>
            <a:custGeom>
              <a:avLst/>
              <a:gdLst>
                <a:gd name="T0" fmla="*/ 0 w 222"/>
                <a:gd name="T1" fmla="*/ 0 h 39"/>
                <a:gd name="T2" fmla="*/ 0 w 222"/>
                <a:gd name="T3" fmla="*/ 68264 h 39"/>
                <a:gd name="T4" fmla="*/ 388574 w 222"/>
                <a:gd name="T5" fmla="*/ 68264 h 39"/>
                <a:gd name="T6" fmla="*/ 388574 w 222"/>
                <a:gd name="T7" fmla="*/ 0 h 39"/>
                <a:gd name="T8" fmla="*/ 0 w 222"/>
                <a:gd name="T9" fmla="*/ 0 h 39"/>
                <a:gd name="T10" fmla="*/ 0 w 222"/>
                <a:gd name="T11" fmla="*/ 0 h 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2"/>
                <a:gd name="T19" fmla="*/ 0 h 39"/>
                <a:gd name="T20" fmla="*/ 222 w 222"/>
                <a:gd name="T21" fmla="*/ 39 h 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2" h="39">
                  <a:moveTo>
                    <a:pt x="0" y="0"/>
                  </a:moveTo>
                  <a:lnTo>
                    <a:pt x="0" y="39"/>
                  </a:lnTo>
                  <a:lnTo>
                    <a:pt x="222" y="39"/>
                  </a:lnTo>
                  <a:lnTo>
                    <a:pt x="2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40" name="Freeform 116"/>
            <p:cNvSpPr>
              <a:spLocks/>
            </p:cNvSpPr>
            <p:nvPr/>
          </p:nvSpPr>
          <p:spPr bwMode="auto">
            <a:xfrm>
              <a:off x="3521075" y="5135563"/>
              <a:ext cx="388938" cy="177800"/>
            </a:xfrm>
            <a:custGeom>
              <a:avLst/>
              <a:gdLst>
                <a:gd name="T0" fmla="*/ 0 w 222"/>
                <a:gd name="T1" fmla="*/ 0 h 102"/>
                <a:gd name="T2" fmla="*/ 0 w 222"/>
                <a:gd name="T3" fmla="*/ 178534 h 102"/>
                <a:gd name="T4" fmla="*/ 388574 w 222"/>
                <a:gd name="T5" fmla="*/ 178534 h 102"/>
                <a:gd name="T6" fmla="*/ 388574 w 222"/>
                <a:gd name="T7" fmla="*/ 0 h 102"/>
                <a:gd name="T8" fmla="*/ 0 w 222"/>
                <a:gd name="T9" fmla="*/ 0 h 102"/>
                <a:gd name="T10" fmla="*/ 0 w 222"/>
                <a:gd name="T11" fmla="*/ 0 h 10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2"/>
                <a:gd name="T19" fmla="*/ 0 h 102"/>
                <a:gd name="T20" fmla="*/ 222 w 222"/>
                <a:gd name="T21" fmla="*/ 102 h 10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2" h="102">
                  <a:moveTo>
                    <a:pt x="0" y="0"/>
                  </a:moveTo>
                  <a:lnTo>
                    <a:pt x="0" y="102"/>
                  </a:lnTo>
                  <a:lnTo>
                    <a:pt x="222" y="102"/>
                  </a:lnTo>
                  <a:lnTo>
                    <a:pt x="2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41" name="ZoneTexte 74"/>
            <p:cNvSpPr txBox="1">
              <a:spLocks noChangeArrowheads="1"/>
            </p:cNvSpPr>
            <p:nvPr/>
          </p:nvSpPr>
          <p:spPr bwMode="auto">
            <a:xfrm>
              <a:off x="812800" y="5181600"/>
              <a:ext cx="269875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6442" name="ZoneTexte 128"/>
            <p:cNvSpPr txBox="1">
              <a:spLocks noChangeArrowheads="1"/>
            </p:cNvSpPr>
            <p:nvPr/>
          </p:nvSpPr>
          <p:spPr bwMode="auto">
            <a:xfrm>
              <a:off x="728663" y="4654550"/>
              <a:ext cx="354012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16443" name="ZoneTexte 129"/>
            <p:cNvSpPr txBox="1">
              <a:spLocks noChangeArrowheads="1"/>
            </p:cNvSpPr>
            <p:nvPr/>
          </p:nvSpPr>
          <p:spPr bwMode="auto">
            <a:xfrm>
              <a:off x="728663" y="4129088"/>
              <a:ext cx="35401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16444" name="ZoneTexte 130"/>
            <p:cNvSpPr txBox="1">
              <a:spLocks noChangeArrowheads="1"/>
            </p:cNvSpPr>
            <p:nvPr/>
          </p:nvSpPr>
          <p:spPr bwMode="auto">
            <a:xfrm>
              <a:off x="642938" y="3602038"/>
              <a:ext cx="439737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120</a:t>
              </a:r>
            </a:p>
          </p:txBody>
        </p:sp>
        <p:sp>
          <p:nvSpPr>
            <p:cNvPr id="16445" name="ZoneTexte 131"/>
            <p:cNvSpPr txBox="1">
              <a:spLocks noChangeArrowheads="1"/>
            </p:cNvSpPr>
            <p:nvPr/>
          </p:nvSpPr>
          <p:spPr bwMode="auto">
            <a:xfrm>
              <a:off x="642938" y="3076575"/>
              <a:ext cx="4397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160</a:t>
              </a:r>
            </a:p>
          </p:txBody>
        </p:sp>
        <p:sp>
          <p:nvSpPr>
            <p:cNvPr id="16446" name="ZoneTexte 132"/>
            <p:cNvSpPr txBox="1">
              <a:spLocks noChangeArrowheads="1"/>
            </p:cNvSpPr>
            <p:nvPr/>
          </p:nvSpPr>
          <p:spPr bwMode="auto">
            <a:xfrm>
              <a:off x="642938" y="2549525"/>
              <a:ext cx="4397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200</a:t>
              </a:r>
            </a:p>
          </p:txBody>
        </p:sp>
        <p:sp>
          <p:nvSpPr>
            <p:cNvPr id="140" name="ZoneTexte 139"/>
            <p:cNvSpPr txBox="1"/>
            <p:nvPr/>
          </p:nvSpPr>
          <p:spPr>
            <a:xfrm>
              <a:off x="1217613" y="2909888"/>
              <a:ext cx="420687" cy="27781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3399"/>
                  </a:solidFill>
                  <a:latin typeface="+mj-lt"/>
                  <a:cs typeface="+mn-cs"/>
                </a:rPr>
                <a:t>161</a:t>
              </a:r>
            </a:p>
          </p:txBody>
        </p:sp>
        <p:sp>
          <p:nvSpPr>
            <p:cNvPr id="141" name="ZoneTexte 140"/>
            <p:cNvSpPr txBox="1"/>
            <p:nvPr/>
          </p:nvSpPr>
          <p:spPr>
            <a:xfrm>
              <a:off x="1612900" y="2554288"/>
              <a:ext cx="420688" cy="27781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3399"/>
                  </a:solidFill>
                  <a:latin typeface="+mj-lt"/>
                  <a:cs typeface="+mn-cs"/>
                </a:rPr>
                <a:t>189</a:t>
              </a:r>
            </a:p>
          </p:txBody>
        </p:sp>
        <p:sp>
          <p:nvSpPr>
            <p:cNvPr id="142" name="ZoneTexte 141"/>
            <p:cNvSpPr txBox="1"/>
            <p:nvPr/>
          </p:nvSpPr>
          <p:spPr>
            <a:xfrm>
              <a:off x="2078038" y="3505200"/>
              <a:ext cx="420687" cy="276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3399"/>
                  </a:solidFill>
                  <a:latin typeface="+mj-lt"/>
                  <a:cs typeface="+mn-cs"/>
                </a:rPr>
                <a:t>109</a:t>
              </a:r>
            </a:p>
          </p:txBody>
        </p:sp>
        <p:sp>
          <p:nvSpPr>
            <p:cNvPr id="143" name="ZoneTexte 142"/>
            <p:cNvSpPr txBox="1"/>
            <p:nvPr/>
          </p:nvSpPr>
          <p:spPr>
            <a:xfrm>
              <a:off x="2698750" y="4641850"/>
              <a:ext cx="354013" cy="276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3399"/>
                  </a:solidFill>
                  <a:latin typeface="+mj-lt"/>
                  <a:cs typeface="+mn-cs"/>
                </a:rPr>
                <a:t>29</a:t>
              </a:r>
            </a:p>
          </p:txBody>
        </p:sp>
        <p:sp>
          <p:nvSpPr>
            <p:cNvPr id="144" name="ZoneTexte 143"/>
            <p:cNvSpPr txBox="1"/>
            <p:nvPr/>
          </p:nvSpPr>
          <p:spPr>
            <a:xfrm>
              <a:off x="3119438" y="4479925"/>
              <a:ext cx="354012" cy="276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3399"/>
                  </a:solidFill>
                  <a:latin typeface="+mj-lt"/>
                  <a:cs typeface="+mn-cs"/>
                </a:rPr>
                <a:t>41</a:t>
              </a:r>
            </a:p>
          </p:txBody>
        </p:sp>
        <p:sp>
          <p:nvSpPr>
            <p:cNvPr id="145" name="ZoneTexte 144"/>
            <p:cNvSpPr txBox="1"/>
            <p:nvPr/>
          </p:nvSpPr>
          <p:spPr>
            <a:xfrm>
              <a:off x="3538538" y="4765675"/>
              <a:ext cx="354012" cy="2778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3399"/>
                  </a:solidFill>
                  <a:latin typeface="+mj-lt"/>
                  <a:cs typeface="+mn-cs"/>
                </a:rPr>
                <a:t>18</a:t>
              </a:r>
            </a:p>
          </p:txBody>
        </p:sp>
        <p:sp>
          <p:nvSpPr>
            <p:cNvPr id="152" name="ZoneTexte 151"/>
            <p:cNvSpPr txBox="1"/>
            <p:nvPr/>
          </p:nvSpPr>
          <p:spPr>
            <a:xfrm>
              <a:off x="1250950" y="4202113"/>
              <a:ext cx="354013" cy="27781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chemeClr val="bg1"/>
                  </a:solidFill>
                  <a:latin typeface="+mj-lt"/>
                  <a:cs typeface="+mn-cs"/>
                </a:rPr>
                <a:t>85</a:t>
              </a:r>
            </a:p>
          </p:txBody>
        </p:sp>
        <p:sp>
          <p:nvSpPr>
            <p:cNvPr id="153" name="ZoneTexte 152"/>
            <p:cNvSpPr txBox="1"/>
            <p:nvPr/>
          </p:nvSpPr>
          <p:spPr>
            <a:xfrm>
              <a:off x="1663700" y="4306888"/>
              <a:ext cx="355600" cy="27781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chemeClr val="bg1"/>
                  </a:solidFill>
                  <a:latin typeface="+mj-lt"/>
                  <a:cs typeface="+mn-cs"/>
                </a:rPr>
                <a:t>78</a:t>
              </a:r>
            </a:p>
          </p:txBody>
        </p:sp>
        <p:sp>
          <p:nvSpPr>
            <p:cNvPr id="154" name="ZoneTexte 153"/>
            <p:cNvSpPr txBox="1"/>
            <p:nvPr/>
          </p:nvSpPr>
          <p:spPr>
            <a:xfrm>
              <a:off x="2078038" y="3941763"/>
              <a:ext cx="420687" cy="276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3399"/>
                  </a:solidFill>
                  <a:latin typeface="+mj-lt"/>
                  <a:cs typeface="+mn-cs"/>
                </a:rPr>
                <a:t>105</a:t>
              </a:r>
            </a:p>
          </p:txBody>
        </p:sp>
        <p:sp>
          <p:nvSpPr>
            <p:cNvPr id="155" name="ZoneTexte 154"/>
            <p:cNvSpPr txBox="1"/>
            <p:nvPr/>
          </p:nvSpPr>
          <p:spPr>
            <a:xfrm>
              <a:off x="2698750" y="5110163"/>
              <a:ext cx="354013" cy="276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chemeClr val="bg1"/>
                  </a:solidFill>
                  <a:latin typeface="+mj-lt"/>
                  <a:cs typeface="+mn-cs"/>
                </a:rPr>
                <a:t>10</a:t>
              </a:r>
            </a:p>
          </p:txBody>
        </p:sp>
        <p:sp>
          <p:nvSpPr>
            <p:cNvPr id="156" name="ZoneTexte 155"/>
            <p:cNvSpPr txBox="1"/>
            <p:nvPr/>
          </p:nvSpPr>
          <p:spPr>
            <a:xfrm>
              <a:off x="3114675" y="5121275"/>
              <a:ext cx="354013" cy="276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chemeClr val="bg1"/>
                  </a:solidFill>
                  <a:latin typeface="+mj-lt"/>
                  <a:cs typeface="+mn-cs"/>
                </a:rPr>
                <a:t>10</a:t>
              </a:r>
            </a:p>
          </p:txBody>
        </p:sp>
        <p:sp>
          <p:nvSpPr>
            <p:cNvPr id="157" name="ZoneTexte 156"/>
            <p:cNvSpPr txBox="1"/>
            <p:nvPr/>
          </p:nvSpPr>
          <p:spPr>
            <a:xfrm>
              <a:off x="3538538" y="5068888"/>
              <a:ext cx="354012" cy="276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3399"/>
                  </a:solidFill>
                  <a:latin typeface="+mj-lt"/>
                  <a:cs typeface="+mn-cs"/>
                </a:rPr>
                <a:t>14</a:t>
              </a:r>
            </a:p>
          </p:txBody>
        </p:sp>
        <p:sp>
          <p:nvSpPr>
            <p:cNvPr id="16476" name="Rectangle 6"/>
            <p:cNvSpPr>
              <a:spLocks noChangeArrowheads="1"/>
            </p:cNvSpPr>
            <p:nvPr/>
          </p:nvSpPr>
          <p:spPr bwMode="auto">
            <a:xfrm>
              <a:off x="1093788" y="5403850"/>
              <a:ext cx="1462087" cy="258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 anchor="ctr"/>
            <a:lstStyle/>
            <a:p>
              <a:pPr algn="ctr" eaLnBrk="0" hangingPunct="0">
                <a:lnSpc>
                  <a:spcPct val="90000"/>
                </a:lnSpc>
              </a:pPr>
              <a:r>
                <a:rPr lang="en-GB" altLang="fr-FR" sz="1400" b="1">
                  <a:solidFill>
                    <a:srgbClr val="000066"/>
                  </a:solidFill>
                </a:rPr>
                <a:t>UPCR</a:t>
              </a:r>
            </a:p>
          </p:txBody>
        </p:sp>
        <p:sp>
          <p:nvSpPr>
            <p:cNvPr id="16477" name="Rectangle 6"/>
            <p:cNvSpPr>
              <a:spLocks noChangeArrowheads="1"/>
            </p:cNvSpPr>
            <p:nvPr/>
          </p:nvSpPr>
          <p:spPr bwMode="auto">
            <a:xfrm>
              <a:off x="2557463" y="5403850"/>
              <a:ext cx="1463675" cy="258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 anchor="ctr"/>
            <a:lstStyle/>
            <a:p>
              <a:pPr algn="ctr" eaLnBrk="0" hangingPunct="0">
                <a:lnSpc>
                  <a:spcPct val="90000"/>
                </a:lnSpc>
              </a:pPr>
              <a:r>
                <a:rPr lang="en-GB" altLang="fr-FR" sz="1400" b="1">
                  <a:solidFill>
                    <a:srgbClr val="000066"/>
                  </a:solidFill>
                </a:rPr>
                <a:t>UACR</a:t>
              </a:r>
            </a:p>
          </p:txBody>
        </p:sp>
        <p:cxnSp>
          <p:nvCxnSpPr>
            <p:cNvPr id="16482" name="Connecteur droit avec flèche 85"/>
            <p:cNvCxnSpPr>
              <a:cxnSpLocks noChangeShapeType="1"/>
              <a:stCxn id="16430" idx="0"/>
              <a:endCxn id="16430" idx="2"/>
            </p:cNvCxnSpPr>
            <p:nvPr/>
          </p:nvCxnSpPr>
          <p:spPr bwMode="auto">
            <a:xfrm>
              <a:off x="1427163" y="3211513"/>
              <a:ext cx="0" cy="989012"/>
            </a:xfrm>
            <a:prstGeom prst="straightConnector1">
              <a:avLst/>
            </a:prstGeom>
            <a:noFill/>
            <a:ln w="28575" algn="ctr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cxnSp>
          <p:nvCxnSpPr>
            <p:cNvPr id="16483" name="Connecteur droit avec flèche 172"/>
            <p:cNvCxnSpPr>
              <a:cxnSpLocks noChangeShapeType="1"/>
              <a:stCxn id="16431" idx="0"/>
            </p:cNvCxnSpPr>
            <p:nvPr/>
          </p:nvCxnSpPr>
          <p:spPr bwMode="auto">
            <a:xfrm>
              <a:off x="1841500" y="2844800"/>
              <a:ext cx="0" cy="1355725"/>
            </a:xfrm>
            <a:prstGeom prst="straightConnector1">
              <a:avLst/>
            </a:prstGeom>
            <a:noFill/>
            <a:ln w="28575" algn="ctr">
              <a:solidFill>
                <a:srgbClr val="000066"/>
              </a:solidFill>
              <a:round/>
              <a:headEnd/>
              <a:tailEnd type="triangle" w="med" len="med"/>
            </a:ln>
          </p:spPr>
        </p:cxnSp>
        <p:cxnSp>
          <p:nvCxnSpPr>
            <p:cNvPr id="16484" name="Connecteur droit avec flèche 173"/>
            <p:cNvCxnSpPr>
              <a:cxnSpLocks noChangeShapeType="1"/>
              <a:stCxn id="143" idx="2"/>
            </p:cNvCxnSpPr>
            <p:nvPr/>
          </p:nvCxnSpPr>
          <p:spPr bwMode="auto">
            <a:xfrm>
              <a:off x="2876550" y="4918075"/>
              <a:ext cx="1588" cy="288925"/>
            </a:xfrm>
            <a:prstGeom prst="straightConnector1">
              <a:avLst/>
            </a:prstGeom>
            <a:noFill/>
            <a:ln w="28575" algn="ctr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cxnSp>
          <p:nvCxnSpPr>
            <p:cNvPr id="16485" name="Connecteur droit avec flèche 174"/>
            <p:cNvCxnSpPr>
              <a:cxnSpLocks noChangeShapeType="1"/>
            </p:cNvCxnSpPr>
            <p:nvPr/>
          </p:nvCxnSpPr>
          <p:spPr bwMode="auto">
            <a:xfrm>
              <a:off x="3295650" y="4827562"/>
              <a:ext cx="0" cy="401638"/>
            </a:xfrm>
            <a:prstGeom prst="straightConnector1">
              <a:avLst/>
            </a:prstGeom>
            <a:noFill/>
            <a:ln w="28575" algn="ctr">
              <a:solidFill>
                <a:srgbClr val="000066"/>
              </a:solidFill>
              <a:round/>
              <a:headEnd/>
              <a:tailEnd type="triangle" w="med" len="med"/>
            </a:ln>
          </p:spPr>
        </p:cxnSp>
        <p:cxnSp>
          <p:nvCxnSpPr>
            <p:cNvPr id="16486" name="Connecteur droit avec flèche 175"/>
            <p:cNvCxnSpPr>
              <a:cxnSpLocks noChangeShapeType="1"/>
            </p:cNvCxnSpPr>
            <p:nvPr/>
          </p:nvCxnSpPr>
          <p:spPr bwMode="auto">
            <a:xfrm>
              <a:off x="3716338" y="5032375"/>
              <a:ext cx="0" cy="114300"/>
            </a:xfrm>
            <a:prstGeom prst="straightConnector1">
              <a:avLst/>
            </a:prstGeom>
            <a:noFill/>
            <a:ln w="28575" algn="ctr">
              <a:solidFill>
                <a:srgbClr val="000066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" name="Groupe 3"/>
          <p:cNvGrpSpPr/>
          <p:nvPr/>
        </p:nvGrpSpPr>
        <p:grpSpPr>
          <a:xfrm>
            <a:off x="4856163" y="2132013"/>
            <a:ext cx="3676650" cy="3960812"/>
            <a:chOff x="4856163" y="2132013"/>
            <a:chExt cx="3676650" cy="3960812"/>
          </a:xfrm>
        </p:grpSpPr>
        <p:sp>
          <p:nvSpPr>
            <p:cNvPr id="16402" name="Freeform 93"/>
            <p:cNvSpPr>
              <a:spLocks/>
            </p:cNvSpPr>
            <p:nvPr/>
          </p:nvSpPr>
          <p:spPr bwMode="auto">
            <a:xfrm>
              <a:off x="5486400" y="2665413"/>
              <a:ext cx="2901950" cy="2647950"/>
            </a:xfrm>
            <a:custGeom>
              <a:avLst/>
              <a:gdLst>
                <a:gd name="T0" fmla="*/ 2902056 w 1658"/>
                <a:gd name="T1" fmla="*/ 2648258 h 1513"/>
                <a:gd name="T2" fmla="*/ 0 w 1658"/>
                <a:gd name="T3" fmla="*/ 2648258 h 1513"/>
                <a:gd name="T4" fmla="*/ 0 w 1658"/>
                <a:gd name="T5" fmla="*/ 0 h 1513"/>
                <a:gd name="T6" fmla="*/ 0 60000 65536"/>
                <a:gd name="T7" fmla="*/ 0 60000 65536"/>
                <a:gd name="T8" fmla="*/ 0 60000 65536"/>
                <a:gd name="T9" fmla="*/ 0 w 1658"/>
                <a:gd name="T10" fmla="*/ 0 h 1513"/>
                <a:gd name="T11" fmla="*/ 1658 w 1658"/>
                <a:gd name="T12" fmla="*/ 1513 h 15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8" h="1513">
                  <a:moveTo>
                    <a:pt x="1658" y="1513"/>
                  </a:moveTo>
                  <a:lnTo>
                    <a:pt x="0" y="1513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3" name="Line 94"/>
            <p:cNvSpPr>
              <a:spLocks noChangeShapeType="1"/>
            </p:cNvSpPr>
            <p:nvPr/>
          </p:nvSpPr>
          <p:spPr bwMode="auto">
            <a:xfrm>
              <a:off x="5413375" y="2682875"/>
              <a:ext cx="73025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4" name="Line 95"/>
            <p:cNvSpPr>
              <a:spLocks noChangeShapeType="1"/>
            </p:cNvSpPr>
            <p:nvPr/>
          </p:nvSpPr>
          <p:spPr bwMode="auto">
            <a:xfrm>
              <a:off x="5413375" y="3338513"/>
              <a:ext cx="73025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5" name="Line 96"/>
            <p:cNvSpPr>
              <a:spLocks noChangeShapeType="1"/>
            </p:cNvSpPr>
            <p:nvPr/>
          </p:nvSpPr>
          <p:spPr bwMode="auto">
            <a:xfrm>
              <a:off x="5413375" y="3997325"/>
              <a:ext cx="73025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6" name="Line 97"/>
            <p:cNvSpPr>
              <a:spLocks noChangeShapeType="1"/>
            </p:cNvSpPr>
            <p:nvPr/>
          </p:nvSpPr>
          <p:spPr bwMode="auto">
            <a:xfrm>
              <a:off x="5413375" y="4652963"/>
              <a:ext cx="73025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7" name="Line 98"/>
            <p:cNvSpPr>
              <a:spLocks noChangeShapeType="1"/>
            </p:cNvSpPr>
            <p:nvPr/>
          </p:nvSpPr>
          <p:spPr bwMode="auto">
            <a:xfrm>
              <a:off x="5413375" y="5313363"/>
              <a:ext cx="73025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8" name="Rectangle 117"/>
            <p:cNvSpPr>
              <a:spLocks noChangeArrowheads="1"/>
            </p:cNvSpPr>
            <p:nvPr/>
          </p:nvSpPr>
          <p:spPr bwMode="auto">
            <a:xfrm>
              <a:off x="5586413" y="3989388"/>
              <a:ext cx="388937" cy="1046162"/>
            </a:xfrm>
            <a:prstGeom prst="rect">
              <a:avLst/>
            </a:prstGeom>
            <a:solidFill>
              <a:srgbClr val="DBCEEE"/>
            </a:solidFill>
            <a:ln w="0">
              <a:solidFill>
                <a:srgbClr val="DBCEEE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16409" name="Rectangle 118"/>
            <p:cNvSpPr>
              <a:spLocks noChangeArrowheads="1"/>
            </p:cNvSpPr>
            <p:nvPr/>
          </p:nvSpPr>
          <p:spPr bwMode="auto">
            <a:xfrm>
              <a:off x="5586413" y="5035550"/>
              <a:ext cx="388937" cy="277813"/>
            </a:xfrm>
            <a:prstGeom prst="rect">
              <a:avLst/>
            </a:prstGeom>
            <a:solidFill>
              <a:srgbClr val="5C3498"/>
            </a:solidFill>
            <a:ln w="0">
              <a:solidFill>
                <a:srgbClr val="5C3498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16410" name="Freeform 119"/>
            <p:cNvSpPr>
              <a:spLocks/>
            </p:cNvSpPr>
            <p:nvPr/>
          </p:nvSpPr>
          <p:spPr bwMode="auto">
            <a:xfrm>
              <a:off x="6008688" y="2803525"/>
              <a:ext cx="387350" cy="2263775"/>
            </a:xfrm>
            <a:custGeom>
              <a:avLst/>
              <a:gdLst>
                <a:gd name="T0" fmla="*/ 388574 w 222"/>
                <a:gd name="T1" fmla="*/ 0 h 1293"/>
                <a:gd name="T2" fmla="*/ 0 w 222"/>
                <a:gd name="T3" fmla="*/ 0 h 1293"/>
                <a:gd name="T4" fmla="*/ 0 w 222"/>
                <a:gd name="T5" fmla="*/ 2263184 h 1293"/>
                <a:gd name="T6" fmla="*/ 388574 w 222"/>
                <a:gd name="T7" fmla="*/ 2263184 h 1293"/>
                <a:gd name="T8" fmla="*/ 388574 w 222"/>
                <a:gd name="T9" fmla="*/ 0 h 1293"/>
                <a:gd name="T10" fmla="*/ 388574 w 222"/>
                <a:gd name="T11" fmla="*/ 0 h 12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2"/>
                <a:gd name="T19" fmla="*/ 0 h 1293"/>
                <a:gd name="T20" fmla="*/ 222 w 222"/>
                <a:gd name="T21" fmla="*/ 1293 h 12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2" h="1293">
                  <a:moveTo>
                    <a:pt x="222" y="0"/>
                  </a:moveTo>
                  <a:lnTo>
                    <a:pt x="0" y="0"/>
                  </a:lnTo>
                  <a:lnTo>
                    <a:pt x="0" y="1293"/>
                  </a:lnTo>
                  <a:lnTo>
                    <a:pt x="222" y="1293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FF16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11" name="Freeform 120"/>
            <p:cNvSpPr>
              <a:spLocks/>
            </p:cNvSpPr>
            <p:nvPr/>
          </p:nvSpPr>
          <p:spPr bwMode="auto">
            <a:xfrm>
              <a:off x="6008688" y="5067300"/>
              <a:ext cx="387350" cy="246063"/>
            </a:xfrm>
            <a:custGeom>
              <a:avLst/>
              <a:gdLst>
                <a:gd name="T0" fmla="*/ 388574 w 222"/>
                <a:gd name="T1" fmla="*/ 0 h 141"/>
                <a:gd name="T2" fmla="*/ 0 w 222"/>
                <a:gd name="T3" fmla="*/ 0 h 141"/>
                <a:gd name="T4" fmla="*/ 0 w 222"/>
                <a:gd name="T5" fmla="*/ 246798 h 141"/>
                <a:gd name="T6" fmla="*/ 388574 w 222"/>
                <a:gd name="T7" fmla="*/ 246798 h 141"/>
                <a:gd name="T8" fmla="*/ 388574 w 222"/>
                <a:gd name="T9" fmla="*/ 0 h 141"/>
                <a:gd name="T10" fmla="*/ 388574 w 222"/>
                <a:gd name="T11" fmla="*/ 0 h 1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2"/>
                <a:gd name="T19" fmla="*/ 0 h 141"/>
                <a:gd name="T20" fmla="*/ 222 w 222"/>
                <a:gd name="T21" fmla="*/ 141 h 1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2" h="141">
                  <a:moveTo>
                    <a:pt x="222" y="0"/>
                  </a:moveTo>
                  <a:lnTo>
                    <a:pt x="0" y="0"/>
                  </a:lnTo>
                  <a:lnTo>
                    <a:pt x="0" y="141"/>
                  </a:lnTo>
                  <a:lnTo>
                    <a:pt x="222" y="141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CC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12" name="Freeform 121"/>
            <p:cNvSpPr>
              <a:spLocks/>
            </p:cNvSpPr>
            <p:nvPr/>
          </p:nvSpPr>
          <p:spPr bwMode="auto">
            <a:xfrm>
              <a:off x="6429375" y="4882431"/>
              <a:ext cx="388938" cy="58737"/>
            </a:xfrm>
            <a:custGeom>
              <a:avLst/>
              <a:gdLst>
                <a:gd name="T0" fmla="*/ 0 w 222"/>
                <a:gd name="T1" fmla="*/ 57762 h 33"/>
                <a:gd name="T2" fmla="*/ 388574 w 222"/>
                <a:gd name="T3" fmla="*/ 57762 h 33"/>
                <a:gd name="T4" fmla="*/ 388574 w 222"/>
                <a:gd name="T5" fmla="*/ 0 h 33"/>
                <a:gd name="T6" fmla="*/ 0 w 222"/>
                <a:gd name="T7" fmla="*/ 0 h 33"/>
                <a:gd name="T8" fmla="*/ 0 w 222"/>
                <a:gd name="T9" fmla="*/ 57762 h 33"/>
                <a:gd name="T10" fmla="*/ 0 w 222"/>
                <a:gd name="T11" fmla="*/ 57762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2"/>
                <a:gd name="T19" fmla="*/ 0 h 33"/>
                <a:gd name="T20" fmla="*/ 222 w 22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2" h="33">
                  <a:moveTo>
                    <a:pt x="0" y="33"/>
                  </a:moveTo>
                  <a:lnTo>
                    <a:pt x="222" y="33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13" name="Rectangle 122"/>
            <p:cNvSpPr>
              <a:spLocks noChangeArrowheads="1"/>
            </p:cNvSpPr>
            <p:nvPr/>
          </p:nvSpPr>
          <p:spPr bwMode="auto">
            <a:xfrm>
              <a:off x="6429375" y="4933950"/>
              <a:ext cx="388938" cy="379413"/>
            </a:xfrm>
            <a:prstGeom prst="rect">
              <a:avLst/>
            </a:prstGeom>
            <a:solidFill>
              <a:srgbClr val="72BFC5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16414" name="Freeform 123"/>
            <p:cNvSpPr>
              <a:spLocks/>
            </p:cNvSpPr>
            <p:nvPr/>
          </p:nvSpPr>
          <p:spPr bwMode="auto">
            <a:xfrm>
              <a:off x="7029450" y="4945063"/>
              <a:ext cx="388938" cy="368300"/>
            </a:xfrm>
            <a:custGeom>
              <a:avLst/>
              <a:gdLst>
                <a:gd name="T0" fmla="*/ 0 w 222"/>
                <a:gd name="T1" fmla="*/ 0 h 210"/>
                <a:gd name="T2" fmla="*/ 0 w 222"/>
                <a:gd name="T3" fmla="*/ 367570 h 210"/>
                <a:gd name="T4" fmla="*/ 388574 w 222"/>
                <a:gd name="T5" fmla="*/ 367570 h 210"/>
                <a:gd name="T6" fmla="*/ 388574 w 222"/>
                <a:gd name="T7" fmla="*/ 0 h 210"/>
                <a:gd name="T8" fmla="*/ 0 w 222"/>
                <a:gd name="T9" fmla="*/ 0 h 210"/>
                <a:gd name="T10" fmla="*/ 0 w 222"/>
                <a:gd name="T11" fmla="*/ 0 h 2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2"/>
                <a:gd name="T19" fmla="*/ 0 h 210"/>
                <a:gd name="T20" fmla="*/ 222 w 222"/>
                <a:gd name="T21" fmla="*/ 210 h 2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2" h="210">
                  <a:moveTo>
                    <a:pt x="0" y="0"/>
                  </a:moveTo>
                  <a:lnTo>
                    <a:pt x="0" y="210"/>
                  </a:lnTo>
                  <a:lnTo>
                    <a:pt x="222" y="210"/>
                  </a:lnTo>
                  <a:lnTo>
                    <a:pt x="2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3498"/>
            </a:solidFill>
            <a:ln w="0">
              <a:solidFill>
                <a:srgbClr val="5C34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15" name="Freeform 124"/>
            <p:cNvSpPr>
              <a:spLocks/>
            </p:cNvSpPr>
            <p:nvPr/>
          </p:nvSpPr>
          <p:spPr bwMode="auto">
            <a:xfrm>
              <a:off x="7029450" y="2738438"/>
              <a:ext cx="388938" cy="2206625"/>
            </a:xfrm>
            <a:custGeom>
              <a:avLst/>
              <a:gdLst>
                <a:gd name="T0" fmla="*/ 0 w 222"/>
                <a:gd name="T1" fmla="*/ 2207173 h 1261"/>
                <a:gd name="T2" fmla="*/ 388574 w 222"/>
                <a:gd name="T3" fmla="*/ 2207173 h 1261"/>
                <a:gd name="T4" fmla="*/ 388574 w 222"/>
                <a:gd name="T5" fmla="*/ 0 h 1261"/>
                <a:gd name="T6" fmla="*/ 0 w 222"/>
                <a:gd name="T7" fmla="*/ 0 h 1261"/>
                <a:gd name="T8" fmla="*/ 0 w 222"/>
                <a:gd name="T9" fmla="*/ 2207173 h 1261"/>
                <a:gd name="T10" fmla="*/ 0 w 222"/>
                <a:gd name="T11" fmla="*/ 2207173 h 12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2"/>
                <a:gd name="T19" fmla="*/ 0 h 1261"/>
                <a:gd name="T20" fmla="*/ 222 w 222"/>
                <a:gd name="T21" fmla="*/ 1261 h 126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2" h="1261">
                  <a:moveTo>
                    <a:pt x="0" y="1261"/>
                  </a:moveTo>
                  <a:lnTo>
                    <a:pt x="222" y="1261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0" y="1261"/>
                  </a:lnTo>
                  <a:close/>
                </a:path>
              </a:pathLst>
            </a:custGeom>
            <a:solidFill>
              <a:srgbClr val="DBCEEE"/>
            </a:solidFill>
            <a:ln w="0">
              <a:solidFill>
                <a:srgbClr val="DBCEE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16" name="Rectangle 125"/>
            <p:cNvSpPr>
              <a:spLocks noChangeArrowheads="1"/>
            </p:cNvSpPr>
            <p:nvPr/>
          </p:nvSpPr>
          <p:spPr bwMode="auto">
            <a:xfrm>
              <a:off x="7859713" y="4948238"/>
              <a:ext cx="387350" cy="36512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16417" name="Rectangle 126"/>
            <p:cNvSpPr>
              <a:spLocks noChangeArrowheads="1"/>
            </p:cNvSpPr>
            <p:nvPr/>
          </p:nvSpPr>
          <p:spPr bwMode="auto">
            <a:xfrm>
              <a:off x="7859713" y="4645025"/>
              <a:ext cx="387350" cy="3032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333399"/>
                </a:solidFill>
              </a:endParaRPr>
            </a:p>
          </p:txBody>
        </p:sp>
        <p:sp>
          <p:nvSpPr>
            <p:cNvPr id="16418" name="Freeform 127"/>
            <p:cNvSpPr>
              <a:spLocks/>
            </p:cNvSpPr>
            <p:nvPr/>
          </p:nvSpPr>
          <p:spPr bwMode="auto">
            <a:xfrm>
              <a:off x="7445375" y="4968875"/>
              <a:ext cx="388938" cy="344488"/>
            </a:xfrm>
            <a:custGeom>
              <a:avLst/>
              <a:gdLst>
                <a:gd name="T0" fmla="*/ 388574 w 222"/>
                <a:gd name="T1" fmla="*/ 344817 h 197"/>
                <a:gd name="T2" fmla="*/ 388574 w 222"/>
                <a:gd name="T3" fmla="*/ 0 h 197"/>
                <a:gd name="T4" fmla="*/ 0 w 222"/>
                <a:gd name="T5" fmla="*/ 0 h 197"/>
                <a:gd name="T6" fmla="*/ 0 w 222"/>
                <a:gd name="T7" fmla="*/ 344817 h 197"/>
                <a:gd name="T8" fmla="*/ 388574 w 222"/>
                <a:gd name="T9" fmla="*/ 344817 h 197"/>
                <a:gd name="T10" fmla="*/ 388574 w 222"/>
                <a:gd name="T11" fmla="*/ 344817 h 1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2"/>
                <a:gd name="T19" fmla="*/ 0 h 197"/>
                <a:gd name="T20" fmla="*/ 222 w 222"/>
                <a:gd name="T21" fmla="*/ 197 h 19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2" h="197">
                  <a:moveTo>
                    <a:pt x="222" y="197"/>
                  </a:moveTo>
                  <a:lnTo>
                    <a:pt x="222" y="0"/>
                  </a:lnTo>
                  <a:lnTo>
                    <a:pt x="0" y="0"/>
                  </a:lnTo>
                  <a:lnTo>
                    <a:pt x="0" y="197"/>
                  </a:lnTo>
                  <a:lnTo>
                    <a:pt x="222" y="197"/>
                  </a:lnTo>
                  <a:close/>
                </a:path>
              </a:pathLst>
            </a:custGeom>
            <a:solidFill>
              <a:srgbClr val="CC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19" name="Freeform 128"/>
            <p:cNvSpPr>
              <a:spLocks/>
            </p:cNvSpPr>
            <p:nvPr/>
          </p:nvSpPr>
          <p:spPr bwMode="auto">
            <a:xfrm>
              <a:off x="7445375" y="2414588"/>
              <a:ext cx="388938" cy="263525"/>
            </a:xfrm>
            <a:custGeom>
              <a:avLst/>
              <a:gdLst>
                <a:gd name="T0" fmla="*/ 187286 w 222"/>
                <a:gd name="T1" fmla="*/ 0 h 150"/>
                <a:gd name="T2" fmla="*/ 0 w 222"/>
                <a:gd name="T3" fmla="*/ 262550 h 150"/>
                <a:gd name="T4" fmla="*/ 388574 w 222"/>
                <a:gd name="T5" fmla="*/ 262550 h 150"/>
                <a:gd name="T6" fmla="*/ 187286 w 222"/>
                <a:gd name="T7" fmla="*/ 0 h 150"/>
                <a:gd name="T8" fmla="*/ 187286 w 222"/>
                <a:gd name="T9" fmla="*/ 0 h 1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2"/>
                <a:gd name="T16" fmla="*/ 0 h 150"/>
                <a:gd name="T17" fmla="*/ 222 w 222"/>
                <a:gd name="T18" fmla="*/ 150 h 1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2" h="150">
                  <a:moveTo>
                    <a:pt x="107" y="0"/>
                  </a:moveTo>
                  <a:lnTo>
                    <a:pt x="0" y="150"/>
                  </a:lnTo>
                  <a:lnTo>
                    <a:pt x="222" y="15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B9A0DE"/>
            </a:solidFill>
            <a:ln w="0">
              <a:solidFill>
                <a:srgbClr val="B9A0D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20" name="Freeform 129"/>
            <p:cNvSpPr>
              <a:spLocks/>
            </p:cNvSpPr>
            <p:nvPr/>
          </p:nvSpPr>
          <p:spPr bwMode="auto">
            <a:xfrm>
              <a:off x="7445375" y="2678113"/>
              <a:ext cx="388938" cy="2290762"/>
            </a:xfrm>
            <a:custGeom>
              <a:avLst/>
              <a:gdLst>
                <a:gd name="T0" fmla="*/ 388574 w 222"/>
                <a:gd name="T1" fmla="*/ 0 h 1309"/>
                <a:gd name="T2" fmla="*/ 0 w 222"/>
                <a:gd name="T3" fmla="*/ 0 h 1309"/>
                <a:gd name="T4" fmla="*/ 0 w 222"/>
                <a:gd name="T5" fmla="*/ 2291189 h 1309"/>
                <a:gd name="T6" fmla="*/ 388574 w 222"/>
                <a:gd name="T7" fmla="*/ 2291189 h 1309"/>
                <a:gd name="T8" fmla="*/ 388574 w 222"/>
                <a:gd name="T9" fmla="*/ 0 h 1309"/>
                <a:gd name="T10" fmla="*/ 388574 w 222"/>
                <a:gd name="T11" fmla="*/ 0 h 13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2"/>
                <a:gd name="T19" fmla="*/ 0 h 1309"/>
                <a:gd name="T20" fmla="*/ 222 w 222"/>
                <a:gd name="T21" fmla="*/ 1309 h 13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2" h="1309">
                  <a:moveTo>
                    <a:pt x="222" y="0"/>
                  </a:moveTo>
                  <a:lnTo>
                    <a:pt x="0" y="0"/>
                  </a:lnTo>
                  <a:lnTo>
                    <a:pt x="0" y="1309"/>
                  </a:lnTo>
                  <a:lnTo>
                    <a:pt x="222" y="1309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FF16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21" name="Freeform 130"/>
            <p:cNvSpPr>
              <a:spLocks/>
            </p:cNvSpPr>
            <p:nvPr/>
          </p:nvSpPr>
          <p:spPr bwMode="auto">
            <a:xfrm>
              <a:off x="7445375" y="2414588"/>
              <a:ext cx="388938" cy="263525"/>
            </a:xfrm>
            <a:custGeom>
              <a:avLst/>
              <a:gdLst>
                <a:gd name="T0" fmla="*/ 388574 w 222"/>
                <a:gd name="T1" fmla="*/ 262550 h 150"/>
                <a:gd name="T2" fmla="*/ 187286 w 222"/>
                <a:gd name="T3" fmla="*/ 0 h 150"/>
                <a:gd name="T4" fmla="*/ 0 w 222"/>
                <a:gd name="T5" fmla="*/ 262550 h 150"/>
                <a:gd name="T6" fmla="*/ 0 60000 65536"/>
                <a:gd name="T7" fmla="*/ 0 60000 65536"/>
                <a:gd name="T8" fmla="*/ 0 60000 65536"/>
                <a:gd name="T9" fmla="*/ 0 w 222"/>
                <a:gd name="T10" fmla="*/ 0 h 150"/>
                <a:gd name="T11" fmla="*/ 222 w 222"/>
                <a:gd name="T12" fmla="*/ 150 h 1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" h="150">
                  <a:moveTo>
                    <a:pt x="222" y="150"/>
                  </a:moveTo>
                  <a:lnTo>
                    <a:pt x="107" y="0"/>
                  </a:lnTo>
                  <a:lnTo>
                    <a:pt x="0" y="150"/>
                  </a:lnTo>
                </a:path>
              </a:pathLst>
            </a:custGeom>
            <a:noFill/>
            <a:ln w="7938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47" name="ZoneTexte 133"/>
            <p:cNvSpPr txBox="1">
              <a:spLocks noChangeArrowheads="1"/>
            </p:cNvSpPr>
            <p:nvPr/>
          </p:nvSpPr>
          <p:spPr bwMode="auto">
            <a:xfrm>
              <a:off x="5154613" y="5181600"/>
              <a:ext cx="268287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6448" name="ZoneTexte 134"/>
            <p:cNvSpPr txBox="1">
              <a:spLocks noChangeArrowheads="1"/>
            </p:cNvSpPr>
            <p:nvPr/>
          </p:nvSpPr>
          <p:spPr bwMode="auto">
            <a:xfrm>
              <a:off x="4983163" y="4524375"/>
              <a:ext cx="4397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400</a:t>
              </a:r>
            </a:p>
          </p:txBody>
        </p:sp>
        <p:sp>
          <p:nvSpPr>
            <p:cNvPr id="16449" name="ZoneTexte 135"/>
            <p:cNvSpPr txBox="1">
              <a:spLocks noChangeArrowheads="1"/>
            </p:cNvSpPr>
            <p:nvPr/>
          </p:nvSpPr>
          <p:spPr bwMode="auto">
            <a:xfrm>
              <a:off x="4983163" y="3865563"/>
              <a:ext cx="439737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800</a:t>
              </a:r>
            </a:p>
          </p:txBody>
        </p:sp>
        <p:sp>
          <p:nvSpPr>
            <p:cNvPr id="16450" name="ZoneTexte 136"/>
            <p:cNvSpPr txBox="1">
              <a:spLocks noChangeArrowheads="1"/>
            </p:cNvSpPr>
            <p:nvPr/>
          </p:nvSpPr>
          <p:spPr bwMode="auto">
            <a:xfrm>
              <a:off x="4856163" y="3208338"/>
              <a:ext cx="5667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1 200</a:t>
              </a:r>
            </a:p>
          </p:txBody>
        </p:sp>
        <p:sp>
          <p:nvSpPr>
            <p:cNvPr id="16451" name="ZoneTexte 138"/>
            <p:cNvSpPr txBox="1">
              <a:spLocks noChangeArrowheads="1"/>
            </p:cNvSpPr>
            <p:nvPr/>
          </p:nvSpPr>
          <p:spPr bwMode="auto">
            <a:xfrm>
              <a:off x="4856163" y="2549525"/>
              <a:ext cx="5667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1 600</a:t>
              </a:r>
            </a:p>
          </p:txBody>
        </p:sp>
        <p:sp>
          <p:nvSpPr>
            <p:cNvPr id="146" name="ZoneTexte 145"/>
            <p:cNvSpPr txBox="1"/>
            <p:nvPr/>
          </p:nvSpPr>
          <p:spPr>
            <a:xfrm>
              <a:off x="5570538" y="3703638"/>
              <a:ext cx="420687" cy="27781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3399"/>
                  </a:solidFill>
                  <a:latin typeface="+mj-lt"/>
                  <a:cs typeface="+mn-cs"/>
                </a:rPr>
                <a:t>801</a:t>
              </a:r>
            </a:p>
          </p:txBody>
        </p:sp>
        <p:sp>
          <p:nvSpPr>
            <p:cNvPr id="147" name="ZoneTexte 146"/>
            <p:cNvSpPr txBox="1"/>
            <p:nvPr/>
          </p:nvSpPr>
          <p:spPr>
            <a:xfrm>
              <a:off x="5927725" y="2525713"/>
              <a:ext cx="533400" cy="27781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3399"/>
                  </a:solidFill>
                  <a:latin typeface="+mj-lt"/>
                  <a:cs typeface="+mn-cs"/>
                </a:rPr>
                <a:t>1 525</a:t>
              </a:r>
            </a:p>
          </p:txBody>
        </p:sp>
        <p:sp>
          <p:nvSpPr>
            <p:cNvPr id="148" name="ZoneTexte 147"/>
            <p:cNvSpPr txBox="1"/>
            <p:nvPr/>
          </p:nvSpPr>
          <p:spPr>
            <a:xfrm>
              <a:off x="6427788" y="4664943"/>
              <a:ext cx="419100" cy="276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3399"/>
                  </a:solidFill>
                  <a:latin typeface="+mj-lt"/>
                  <a:cs typeface="+mn-cs"/>
                </a:rPr>
                <a:t>228</a:t>
              </a:r>
            </a:p>
          </p:txBody>
        </p:sp>
        <p:sp>
          <p:nvSpPr>
            <p:cNvPr id="149" name="ZoneTexte 148"/>
            <p:cNvSpPr txBox="1"/>
            <p:nvPr/>
          </p:nvSpPr>
          <p:spPr>
            <a:xfrm>
              <a:off x="6958013" y="2462213"/>
              <a:ext cx="533400" cy="276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3399"/>
                  </a:solidFill>
                  <a:latin typeface="+mj-lt"/>
                  <a:cs typeface="+mn-cs"/>
                </a:rPr>
                <a:t>1 563</a:t>
              </a:r>
            </a:p>
          </p:txBody>
        </p:sp>
        <p:sp>
          <p:nvSpPr>
            <p:cNvPr id="150" name="ZoneTexte 149"/>
            <p:cNvSpPr txBox="1"/>
            <p:nvPr/>
          </p:nvSpPr>
          <p:spPr>
            <a:xfrm>
              <a:off x="7370763" y="2132013"/>
              <a:ext cx="533400" cy="276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3399"/>
                  </a:solidFill>
                  <a:latin typeface="+mj-lt"/>
                  <a:cs typeface="+mn-cs"/>
                </a:rPr>
                <a:t>3 477</a:t>
              </a:r>
            </a:p>
          </p:txBody>
        </p:sp>
        <p:sp>
          <p:nvSpPr>
            <p:cNvPr id="151" name="ZoneTexte 150"/>
            <p:cNvSpPr txBox="1"/>
            <p:nvPr/>
          </p:nvSpPr>
          <p:spPr>
            <a:xfrm>
              <a:off x="7866063" y="4311650"/>
              <a:ext cx="420687" cy="2778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3399"/>
                  </a:solidFill>
                  <a:latin typeface="+mj-lt"/>
                  <a:cs typeface="+mn-cs"/>
                </a:rPr>
                <a:t>399</a:t>
              </a:r>
            </a:p>
          </p:txBody>
        </p:sp>
        <p:sp>
          <p:nvSpPr>
            <p:cNvPr id="158" name="ZoneTexte 157"/>
            <p:cNvSpPr txBox="1"/>
            <p:nvPr/>
          </p:nvSpPr>
          <p:spPr>
            <a:xfrm>
              <a:off x="5584825" y="5056188"/>
              <a:ext cx="419100" cy="27781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chemeClr val="bg1"/>
                  </a:solidFill>
                  <a:latin typeface="+mj-lt"/>
                  <a:cs typeface="+mn-cs"/>
                </a:rPr>
                <a:t>166</a:t>
              </a:r>
            </a:p>
          </p:txBody>
        </p:sp>
        <p:sp>
          <p:nvSpPr>
            <p:cNvPr id="159" name="ZoneTexte 158"/>
            <p:cNvSpPr txBox="1"/>
            <p:nvPr/>
          </p:nvSpPr>
          <p:spPr>
            <a:xfrm>
              <a:off x="5997575" y="5049838"/>
              <a:ext cx="420688" cy="27781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chemeClr val="bg1"/>
                  </a:solidFill>
                  <a:latin typeface="+mj-lt"/>
                  <a:cs typeface="+mn-cs"/>
                </a:rPr>
                <a:t>151</a:t>
              </a:r>
            </a:p>
          </p:txBody>
        </p:sp>
        <p:sp>
          <p:nvSpPr>
            <p:cNvPr id="160" name="ZoneTexte 159"/>
            <p:cNvSpPr txBox="1"/>
            <p:nvPr/>
          </p:nvSpPr>
          <p:spPr>
            <a:xfrm>
              <a:off x="6427788" y="4949825"/>
              <a:ext cx="419100" cy="27622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3399"/>
                  </a:solidFill>
                  <a:latin typeface="+mj-lt"/>
                  <a:cs typeface="+mn-cs"/>
                </a:rPr>
                <a:t>197</a:t>
              </a:r>
            </a:p>
          </p:txBody>
        </p:sp>
        <p:sp>
          <p:nvSpPr>
            <p:cNvPr id="161" name="ZoneTexte 160"/>
            <p:cNvSpPr txBox="1"/>
            <p:nvPr/>
          </p:nvSpPr>
          <p:spPr>
            <a:xfrm>
              <a:off x="7015163" y="4972050"/>
              <a:ext cx="420687" cy="276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chemeClr val="bg1"/>
                  </a:solidFill>
                  <a:latin typeface="+mj-lt"/>
                  <a:cs typeface="+mn-cs"/>
                </a:rPr>
                <a:t>214</a:t>
              </a:r>
            </a:p>
          </p:txBody>
        </p:sp>
        <p:sp>
          <p:nvSpPr>
            <p:cNvPr id="162" name="ZoneTexte 161"/>
            <p:cNvSpPr txBox="1"/>
            <p:nvPr/>
          </p:nvSpPr>
          <p:spPr>
            <a:xfrm>
              <a:off x="7443788" y="4983163"/>
              <a:ext cx="420687" cy="276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chemeClr val="bg1"/>
                  </a:solidFill>
                  <a:latin typeface="+mj-lt"/>
                  <a:cs typeface="+mn-cs"/>
                </a:rPr>
                <a:t>207</a:t>
              </a:r>
            </a:p>
          </p:txBody>
        </p:sp>
        <p:sp>
          <p:nvSpPr>
            <p:cNvPr id="163" name="ZoneTexte 162"/>
            <p:cNvSpPr txBox="1"/>
            <p:nvPr/>
          </p:nvSpPr>
          <p:spPr>
            <a:xfrm>
              <a:off x="7866063" y="4960938"/>
              <a:ext cx="420687" cy="27781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200" b="1" dirty="0">
                  <a:solidFill>
                    <a:srgbClr val="333399"/>
                  </a:solidFill>
                  <a:latin typeface="+mj-lt"/>
                  <a:cs typeface="+mn-cs"/>
                </a:rPr>
                <a:t>221</a:t>
              </a:r>
            </a:p>
          </p:txBody>
        </p:sp>
        <p:sp>
          <p:nvSpPr>
            <p:cNvPr id="16478" name="Rectangle 6"/>
            <p:cNvSpPr>
              <a:spLocks noChangeArrowheads="1"/>
            </p:cNvSpPr>
            <p:nvPr/>
          </p:nvSpPr>
          <p:spPr bwMode="auto">
            <a:xfrm>
              <a:off x="6948488" y="5394325"/>
              <a:ext cx="1463675" cy="257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90000"/>
                </a:lnSpc>
              </a:pPr>
              <a:r>
                <a:rPr lang="en-GB" altLang="fr-FR" sz="1400" b="1">
                  <a:solidFill>
                    <a:srgbClr val="000066"/>
                  </a:solidFill>
                  <a:latin typeface="Symbol" pitchFamily="18" charset="2"/>
                </a:rPr>
                <a:t>b</a:t>
              </a:r>
              <a:r>
                <a:rPr lang="en-GB" altLang="fr-FR" sz="1400" b="1">
                  <a:solidFill>
                    <a:srgbClr val="000066"/>
                  </a:solidFill>
                </a:rPr>
                <a:t>-2-m:Cr</a:t>
              </a:r>
            </a:p>
          </p:txBody>
        </p:sp>
        <p:sp>
          <p:nvSpPr>
            <p:cNvPr id="16479" name="Rectangle 6"/>
            <p:cNvSpPr>
              <a:spLocks noChangeArrowheads="1"/>
            </p:cNvSpPr>
            <p:nvPr/>
          </p:nvSpPr>
          <p:spPr bwMode="auto">
            <a:xfrm>
              <a:off x="5873750" y="5810250"/>
              <a:ext cx="2085975" cy="282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 anchor="ctr"/>
            <a:lstStyle/>
            <a:p>
              <a:pPr algn="ctr" eaLnBrk="0" hangingPunct="0">
                <a:lnSpc>
                  <a:spcPct val="90000"/>
                </a:lnSpc>
              </a:pPr>
              <a:r>
                <a:rPr lang="es-ES" altLang="fr-FR" sz="1400" b="1" dirty="0">
                  <a:solidFill>
                    <a:srgbClr val="000066"/>
                  </a:solidFill>
                </a:rPr>
                <a:t>Proteínas tubulares</a:t>
              </a:r>
            </a:p>
          </p:txBody>
        </p:sp>
        <p:sp>
          <p:nvSpPr>
            <p:cNvPr id="16480" name="Rectangle 6"/>
            <p:cNvSpPr>
              <a:spLocks noChangeArrowheads="1"/>
            </p:cNvSpPr>
            <p:nvPr/>
          </p:nvSpPr>
          <p:spPr bwMode="auto">
            <a:xfrm>
              <a:off x="5484813" y="5394325"/>
              <a:ext cx="1463675" cy="257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 anchor="ctr"/>
            <a:lstStyle/>
            <a:p>
              <a:pPr algn="ctr" eaLnBrk="0" hangingPunct="0">
                <a:lnSpc>
                  <a:spcPct val="90000"/>
                </a:lnSpc>
              </a:pPr>
              <a:r>
                <a:rPr lang="en-GB" altLang="fr-FR" sz="1400" b="1">
                  <a:solidFill>
                    <a:srgbClr val="000066"/>
                  </a:solidFill>
                </a:rPr>
                <a:t>RBP:Cr</a:t>
              </a:r>
            </a:p>
          </p:txBody>
        </p:sp>
        <p:cxnSp>
          <p:nvCxnSpPr>
            <p:cNvPr id="169" name="Straight Connector 77"/>
            <p:cNvCxnSpPr/>
            <p:nvPr/>
          </p:nvCxnSpPr>
          <p:spPr>
            <a:xfrm>
              <a:off x="5356225" y="5715000"/>
              <a:ext cx="3176588" cy="0"/>
            </a:xfrm>
            <a:prstGeom prst="line">
              <a:avLst/>
            </a:prstGeom>
            <a:ln w="12700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87" name="Connecteur droit avec flèche 176"/>
            <p:cNvCxnSpPr>
              <a:cxnSpLocks noChangeShapeType="1"/>
            </p:cNvCxnSpPr>
            <p:nvPr/>
          </p:nvCxnSpPr>
          <p:spPr bwMode="auto">
            <a:xfrm>
              <a:off x="5780088" y="4024313"/>
              <a:ext cx="0" cy="989012"/>
            </a:xfrm>
            <a:prstGeom prst="straightConnector1">
              <a:avLst/>
            </a:prstGeom>
            <a:noFill/>
            <a:ln w="28575" algn="ctr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cxnSp>
          <p:nvCxnSpPr>
            <p:cNvPr id="16488" name="Connecteur droit avec flèche 177"/>
            <p:cNvCxnSpPr>
              <a:cxnSpLocks noChangeShapeType="1"/>
            </p:cNvCxnSpPr>
            <p:nvPr/>
          </p:nvCxnSpPr>
          <p:spPr bwMode="auto">
            <a:xfrm>
              <a:off x="6216650" y="2852738"/>
              <a:ext cx="0" cy="2068512"/>
            </a:xfrm>
            <a:prstGeom prst="straightConnector1">
              <a:avLst/>
            </a:prstGeom>
            <a:noFill/>
            <a:ln w="28575" algn="ctr">
              <a:solidFill>
                <a:srgbClr val="000066"/>
              </a:solidFill>
              <a:round/>
              <a:headEnd/>
              <a:tailEnd type="triangle" w="med" len="med"/>
            </a:ln>
          </p:spPr>
        </p:cxnSp>
        <p:cxnSp>
          <p:nvCxnSpPr>
            <p:cNvPr id="16489" name="Connecteur droit avec flèche 178"/>
            <p:cNvCxnSpPr>
              <a:cxnSpLocks noChangeShapeType="1"/>
            </p:cNvCxnSpPr>
            <p:nvPr/>
          </p:nvCxnSpPr>
          <p:spPr bwMode="auto">
            <a:xfrm>
              <a:off x="7224713" y="2800350"/>
              <a:ext cx="0" cy="2001838"/>
            </a:xfrm>
            <a:prstGeom prst="straightConnector1">
              <a:avLst/>
            </a:prstGeom>
            <a:noFill/>
            <a:ln w="28575" algn="ctr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cxnSp>
          <p:nvCxnSpPr>
            <p:cNvPr id="16490" name="Connecteur droit avec flèche 179"/>
            <p:cNvCxnSpPr>
              <a:cxnSpLocks noChangeShapeType="1"/>
            </p:cNvCxnSpPr>
            <p:nvPr/>
          </p:nvCxnSpPr>
          <p:spPr bwMode="auto">
            <a:xfrm>
              <a:off x="7637463" y="2492375"/>
              <a:ext cx="0" cy="2303463"/>
            </a:xfrm>
            <a:prstGeom prst="straightConnector1">
              <a:avLst/>
            </a:prstGeom>
            <a:noFill/>
            <a:ln w="28575" algn="ctr">
              <a:solidFill>
                <a:srgbClr val="000066"/>
              </a:solidFill>
              <a:round/>
              <a:headEnd/>
              <a:tailEnd type="triangle" w="med" len="med"/>
            </a:ln>
          </p:spPr>
        </p:cxnSp>
        <p:cxnSp>
          <p:nvCxnSpPr>
            <p:cNvPr id="16491" name="Connecteur droit avec flèche 180"/>
            <p:cNvCxnSpPr>
              <a:cxnSpLocks noChangeShapeType="1"/>
              <a:stCxn id="16417" idx="0"/>
            </p:cNvCxnSpPr>
            <p:nvPr/>
          </p:nvCxnSpPr>
          <p:spPr bwMode="auto">
            <a:xfrm>
              <a:off x="8053388" y="4645025"/>
              <a:ext cx="1587" cy="276225"/>
            </a:xfrm>
            <a:prstGeom prst="straightConnector1">
              <a:avLst/>
            </a:prstGeom>
            <a:noFill/>
            <a:ln w="28575" algn="ctr">
              <a:noFill/>
              <a:round/>
              <a:headEnd/>
              <a:tailEnd type="triangle" w="med" len="med"/>
            </a:ln>
          </p:spPr>
        </p:cxnSp>
      </p:grpSp>
      <p:sp>
        <p:nvSpPr>
          <p:cNvPr id="100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s-ES" dirty="0">
                <a:ea typeface="ＭＳ Ｐゴシック" pitchFamily="34" charset="-128"/>
              </a:rPr>
              <a:t>Estudio GS-US-292-0112: </a:t>
            </a:r>
            <a:r>
              <a:rPr lang="es-ES" dirty="0" err="1">
                <a:ea typeface="ＭＳ Ｐゴシック" pitchFamily="34" charset="-128"/>
              </a:rPr>
              <a:t>Switch</a:t>
            </a:r>
            <a:r>
              <a:rPr lang="es-ES" dirty="0">
                <a:ea typeface="ＭＳ Ｐゴシック" pitchFamily="34" charset="-128"/>
              </a:rPr>
              <a:t> a E/C/F/TAF </a:t>
            </a:r>
            <a:br>
              <a:rPr lang="es-ES" dirty="0">
                <a:ea typeface="ＭＳ Ｐゴシック" pitchFamily="34" charset="-128"/>
              </a:rPr>
            </a:br>
            <a:r>
              <a:rPr lang="es-ES" dirty="0">
                <a:ea typeface="ＭＳ Ｐゴシック" pitchFamily="34" charset="-128"/>
              </a:rPr>
              <a:t>en pacientes con falla renal</a:t>
            </a:r>
          </a:p>
        </p:txBody>
      </p:sp>
      <p:sp>
        <p:nvSpPr>
          <p:cNvPr id="103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5" name="Rectangle 6"/>
          <p:cNvSpPr>
            <a:spLocks noChangeArrowheads="1"/>
          </p:cNvSpPr>
          <p:nvPr/>
        </p:nvSpPr>
        <p:spPr bwMode="auto">
          <a:xfrm>
            <a:off x="5426075" y="1930400"/>
            <a:ext cx="2890838" cy="258763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GB" altLang="fr-FR" sz="1800" b="1" dirty="0">
                <a:solidFill>
                  <a:srgbClr val="333399"/>
                </a:solidFill>
                <a:latin typeface="+mj-lt"/>
                <a:cs typeface="+mn-cs"/>
              </a:rPr>
              <a:t>Albuminuria (UACR)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17475" y="1930400"/>
            <a:ext cx="4154488" cy="4667250"/>
            <a:chOff x="117475" y="1930400"/>
            <a:chExt cx="4154488" cy="4667250"/>
          </a:xfrm>
        </p:grpSpPr>
        <p:sp>
          <p:nvSpPr>
            <p:cNvPr id="42" name="AutoShape 165"/>
            <p:cNvSpPr>
              <a:spLocks noChangeArrowheads="1"/>
            </p:cNvSpPr>
            <p:nvPr/>
          </p:nvSpPr>
          <p:spPr bwMode="auto">
            <a:xfrm>
              <a:off x="844550" y="2260600"/>
              <a:ext cx="2520950" cy="3603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>
                <a:defRPr/>
              </a:pPr>
              <a:endParaRPr lang="en-US" sz="2800" b="1">
                <a:solidFill>
                  <a:srgbClr val="333399"/>
                </a:solidFill>
                <a:latin typeface="+mj-lt"/>
                <a:cs typeface="+mn-cs"/>
              </a:endParaRPr>
            </a:p>
          </p:txBody>
        </p:sp>
        <p:sp>
          <p:nvSpPr>
            <p:cNvPr id="46082" name="Rectangle 6"/>
            <p:cNvSpPr>
              <a:spLocks noChangeArrowheads="1"/>
            </p:cNvSpPr>
            <p:nvPr/>
          </p:nvSpPr>
          <p:spPr bwMode="auto">
            <a:xfrm>
              <a:off x="1331913" y="1930400"/>
              <a:ext cx="2030412" cy="257175"/>
            </a:xfrm>
            <a:prstGeom prst="rect">
              <a:avLst/>
            </a:prstGeom>
            <a:noFill/>
            <a:ln>
              <a:noFill/>
            </a:ln>
          </p:spPr>
          <p:txBody>
            <a:bodyPr tIns="91440" bIns="9144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GB" altLang="fr-FR" sz="1800" b="1">
                  <a:solidFill>
                    <a:srgbClr val="333399"/>
                  </a:solidFill>
                  <a:latin typeface="+mj-lt"/>
                  <a:cs typeface="+mn-cs"/>
                </a:rPr>
                <a:t>Proteinuria (UPCR)</a:t>
              </a:r>
            </a:p>
          </p:txBody>
        </p:sp>
        <p:sp>
          <p:nvSpPr>
            <p:cNvPr id="18436" name="TextBox 13"/>
            <p:cNvSpPr txBox="1">
              <a:spLocks noChangeArrowheads="1"/>
            </p:cNvSpPr>
            <p:nvPr/>
          </p:nvSpPr>
          <p:spPr bwMode="auto">
            <a:xfrm>
              <a:off x="611188" y="5456238"/>
              <a:ext cx="612775" cy="357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BL</a:t>
              </a:r>
            </a:p>
          </p:txBody>
        </p:sp>
        <p:sp>
          <p:nvSpPr>
            <p:cNvPr id="18437" name="TextBox 53"/>
            <p:cNvSpPr txBox="1">
              <a:spLocks noChangeArrowheads="1"/>
            </p:cNvSpPr>
            <p:nvPr/>
          </p:nvSpPr>
          <p:spPr bwMode="auto">
            <a:xfrm>
              <a:off x="3132138" y="5456238"/>
              <a:ext cx="612775" cy="357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BL</a:t>
              </a:r>
            </a:p>
          </p:txBody>
        </p:sp>
        <p:sp>
          <p:nvSpPr>
            <p:cNvPr id="18438" name="TextBox 53"/>
            <p:cNvSpPr txBox="1">
              <a:spLocks noChangeArrowheads="1"/>
            </p:cNvSpPr>
            <p:nvPr/>
          </p:nvSpPr>
          <p:spPr bwMode="auto">
            <a:xfrm>
              <a:off x="1924050" y="5456238"/>
              <a:ext cx="612775" cy="357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BL</a:t>
              </a:r>
            </a:p>
          </p:txBody>
        </p:sp>
        <p:sp>
          <p:nvSpPr>
            <p:cNvPr id="18439" name="TextBox 37"/>
            <p:cNvSpPr txBox="1">
              <a:spLocks noChangeArrowheads="1"/>
            </p:cNvSpPr>
            <p:nvPr/>
          </p:nvSpPr>
          <p:spPr bwMode="auto">
            <a:xfrm>
              <a:off x="1042988" y="5456238"/>
              <a:ext cx="614362" cy="357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W48</a:t>
              </a:r>
            </a:p>
          </p:txBody>
        </p:sp>
        <p:sp>
          <p:nvSpPr>
            <p:cNvPr id="18440" name="TextBox 37"/>
            <p:cNvSpPr txBox="1">
              <a:spLocks noChangeArrowheads="1"/>
            </p:cNvSpPr>
            <p:nvPr/>
          </p:nvSpPr>
          <p:spPr bwMode="auto">
            <a:xfrm>
              <a:off x="2360613" y="5456238"/>
              <a:ext cx="614362" cy="357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W48</a:t>
              </a:r>
            </a:p>
          </p:txBody>
        </p:sp>
        <p:sp>
          <p:nvSpPr>
            <p:cNvPr id="18441" name="TextBox 37"/>
            <p:cNvSpPr txBox="1">
              <a:spLocks noChangeArrowheads="1"/>
            </p:cNvSpPr>
            <p:nvPr/>
          </p:nvSpPr>
          <p:spPr bwMode="auto">
            <a:xfrm>
              <a:off x="3657600" y="5456238"/>
              <a:ext cx="614363" cy="357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W48</a:t>
              </a:r>
            </a:p>
          </p:txBody>
        </p:sp>
        <p:sp>
          <p:nvSpPr>
            <p:cNvPr id="18442" name="TextBox 6"/>
            <p:cNvSpPr txBox="1">
              <a:spLocks noChangeArrowheads="1"/>
            </p:cNvSpPr>
            <p:nvPr/>
          </p:nvSpPr>
          <p:spPr bwMode="auto">
            <a:xfrm>
              <a:off x="766763" y="5878513"/>
              <a:ext cx="9144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Total</a:t>
              </a:r>
            </a:p>
          </p:txBody>
        </p:sp>
        <p:cxnSp>
          <p:nvCxnSpPr>
            <p:cNvPr id="39" name="Straight Connector 12"/>
            <p:cNvCxnSpPr/>
            <p:nvPr/>
          </p:nvCxnSpPr>
          <p:spPr>
            <a:xfrm>
              <a:off x="766763" y="5775325"/>
              <a:ext cx="890587" cy="0"/>
            </a:xfrm>
            <a:prstGeom prst="line">
              <a:avLst/>
            </a:prstGeom>
            <a:ln w="12700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12"/>
            <p:cNvCxnSpPr/>
            <p:nvPr/>
          </p:nvCxnSpPr>
          <p:spPr>
            <a:xfrm>
              <a:off x="1925638" y="5775325"/>
              <a:ext cx="889000" cy="0"/>
            </a:xfrm>
            <a:prstGeom prst="line">
              <a:avLst/>
            </a:prstGeom>
            <a:ln w="12700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12"/>
            <p:cNvCxnSpPr/>
            <p:nvPr/>
          </p:nvCxnSpPr>
          <p:spPr>
            <a:xfrm>
              <a:off x="3311525" y="5775325"/>
              <a:ext cx="889000" cy="0"/>
            </a:xfrm>
            <a:prstGeom prst="line">
              <a:avLst/>
            </a:prstGeom>
            <a:ln w="12700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46" name="TextBox 23"/>
            <p:cNvSpPr txBox="1">
              <a:spLocks noChangeArrowheads="1"/>
            </p:cNvSpPr>
            <p:nvPr/>
          </p:nvSpPr>
          <p:spPr bwMode="auto">
            <a:xfrm>
              <a:off x="1954213" y="5878513"/>
              <a:ext cx="9144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eGFR 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&lt; 50 mL/min</a:t>
              </a:r>
            </a:p>
          </p:txBody>
        </p:sp>
        <p:graphicFrame>
          <p:nvGraphicFramePr>
            <p:cNvPr id="2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63057647"/>
                </p:ext>
              </p:extLst>
            </p:nvPr>
          </p:nvGraphicFramePr>
          <p:xfrm>
            <a:off x="117475" y="1989138"/>
            <a:ext cx="4083050" cy="46085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8460" name="TextBox 23"/>
            <p:cNvSpPr txBox="1">
              <a:spLocks noChangeArrowheads="1"/>
            </p:cNvSpPr>
            <p:nvPr/>
          </p:nvSpPr>
          <p:spPr bwMode="auto">
            <a:xfrm>
              <a:off x="3297238" y="5859463"/>
              <a:ext cx="9144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eGFR 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≥ 50 mL/min</a:t>
              </a:r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4373563" y="2160588"/>
            <a:ext cx="4662487" cy="4437062"/>
            <a:chOff x="4373563" y="2160588"/>
            <a:chExt cx="4662487" cy="4437062"/>
          </a:xfrm>
        </p:grpSpPr>
        <p:sp>
          <p:nvSpPr>
            <p:cNvPr id="43" name="AutoShape 165"/>
            <p:cNvSpPr>
              <a:spLocks noChangeArrowheads="1"/>
            </p:cNvSpPr>
            <p:nvPr/>
          </p:nvSpPr>
          <p:spPr bwMode="auto">
            <a:xfrm>
              <a:off x="5446713" y="2274888"/>
              <a:ext cx="2520950" cy="36036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>
                <a:defRPr/>
              </a:pPr>
              <a:endParaRPr lang="en-US" sz="2800" b="1">
                <a:solidFill>
                  <a:srgbClr val="333399"/>
                </a:solidFill>
                <a:latin typeface="+mj-lt"/>
                <a:cs typeface="+mn-cs"/>
              </a:endParaRPr>
            </a:p>
          </p:txBody>
        </p:sp>
        <p:graphicFrame>
          <p:nvGraphicFramePr>
            <p:cNvPr id="3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74229314"/>
                </p:ext>
              </p:extLst>
            </p:nvPr>
          </p:nvGraphicFramePr>
          <p:xfrm>
            <a:off x="4373563" y="2160588"/>
            <a:ext cx="4618037" cy="443706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8449" name="TextBox 13"/>
            <p:cNvSpPr txBox="1">
              <a:spLocks noChangeArrowheads="1"/>
            </p:cNvSpPr>
            <p:nvPr/>
          </p:nvSpPr>
          <p:spPr bwMode="auto">
            <a:xfrm>
              <a:off x="4886325" y="5476875"/>
              <a:ext cx="612775" cy="357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 dirty="0">
                  <a:solidFill>
                    <a:srgbClr val="000066"/>
                  </a:solidFill>
                </a:rPr>
                <a:t>BL</a:t>
              </a:r>
            </a:p>
          </p:txBody>
        </p:sp>
        <p:sp>
          <p:nvSpPr>
            <p:cNvPr id="18450" name="TextBox 53"/>
            <p:cNvSpPr txBox="1">
              <a:spLocks noChangeArrowheads="1"/>
            </p:cNvSpPr>
            <p:nvPr/>
          </p:nvSpPr>
          <p:spPr bwMode="auto">
            <a:xfrm>
              <a:off x="7897813" y="5476875"/>
              <a:ext cx="612775" cy="357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 dirty="0">
                  <a:solidFill>
                    <a:srgbClr val="000066"/>
                  </a:solidFill>
                </a:rPr>
                <a:t>BL</a:t>
              </a:r>
            </a:p>
          </p:txBody>
        </p:sp>
        <p:sp>
          <p:nvSpPr>
            <p:cNvPr id="18451" name="TextBox 53"/>
            <p:cNvSpPr txBox="1">
              <a:spLocks noChangeArrowheads="1"/>
            </p:cNvSpPr>
            <p:nvPr/>
          </p:nvSpPr>
          <p:spPr bwMode="auto">
            <a:xfrm>
              <a:off x="6400800" y="5476875"/>
              <a:ext cx="612775" cy="357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BL</a:t>
              </a:r>
            </a:p>
          </p:txBody>
        </p:sp>
        <p:sp>
          <p:nvSpPr>
            <p:cNvPr id="18452" name="TextBox 37"/>
            <p:cNvSpPr txBox="1">
              <a:spLocks noChangeArrowheads="1"/>
            </p:cNvSpPr>
            <p:nvPr/>
          </p:nvSpPr>
          <p:spPr bwMode="auto">
            <a:xfrm>
              <a:off x="5318125" y="5476875"/>
              <a:ext cx="612775" cy="357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 dirty="0">
                  <a:solidFill>
                    <a:srgbClr val="000066"/>
                  </a:solidFill>
                </a:rPr>
                <a:t>S48</a:t>
              </a:r>
            </a:p>
          </p:txBody>
        </p:sp>
        <p:sp>
          <p:nvSpPr>
            <p:cNvPr id="18453" name="TextBox 37"/>
            <p:cNvSpPr txBox="1">
              <a:spLocks noChangeArrowheads="1"/>
            </p:cNvSpPr>
            <p:nvPr/>
          </p:nvSpPr>
          <p:spPr bwMode="auto">
            <a:xfrm>
              <a:off x="6911975" y="5476875"/>
              <a:ext cx="612775" cy="357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 dirty="0">
                  <a:solidFill>
                    <a:srgbClr val="000066"/>
                  </a:solidFill>
                </a:rPr>
                <a:t>S48</a:t>
              </a:r>
            </a:p>
          </p:txBody>
        </p:sp>
        <p:sp>
          <p:nvSpPr>
            <p:cNvPr id="18454" name="TextBox 37"/>
            <p:cNvSpPr txBox="1">
              <a:spLocks noChangeArrowheads="1"/>
            </p:cNvSpPr>
            <p:nvPr/>
          </p:nvSpPr>
          <p:spPr bwMode="auto">
            <a:xfrm>
              <a:off x="8423275" y="5476875"/>
              <a:ext cx="612775" cy="357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 dirty="0">
                  <a:solidFill>
                    <a:srgbClr val="000066"/>
                  </a:solidFill>
                </a:rPr>
                <a:t>S48</a:t>
              </a:r>
            </a:p>
          </p:txBody>
        </p:sp>
        <p:sp>
          <p:nvSpPr>
            <p:cNvPr id="18455" name="TextBox 6"/>
            <p:cNvSpPr txBox="1">
              <a:spLocks noChangeArrowheads="1"/>
            </p:cNvSpPr>
            <p:nvPr/>
          </p:nvSpPr>
          <p:spPr bwMode="auto">
            <a:xfrm>
              <a:off x="5041900" y="5899150"/>
              <a:ext cx="914400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Total</a:t>
              </a:r>
            </a:p>
          </p:txBody>
        </p:sp>
        <p:cxnSp>
          <p:nvCxnSpPr>
            <p:cNvPr id="59" name="Straight Connector 12"/>
            <p:cNvCxnSpPr/>
            <p:nvPr/>
          </p:nvCxnSpPr>
          <p:spPr>
            <a:xfrm>
              <a:off x="5003800" y="5795963"/>
              <a:ext cx="889000" cy="0"/>
            </a:xfrm>
            <a:prstGeom prst="line">
              <a:avLst/>
            </a:prstGeom>
            <a:ln w="12700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12"/>
            <p:cNvCxnSpPr/>
            <p:nvPr/>
          </p:nvCxnSpPr>
          <p:spPr>
            <a:xfrm>
              <a:off x="6491288" y="5795963"/>
              <a:ext cx="889000" cy="0"/>
            </a:xfrm>
            <a:prstGeom prst="line">
              <a:avLst/>
            </a:prstGeom>
            <a:ln w="12700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12"/>
            <p:cNvCxnSpPr/>
            <p:nvPr/>
          </p:nvCxnSpPr>
          <p:spPr>
            <a:xfrm>
              <a:off x="8027988" y="5795963"/>
              <a:ext cx="889000" cy="0"/>
            </a:xfrm>
            <a:prstGeom prst="line">
              <a:avLst/>
            </a:prstGeom>
            <a:ln w="12700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61" name="TextBox 23"/>
            <p:cNvSpPr txBox="1">
              <a:spLocks noChangeArrowheads="1"/>
            </p:cNvSpPr>
            <p:nvPr/>
          </p:nvSpPr>
          <p:spPr bwMode="auto">
            <a:xfrm>
              <a:off x="6486525" y="5932488"/>
              <a:ext cx="914400" cy="287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eGFR 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&lt; 50 mL/min</a:t>
              </a:r>
            </a:p>
          </p:txBody>
        </p:sp>
        <p:sp>
          <p:nvSpPr>
            <p:cNvPr id="18462" name="TextBox 23"/>
            <p:cNvSpPr txBox="1">
              <a:spLocks noChangeArrowheads="1"/>
            </p:cNvSpPr>
            <p:nvPr/>
          </p:nvSpPr>
          <p:spPr bwMode="auto">
            <a:xfrm>
              <a:off x="8027988" y="5932488"/>
              <a:ext cx="914400" cy="287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eGFR 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000066"/>
                  </a:solidFill>
                </a:rPr>
                <a:t>≥ 50 mL/min</a:t>
              </a:r>
            </a:p>
          </p:txBody>
        </p:sp>
      </p:grpSp>
      <p:sp>
        <p:nvSpPr>
          <p:cNvPr id="18463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sp>
        <p:nvSpPr>
          <p:cNvPr id="18464" name="Rectangle 6"/>
          <p:cNvSpPr>
            <a:spLocks noChangeArrowheads="1"/>
          </p:cNvSpPr>
          <p:nvPr/>
        </p:nvSpPr>
        <p:spPr bwMode="auto">
          <a:xfrm>
            <a:off x="971550" y="1125538"/>
            <a:ext cx="7162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20000"/>
              </a:spcBef>
            </a:pPr>
            <a:r>
              <a:rPr lang="es-ES" altLang="fr-FR" sz="2400" b="1" dirty="0">
                <a:solidFill>
                  <a:srgbClr val="CC3300"/>
                </a:solidFill>
                <a:latin typeface="Calibri" pitchFamily="34" charset="0"/>
              </a:rPr>
              <a:t>Proteinuria y albuminuria clínicamente significativa: basal y S48</a:t>
            </a:r>
          </a:p>
        </p:txBody>
      </p:sp>
      <p:sp>
        <p:nvSpPr>
          <p:cNvPr id="38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s-ES" dirty="0">
                <a:ea typeface="ＭＳ Ｐゴシック" pitchFamily="34" charset="-128"/>
              </a:rPr>
              <a:t>Estudio GS-US-292-0112: </a:t>
            </a:r>
            <a:r>
              <a:rPr lang="es-ES" dirty="0" err="1">
                <a:ea typeface="ＭＳ Ｐゴシック" pitchFamily="34" charset="-128"/>
              </a:rPr>
              <a:t>Switch</a:t>
            </a:r>
            <a:r>
              <a:rPr lang="es-ES" dirty="0">
                <a:ea typeface="ＭＳ Ｐゴシック" pitchFamily="34" charset="-128"/>
              </a:rPr>
              <a:t> a E/C/F/TAF </a:t>
            </a:r>
            <a:br>
              <a:rPr lang="es-ES" dirty="0">
                <a:ea typeface="ＭＳ Ｐゴシック" pitchFamily="34" charset="-128"/>
              </a:rPr>
            </a:br>
            <a:r>
              <a:rPr lang="es-ES" dirty="0">
                <a:ea typeface="ＭＳ Ｐゴシック" pitchFamily="34" charset="-128"/>
              </a:rPr>
              <a:t>en pacientes con falla renal</a:t>
            </a:r>
          </a:p>
        </p:txBody>
      </p:sp>
      <p:sp>
        <p:nvSpPr>
          <p:cNvPr id="44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AutoShape 165"/>
          <p:cNvSpPr>
            <a:spLocks noChangeArrowheads="1"/>
          </p:cNvSpPr>
          <p:nvPr/>
        </p:nvSpPr>
        <p:spPr bwMode="auto">
          <a:xfrm>
            <a:off x="2843808" y="5146675"/>
            <a:ext cx="2341385" cy="11445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endParaRPr lang="en-US" sz="2800" b="1">
              <a:solidFill>
                <a:srgbClr val="333399"/>
              </a:solidFill>
              <a:latin typeface="+mj-lt"/>
              <a:cs typeface="+mn-cs"/>
            </a:endParaRPr>
          </a:p>
        </p:txBody>
      </p:sp>
      <p:sp>
        <p:nvSpPr>
          <p:cNvPr id="77" name="AutoShape 165"/>
          <p:cNvSpPr>
            <a:spLocks noChangeArrowheads="1"/>
          </p:cNvSpPr>
          <p:nvPr/>
        </p:nvSpPr>
        <p:spPr bwMode="auto">
          <a:xfrm>
            <a:off x="2769667" y="1702073"/>
            <a:ext cx="2738437" cy="358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endParaRPr lang="en-US" sz="2800" b="1">
              <a:solidFill>
                <a:srgbClr val="333399"/>
              </a:solidFill>
              <a:latin typeface="+mj-lt"/>
              <a:cs typeface="+mn-cs"/>
            </a:endParaRPr>
          </a:p>
        </p:txBody>
      </p:sp>
      <p:grpSp>
        <p:nvGrpSpPr>
          <p:cNvPr id="23676" name="Group 8"/>
          <p:cNvGrpSpPr>
            <a:grpSpLocks/>
          </p:cNvGrpSpPr>
          <p:nvPr/>
        </p:nvGrpSpPr>
        <p:grpSpPr bwMode="auto">
          <a:xfrm>
            <a:off x="2883967" y="1668161"/>
            <a:ext cx="2535237" cy="348813"/>
            <a:chOff x="3656783" y="1484960"/>
            <a:chExt cx="2535948" cy="350429"/>
          </a:xfrm>
        </p:grpSpPr>
        <p:grpSp>
          <p:nvGrpSpPr>
            <p:cNvPr id="23709" name="Group 7"/>
            <p:cNvGrpSpPr>
              <a:grpSpLocks/>
            </p:cNvGrpSpPr>
            <p:nvPr/>
          </p:nvGrpSpPr>
          <p:grpSpPr bwMode="auto">
            <a:xfrm>
              <a:off x="4376921" y="1493511"/>
              <a:ext cx="966242" cy="331871"/>
              <a:chOff x="4376921" y="1489228"/>
              <a:chExt cx="966242" cy="331871"/>
            </a:xfrm>
          </p:grpSpPr>
          <p:sp>
            <p:nvSpPr>
              <p:cNvPr id="146" name="Rectangle 6"/>
              <p:cNvSpPr>
                <a:spLocks noChangeArrowheads="1"/>
              </p:cNvSpPr>
              <p:nvPr/>
            </p:nvSpPr>
            <p:spPr bwMode="auto">
              <a:xfrm>
                <a:off x="4458695" y="1604057"/>
                <a:ext cx="182614" cy="183409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>
                  <a:defRPr/>
                </a:pPr>
                <a:endParaRPr lang="en-US" b="1" kern="0" dirty="0">
                  <a:solidFill>
                    <a:srgbClr val="002060"/>
                  </a:solidFill>
                  <a:ea typeface="MS PGothic"/>
                  <a:cs typeface="Arial" pitchFamily="34" charset="0"/>
                </a:endParaRPr>
              </a:p>
            </p:txBody>
          </p:sp>
          <p:sp>
            <p:nvSpPr>
              <p:cNvPr id="147" name="Rectangle 7"/>
              <p:cNvSpPr>
                <a:spLocks noChangeArrowheads="1"/>
              </p:cNvSpPr>
              <p:nvPr/>
            </p:nvSpPr>
            <p:spPr bwMode="auto">
              <a:xfrm>
                <a:off x="4377710" y="1489228"/>
                <a:ext cx="965471" cy="331729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rgbClr val="936D03"/>
                </a:prstShdw>
              </a:effectLst>
              <a:extLst/>
            </p:spPr>
            <p:txBody>
              <a:bodyPr tIns="0" bIns="0" anchor="ctr"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solidFill>
                      <a:srgbClr val="333399"/>
                    </a:solidFill>
                    <a:latin typeface="+mj-lt"/>
                    <a:ea typeface="ＭＳ Ｐゴシック" charset="0"/>
                    <a:cs typeface="Arial" pitchFamily="34" charset="0"/>
                  </a:rPr>
                  <a:t>TDF</a:t>
                </a:r>
                <a:endParaRPr lang="en-US" sz="1400" b="1" kern="0" dirty="0">
                  <a:solidFill>
                    <a:srgbClr val="333399"/>
                  </a:solidFill>
                  <a:latin typeface="+mj-lt"/>
                  <a:ea typeface="MS PGothic"/>
                  <a:cs typeface="Arial" pitchFamily="34" charset="0"/>
                </a:endParaRPr>
              </a:p>
            </p:txBody>
          </p:sp>
        </p:grpSp>
        <p:grpSp>
          <p:nvGrpSpPr>
            <p:cNvPr id="23710" name="Group 6"/>
            <p:cNvGrpSpPr>
              <a:grpSpLocks/>
            </p:cNvGrpSpPr>
            <p:nvPr/>
          </p:nvGrpSpPr>
          <p:grpSpPr bwMode="auto">
            <a:xfrm>
              <a:off x="5131983" y="1484960"/>
              <a:ext cx="1060748" cy="350429"/>
              <a:chOff x="3948386" y="1765271"/>
              <a:chExt cx="1060748" cy="350429"/>
            </a:xfrm>
          </p:grpSpPr>
          <p:sp>
            <p:nvSpPr>
              <p:cNvPr id="149" name="Rectangle 6"/>
              <p:cNvSpPr>
                <a:spLocks noChangeArrowheads="1"/>
              </p:cNvSpPr>
              <p:nvPr/>
            </p:nvSpPr>
            <p:spPr bwMode="auto">
              <a:xfrm>
                <a:off x="3948386" y="1888652"/>
                <a:ext cx="182614" cy="183409"/>
              </a:xfrm>
              <a:prstGeom prst="rect">
                <a:avLst/>
              </a:prstGeom>
              <a:solidFill>
                <a:srgbClr val="00CC00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b="1" kern="0" dirty="0">
                  <a:solidFill>
                    <a:srgbClr val="002060"/>
                  </a:solidFill>
                  <a:ea typeface="MS PGothic"/>
                  <a:cs typeface="Arial" pitchFamily="34" charset="0"/>
                </a:endParaRPr>
              </a:p>
            </p:txBody>
          </p:sp>
          <p:sp>
            <p:nvSpPr>
              <p:cNvPr id="54" name="Rectangle 7"/>
              <p:cNvSpPr>
                <a:spLocks noChangeArrowheads="1"/>
              </p:cNvSpPr>
              <p:nvPr/>
            </p:nvSpPr>
            <p:spPr bwMode="auto">
              <a:xfrm>
                <a:off x="4043663" y="1765271"/>
                <a:ext cx="965471" cy="350429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rgbClr val="936D03"/>
                </a:prstShdw>
              </a:effectLst>
              <a:extLst/>
            </p:spPr>
            <p:txBody>
              <a:bodyPr tIns="0" bIns="0" anchor="ctr"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solidFill>
                      <a:srgbClr val="333399"/>
                    </a:solidFill>
                    <a:latin typeface="+mj-lt"/>
                    <a:ea typeface="ＭＳ Ｐゴシック" charset="0"/>
                    <a:cs typeface="Arial" pitchFamily="34" charset="0"/>
                  </a:rPr>
                  <a:t>No-TDF</a:t>
                </a:r>
                <a:endParaRPr lang="en-US" sz="1400" b="1" kern="0" dirty="0">
                  <a:solidFill>
                    <a:srgbClr val="333399"/>
                  </a:solidFill>
                  <a:latin typeface="+mj-lt"/>
                  <a:ea typeface="MS PGothic"/>
                  <a:cs typeface="Arial" pitchFamily="34" charset="0"/>
                </a:endParaRPr>
              </a:p>
            </p:txBody>
          </p:sp>
        </p:grpSp>
        <p:grpSp>
          <p:nvGrpSpPr>
            <p:cNvPr id="23711" name="Group 2"/>
            <p:cNvGrpSpPr>
              <a:grpSpLocks/>
            </p:cNvGrpSpPr>
            <p:nvPr/>
          </p:nvGrpSpPr>
          <p:grpSpPr bwMode="auto">
            <a:xfrm>
              <a:off x="3656783" y="1494965"/>
              <a:ext cx="966242" cy="331871"/>
              <a:chOff x="4551930" y="1960743"/>
              <a:chExt cx="966242" cy="331871"/>
            </a:xfrm>
          </p:grpSpPr>
          <p:sp>
            <p:nvSpPr>
              <p:cNvPr id="143" name="Rectangle 6"/>
              <p:cNvSpPr>
                <a:spLocks noChangeArrowheads="1"/>
              </p:cNvSpPr>
              <p:nvPr/>
            </p:nvSpPr>
            <p:spPr bwMode="auto">
              <a:xfrm>
                <a:off x="4596392" y="2074119"/>
                <a:ext cx="182613" cy="183409"/>
              </a:xfrm>
              <a:prstGeom prst="rect">
                <a:avLst/>
              </a:prstGeom>
              <a:solidFill>
                <a:srgbClr val="6600FF"/>
              </a:solidFill>
              <a:ln>
                <a:noFill/>
              </a:ln>
              <a:extLst/>
            </p:spPr>
            <p:txBody>
              <a:bodyPr/>
              <a:lstStyle/>
              <a:p>
                <a:pPr algn="ctr">
                  <a:defRPr/>
                </a:pPr>
                <a:endParaRPr lang="en-US" b="1" kern="0" dirty="0">
                  <a:solidFill>
                    <a:srgbClr val="002060"/>
                  </a:solidFill>
                  <a:ea typeface="MS PGothic"/>
                  <a:cs typeface="Arial" pitchFamily="34" charset="0"/>
                </a:endParaRPr>
              </a:p>
            </p:txBody>
          </p:sp>
          <p:sp>
            <p:nvSpPr>
              <p:cNvPr id="55" name="Rectangle 7"/>
              <p:cNvSpPr>
                <a:spLocks noChangeArrowheads="1"/>
              </p:cNvSpPr>
              <p:nvPr/>
            </p:nvSpPr>
            <p:spPr bwMode="auto">
              <a:xfrm>
                <a:off x="4551930" y="1960885"/>
                <a:ext cx="965471" cy="331729"/>
              </a:xfrm>
              <a:prstGeom prst="rect">
                <a:avLst/>
              </a:prstGeom>
              <a:noFill/>
              <a:ln>
                <a:noFill/>
              </a:ln>
              <a:effectLst>
                <a:prstShdw prst="shdw17" dist="17961" dir="2700000">
                  <a:srgbClr val="936D03"/>
                </a:prstShdw>
              </a:effectLst>
              <a:extLst/>
            </p:spPr>
            <p:txBody>
              <a:bodyPr tIns="0" bIns="0" anchor="ctr"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1600" b="1" dirty="0">
                    <a:solidFill>
                      <a:srgbClr val="333399"/>
                    </a:solidFill>
                    <a:latin typeface="+mj-lt"/>
                    <a:ea typeface="ＭＳ Ｐゴシック" charset="0"/>
                    <a:cs typeface="Arial" pitchFamily="34" charset="0"/>
                  </a:rPr>
                  <a:t>Total</a:t>
                </a:r>
                <a:endParaRPr lang="en-US" sz="1400" b="1" kern="0" dirty="0">
                  <a:solidFill>
                    <a:srgbClr val="333399"/>
                  </a:solidFill>
                  <a:latin typeface="+mj-lt"/>
                  <a:ea typeface="MS PGothic"/>
                  <a:cs typeface="Arial" pitchFamily="34" charset="0"/>
                </a:endParaRPr>
              </a:p>
            </p:txBody>
          </p:sp>
        </p:grpSp>
      </p:grpSp>
      <p:sp>
        <p:nvSpPr>
          <p:cNvPr id="6" name="Rectangle 40"/>
          <p:cNvSpPr>
            <a:spLocks noChangeArrowheads="1"/>
          </p:cNvSpPr>
          <p:nvPr/>
        </p:nvSpPr>
        <p:spPr bwMode="auto">
          <a:xfrm>
            <a:off x="3080169" y="5530850"/>
            <a:ext cx="88900" cy="889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solidFill>
              <a:srgbClr val="333399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fr-FR">
              <a:latin typeface="Arial" pitchFamily="34" charset="0"/>
              <a:cs typeface="+mn-cs"/>
            </a:endParaRPr>
          </a:p>
        </p:txBody>
      </p:sp>
      <p:sp>
        <p:nvSpPr>
          <p:cNvPr id="23678" name="Freeform 41"/>
          <p:cNvSpPr>
            <a:spLocks/>
          </p:cNvSpPr>
          <p:nvPr/>
        </p:nvSpPr>
        <p:spPr bwMode="auto">
          <a:xfrm>
            <a:off x="3080169" y="5773738"/>
            <a:ext cx="88900" cy="88900"/>
          </a:xfrm>
          <a:custGeom>
            <a:avLst/>
            <a:gdLst>
              <a:gd name="T0" fmla="*/ 88900 w 114"/>
              <a:gd name="T1" fmla="*/ 0 h 114"/>
              <a:gd name="T2" fmla="*/ 0 w 114"/>
              <a:gd name="T3" fmla="*/ 0 h 114"/>
              <a:gd name="T4" fmla="*/ 0 w 114"/>
              <a:gd name="T5" fmla="*/ 88900 h 114"/>
              <a:gd name="T6" fmla="*/ 88900 w 114"/>
              <a:gd name="T7" fmla="*/ 88900 h 114"/>
              <a:gd name="T8" fmla="*/ 88900 w 114"/>
              <a:gd name="T9" fmla="*/ 0 h 114"/>
              <a:gd name="T10" fmla="*/ 88900 w 114"/>
              <a:gd name="T11" fmla="*/ 0 h 1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4"/>
              <a:gd name="T19" fmla="*/ 0 h 114"/>
              <a:gd name="T20" fmla="*/ 114 w 114"/>
              <a:gd name="T21" fmla="*/ 114 h 1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4" h="114">
                <a:moveTo>
                  <a:pt x="114" y="0"/>
                </a:moveTo>
                <a:lnTo>
                  <a:pt x="0" y="0"/>
                </a:lnTo>
                <a:lnTo>
                  <a:pt x="0" y="114"/>
                </a:lnTo>
                <a:lnTo>
                  <a:pt x="114" y="114"/>
                </a:lnTo>
                <a:lnTo>
                  <a:pt x="114" y="0"/>
                </a:lnTo>
                <a:close/>
              </a:path>
            </a:pathLst>
          </a:custGeom>
          <a:solidFill>
            <a:srgbClr val="CC0000"/>
          </a:solidFill>
          <a:ln w="0">
            <a:solidFill>
              <a:srgbClr val="C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679" name="Rectangle 42"/>
          <p:cNvSpPr>
            <a:spLocks noChangeArrowheads="1"/>
          </p:cNvSpPr>
          <p:nvPr/>
        </p:nvSpPr>
        <p:spPr bwMode="auto">
          <a:xfrm>
            <a:off x="3080169" y="6015038"/>
            <a:ext cx="88900" cy="90487"/>
          </a:xfrm>
          <a:prstGeom prst="rect">
            <a:avLst/>
          </a:prstGeom>
          <a:solidFill>
            <a:srgbClr val="00B0F0"/>
          </a:solidFill>
          <a:ln w="0"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23692" name="Rectangle 8"/>
          <p:cNvSpPr>
            <a:spLocks noChangeArrowheads="1"/>
          </p:cNvSpPr>
          <p:nvPr/>
        </p:nvSpPr>
        <p:spPr bwMode="auto">
          <a:xfrm>
            <a:off x="585788" y="1238250"/>
            <a:ext cx="7370762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s-ES" sz="2400" b="1" dirty="0">
                <a:solidFill>
                  <a:srgbClr val="CC3300"/>
                </a:solidFill>
                <a:latin typeface="Calibri" pitchFamily="34" charset="0"/>
              </a:rPr>
              <a:t>DMO: media de cambio (%, DS) del basal a S48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978280" y="5160963"/>
            <a:ext cx="1802396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1600" b="1" dirty="0">
                <a:solidFill>
                  <a:srgbClr val="333399"/>
                </a:solidFill>
                <a:latin typeface="+mj-lt"/>
                <a:cs typeface="+mn-cs"/>
              </a:rPr>
              <a:t>DMO cambio a S48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3199232" y="5437188"/>
            <a:ext cx="128064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1400" b="1" u="sng" dirty="0">
                <a:solidFill>
                  <a:srgbClr val="333399"/>
                </a:solidFill>
                <a:latin typeface="+mj-lt"/>
                <a:cs typeface="+mn-cs"/>
              </a:rPr>
              <a:t>&gt;</a:t>
            </a:r>
            <a:r>
              <a:rPr lang="es-ES" sz="1400" b="1" dirty="0">
                <a:solidFill>
                  <a:srgbClr val="333399"/>
                </a:solidFill>
                <a:latin typeface="+mj-lt"/>
                <a:cs typeface="+mn-cs"/>
              </a:rPr>
              <a:t> 3 % ganancia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3199232" y="5678488"/>
            <a:ext cx="2063573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1400" b="1" dirty="0">
                <a:solidFill>
                  <a:srgbClr val="333399"/>
                </a:solidFill>
                <a:latin typeface="+mj-lt"/>
                <a:cs typeface="+mn-cs"/>
              </a:rPr>
              <a:t>Ganancia o pérdida &lt; 3 %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3199232" y="5921375"/>
            <a:ext cx="119368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1400" b="1" u="sng" dirty="0">
                <a:solidFill>
                  <a:srgbClr val="333399"/>
                </a:solidFill>
                <a:latin typeface="+mj-lt"/>
                <a:cs typeface="+mn-cs"/>
              </a:rPr>
              <a:t>&gt;</a:t>
            </a:r>
            <a:r>
              <a:rPr lang="es-ES" sz="1400" b="1" dirty="0">
                <a:solidFill>
                  <a:srgbClr val="333399"/>
                </a:solidFill>
                <a:latin typeface="+mj-lt"/>
                <a:cs typeface="+mn-cs"/>
              </a:rPr>
              <a:t> 3 % pérdida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042988" y="5068888"/>
            <a:ext cx="1658937" cy="1563687"/>
            <a:chOff x="1042988" y="5068888"/>
            <a:chExt cx="1658937" cy="1563687"/>
          </a:xfrm>
        </p:grpSpPr>
        <p:sp>
          <p:nvSpPr>
            <p:cNvPr id="23680" name="Freeform 43"/>
            <p:cNvSpPr>
              <a:spLocks/>
            </p:cNvSpPr>
            <p:nvPr/>
          </p:nvSpPr>
          <p:spPr bwMode="auto">
            <a:xfrm>
              <a:off x="1263650" y="5092700"/>
              <a:ext cx="1438275" cy="1539875"/>
            </a:xfrm>
            <a:custGeom>
              <a:avLst/>
              <a:gdLst>
                <a:gd name="T0" fmla="*/ 1195388 w 1812"/>
                <a:gd name="T1" fmla="*/ 206375 h 1940"/>
                <a:gd name="T2" fmla="*/ 1139031 w 1812"/>
                <a:gd name="T3" fmla="*/ 157163 h 1940"/>
                <a:gd name="T4" fmla="*/ 1078706 w 1812"/>
                <a:gd name="T5" fmla="*/ 113506 h 1940"/>
                <a:gd name="T6" fmla="*/ 1016000 w 1812"/>
                <a:gd name="T7" fmla="*/ 75406 h 1940"/>
                <a:gd name="T8" fmla="*/ 951706 w 1812"/>
                <a:gd name="T9" fmla="*/ 44450 h 1940"/>
                <a:gd name="T10" fmla="*/ 883444 w 1812"/>
                <a:gd name="T11" fmla="*/ 19844 h 1940"/>
                <a:gd name="T12" fmla="*/ 813594 w 1812"/>
                <a:gd name="T13" fmla="*/ 0 h 1940"/>
                <a:gd name="T14" fmla="*/ 614363 w 1812"/>
                <a:gd name="T15" fmla="*/ 753269 h 1940"/>
                <a:gd name="T16" fmla="*/ 0 w 1812"/>
                <a:gd name="T17" fmla="*/ 1289844 h 1940"/>
                <a:gd name="T18" fmla="*/ 21431 w 1812"/>
                <a:gd name="T19" fmla="*/ 1312069 h 1940"/>
                <a:gd name="T20" fmla="*/ 84138 w 1812"/>
                <a:gd name="T21" fmla="*/ 1365250 h 1940"/>
                <a:gd name="T22" fmla="*/ 150019 w 1812"/>
                <a:gd name="T23" fmla="*/ 1412081 h 1940"/>
                <a:gd name="T24" fmla="*/ 218281 w 1812"/>
                <a:gd name="T25" fmla="*/ 1450975 h 1940"/>
                <a:gd name="T26" fmla="*/ 290513 w 1812"/>
                <a:gd name="T27" fmla="*/ 1482725 h 1940"/>
                <a:gd name="T28" fmla="*/ 365919 w 1812"/>
                <a:gd name="T29" fmla="*/ 1508919 h 1940"/>
                <a:gd name="T30" fmla="*/ 443706 w 1812"/>
                <a:gd name="T31" fmla="*/ 1526381 h 1940"/>
                <a:gd name="T32" fmla="*/ 524669 w 1812"/>
                <a:gd name="T33" fmla="*/ 1537494 h 1940"/>
                <a:gd name="T34" fmla="*/ 608806 w 1812"/>
                <a:gd name="T35" fmla="*/ 1539875 h 1940"/>
                <a:gd name="T36" fmla="*/ 693738 w 1812"/>
                <a:gd name="T37" fmla="*/ 1537494 h 1940"/>
                <a:gd name="T38" fmla="*/ 773906 w 1812"/>
                <a:gd name="T39" fmla="*/ 1526381 h 1940"/>
                <a:gd name="T40" fmla="*/ 852488 w 1812"/>
                <a:gd name="T41" fmla="*/ 1508919 h 1940"/>
                <a:gd name="T42" fmla="*/ 927100 w 1812"/>
                <a:gd name="T43" fmla="*/ 1482725 h 1940"/>
                <a:gd name="T44" fmla="*/ 999331 w 1812"/>
                <a:gd name="T45" fmla="*/ 1450975 h 1940"/>
                <a:gd name="T46" fmla="*/ 1068388 w 1812"/>
                <a:gd name="T47" fmla="*/ 1412081 h 1940"/>
                <a:gd name="T48" fmla="*/ 1133475 w 1812"/>
                <a:gd name="T49" fmla="*/ 1365250 h 1940"/>
                <a:gd name="T50" fmla="*/ 1195388 w 1812"/>
                <a:gd name="T51" fmla="*/ 1312069 h 1940"/>
                <a:gd name="T52" fmla="*/ 1252538 w 1812"/>
                <a:gd name="T53" fmla="*/ 1253331 h 1940"/>
                <a:gd name="T54" fmla="*/ 1301750 w 1812"/>
                <a:gd name="T55" fmla="*/ 1191419 h 1940"/>
                <a:gd name="T56" fmla="*/ 1343819 w 1812"/>
                <a:gd name="T57" fmla="*/ 1126331 h 1940"/>
                <a:gd name="T58" fmla="*/ 1377950 w 1812"/>
                <a:gd name="T59" fmla="*/ 1058863 h 1940"/>
                <a:gd name="T60" fmla="*/ 1404144 w 1812"/>
                <a:gd name="T61" fmla="*/ 988219 h 1940"/>
                <a:gd name="T62" fmla="*/ 1423194 w 1812"/>
                <a:gd name="T63" fmla="*/ 914400 h 1940"/>
                <a:gd name="T64" fmla="*/ 1435894 w 1812"/>
                <a:gd name="T65" fmla="*/ 838994 h 1940"/>
                <a:gd name="T66" fmla="*/ 1438275 w 1812"/>
                <a:gd name="T67" fmla="*/ 758825 h 1940"/>
                <a:gd name="T68" fmla="*/ 1435894 w 1812"/>
                <a:gd name="T69" fmla="*/ 679450 h 1940"/>
                <a:gd name="T70" fmla="*/ 1423194 w 1812"/>
                <a:gd name="T71" fmla="*/ 603250 h 1940"/>
                <a:gd name="T72" fmla="*/ 1404144 w 1812"/>
                <a:gd name="T73" fmla="*/ 529431 h 1940"/>
                <a:gd name="T74" fmla="*/ 1377950 w 1812"/>
                <a:gd name="T75" fmla="*/ 459581 h 1940"/>
                <a:gd name="T76" fmla="*/ 1343819 w 1812"/>
                <a:gd name="T77" fmla="*/ 391319 h 1940"/>
                <a:gd name="T78" fmla="*/ 1301750 w 1812"/>
                <a:gd name="T79" fmla="*/ 327025 h 1940"/>
                <a:gd name="T80" fmla="*/ 1252538 w 1812"/>
                <a:gd name="T81" fmla="*/ 265113 h 1940"/>
                <a:gd name="T82" fmla="*/ 1195388 w 1812"/>
                <a:gd name="T83" fmla="*/ 206375 h 1940"/>
                <a:gd name="T84" fmla="*/ 1195388 w 1812"/>
                <a:gd name="T85" fmla="*/ 206375 h 194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12"/>
                <a:gd name="T130" fmla="*/ 0 h 1940"/>
                <a:gd name="T131" fmla="*/ 1812 w 1812"/>
                <a:gd name="T132" fmla="*/ 1940 h 194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12" h="1940">
                  <a:moveTo>
                    <a:pt x="1506" y="260"/>
                  </a:moveTo>
                  <a:lnTo>
                    <a:pt x="1435" y="198"/>
                  </a:lnTo>
                  <a:lnTo>
                    <a:pt x="1359" y="143"/>
                  </a:lnTo>
                  <a:lnTo>
                    <a:pt x="1280" y="95"/>
                  </a:lnTo>
                  <a:lnTo>
                    <a:pt x="1199" y="56"/>
                  </a:lnTo>
                  <a:lnTo>
                    <a:pt x="1113" y="25"/>
                  </a:lnTo>
                  <a:lnTo>
                    <a:pt x="1025" y="0"/>
                  </a:lnTo>
                  <a:lnTo>
                    <a:pt x="774" y="949"/>
                  </a:lnTo>
                  <a:lnTo>
                    <a:pt x="0" y="1625"/>
                  </a:lnTo>
                  <a:lnTo>
                    <a:pt x="27" y="1653"/>
                  </a:lnTo>
                  <a:lnTo>
                    <a:pt x="106" y="1720"/>
                  </a:lnTo>
                  <a:lnTo>
                    <a:pt x="189" y="1779"/>
                  </a:lnTo>
                  <a:lnTo>
                    <a:pt x="275" y="1828"/>
                  </a:lnTo>
                  <a:lnTo>
                    <a:pt x="366" y="1868"/>
                  </a:lnTo>
                  <a:lnTo>
                    <a:pt x="461" y="1901"/>
                  </a:lnTo>
                  <a:lnTo>
                    <a:pt x="559" y="1923"/>
                  </a:lnTo>
                  <a:lnTo>
                    <a:pt x="661" y="1937"/>
                  </a:lnTo>
                  <a:lnTo>
                    <a:pt x="767" y="1940"/>
                  </a:lnTo>
                  <a:lnTo>
                    <a:pt x="874" y="1937"/>
                  </a:lnTo>
                  <a:lnTo>
                    <a:pt x="975" y="1923"/>
                  </a:lnTo>
                  <a:lnTo>
                    <a:pt x="1074" y="1901"/>
                  </a:lnTo>
                  <a:lnTo>
                    <a:pt x="1168" y="1868"/>
                  </a:lnTo>
                  <a:lnTo>
                    <a:pt x="1259" y="1828"/>
                  </a:lnTo>
                  <a:lnTo>
                    <a:pt x="1346" y="1779"/>
                  </a:lnTo>
                  <a:lnTo>
                    <a:pt x="1428" y="1720"/>
                  </a:lnTo>
                  <a:lnTo>
                    <a:pt x="1506" y="1653"/>
                  </a:lnTo>
                  <a:lnTo>
                    <a:pt x="1578" y="1579"/>
                  </a:lnTo>
                  <a:lnTo>
                    <a:pt x="1640" y="1501"/>
                  </a:lnTo>
                  <a:lnTo>
                    <a:pt x="1693" y="1419"/>
                  </a:lnTo>
                  <a:lnTo>
                    <a:pt x="1736" y="1334"/>
                  </a:lnTo>
                  <a:lnTo>
                    <a:pt x="1769" y="1245"/>
                  </a:lnTo>
                  <a:lnTo>
                    <a:pt x="1793" y="1152"/>
                  </a:lnTo>
                  <a:lnTo>
                    <a:pt x="1809" y="1057"/>
                  </a:lnTo>
                  <a:lnTo>
                    <a:pt x="1812" y="956"/>
                  </a:lnTo>
                  <a:lnTo>
                    <a:pt x="1809" y="856"/>
                  </a:lnTo>
                  <a:lnTo>
                    <a:pt x="1793" y="760"/>
                  </a:lnTo>
                  <a:lnTo>
                    <a:pt x="1769" y="667"/>
                  </a:lnTo>
                  <a:lnTo>
                    <a:pt x="1736" y="579"/>
                  </a:lnTo>
                  <a:lnTo>
                    <a:pt x="1693" y="493"/>
                  </a:lnTo>
                  <a:lnTo>
                    <a:pt x="1640" y="412"/>
                  </a:lnTo>
                  <a:lnTo>
                    <a:pt x="1578" y="334"/>
                  </a:lnTo>
                  <a:lnTo>
                    <a:pt x="1506" y="260"/>
                  </a:lnTo>
                  <a:close/>
                </a:path>
              </a:pathLst>
            </a:custGeom>
            <a:solidFill>
              <a:srgbClr val="CC0000"/>
            </a:solidFill>
            <a:ln w="0">
              <a:solidFill>
                <a:srgbClr val="A9A9A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Freeform 44"/>
            <p:cNvSpPr>
              <a:spLocks/>
            </p:cNvSpPr>
            <p:nvPr/>
          </p:nvSpPr>
          <p:spPr bwMode="auto">
            <a:xfrm>
              <a:off x="1042988" y="5068888"/>
              <a:ext cx="836612" cy="1312862"/>
            </a:xfrm>
            <a:custGeom>
              <a:avLst/>
              <a:gdLst>
                <a:gd name="T0" fmla="*/ 1053 w 1053"/>
                <a:gd name="T1" fmla="*/ 978 h 1654"/>
                <a:gd name="T2" fmla="*/ 1043 w 1053"/>
                <a:gd name="T3" fmla="*/ 0 h 1654"/>
                <a:gd name="T4" fmla="*/ 938 w 1053"/>
                <a:gd name="T5" fmla="*/ 5 h 1654"/>
                <a:gd name="T6" fmla="*/ 835 w 1053"/>
                <a:gd name="T7" fmla="*/ 19 h 1654"/>
                <a:gd name="T8" fmla="*/ 738 w 1053"/>
                <a:gd name="T9" fmla="*/ 41 h 1654"/>
                <a:gd name="T10" fmla="*/ 643 w 1053"/>
                <a:gd name="T11" fmla="*/ 72 h 1654"/>
                <a:gd name="T12" fmla="*/ 554 w 1053"/>
                <a:gd name="T13" fmla="*/ 114 h 1654"/>
                <a:gd name="T14" fmla="*/ 468 w 1053"/>
                <a:gd name="T15" fmla="*/ 164 h 1654"/>
                <a:gd name="T16" fmla="*/ 385 w 1053"/>
                <a:gd name="T17" fmla="*/ 222 h 1654"/>
                <a:gd name="T18" fmla="*/ 306 w 1053"/>
                <a:gd name="T19" fmla="*/ 289 h 1654"/>
                <a:gd name="T20" fmla="*/ 236 w 1053"/>
                <a:gd name="T21" fmla="*/ 363 h 1654"/>
                <a:gd name="T22" fmla="*/ 174 w 1053"/>
                <a:gd name="T23" fmla="*/ 441 h 1654"/>
                <a:gd name="T24" fmla="*/ 120 w 1053"/>
                <a:gd name="T25" fmla="*/ 522 h 1654"/>
                <a:gd name="T26" fmla="*/ 77 w 1053"/>
                <a:gd name="T27" fmla="*/ 608 h 1654"/>
                <a:gd name="T28" fmla="*/ 43 w 1053"/>
                <a:gd name="T29" fmla="*/ 696 h 1654"/>
                <a:gd name="T30" fmla="*/ 20 w 1053"/>
                <a:gd name="T31" fmla="*/ 789 h 1654"/>
                <a:gd name="T32" fmla="*/ 5 w 1053"/>
                <a:gd name="T33" fmla="*/ 885 h 1654"/>
                <a:gd name="T34" fmla="*/ 0 w 1053"/>
                <a:gd name="T35" fmla="*/ 985 h 1654"/>
                <a:gd name="T36" fmla="*/ 5 w 1053"/>
                <a:gd name="T37" fmla="*/ 1081 h 1654"/>
                <a:gd name="T38" fmla="*/ 19 w 1053"/>
                <a:gd name="T39" fmla="*/ 1172 h 1654"/>
                <a:gd name="T40" fmla="*/ 39 w 1053"/>
                <a:gd name="T41" fmla="*/ 1262 h 1654"/>
                <a:gd name="T42" fmla="*/ 70 w 1053"/>
                <a:gd name="T43" fmla="*/ 1346 h 1654"/>
                <a:gd name="T44" fmla="*/ 110 w 1053"/>
                <a:gd name="T45" fmla="*/ 1429 h 1654"/>
                <a:gd name="T46" fmla="*/ 156 w 1053"/>
                <a:gd name="T47" fmla="*/ 1508 h 1654"/>
                <a:gd name="T48" fmla="*/ 213 w 1053"/>
                <a:gd name="T49" fmla="*/ 1582 h 1654"/>
                <a:gd name="T50" fmla="*/ 279 w 1053"/>
                <a:gd name="T51" fmla="*/ 1654 h 1654"/>
                <a:gd name="T52" fmla="*/ 1053 w 1053"/>
                <a:gd name="T53" fmla="*/ 978 h 1654"/>
                <a:gd name="T54" fmla="*/ 1053 w 1053"/>
                <a:gd name="T55" fmla="*/ 978 h 1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053" h="1654">
                  <a:moveTo>
                    <a:pt x="1053" y="978"/>
                  </a:moveTo>
                  <a:lnTo>
                    <a:pt x="1043" y="0"/>
                  </a:lnTo>
                  <a:lnTo>
                    <a:pt x="938" y="5"/>
                  </a:lnTo>
                  <a:lnTo>
                    <a:pt x="835" y="19"/>
                  </a:lnTo>
                  <a:lnTo>
                    <a:pt x="738" y="41"/>
                  </a:lnTo>
                  <a:lnTo>
                    <a:pt x="643" y="72"/>
                  </a:lnTo>
                  <a:lnTo>
                    <a:pt x="554" y="114"/>
                  </a:lnTo>
                  <a:lnTo>
                    <a:pt x="468" y="164"/>
                  </a:lnTo>
                  <a:lnTo>
                    <a:pt x="385" y="222"/>
                  </a:lnTo>
                  <a:lnTo>
                    <a:pt x="306" y="289"/>
                  </a:lnTo>
                  <a:lnTo>
                    <a:pt x="236" y="363"/>
                  </a:lnTo>
                  <a:lnTo>
                    <a:pt x="174" y="441"/>
                  </a:lnTo>
                  <a:lnTo>
                    <a:pt x="120" y="522"/>
                  </a:lnTo>
                  <a:lnTo>
                    <a:pt x="77" y="608"/>
                  </a:lnTo>
                  <a:lnTo>
                    <a:pt x="43" y="696"/>
                  </a:lnTo>
                  <a:lnTo>
                    <a:pt x="20" y="789"/>
                  </a:lnTo>
                  <a:lnTo>
                    <a:pt x="5" y="885"/>
                  </a:lnTo>
                  <a:lnTo>
                    <a:pt x="0" y="985"/>
                  </a:lnTo>
                  <a:lnTo>
                    <a:pt x="5" y="1081"/>
                  </a:lnTo>
                  <a:lnTo>
                    <a:pt x="19" y="1172"/>
                  </a:lnTo>
                  <a:lnTo>
                    <a:pt x="39" y="1262"/>
                  </a:lnTo>
                  <a:lnTo>
                    <a:pt x="70" y="1346"/>
                  </a:lnTo>
                  <a:lnTo>
                    <a:pt x="110" y="1429"/>
                  </a:lnTo>
                  <a:lnTo>
                    <a:pt x="156" y="1508"/>
                  </a:lnTo>
                  <a:lnTo>
                    <a:pt x="213" y="1582"/>
                  </a:lnTo>
                  <a:lnTo>
                    <a:pt x="279" y="1654"/>
                  </a:lnTo>
                  <a:lnTo>
                    <a:pt x="1053" y="978"/>
                  </a:lnTo>
                  <a:lnTo>
                    <a:pt x="1053" y="978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fr-FR">
                <a:latin typeface="Arial" pitchFamily="34" charset="0"/>
                <a:cs typeface="+mn-cs"/>
              </a:endParaRPr>
            </a:p>
          </p:txBody>
        </p:sp>
        <p:sp>
          <p:nvSpPr>
            <p:cNvPr id="23682" name="Freeform 45"/>
            <p:cNvSpPr>
              <a:spLocks/>
            </p:cNvSpPr>
            <p:nvPr/>
          </p:nvSpPr>
          <p:spPr bwMode="auto">
            <a:xfrm>
              <a:off x="1870075" y="5068888"/>
              <a:ext cx="207963" cy="776287"/>
            </a:xfrm>
            <a:custGeom>
              <a:avLst/>
              <a:gdLst>
                <a:gd name="T0" fmla="*/ 2390 w 261"/>
                <a:gd name="T1" fmla="*/ 0 h 978"/>
                <a:gd name="T2" fmla="*/ 0 w 261"/>
                <a:gd name="T3" fmla="*/ 0 h 978"/>
                <a:gd name="T4" fmla="*/ 7968 w 261"/>
                <a:gd name="T5" fmla="*/ 776288 h 978"/>
                <a:gd name="T6" fmla="*/ 207962 w 261"/>
                <a:gd name="T7" fmla="*/ 23019 h 978"/>
                <a:gd name="T8" fmla="*/ 141032 w 261"/>
                <a:gd name="T9" fmla="*/ 11113 h 978"/>
                <a:gd name="T10" fmla="*/ 72508 w 261"/>
                <a:gd name="T11" fmla="*/ 3175 h 978"/>
                <a:gd name="T12" fmla="*/ 2390 w 261"/>
                <a:gd name="T13" fmla="*/ 0 h 978"/>
                <a:gd name="T14" fmla="*/ 2390 w 261"/>
                <a:gd name="T15" fmla="*/ 0 h 97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61"/>
                <a:gd name="T25" fmla="*/ 0 h 978"/>
                <a:gd name="T26" fmla="*/ 261 w 261"/>
                <a:gd name="T27" fmla="*/ 978 h 97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61" h="978">
                  <a:moveTo>
                    <a:pt x="3" y="0"/>
                  </a:moveTo>
                  <a:lnTo>
                    <a:pt x="0" y="0"/>
                  </a:lnTo>
                  <a:lnTo>
                    <a:pt x="10" y="978"/>
                  </a:lnTo>
                  <a:lnTo>
                    <a:pt x="261" y="29"/>
                  </a:lnTo>
                  <a:lnTo>
                    <a:pt x="177" y="14"/>
                  </a:lnTo>
                  <a:lnTo>
                    <a:pt x="91" y="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rgbClr val="00B0F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690" name="Freeform 57"/>
            <p:cNvSpPr>
              <a:spLocks/>
            </p:cNvSpPr>
            <p:nvPr/>
          </p:nvSpPr>
          <p:spPr bwMode="auto">
            <a:xfrm>
              <a:off x="1263650" y="5092700"/>
              <a:ext cx="1438275" cy="1539875"/>
            </a:xfrm>
            <a:custGeom>
              <a:avLst/>
              <a:gdLst>
                <a:gd name="T0" fmla="*/ 0 w 1812"/>
                <a:gd name="T1" fmla="*/ 1289844 h 1940"/>
                <a:gd name="T2" fmla="*/ 21431 w 1812"/>
                <a:gd name="T3" fmla="*/ 1312069 h 1940"/>
                <a:gd name="T4" fmla="*/ 84138 w 1812"/>
                <a:gd name="T5" fmla="*/ 1365250 h 1940"/>
                <a:gd name="T6" fmla="*/ 150019 w 1812"/>
                <a:gd name="T7" fmla="*/ 1412081 h 1940"/>
                <a:gd name="T8" fmla="*/ 218281 w 1812"/>
                <a:gd name="T9" fmla="*/ 1450975 h 1940"/>
                <a:gd name="T10" fmla="*/ 290513 w 1812"/>
                <a:gd name="T11" fmla="*/ 1482725 h 1940"/>
                <a:gd name="T12" fmla="*/ 365919 w 1812"/>
                <a:gd name="T13" fmla="*/ 1508919 h 1940"/>
                <a:gd name="T14" fmla="*/ 443706 w 1812"/>
                <a:gd name="T15" fmla="*/ 1526381 h 1940"/>
                <a:gd name="T16" fmla="*/ 524669 w 1812"/>
                <a:gd name="T17" fmla="*/ 1537494 h 1940"/>
                <a:gd name="T18" fmla="*/ 608806 w 1812"/>
                <a:gd name="T19" fmla="*/ 1539875 h 1940"/>
                <a:gd name="T20" fmla="*/ 693738 w 1812"/>
                <a:gd name="T21" fmla="*/ 1537494 h 1940"/>
                <a:gd name="T22" fmla="*/ 773906 w 1812"/>
                <a:gd name="T23" fmla="*/ 1526381 h 1940"/>
                <a:gd name="T24" fmla="*/ 852488 w 1812"/>
                <a:gd name="T25" fmla="*/ 1508919 h 1940"/>
                <a:gd name="T26" fmla="*/ 927100 w 1812"/>
                <a:gd name="T27" fmla="*/ 1482725 h 1940"/>
                <a:gd name="T28" fmla="*/ 999331 w 1812"/>
                <a:gd name="T29" fmla="*/ 1450975 h 1940"/>
                <a:gd name="T30" fmla="*/ 1068388 w 1812"/>
                <a:gd name="T31" fmla="*/ 1412081 h 1940"/>
                <a:gd name="T32" fmla="*/ 1133475 w 1812"/>
                <a:gd name="T33" fmla="*/ 1365250 h 1940"/>
                <a:gd name="T34" fmla="*/ 1195388 w 1812"/>
                <a:gd name="T35" fmla="*/ 1312069 h 1940"/>
                <a:gd name="T36" fmla="*/ 1252538 w 1812"/>
                <a:gd name="T37" fmla="*/ 1253331 h 1940"/>
                <a:gd name="T38" fmla="*/ 1301750 w 1812"/>
                <a:gd name="T39" fmla="*/ 1191419 h 1940"/>
                <a:gd name="T40" fmla="*/ 1343819 w 1812"/>
                <a:gd name="T41" fmla="*/ 1126331 h 1940"/>
                <a:gd name="T42" fmla="*/ 1377950 w 1812"/>
                <a:gd name="T43" fmla="*/ 1058863 h 1940"/>
                <a:gd name="T44" fmla="*/ 1404144 w 1812"/>
                <a:gd name="T45" fmla="*/ 988219 h 1940"/>
                <a:gd name="T46" fmla="*/ 1423194 w 1812"/>
                <a:gd name="T47" fmla="*/ 914400 h 1940"/>
                <a:gd name="T48" fmla="*/ 1435894 w 1812"/>
                <a:gd name="T49" fmla="*/ 838994 h 1940"/>
                <a:gd name="T50" fmla="*/ 1438275 w 1812"/>
                <a:gd name="T51" fmla="*/ 758825 h 1940"/>
                <a:gd name="T52" fmla="*/ 1435894 w 1812"/>
                <a:gd name="T53" fmla="*/ 679450 h 1940"/>
                <a:gd name="T54" fmla="*/ 1423194 w 1812"/>
                <a:gd name="T55" fmla="*/ 603250 h 1940"/>
                <a:gd name="T56" fmla="*/ 1404144 w 1812"/>
                <a:gd name="T57" fmla="*/ 529431 h 1940"/>
                <a:gd name="T58" fmla="*/ 1377950 w 1812"/>
                <a:gd name="T59" fmla="*/ 459581 h 1940"/>
                <a:gd name="T60" fmla="*/ 1343819 w 1812"/>
                <a:gd name="T61" fmla="*/ 391319 h 1940"/>
                <a:gd name="T62" fmla="*/ 1301750 w 1812"/>
                <a:gd name="T63" fmla="*/ 327025 h 1940"/>
                <a:gd name="T64" fmla="*/ 1252538 w 1812"/>
                <a:gd name="T65" fmla="*/ 265113 h 1940"/>
                <a:gd name="T66" fmla="*/ 1195388 w 1812"/>
                <a:gd name="T67" fmla="*/ 206375 h 1940"/>
                <a:gd name="T68" fmla="*/ 1139031 w 1812"/>
                <a:gd name="T69" fmla="*/ 157163 h 1940"/>
                <a:gd name="T70" fmla="*/ 1078706 w 1812"/>
                <a:gd name="T71" fmla="*/ 113506 h 1940"/>
                <a:gd name="T72" fmla="*/ 1016000 w 1812"/>
                <a:gd name="T73" fmla="*/ 75406 h 1940"/>
                <a:gd name="T74" fmla="*/ 951706 w 1812"/>
                <a:gd name="T75" fmla="*/ 44450 h 1940"/>
                <a:gd name="T76" fmla="*/ 883444 w 1812"/>
                <a:gd name="T77" fmla="*/ 19844 h 1940"/>
                <a:gd name="T78" fmla="*/ 813594 w 1812"/>
                <a:gd name="T79" fmla="*/ 0 h 19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812"/>
                <a:gd name="T121" fmla="*/ 0 h 1940"/>
                <a:gd name="T122" fmla="*/ 1812 w 1812"/>
                <a:gd name="T123" fmla="*/ 1940 h 194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812" h="1940">
                  <a:moveTo>
                    <a:pt x="0" y="1625"/>
                  </a:moveTo>
                  <a:lnTo>
                    <a:pt x="27" y="1653"/>
                  </a:lnTo>
                  <a:lnTo>
                    <a:pt x="106" y="1720"/>
                  </a:lnTo>
                  <a:lnTo>
                    <a:pt x="189" y="1779"/>
                  </a:lnTo>
                  <a:lnTo>
                    <a:pt x="275" y="1828"/>
                  </a:lnTo>
                  <a:lnTo>
                    <a:pt x="366" y="1868"/>
                  </a:lnTo>
                  <a:lnTo>
                    <a:pt x="461" y="1901"/>
                  </a:lnTo>
                  <a:lnTo>
                    <a:pt x="559" y="1923"/>
                  </a:lnTo>
                  <a:lnTo>
                    <a:pt x="661" y="1937"/>
                  </a:lnTo>
                  <a:lnTo>
                    <a:pt x="767" y="1940"/>
                  </a:lnTo>
                  <a:lnTo>
                    <a:pt x="874" y="1937"/>
                  </a:lnTo>
                  <a:lnTo>
                    <a:pt x="975" y="1923"/>
                  </a:lnTo>
                  <a:lnTo>
                    <a:pt x="1074" y="1901"/>
                  </a:lnTo>
                  <a:lnTo>
                    <a:pt x="1168" y="1868"/>
                  </a:lnTo>
                  <a:lnTo>
                    <a:pt x="1259" y="1828"/>
                  </a:lnTo>
                  <a:lnTo>
                    <a:pt x="1346" y="1779"/>
                  </a:lnTo>
                  <a:lnTo>
                    <a:pt x="1428" y="1720"/>
                  </a:lnTo>
                  <a:lnTo>
                    <a:pt x="1506" y="1653"/>
                  </a:lnTo>
                  <a:lnTo>
                    <a:pt x="1578" y="1579"/>
                  </a:lnTo>
                  <a:lnTo>
                    <a:pt x="1640" y="1501"/>
                  </a:lnTo>
                  <a:lnTo>
                    <a:pt x="1693" y="1419"/>
                  </a:lnTo>
                  <a:lnTo>
                    <a:pt x="1736" y="1334"/>
                  </a:lnTo>
                  <a:lnTo>
                    <a:pt x="1769" y="1245"/>
                  </a:lnTo>
                  <a:lnTo>
                    <a:pt x="1793" y="1152"/>
                  </a:lnTo>
                  <a:lnTo>
                    <a:pt x="1809" y="1057"/>
                  </a:lnTo>
                  <a:lnTo>
                    <a:pt x="1812" y="956"/>
                  </a:lnTo>
                  <a:lnTo>
                    <a:pt x="1809" y="856"/>
                  </a:lnTo>
                  <a:lnTo>
                    <a:pt x="1793" y="760"/>
                  </a:lnTo>
                  <a:lnTo>
                    <a:pt x="1769" y="667"/>
                  </a:lnTo>
                  <a:lnTo>
                    <a:pt x="1736" y="579"/>
                  </a:lnTo>
                  <a:lnTo>
                    <a:pt x="1693" y="493"/>
                  </a:lnTo>
                  <a:lnTo>
                    <a:pt x="1640" y="412"/>
                  </a:lnTo>
                  <a:lnTo>
                    <a:pt x="1578" y="334"/>
                  </a:lnTo>
                  <a:lnTo>
                    <a:pt x="1506" y="260"/>
                  </a:lnTo>
                  <a:lnTo>
                    <a:pt x="1435" y="198"/>
                  </a:lnTo>
                  <a:lnTo>
                    <a:pt x="1359" y="143"/>
                  </a:lnTo>
                  <a:lnTo>
                    <a:pt x="1280" y="95"/>
                  </a:lnTo>
                  <a:lnTo>
                    <a:pt x="1199" y="56"/>
                  </a:lnTo>
                  <a:lnTo>
                    <a:pt x="1113" y="25"/>
                  </a:lnTo>
                  <a:lnTo>
                    <a:pt x="1025" y="0"/>
                  </a:lnTo>
                </a:path>
              </a:pathLst>
            </a:custGeom>
            <a:no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691" name="Line 62"/>
            <p:cNvSpPr>
              <a:spLocks noChangeShapeType="1"/>
            </p:cNvSpPr>
            <p:nvPr/>
          </p:nvSpPr>
          <p:spPr bwMode="auto">
            <a:xfrm flipH="1">
              <a:off x="1879600" y="5092700"/>
              <a:ext cx="198438" cy="752475"/>
            </a:xfrm>
            <a:prstGeom prst="line">
              <a:avLst/>
            </a:prstGeom>
            <a:noFill/>
            <a:ln w="1270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697" name="ZoneTexte 66"/>
            <p:cNvSpPr txBox="1">
              <a:spLocks noChangeArrowheads="1"/>
            </p:cNvSpPr>
            <p:nvPr/>
          </p:nvSpPr>
          <p:spPr bwMode="auto">
            <a:xfrm>
              <a:off x="1195388" y="5584825"/>
              <a:ext cx="534987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>
                  <a:solidFill>
                    <a:schemeClr val="bg1"/>
                  </a:solidFill>
                </a:rPr>
                <a:t>37 %</a:t>
              </a:r>
            </a:p>
          </p:txBody>
        </p:sp>
        <p:sp>
          <p:nvSpPr>
            <p:cNvPr id="23698" name="ZoneTexte 67"/>
            <p:cNvSpPr txBox="1">
              <a:spLocks noChangeArrowheads="1"/>
            </p:cNvSpPr>
            <p:nvPr/>
          </p:nvSpPr>
          <p:spPr bwMode="auto">
            <a:xfrm>
              <a:off x="1987550" y="5862638"/>
              <a:ext cx="53498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>
                  <a:solidFill>
                    <a:schemeClr val="bg1"/>
                  </a:solidFill>
                </a:rPr>
                <a:t>59 %</a:t>
              </a:r>
            </a:p>
          </p:txBody>
        </p:sp>
        <p:sp>
          <p:nvSpPr>
            <p:cNvPr id="23699" name="ZoneTexte 68"/>
            <p:cNvSpPr txBox="1">
              <a:spLocks noChangeArrowheads="1"/>
            </p:cNvSpPr>
            <p:nvPr/>
          </p:nvSpPr>
          <p:spPr bwMode="auto">
            <a:xfrm>
              <a:off x="1787525" y="5105400"/>
              <a:ext cx="449263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>
                  <a:solidFill>
                    <a:schemeClr val="bg1"/>
                  </a:solidFill>
                </a:rPr>
                <a:t>4 %</a:t>
              </a: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5337175" y="4967288"/>
            <a:ext cx="1660525" cy="1563687"/>
            <a:chOff x="5337175" y="4967288"/>
            <a:chExt cx="1660525" cy="1563687"/>
          </a:xfrm>
        </p:grpSpPr>
        <p:sp>
          <p:nvSpPr>
            <p:cNvPr id="23683" name="Freeform 46"/>
            <p:cNvSpPr>
              <a:spLocks/>
            </p:cNvSpPr>
            <p:nvPr/>
          </p:nvSpPr>
          <p:spPr bwMode="auto">
            <a:xfrm>
              <a:off x="5337175" y="5021263"/>
              <a:ext cx="1660525" cy="1509712"/>
            </a:xfrm>
            <a:custGeom>
              <a:avLst/>
              <a:gdLst>
                <a:gd name="T0" fmla="*/ 1417521 w 2091"/>
                <a:gd name="T1" fmla="*/ 176213 h 1902"/>
                <a:gd name="T2" fmla="*/ 1365109 w 2091"/>
                <a:gd name="T3" fmla="*/ 130969 h 1902"/>
                <a:gd name="T4" fmla="*/ 1311902 w 2091"/>
                <a:gd name="T5" fmla="*/ 91281 h 1902"/>
                <a:gd name="T6" fmla="*/ 1256313 w 2091"/>
                <a:gd name="T7" fmla="*/ 55563 h 1902"/>
                <a:gd name="T8" fmla="*/ 1198341 w 2091"/>
                <a:gd name="T9" fmla="*/ 25400 h 1902"/>
                <a:gd name="T10" fmla="*/ 1137193 w 2091"/>
                <a:gd name="T11" fmla="*/ 0 h 1902"/>
                <a:gd name="T12" fmla="*/ 836218 w 2091"/>
                <a:gd name="T13" fmla="*/ 718344 h 1902"/>
                <a:gd name="T14" fmla="*/ 16677 w 2091"/>
                <a:gd name="T15" fmla="*/ 568325 h 1902"/>
                <a:gd name="T16" fmla="*/ 7941 w 2091"/>
                <a:gd name="T17" fmla="*/ 619919 h 1902"/>
                <a:gd name="T18" fmla="*/ 2382 w 2091"/>
                <a:gd name="T19" fmla="*/ 673100 h 1902"/>
                <a:gd name="T20" fmla="*/ 0 w 2091"/>
                <a:gd name="T21" fmla="*/ 727869 h 1902"/>
                <a:gd name="T22" fmla="*/ 3971 w 2091"/>
                <a:gd name="T23" fmla="*/ 804863 h 1902"/>
                <a:gd name="T24" fmla="*/ 13500 w 2091"/>
                <a:gd name="T25" fmla="*/ 877094 h 1902"/>
                <a:gd name="T26" fmla="*/ 30971 w 2091"/>
                <a:gd name="T27" fmla="*/ 947738 h 1902"/>
                <a:gd name="T28" fmla="*/ 55589 w 2091"/>
                <a:gd name="T29" fmla="*/ 1016000 h 1902"/>
                <a:gd name="T30" fmla="*/ 87354 w 2091"/>
                <a:gd name="T31" fmla="*/ 1080294 h 1902"/>
                <a:gd name="T32" fmla="*/ 124678 w 2091"/>
                <a:gd name="T33" fmla="*/ 1143000 h 1902"/>
                <a:gd name="T34" fmla="*/ 169150 w 2091"/>
                <a:gd name="T35" fmla="*/ 1201738 h 1902"/>
                <a:gd name="T36" fmla="*/ 221562 w 2091"/>
                <a:gd name="T37" fmla="*/ 1259682 h 1902"/>
                <a:gd name="T38" fmla="*/ 243004 w 2091"/>
                <a:gd name="T39" fmla="*/ 1281113 h 1902"/>
                <a:gd name="T40" fmla="*/ 305740 w 2091"/>
                <a:gd name="T41" fmla="*/ 1334294 h 1902"/>
                <a:gd name="T42" fmla="*/ 371653 w 2091"/>
                <a:gd name="T43" fmla="*/ 1381125 h 1902"/>
                <a:gd name="T44" fmla="*/ 439948 w 2091"/>
                <a:gd name="T45" fmla="*/ 1420813 h 1902"/>
                <a:gd name="T46" fmla="*/ 512214 w 2091"/>
                <a:gd name="T47" fmla="*/ 1453357 h 1902"/>
                <a:gd name="T48" fmla="*/ 586068 w 2091"/>
                <a:gd name="T49" fmla="*/ 1477963 h 1902"/>
                <a:gd name="T50" fmla="*/ 665480 w 2091"/>
                <a:gd name="T51" fmla="*/ 1495425 h 1902"/>
                <a:gd name="T52" fmla="*/ 746482 w 2091"/>
                <a:gd name="T53" fmla="*/ 1506538 h 1902"/>
                <a:gd name="T54" fmla="*/ 830660 w 2091"/>
                <a:gd name="T55" fmla="*/ 1509713 h 1902"/>
                <a:gd name="T56" fmla="*/ 914043 w 2091"/>
                <a:gd name="T57" fmla="*/ 1506538 h 1902"/>
                <a:gd name="T58" fmla="*/ 996633 w 2091"/>
                <a:gd name="T59" fmla="*/ 1495425 h 1902"/>
                <a:gd name="T60" fmla="*/ 1074457 w 2091"/>
                <a:gd name="T61" fmla="*/ 1477963 h 1902"/>
                <a:gd name="T62" fmla="*/ 1149105 w 2091"/>
                <a:gd name="T63" fmla="*/ 1453357 h 1902"/>
                <a:gd name="T64" fmla="*/ 1222165 w 2091"/>
                <a:gd name="T65" fmla="*/ 1420813 h 1902"/>
                <a:gd name="T66" fmla="*/ 1290460 w 2091"/>
                <a:gd name="T67" fmla="*/ 1381125 h 1902"/>
                <a:gd name="T68" fmla="*/ 1355579 w 2091"/>
                <a:gd name="T69" fmla="*/ 1334294 h 1902"/>
                <a:gd name="T70" fmla="*/ 1417521 w 2091"/>
                <a:gd name="T71" fmla="*/ 1281113 h 1902"/>
                <a:gd name="T72" fmla="*/ 1474698 w 2091"/>
                <a:gd name="T73" fmla="*/ 1222375 h 1902"/>
                <a:gd name="T74" fmla="*/ 1523934 w 2091"/>
                <a:gd name="T75" fmla="*/ 1161257 h 1902"/>
                <a:gd name="T76" fmla="*/ 1566023 w 2091"/>
                <a:gd name="T77" fmla="*/ 1095375 h 1902"/>
                <a:gd name="T78" fmla="*/ 1600171 w 2091"/>
                <a:gd name="T79" fmla="*/ 1028700 h 1902"/>
                <a:gd name="T80" fmla="*/ 1626377 w 2091"/>
                <a:gd name="T81" fmla="*/ 957263 h 1902"/>
                <a:gd name="T82" fmla="*/ 1645437 w 2091"/>
                <a:gd name="T83" fmla="*/ 885032 h 1902"/>
                <a:gd name="T84" fmla="*/ 1656554 w 2091"/>
                <a:gd name="T85" fmla="*/ 808832 h 1902"/>
                <a:gd name="T86" fmla="*/ 1660525 w 2091"/>
                <a:gd name="T87" fmla="*/ 727869 h 1902"/>
                <a:gd name="T88" fmla="*/ 1656554 w 2091"/>
                <a:gd name="T89" fmla="*/ 648494 h 1902"/>
                <a:gd name="T90" fmla="*/ 1645437 w 2091"/>
                <a:gd name="T91" fmla="*/ 572294 h 1902"/>
                <a:gd name="T92" fmla="*/ 1626377 w 2091"/>
                <a:gd name="T93" fmla="*/ 500063 h 1902"/>
                <a:gd name="T94" fmla="*/ 1600171 w 2091"/>
                <a:gd name="T95" fmla="*/ 428625 h 1902"/>
                <a:gd name="T96" fmla="*/ 1566023 w 2091"/>
                <a:gd name="T97" fmla="*/ 360363 h 1902"/>
                <a:gd name="T98" fmla="*/ 1523934 w 2091"/>
                <a:gd name="T99" fmla="*/ 296069 h 1902"/>
                <a:gd name="T100" fmla="*/ 1474698 w 2091"/>
                <a:gd name="T101" fmla="*/ 234950 h 1902"/>
                <a:gd name="T102" fmla="*/ 1417521 w 2091"/>
                <a:gd name="T103" fmla="*/ 176213 h 1902"/>
                <a:gd name="T104" fmla="*/ 1417521 w 2091"/>
                <a:gd name="T105" fmla="*/ 176213 h 190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091"/>
                <a:gd name="T160" fmla="*/ 0 h 1902"/>
                <a:gd name="T161" fmla="*/ 2091 w 2091"/>
                <a:gd name="T162" fmla="*/ 1902 h 190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091" h="1902">
                  <a:moveTo>
                    <a:pt x="1785" y="222"/>
                  </a:moveTo>
                  <a:lnTo>
                    <a:pt x="1719" y="165"/>
                  </a:lnTo>
                  <a:lnTo>
                    <a:pt x="1652" y="115"/>
                  </a:lnTo>
                  <a:lnTo>
                    <a:pt x="1582" y="70"/>
                  </a:lnTo>
                  <a:lnTo>
                    <a:pt x="1509" y="32"/>
                  </a:lnTo>
                  <a:lnTo>
                    <a:pt x="1432" y="0"/>
                  </a:lnTo>
                  <a:lnTo>
                    <a:pt x="1053" y="905"/>
                  </a:lnTo>
                  <a:lnTo>
                    <a:pt x="21" y="716"/>
                  </a:lnTo>
                  <a:lnTo>
                    <a:pt x="10" y="781"/>
                  </a:lnTo>
                  <a:lnTo>
                    <a:pt x="3" y="848"/>
                  </a:lnTo>
                  <a:lnTo>
                    <a:pt x="0" y="917"/>
                  </a:lnTo>
                  <a:lnTo>
                    <a:pt x="5" y="1014"/>
                  </a:lnTo>
                  <a:lnTo>
                    <a:pt x="17" y="1105"/>
                  </a:lnTo>
                  <a:lnTo>
                    <a:pt x="39" y="1194"/>
                  </a:lnTo>
                  <a:lnTo>
                    <a:pt x="70" y="1280"/>
                  </a:lnTo>
                  <a:lnTo>
                    <a:pt x="110" y="1361"/>
                  </a:lnTo>
                  <a:lnTo>
                    <a:pt x="157" y="1440"/>
                  </a:lnTo>
                  <a:lnTo>
                    <a:pt x="213" y="1514"/>
                  </a:lnTo>
                  <a:lnTo>
                    <a:pt x="279" y="1587"/>
                  </a:lnTo>
                  <a:lnTo>
                    <a:pt x="306" y="1614"/>
                  </a:lnTo>
                  <a:lnTo>
                    <a:pt x="385" y="1681"/>
                  </a:lnTo>
                  <a:lnTo>
                    <a:pt x="468" y="1740"/>
                  </a:lnTo>
                  <a:lnTo>
                    <a:pt x="554" y="1790"/>
                  </a:lnTo>
                  <a:lnTo>
                    <a:pt x="645" y="1831"/>
                  </a:lnTo>
                  <a:lnTo>
                    <a:pt x="738" y="1862"/>
                  </a:lnTo>
                  <a:lnTo>
                    <a:pt x="838" y="1884"/>
                  </a:lnTo>
                  <a:lnTo>
                    <a:pt x="940" y="1898"/>
                  </a:lnTo>
                  <a:lnTo>
                    <a:pt x="1046" y="1902"/>
                  </a:lnTo>
                  <a:lnTo>
                    <a:pt x="1151" y="1898"/>
                  </a:lnTo>
                  <a:lnTo>
                    <a:pt x="1255" y="1884"/>
                  </a:lnTo>
                  <a:lnTo>
                    <a:pt x="1353" y="1862"/>
                  </a:lnTo>
                  <a:lnTo>
                    <a:pt x="1447" y="1831"/>
                  </a:lnTo>
                  <a:lnTo>
                    <a:pt x="1539" y="1790"/>
                  </a:lnTo>
                  <a:lnTo>
                    <a:pt x="1625" y="1740"/>
                  </a:lnTo>
                  <a:lnTo>
                    <a:pt x="1707" y="1681"/>
                  </a:lnTo>
                  <a:lnTo>
                    <a:pt x="1785" y="1614"/>
                  </a:lnTo>
                  <a:lnTo>
                    <a:pt x="1857" y="1540"/>
                  </a:lnTo>
                  <a:lnTo>
                    <a:pt x="1919" y="1463"/>
                  </a:lnTo>
                  <a:lnTo>
                    <a:pt x="1972" y="1380"/>
                  </a:lnTo>
                  <a:lnTo>
                    <a:pt x="2015" y="1296"/>
                  </a:lnTo>
                  <a:lnTo>
                    <a:pt x="2048" y="1206"/>
                  </a:lnTo>
                  <a:lnTo>
                    <a:pt x="2072" y="1115"/>
                  </a:lnTo>
                  <a:lnTo>
                    <a:pt x="2086" y="1019"/>
                  </a:lnTo>
                  <a:lnTo>
                    <a:pt x="2091" y="917"/>
                  </a:lnTo>
                  <a:lnTo>
                    <a:pt x="2086" y="817"/>
                  </a:lnTo>
                  <a:lnTo>
                    <a:pt x="2072" y="721"/>
                  </a:lnTo>
                  <a:lnTo>
                    <a:pt x="2048" y="630"/>
                  </a:lnTo>
                  <a:lnTo>
                    <a:pt x="2015" y="540"/>
                  </a:lnTo>
                  <a:lnTo>
                    <a:pt x="1972" y="454"/>
                  </a:lnTo>
                  <a:lnTo>
                    <a:pt x="1919" y="373"/>
                  </a:lnTo>
                  <a:lnTo>
                    <a:pt x="1857" y="296"/>
                  </a:lnTo>
                  <a:lnTo>
                    <a:pt x="1785" y="222"/>
                  </a:lnTo>
                  <a:close/>
                </a:path>
              </a:pathLst>
            </a:custGeom>
            <a:solidFill>
              <a:srgbClr val="CC0000"/>
            </a:solidFill>
            <a:ln w="0">
              <a:solidFill>
                <a:srgbClr val="A9A9A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684" name="Freeform 47"/>
            <p:cNvSpPr>
              <a:spLocks/>
            </p:cNvSpPr>
            <p:nvPr/>
          </p:nvSpPr>
          <p:spPr bwMode="auto">
            <a:xfrm>
              <a:off x="6173788" y="4967288"/>
              <a:ext cx="300037" cy="773112"/>
            </a:xfrm>
            <a:custGeom>
              <a:avLst/>
              <a:gdLst>
                <a:gd name="T0" fmla="*/ 198705 w 379"/>
                <a:gd name="T1" fmla="*/ 23066 h 972"/>
                <a:gd name="T2" fmla="*/ 135373 w 379"/>
                <a:gd name="T3" fmla="*/ 10340 h 972"/>
                <a:gd name="T4" fmla="*/ 68082 w 379"/>
                <a:gd name="T5" fmla="*/ 2386 h 972"/>
                <a:gd name="T6" fmla="*/ 0 w 379"/>
                <a:gd name="T7" fmla="*/ 0 h 972"/>
                <a:gd name="T8" fmla="*/ 0 w 379"/>
                <a:gd name="T9" fmla="*/ 773113 h 972"/>
                <a:gd name="T10" fmla="*/ 300037 w 379"/>
                <a:gd name="T11" fmla="*/ 53291 h 972"/>
                <a:gd name="T12" fmla="*/ 250954 w 379"/>
                <a:gd name="T13" fmla="*/ 36588 h 972"/>
                <a:gd name="T14" fmla="*/ 198705 w 379"/>
                <a:gd name="T15" fmla="*/ 23066 h 9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79"/>
                <a:gd name="T25" fmla="*/ 0 h 972"/>
                <a:gd name="T26" fmla="*/ 379 w 379"/>
                <a:gd name="T27" fmla="*/ 972 h 97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79" h="972">
                  <a:moveTo>
                    <a:pt x="251" y="29"/>
                  </a:moveTo>
                  <a:lnTo>
                    <a:pt x="171" y="13"/>
                  </a:lnTo>
                  <a:lnTo>
                    <a:pt x="86" y="3"/>
                  </a:lnTo>
                  <a:lnTo>
                    <a:pt x="0" y="0"/>
                  </a:lnTo>
                  <a:lnTo>
                    <a:pt x="0" y="972"/>
                  </a:lnTo>
                  <a:lnTo>
                    <a:pt x="379" y="67"/>
                  </a:lnTo>
                  <a:lnTo>
                    <a:pt x="317" y="46"/>
                  </a:lnTo>
                  <a:lnTo>
                    <a:pt x="251" y="29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rgbClr val="C0504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" name="Freeform 48"/>
            <p:cNvSpPr>
              <a:spLocks/>
            </p:cNvSpPr>
            <p:nvPr/>
          </p:nvSpPr>
          <p:spPr bwMode="auto">
            <a:xfrm>
              <a:off x="5353050" y="4967288"/>
              <a:ext cx="820738" cy="773112"/>
            </a:xfrm>
            <a:custGeom>
              <a:avLst/>
              <a:gdLst>
                <a:gd name="T0" fmla="*/ 1032 w 1032"/>
                <a:gd name="T1" fmla="*/ 0 h 972"/>
                <a:gd name="T2" fmla="*/ 1022 w 1032"/>
                <a:gd name="T3" fmla="*/ 0 h 972"/>
                <a:gd name="T4" fmla="*/ 917 w 1032"/>
                <a:gd name="T5" fmla="*/ 5 h 972"/>
                <a:gd name="T6" fmla="*/ 814 w 1032"/>
                <a:gd name="T7" fmla="*/ 18 h 972"/>
                <a:gd name="T8" fmla="*/ 716 w 1032"/>
                <a:gd name="T9" fmla="*/ 41 h 972"/>
                <a:gd name="T10" fmla="*/ 623 w 1032"/>
                <a:gd name="T11" fmla="*/ 74 h 972"/>
                <a:gd name="T12" fmla="*/ 533 w 1032"/>
                <a:gd name="T13" fmla="*/ 113 h 972"/>
                <a:gd name="T14" fmla="*/ 447 w 1032"/>
                <a:gd name="T15" fmla="*/ 163 h 972"/>
                <a:gd name="T16" fmla="*/ 364 w 1032"/>
                <a:gd name="T17" fmla="*/ 222 h 972"/>
                <a:gd name="T18" fmla="*/ 285 w 1032"/>
                <a:gd name="T19" fmla="*/ 289 h 972"/>
                <a:gd name="T20" fmla="*/ 215 w 1032"/>
                <a:gd name="T21" fmla="*/ 363 h 972"/>
                <a:gd name="T22" fmla="*/ 153 w 1032"/>
                <a:gd name="T23" fmla="*/ 438 h 972"/>
                <a:gd name="T24" fmla="*/ 101 w 1032"/>
                <a:gd name="T25" fmla="*/ 519 h 972"/>
                <a:gd name="T26" fmla="*/ 58 w 1032"/>
                <a:gd name="T27" fmla="*/ 604 h 972"/>
                <a:gd name="T28" fmla="*/ 24 w 1032"/>
                <a:gd name="T29" fmla="*/ 691 h 972"/>
                <a:gd name="T30" fmla="*/ 0 w 1032"/>
                <a:gd name="T31" fmla="*/ 783 h 972"/>
                <a:gd name="T32" fmla="*/ 1032 w 1032"/>
                <a:gd name="T33" fmla="*/ 972 h 972"/>
                <a:gd name="T34" fmla="*/ 1032 w 1032"/>
                <a:gd name="T35" fmla="*/ 0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32" h="972">
                  <a:moveTo>
                    <a:pt x="1032" y="0"/>
                  </a:moveTo>
                  <a:lnTo>
                    <a:pt x="1022" y="0"/>
                  </a:lnTo>
                  <a:lnTo>
                    <a:pt x="917" y="5"/>
                  </a:lnTo>
                  <a:lnTo>
                    <a:pt x="814" y="18"/>
                  </a:lnTo>
                  <a:lnTo>
                    <a:pt x="716" y="41"/>
                  </a:lnTo>
                  <a:lnTo>
                    <a:pt x="623" y="74"/>
                  </a:lnTo>
                  <a:lnTo>
                    <a:pt x="533" y="113"/>
                  </a:lnTo>
                  <a:lnTo>
                    <a:pt x="447" y="163"/>
                  </a:lnTo>
                  <a:lnTo>
                    <a:pt x="364" y="222"/>
                  </a:lnTo>
                  <a:lnTo>
                    <a:pt x="285" y="289"/>
                  </a:lnTo>
                  <a:lnTo>
                    <a:pt x="215" y="363"/>
                  </a:lnTo>
                  <a:lnTo>
                    <a:pt x="153" y="438"/>
                  </a:lnTo>
                  <a:lnTo>
                    <a:pt x="101" y="519"/>
                  </a:lnTo>
                  <a:lnTo>
                    <a:pt x="58" y="604"/>
                  </a:lnTo>
                  <a:lnTo>
                    <a:pt x="24" y="691"/>
                  </a:lnTo>
                  <a:lnTo>
                    <a:pt x="0" y="783"/>
                  </a:lnTo>
                  <a:lnTo>
                    <a:pt x="1032" y="972"/>
                  </a:lnTo>
                  <a:lnTo>
                    <a:pt x="1032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fr-FR">
                <a:latin typeface="Arial" pitchFamily="34" charset="0"/>
                <a:cs typeface="+mn-cs"/>
              </a:endParaRPr>
            </a:p>
          </p:txBody>
        </p:sp>
        <p:sp>
          <p:nvSpPr>
            <p:cNvPr id="23686" name="Freeform 49"/>
            <p:cNvSpPr>
              <a:spLocks/>
            </p:cNvSpPr>
            <p:nvPr/>
          </p:nvSpPr>
          <p:spPr bwMode="auto">
            <a:xfrm>
              <a:off x="5337175" y="5021263"/>
              <a:ext cx="1660525" cy="1509712"/>
            </a:xfrm>
            <a:custGeom>
              <a:avLst/>
              <a:gdLst>
                <a:gd name="T0" fmla="*/ 16677 w 2091"/>
                <a:gd name="T1" fmla="*/ 568325 h 1902"/>
                <a:gd name="T2" fmla="*/ 7941 w 2091"/>
                <a:gd name="T3" fmla="*/ 619919 h 1902"/>
                <a:gd name="T4" fmla="*/ 2382 w 2091"/>
                <a:gd name="T5" fmla="*/ 673100 h 1902"/>
                <a:gd name="T6" fmla="*/ 0 w 2091"/>
                <a:gd name="T7" fmla="*/ 727869 h 1902"/>
                <a:gd name="T8" fmla="*/ 3971 w 2091"/>
                <a:gd name="T9" fmla="*/ 804863 h 1902"/>
                <a:gd name="T10" fmla="*/ 13500 w 2091"/>
                <a:gd name="T11" fmla="*/ 877094 h 1902"/>
                <a:gd name="T12" fmla="*/ 30971 w 2091"/>
                <a:gd name="T13" fmla="*/ 947738 h 1902"/>
                <a:gd name="T14" fmla="*/ 55589 w 2091"/>
                <a:gd name="T15" fmla="*/ 1016000 h 1902"/>
                <a:gd name="T16" fmla="*/ 87354 w 2091"/>
                <a:gd name="T17" fmla="*/ 1080294 h 1902"/>
                <a:gd name="T18" fmla="*/ 124678 w 2091"/>
                <a:gd name="T19" fmla="*/ 1143000 h 1902"/>
                <a:gd name="T20" fmla="*/ 169150 w 2091"/>
                <a:gd name="T21" fmla="*/ 1201738 h 1902"/>
                <a:gd name="T22" fmla="*/ 221562 w 2091"/>
                <a:gd name="T23" fmla="*/ 1259682 h 1902"/>
                <a:gd name="T24" fmla="*/ 243004 w 2091"/>
                <a:gd name="T25" fmla="*/ 1281113 h 1902"/>
                <a:gd name="T26" fmla="*/ 305740 w 2091"/>
                <a:gd name="T27" fmla="*/ 1334294 h 1902"/>
                <a:gd name="T28" fmla="*/ 371653 w 2091"/>
                <a:gd name="T29" fmla="*/ 1381125 h 1902"/>
                <a:gd name="T30" fmla="*/ 439948 w 2091"/>
                <a:gd name="T31" fmla="*/ 1420813 h 1902"/>
                <a:gd name="T32" fmla="*/ 512214 w 2091"/>
                <a:gd name="T33" fmla="*/ 1453357 h 1902"/>
                <a:gd name="T34" fmla="*/ 586068 w 2091"/>
                <a:gd name="T35" fmla="*/ 1477963 h 1902"/>
                <a:gd name="T36" fmla="*/ 665480 w 2091"/>
                <a:gd name="T37" fmla="*/ 1495425 h 1902"/>
                <a:gd name="T38" fmla="*/ 746482 w 2091"/>
                <a:gd name="T39" fmla="*/ 1506538 h 1902"/>
                <a:gd name="T40" fmla="*/ 830660 w 2091"/>
                <a:gd name="T41" fmla="*/ 1509713 h 1902"/>
                <a:gd name="T42" fmla="*/ 914043 w 2091"/>
                <a:gd name="T43" fmla="*/ 1506538 h 1902"/>
                <a:gd name="T44" fmla="*/ 996633 w 2091"/>
                <a:gd name="T45" fmla="*/ 1495425 h 1902"/>
                <a:gd name="T46" fmla="*/ 1074457 w 2091"/>
                <a:gd name="T47" fmla="*/ 1477963 h 1902"/>
                <a:gd name="T48" fmla="*/ 1149105 w 2091"/>
                <a:gd name="T49" fmla="*/ 1453357 h 1902"/>
                <a:gd name="T50" fmla="*/ 1222165 w 2091"/>
                <a:gd name="T51" fmla="*/ 1420813 h 1902"/>
                <a:gd name="T52" fmla="*/ 1290460 w 2091"/>
                <a:gd name="T53" fmla="*/ 1381125 h 1902"/>
                <a:gd name="T54" fmla="*/ 1355579 w 2091"/>
                <a:gd name="T55" fmla="*/ 1334294 h 1902"/>
                <a:gd name="T56" fmla="*/ 1417521 w 2091"/>
                <a:gd name="T57" fmla="*/ 1281113 h 1902"/>
                <a:gd name="T58" fmla="*/ 1474698 w 2091"/>
                <a:gd name="T59" fmla="*/ 1222375 h 1902"/>
                <a:gd name="T60" fmla="*/ 1523934 w 2091"/>
                <a:gd name="T61" fmla="*/ 1161257 h 1902"/>
                <a:gd name="T62" fmla="*/ 1566023 w 2091"/>
                <a:gd name="T63" fmla="*/ 1095375 h 1902"/>
                <a:gd name="T64" fmla="*/ 1600171 w 2091"/>
                <a:gd name="T65" fmla="*/ 1028700 h 1902"/>
                <a:gd name="T66" fmla="*/ 1626377 w 2091"/>
                <a:gd name="T67" fmla="*/ 957263 h 1902"/>
                <a:gd name="T68" fmla="*/ 1645437 w 2091"/>
                <a:gd name="T69" fmla="*/ 885032 h 1902"/>
                <a:gd name="T70" fmla="*/ 1656554 w 2091"/>
                <a:gd name="T71" fmla="*/ 808832 h 1902"/>
                <a:gd name="T72" fmla="*/ 1660525 w 2091"/>
                <a:gd name="T73" fmla="*/ 727869 h 1902"/>
                <a:gd name="T74" fmla="*/ 1656554 w 2091"/>
                <a:gd name="T75" fmla="*/ 648494 h 1902"/>
                <a:gd name="T76" fmla="*/ 1645437 w 2091"/>
                <a:gd name="T77" fmla="*/ 572294 h 1902"/>
                <a:gd name="T78" fmla="*/ 1626377 w 2091"/>
                <a:gd name="T79" fmla="*/ 500063 h 1902"/>
                <a:gd name="T80" fmla="*/ 1600171 w 2091"/>
                <a:gd name="T81" fmla="*/ 428625 h 1902"/>
                <a:gd name="T82" fmla="*/ 1566023 w 2091"/>
                <a:gd name="T83" fmla="*/ 360363 h 1902"/>
                <a:gd name="T84" fmla="*/ 1523934 w 2091"/>
                <a:gd name="T85" fmla="*/ 296069 h 1902"/>
                <a:gd name="T86" fmla="*/ 1474698 w 2091"/>
                <a:gd name="T87" fmla="*/ 234950 h 1902"/>
                <a:gd name="T88" fmla="*/ 1417521 w 2091"/>
                <a:gd name="T89" fmla="*/ 176213 h 1902"/>
                <a:gd name="T90" fmla="*/ 1365109 w 2091"/>
                <a:gd name="T91" fmla="*/ 130969 h 1902"/>
                <a:gd name="T92" fmla="*/ 1311902 w 2091"/>
                <a:gd name="T93" fmla="*/ 91281 h 1902"/>
                <a:gd name="T94" fmla="*/ 1256313 w 2091"/>
                <a:gd name="T95" fmla="*/ 55563 h 1902"/>
                <a:gd name="T96" fmla="*/ 1198341 w 2091"/>
                <a:gd name="T97" fmla="*/ 25400 h 1902"/>
                <a:gd name="T98" fmla="*/ 1137193 w 2091"/>
                <a:gd name="T99" fmla="*/ 0 h 190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091"/>
                <a:gd name="T151" fmla="*/ 0 h 1902"/>
                <a:gd name="T152" fmla="*/ 2091 w 2091"/>
                <a:gd name="T153" fmla="*/ 1902 h 190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091" h="1902">
                  <a:moveTo>
                    <a:pt x="21" y="716"/>
                  </a:moveTo>
                  <a:lnTo>
                    <a:pt x="10" y="781"/>
                  </a:lnTo>
                  <a:lnTo>
                    <a:pt x="3" y="848"/>
                  </a:lnTo>
                  <a:lnTo>
                    <a:pt x="0" y="917"/>
                  </a:lnTo>
                  <a:lnTo>
                    <a:pt x="5" y="1014"/>
                  </a:lnTo>
                  <a:lnTo>
                    <a:pt x="17" y="1105"/>
                  </a:lnTo>
                  <a:lnTo>
                    <a:pt x="39" y="1194"/>
                  </a:lnTo>
                  <a:lnTo>
                    <a:pt x="70" y="1280"/>
                  </a:lnTo>
                  <a:lnTo>
                    <a:pt x="110" y="1361"/>
                  </a:lnTo>
                  <a:lnTo>
                    <a:pt x="157" y="1440"/>
                  </a:lnTo>
                  <a:lnTo>
                    <a:pt x="213" y="1514"/>
                  </a:lnTo>
                  <a:lnTo>
                    <a:pt x="279" y="1587"/>
                  </a:lnTo>
                  <a:lnTo>
                    <a:pt x="306" y="1614"/>
                  </a:lnTo>
                  <a:lnTo>
                    <a:pt x="385" y="1681"/>
                  </a:lnTo>
                  <a:lnTo>
                    <a:pt x="468" y="1740"/>
                  </a:lnTo>
                  <a:lnTo>
                    <a:pt x="554" y="1790"/>
                  </a:lnTo>
                  <a:lnTo>
                    <a:pt x="645" y="1831"/>
                  </a:lnTo>
                  <a:lnTo>
                    <a:pt x="738" y="1862"/>
                  </a:lnTo>
                  <a:lnTo>
                    <a:pt x="838" y="1884"/>
                  </a:lnTo>
                  <a:lnTo>
                    <a:pt x="940" y="1898"/>
                  </a:lnTo>
                  <a:lnTo>
                    <a:pt x="1046" y="1902"/>
                  </a:lnTo>
                  <a:lnTo>
                    <a:pt x="1151" y="1898"/>
                  </a:lnTo>
                  <a:lnTo>
                    <a:pt x="1255" y="1884"/>
                  </a:lnTo>
                  <a:lnTo>
                    <a:pt x="1353" y="1862"/>
                  </a:lnTo>
                  <a:lnTo>
                    <a:pt x="1447" y="1831"/>
                  </a:lnTo>
                  <a:lnTo>
                    <a:pt x="1539" y="1790"/>
                  </a:lnTo>
                  <a:lnTo>
                    <a:pt x="1625" y="1740"/>
                  </a:lnTo>
                  <a:lnTo>
                    <a:pt x="1707" y="1681"/>
                  </a:lnTo>
                  <a:lnTo>
                    <a:pt x="1785" y="1614"/>
                  </a:lnTo>
                  <a:lnTo>
                    <a:pt x="1857" y="1540"/>
                  </a:lnTo>
                  <a:lnTo>
                    <a:pt x="1919" y="1463"/>
                  </a:lnTo>
                  <a:lnTo>
                    <a:pt x="1972" y="1380"/>
                  </a:lnTo>
                  <a:lnTo>
                    <a:pt x="2015" y="1296"/>
                  </a:lnTo>
                  <a:lnTo>
                    <a:pt x="2048" y="1206"/>
                  </a:lnTo>
                  <a:lnTo>
                    <a:pt x="2072" y="1115"/>
                  </a:lnTo>
                  <a:lnTo>
                    <a:pt x="2086" y="1019"/>
                  </a:lnTo>
                  <a:lnTo>
                    <a:pt x="2091" y="917"/>
                  </a:lnTo>
                  <a:lnTo>
                    <a:pt x="2086" y="817"/>
                  </a:lnTo>
                  <a:lnTo>
                    <a:pt x="2072" y="721"/>
                  </a:lnTo>
                  <a:lnTo>
                    <a:pt x="2048" y="630"/>
                  </a:lnTo>
                  <a:lnTo>
                    <a:pt x="2015" y="540"/>
                  </a:lnTo>
                  <a:lnTo>
                    <a:pt x="1972" y="454"/>
                  </a:lnTo>
                  <a:lnTo>
                    <a:pt x="1919" y="373"/>
                  </a:lnTo>
                  <a:lnTo>
                    <a:pt x="1857" y="296"/>
                  </a:lnTo>
                  <a:lnTo>
                    <a:pt x="1785" y="222"/>
                  </a:lnTo>
                  <a:lnTo>
                    <a:pt x="1719" y="165"/>
                  </a:lnTo>
                  <a:lnTo>
                    <a:pt x="1652" y="115"/>
                  </a:lnTo>
                  <a:lnTo>
                    <a:pt x="1582" y="70"/>
                  </a:lnTo>
                  <a:lnTo>
                    <a:pt x="1509" y="32"/>
                  </a:lnTo>
                  <a:lnTo>
                    <a:pt x="1432" y="0"/>
                  </a:lnTo>
                </a:path>
              </a:pathLst>
            </a:custGeom>
            <a:noFill/>
            <a:ln w="127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687" name="Freeform 50"/>
            <p:cNvSpPr>
              <a:spLocks/>
            </p:cNvSpPr>
            <p:nvPr/>
          </p:nvSpPr>
          <p:spPr bwMode="auto">
            <a:xfrm>
              <a:off x="5353050" y="4967288"/>
              <a:ext cx="820738" cy="622300"/>
            </a:xfrm>
            <a:custGeom>
              <a:avLst/>
              <a:gdLst>
                <a:gd name="T0" fmla="*/ 820737 w 1032"/>
                <a:gd name="T1" fmla="*/ 0 h 783"/>
                <a:gd name="T2" fmla="*/ 812784 w 1032"/>
                <a:gd name="T3" fmla="*/ 0 h 783"/>
                <a:gd name="T4" fmla="*/ 729279 w 1032"/>
                <a:gd name="T5" fmla="*/ 3974 h 783"/>
                <a:gd name="T6" fmla="*/ 647364 w 1032"/>
                <a:gd name="T7" fmla="*/ 14306 h 783"/>
                <a:gd name="T8" fmla="*/ 569426 w 1032"/>
                <a:gd name="T9" fmla="*/ 32585 h 783"/>
                <a:gd name="T10" fmla="*/ 495464 w 1032"/>
                <a:gd name="T11" fmla="*/ 58813 h 783"/>
                <a:gd name="T12" fmla="*/ 423888 w 1032"/>
                <a:gd name="T13" fmla="*/ 89808 h 783"/>
                <a:gd name="T14" fmla="*/ 355494 w 1032"/>
                <a:gd name="T15" fmla="*/ 129546 h 783"/>
                <a:gd name="T16" fmla="*/ 289485 w 1032"/>
                <a:gd name="T17" fmla="*/ 176438 h 783"/>
                <a:gd name="T18" fmla="*/ 226657 w 1032"/>
                <a:gd name="T19" fmla="*/ 229687 h 783"/>
                <a:gd name="T20" fmla="*/ 170987 w 1032"/>
                <a:gd name="T21" fmla="*/ 288499 h 783"/>
                <a:gd name="T22" fmla="*/ 121679 w 1032"/>
                <a:gd name="T23" fmla="*/ 348107 h 783"/>
                <a:gd name="T24" fmla="*/ 80324 w 1032"/>
                <a:gd name="T25" fmla="*/ 412482 h 783"/>
                <a:gd name="T26" fmla="*/ 46127 w 1032"/>
                <a:gd name="T27" fmla="*/ 480037 h 783"/>
                <a:gd name="T28" fmla="*/ 19087 w 1032"/>
                <a:gd name="T29" fmla="*/ 549182 h 783"/>
                <a:gd name="T30" fmla="*/ 0 w 1032"/>
                <a:gd name="T31" fmla="*/ 622300 h 78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2"/>
                <a:gd name="T49" fmla="*/ 0 h 783"/>
                <a:gd name="T50" fmla="*/ 1032 w 1032"/>
                <a:gd name="T51" fmla="*/ 783 h 78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2" h="783">
                  <a:moveTo>
                    <a:pt x="1032" y="0"/>
                  </a:moveTo>
                  <a:lnTo>
                    <a:pt x="1022" y="0"/>
                  </a:lnTo>
                  <a:lnTo>
                    <a:pt x="917" y="5"/>
                  </a:lnTo>
                  <a:lnTo>
                    <a:pt x="814" y="18"/>
                  </a:lnTo>
                  <a:lnTo>
                    <a:pt x="716" y="41"/>
                  </a:lnTo>
                  <a:lnTo>
                    <a:pt x="623" y="74"/>
                  </a:lnTo>
                  <a:lnTo>
                    <a:pt x="533" y="113"/>
                  </a:lnTo>
                  <a:lnTo>
                    <a:pt x="447" y="163"/>
                  </a:lnTo>
                  <a:lnTo>
                    <a:pt x="364" y="222"/>
                  </a:lnTo>
                  <a:lnTo>
                    <a:pt x="285" y="289"/>
                  </a:lnTo>
                  <a:lnTo>
                    <a:pt x="215" y="363"/>
                  </a:lnTo>
                  <a:lnTo>
                    <a:pt x="153" y="438"/>
                  </a:lnTo>
                  <a:lnTo>
                    <a:pt x="101" y="519"/>
                  </a:lnTo>
                  <a:lnTo>
                    <a:pt x="58" y="604"/>
                  </a:lnTo>
                  <a:lnTo>
                    <a:pt x="24" y="691"/>
                  </a:lnTo>
                  <a:lnTo>
                    <a:pt x="0" y="783"/>
                  </a:lnTo>
                </a:path>
              </a:pathLst>
            </a:custGeom>
            <a:noFill/>
            <a:ln w="127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688" name="Freeform 51"/>
            <p:cNvSpPr>
              <a:spLocks/>
            </p:cNvSpPr>
            <p:nvPr/>
          </p:nvSpPr>
          <p:spPr bwMode="auto">
            <a:xfrm>
              <a:off x="6173788" y="4967288"/>
              <a:ext cx="300037" cy="53975"/>
            </a:xfrm>
            <a:custGeom>
              <a:avLst/>
              <a:gdLst>
                <a:gd name="T0" fmla="*/ 300037 w 379"/>
                <a:gd name="T1" fmla="*/ 53975 h 67"/>
                <a:gd name="T2" fmla="*/ 250954 w 379"/>
                <a:gd name="T3" fmla="*/ 37057 h 67"/>
                <a:gd name="T4" fmla="*/ 198705 w 379"/>
                <a:gd name="T5" fmla="*/ 23362 h 67"/>
                <a:gd name="T6" fmla="*/ 135373 w 379"/>
                <a:gd name="T7" fmla="*/ 10473 h 67"/>
                <a:gd name="T8" fmla="*/ 68082 w 379"/>
                <a:gd name="T9" fmla="*/ 2417 h 67"/>
                <a:gd name="T10" fmla="*/ 0 w 379"/>
                <a:gd name="T11" fmla="*/ 0 h 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9"/>
                <a:gd name="T19" fmla="*/ 0 h 67"/>
                <a:gd name="T20" fmla="*/ 379 w 379"/>
                <a:gd name="T21" fmla="*/ 67 h 6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9" h="67">
                  <a:moveTo>
                    <a:pt x="379" y="67"/>
                  </a:moveTo>
                  <a:lnTo>
                    <a:pt x="317" y="46"/>
                  </a:lnTo>
                  <a:lnTo>
                    <a:pt x="251" y="29"/>
                  </a:lnTo>
                  <a:lnTo>
                    <a:pt x="171" y="13"/>
                  </a:lnTo>
                  <a:lnTo>
                    <a:pt x="86" y="3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689" name="Line 53"/>
            <p:cNvSpPr>
              <a:spLocks noChangeShapeType="1"/>
            </p:cNvSpPr>
            <p:nvPr/>
          </p:nvSpPr>
          <p:spPr bwMode="auto">
            <a:xfrm>
              <a:off x="6173788" y="4967288"/>
              <a:ext cx="0" cy="77311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700" name="ZoneTexte 69"/>
            <p:cNvSpPr txBox="1">
              <a:spLocks noChangeArrowheads="1"/>
            </p:cNvSpPr>
            <p:nvPr/>
          </p:nvSpPr>
          <p:spPr bwMode="auto">
            <a:xfrm>
              <a:off x="5561013" y="5216525"/>
              <a:ext cx="533400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37 %</a:t>
              </a:r>
            </a:p>
          </p:txBody>
        </p:sp>
        <p:sp>
          <p:nvSpPr>
            <p:cNvPr id="23701" name="ZoneTexte 70"/>
            <p:cNvSpPr txBox="1">
              <a:spLocks noChangeArrowheads="1"/>
            </p:cNvSpPr>
            <p:nvPr/>
          </p:nvSpPr>
          <p:spPr bwMode="auto">
            <a:xfrm>
              <a:off x="6072188" y="5913438"/>
              <a:ext cx="534987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>
                  <a:solidFill>
                    <a:schemeClr val="bg1"/>
                  </a:solidFill>
                </a:rPr>
                <a:t>72 %</a:t>
              </a:r>
            </a:p>
          </p:txBody>
        </p:sp>
        <p:sp>
          <p:nvSpPr>
            <p:cNvPr id="23702" name="ZoneTexte 71"/>
            <p:cNvSpPr txBox="1">
              <a:spLocks noChangeArrowheads="1"/>
            </p:cNvSpPr>
            <p:nvPr/>
          </p:nvSpPr>
          <p:spPr bwMode="auto">
            <a:xfrm>
              <a:off x="6115050" y="5029200"/>
              <a:ext cx="449263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>
                  <a:solidFill>
                    <a:schemeClr val="bg1"/>
                  </a:solidFill>
                </a:rPr>
                <a:t>6 %</a:t>
              </a:r>
            </a:p>
          </p:txBody>
        </p:sp>
      </p:grpSp>
      <p:sp>
        <p:nvSpPr>
          <p:cNvPr id="23703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sp>
        <p:nvSpPr>
          <p:cNvPr id="23704" name="Rectangle 23552"/>
          <p:cNvSpPr>
            <a:spLocks noChangeArrowheads="1"/>
          </p:cNvSpPr>
          <p:nvPr/>
        </p:nvSpPr>
        <p:spPr bwMode="auto">
          <a:xfrm>
            <a:off x="6991394" y="4648485"/>
            <a:ext cx="20451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fr-FR" sz="1200" dirty="0">
                <a:solidFill>
                  <a:srgbClr val="000066"/>
                </a:solidFill>
              </a:rPr>
              <a:t>*p &lt; 0.05 test de Wilcoxon </a:t>
            </a:r>
            <a:br>
              <a:rPr lang="en-US" altLang="fr-FR" sz="1200" dirty="0">
                <a:solidFill>
                  <a:srgbClr val="000066"/>
                </a:solidFill>
              </a:rPr>
            </a:br>
            <a:r>
              <a:rPr lang="en-US" altLang="fr-FR" sz="1200" dirty="0">
                <a:solidFill>
                  <a:srgbClr val="000066"/>
                </a:solidFill>
              </a:rPr>
              <a:t>a dos colas</a:t>
            </a:r>
          </a:p>
        </p:txBody>
      </p:sp>
      <p:sp>
        <p:nvSpPr>
          <p:cNvPr id="78" name="TextBox 2"/>
          <p:cNvSpPr txBox="1">
            <a:spLocks noChangeArrowheads="1"/>
          </p:cNvSpPr>
          <p:nvPr/>
        </p:nvSpPr>
        <p:spPr bwMode="auto">
          <a:xfrm>
            <a:off x="827088" y="4568825"/>
            <a:ext cx="2195512" cy="4159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es-ES" altLang="fr-FR" sz="1800" b="1" dirty="0">
                <a:solidFill>
                  <a:srgbClr val="333399"/>
                </a:solidFill>
                <a:latin typeface="+mj-lt"/>
                <a:cs typeface="+mn-cs"/>
              </a:rPr>
              <a:t>Columna</a:t>
            </a:r>
          </a:p>
        </p:txBody>
      </p:sp>
      <p:sp>
        <p:nvSpPr>
          <p:cNvPr id="79" name="TextBox 12"/>
          <p:cNvSpPr txBox="1">
            <a:spLocks noChangeArrowheads="1"/>
          </p:cNvSpPr>
          <p:nvPr/>
        </p:nvSpPr>
        <p:spPr bwMode="auto">
          <a:xfrm>
            <a:off x="5048250" y="4557713"/>
            <a:ext cx="2260600" cy="4270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es-ES" altLang="fr-FR" sz="1800" b="1" dirty="0">
                <a:solidFill>
                  <a:srgbClr val="333399"/>
                </a:solidFill>
                <a:latin typeface="+mj-lt"/>
                <a:cs typeface="+mn-cs"/>
              </a:rPr>
              <a:t>Cadera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649920" y="1927225"/>
            <a:ext cx="3202943" cy="2586038"/>
            <a:chOff x="649920" y="1927225"/>
            <a:chExt cx="3202943" cy="2586038"/>
          </a:xfrm>
        </p:grpSpPr>
        <p:sp>
          <p:nvSpPr>
            <p:cNvPr id="23555" name="TextBox 2"/>
            <p:cNvSpPr txBox="1">
              <a:spLocks noChangeArrowheads="1"/>
            </p:cNvSpPr>
            <p:nvPr/>
          </p:nvSpPr>
          <p:spPr bwMode="auto">
            <a:xfrm>
              <a:off x="1000125" y="1927225"/>
              <a:ext cx="2195513" cy="41592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defRPr/>
              </a:pPr>
              <a:r>
                <a:rPr lang="es-ES" altLang="fr-FR" sz="1800" b="1" dirty="0">
                  <a:solidFill>
                    <a:srgbClr val="333399"/>
                  </a:solidFill>
                  <a:latin typeface="+mj-lt"/>
                  <a:cs typeface="+mn-cs"/>
                </a:rPr>
                <a:t>Columna</a:t>
              </a:r>
            </a:p>
          </p:txBody>
        </p:sp>
        <p:sp>
          <p:nvSpPr>
            <p:cNvPr id="23664" name="TextBox 153"/>
            <p:cNvSpPr txBox="1">
              <a:spLocks noChangeArrowheads="1"/>
            </p:cNvSpPr>
            <p:nvPr/>
          </p:nvSpPr>
          <p:spPr bwMode="auto">
            <a:xfrm>
              <a:off x="3357563" y="2420938"/>
              <a:ext cx="495300" cy="255587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 dirty="0">
                  <a:solidFill>
                    <a:srgbClr val="FFFFFF"/>
                  </a:solidFill>
                </a:rPr>
                <a:t> 2.95*</a:t>
              </a:r>
            </a:p>
          </p:txBody>
        </p:sp>
        <p:sp>
          <p:nvSpPr>
            <p:cNvPr id="23665" name="TextBox 154"/>
            <p:cNvSpPr txBox="1">
              <a:spLocks noChangeArrowheads="1"/>
            </p:cNvSpPr>
            <p:nvPr/>
          </p:nvSpPr>
          <p:spPr bwMode="auto">
            <a:xfrm>
              <a:off x="3357563" y="2728913"/>
              <a:ext cx="495300" cy="257175"/>
            </a:xfrm>
            <a:prstGeom prst="rect">
              <a:avLst/>
            </a:prstGeom>
            <a:solidFill>
              <a:srgbClr val="6600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 dirty="0">
                  <a:solidFill>
                    <a:srgbClr val="FFFFFF"/>
                  </a:solidFill>
                </a:rPr>
                <a:t> 2.29*</a:t>
              </a:r>
            </a:p>
          </p:txBody>
        </p:sp>
        <p:sp>
          <p:nvSpPr>
            <p:cNvPr id="23666" name="TextBox 155"/>
            <p:cNvSpPr txBox="1">
              <a:spLocks noChangeArrowheads="1"/>
            </p:cNvSpPr>
            <p:nvPr/>
          </p:nvSpPr>
          <p:spPr bwMode="auto">
            <a:xfrm>
              <a:off x="3357563" y="3068638"/>
              <a:ext cx="495300" cy="255587"/>
            </a:xfrm>
            <a:prstGeom prst="rect">
              <a:avLst/>
            </a:prstGeom>
            <a:solidFill>
              <a:srgbClr val="00CC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FFFFFF"/>
                  </a:solidFill>
                </a:rPr>
                <a:t> 0.99</a:t>
              </a:r>
            </a:p>
          </p:txBody>
        </p:sp>
        <p:sp>
          <p:nvSpPr>
            <p:cNvPr id="23670" name="Rectangle 98"/>
            <p:cNvSpPr>
              <a:spLocks noChangeArrowheads="1"/>
            </p:cNvSpPr>
            <p:nvPr/>
          </p:nvSpPr>
          <p:spPr bwMode="auto">
            <a:xfrm>
              <a:off x="1873250" y="4143375"/>
              <a:ext cx="496888" cy="354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altLang="en-US" sz="1200" b="1" dirty="0">
                  <a:solidFill>
                    <a:srgbClr val="000066"/>
                  </a:solidFill>
                </a:rPr>
                <a:t>S24</a:t>
              </a:r>
              <a:br>
                <a:rPr lang="en-US" altLang="en-US" sz="1200" b="1" dirty="0">
                  <a:solidFill>
                    <a:srgbClr val="000066"/>
                  </a:solidFill>
                </a:rPr>
              </a:br>
              <a:r>
                <a:rPr lang="en-US" altLang="en-US" sz="1100" dirty="0">
                  <a:solidFill>
                    <a:srgbClr val="000066"/>
                  </a:solidFill>
                </a:rPr>
                <a:t>N = 226</a:t>
              </a:r>
              <a:endParaRPr lang="en-US" altLang="en-US" sz="1600" dirty="0">
                <a:solidFill>
                  <a:srgbClr val="000066"/>
                </a:solidFill>
              </a:endParaRPr>
            </a:p>
          </p:txBody>
        </p:sp>
        <p:sp>
          <p:nvSpPr>
            <p:cNvPr id="23671" name="Rectangle 98"/>
            <p:cNvSpPr>
              <a:spLocks noChangeArrowheads="1"/>
            </p:cNvSpPr>
            <p:nvPr/>
          </p:nvSpPr>
          <p:spPr bwMode="auto">
            <a:xfrm>
              <a:off x="760652" y="4143375"/>
              <a:ext cx="497995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altLang="en-US" sz="1200" b="1" dirty="0">
                  <a:solidFill>
                    <a:srgbClr val="000066"/>
                  </a:solidFill>
                </a:rPr>
                <a:t>Basal</a:t>
              </a:r>
              <a:br>
                <a:rPr lang="en-US" altLang="en-US" sz="1200" b="1" dirty="0">
                  <a:solidFill>
                    <a:srgbClr val="000066"/>
                  </a:solidFill>
                </a:rPr>
              </a:br>
              <a:r>
                <a:rPr lang="en-US" altLang="en-US" sz="1100" dirty="0">
                  <a:solidFill>
                    <a:srgbClr val="000066"/>
                  </a:solidFill>
                </a:rPr>
                <a:t>N = 236</a:t>
              </a:r>
              <a:endParaRPr lang="en-US" altLang="en-US" sz="1600" dirty="0">
                <a:solidFill>
                  <a:srgbClr val="000066"/>
                </a:solidFill>
              </a:endParaRPr>
            </a:p>
          </p:txBody>
        </p:sp>
        <p:sp>
          <p:nvSpPr>
            <p:cNvPr id="23672" name="Rectangle 98"/>
            <p:cNvSpPr>
              <a:spLocks noChangeArrowheads="1"/>
            </p:cNvSpPr>
            <p:nvPr/>
          </p:nvSpPr>
          <p:spPr bwMode="auto">
            <a:xfrm>
              <a:off x="2968625" y="4143375"/>
              <a:ext cx="50958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altLang="en-US" sz="1200" b="1" dirty="0">
                  <a:solidFill>
                    <a:srgbClr val="000066"/>
                  </a:solidFill>
                </a:rPr>
                <a:t>S48</a:t>
              </a:r>
              <a:br>
                <a:rPr lang="en-US" altLang="en-US" sz="1200" b="1" dirty="0">
                  <a:solidFill>
                    <a:srgbClr val="000066"/>
                  </a:solidFill>
                </a:rPr>
              </a:br>
              <a:r>
                <a:rPr lang="en-US" altLang="en-US" sz="1200" b="1" dirty="0">
                  <a:solidFill>
                    <a:srgbClr val="000066"/>
                  </a:solidFill>
                </a:rPr>
                <a:t>N </a:t>
              </a:r>
              <a:r>
                <a:rPr lang="en-US" altLang="en-US" sz="1100" dirty="0">
                  <a:solidFill>
                    <a:srgbClr val="000066"/>
                  </a:solidFill>
                </a:rPr>
                <a:t>= 214</a:t>
              </a:r>
              <a:endParaRPr lang="en-US" altLang="en-US" sz="1600" dirty="0">
                <a:solidFill>
                  <a:srgbClr val="000066"/>
                </a:solidFill>
              </a:endParaRPr>
            </a:p>
          </p:txBody>
        </p:sp>
        <p:grpSp>
          <p:nvGrpSpPr>
            <p:cNvPr id="65" name="Groupe 64"/>
            <p:cNvGrpSpPr/>
            <p:nvPr/>
          </p:nvGrpSpPr>
          <p:grpSpPr>
            <a:xfrm>
              <a:off x="945356" y="2340212"/>
              <a:ext cx="2363458" cy="1770063"/>
              <a:chOff x="-10256838" y="1887538"/>
              <a:chExt cx="2965451" cy="2220913"/>
            </a:xfrm>
          </p:grpSpPr>
          <p:sp>
            <p:nvSpPr>
              <p:cNvPr id="66" name="Line 169"/>
              <p:cNvSpPr>
                <a:spLocks noChangeShapeType="1"/>
              </p:cNvSpPr>
              <p:nvPr/>
            </p:nvSpPr>
            <p:spPr bwMode="auto">
              <a:xfrm flipV="1">
                <a:off x="-10169525" y="1887538"/>
                <a:ext cx="0" cy="14700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7" name="Line 170"/>
              <p:cNvSpPr>
                <a:spLocks noChangeShapeType="1"/>
              </p:cNvSpPr>
              <p:nvPr/>
            </p:nvSpPr>
            <p:spPr bwMode="auto">
              <a:xfrm flipV="1">
                <a:off x="-10169525" y="3357563"/>
                <a:ext cx="0" cy="75088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8" name="Line 171"/>
              <p:cNvSpPr>
                <a:spLocks noChangeShapeType="1"/>
              </p:cNvSpPr>
              <p:nvPr/>
            </p:nvSpPr>
            <p:spPr bwMode="auto">
              <a:xfrm>
                <a:off x="-10169525" y="3357563"/>
                <a:ext cx="28781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9" name="Line 176"/>
              <p:cNvSpPr>
                <a:spLocks noChangeShapeType="1"/>
              </p:cNvSpPr>
              <p:nvPr/>
            </p:nvSpPr>
            <p:spPr bwMode="auto">
              <a:xfrm>
                <a:off x="-10256838" y="1893888"/>
                <a:ext cx="873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0" name="Line 177"/>
              <p:cNvSpPr>
                <a:spLocks noChangeShapeType="1"/>
              </p:cNvSpPr>
              <p:nvPr/>
            </p:nvSpPr>
            <p:spPr bwMode="auto">
              <a:xfrm>
                <a:off x="-10256838" y="2625725"/>
                <a:ext cx="873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1" name="Line 178"/>
              <p:cNvSpPr>
                <a:spLocks noChangeShapeType="1"/>
              </p:cNvSpPr>
              <p:nvPr/>
            </p:nvSpPr>
            <p:spPr bwMode="auto">
              <a:xfrm>
                <a:off x="-10256838" y="3357563"/>
                <a:ext cx="873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2" name="Line 179"/>
              <p:cNvSpPr>
                <a:spLocks noChangeShapeType="1"/>
              </p:cNvSpPr>
              <p:nvPr/>
            </p:nvSpPr>
            <p:spPr bwMode="auto">
              <a:xfrm>
                <a:off x="-10256838" y="4089400"/>
                <a:ext cx="873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3" name="Line 185"/>
              <p:cNvSpPr>
                <a:spLocks noChangeShapeType="1"/>
              </p:cNvSpPr>
              <p:nvPr/>
            </p:nvSpPr>
            <p:spPr bwMode="auto">
              <a:xfrm flipH="1">
                <a:off x="-7408863" y="2281238"/>
                <a:ext cx="635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4" name="Line 186"/>
              <p:cNvSpPr>
                <a:spLocks noChangeShapeType="1"/>
              </p:cNvSpPr>
              <p:nvPr/>
            </p:nvSpPr>
            <p:spPr bwMode="auto">
              <a:xfrm flipV="1">
                <a:off x="-7408863" y="1893888"/>
                <a:ext cx="0" cy="38735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5" name="Line 187"/>
              <p:cNvSpPr>
                <a:spLocks noChangeShapeType="1"/>
              </p:cNvSpPr>
              <p:nvPr/>
            </p:nvSpPr>
            <p:spPr bwMode="auto">
              <a:xfrm flipV="1">
                <a:off x="-7408863" y="2281238"/>
                <a:ext cx="0" cy="95250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6" name="Freeform 189"/>
              <p:cNvSpPr>
                <a:spLocks/>
              </p:cNvSpPr>
              <p:nvPr/>
            </p:nvSpPr>
            <p:spPr bwMode="auto">
              <a:xfrm>
                <a:off x="-8785225" y="2281238"/>
                <a:ext cx="1376363" cy="212725"/>
              </a:xfrm>
              <a:custGeom>
                <a:avLst/>
                <a:gdLst>
                  <a:gd name="T0" fmla="*/ 867 w 867"/>
                  <a:gd name="T1" fmla="*/ 0 h 134"/>
                  <a:gd name="T2" fmla="*/ 4 w 867"/>
                  <a:gd name="T3" fmla="*/ 132 h 134"/>
                  <a:gd name="T4" fmla="*/ 0 w 867"/>
                  <a:gd name="T5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67" h="134">
                    <a:moveTo>
                      <a:pt x="867" y="0"/>
                    </a:moveTo>
                    <a:lnTo>
                      <a:pt x="4" y="132"/>
                    </a:lnTo>
                    <a:lnTo>
                      <a:pt x="0" y="134"/>
                    </a:lnTo>
                  </a:path>
                </a:pathLst>
              </a:cu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1" name="Line 190"/>
              <p:cNvSpPr>
                <a:spLocks noChangeShapeType="1"/>
              </p:cNvSpPr>
              <p:nvPr/>
            </p:nvSpPr>
            <p:spPr bwMode="auto">
              <a:xfrm flipV="1">
                <a:off x="-8785225" y="1897063"/>
                <a:ext cx="0" cy="59690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2" name="Line 191"/>
              <p:cNvSpPr>
                <a:spLocks noChangeShapeType="1"/>
              </p:cNvSpPr>
              <p:nvPr/>
            </p:nvSpPr>
            <p:spPr bwMode="auto">
              <a:xfrm flipV="1">
                <a:off x="-8785225" y="2493963"/>
                <a:ext cx="0" cy="1141413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3" name="Line 192"/>
              <p:cNvSpPr>
                <a:spLocks noChangeShapeType="1"/>
              </p:cNvSpPr>
              <p:nvPr/>
            </p:nvSpPr>
            <p:spPr bwMode="auto">
              <a:xfrm flipH="1">
                <a:off x="-10169525" y="2493963"/>
                <a:ext cx="1384300" cy="86360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4" name="Freeform 193"/>
              <p:cNvSpPr>
                <a:spLocks/>
              </p:cNvSpPr>
              <p:nvPr/>
            </p:nvSpPr>
            <p:spPr bwMode="auto">
              <a:xfrm>
                <a:off x="-7464425" y="2225675"/>
                <a:ext cx="112713" cy="112713"/>
              </a:xfrm>
              <a:custGeom>
                <a:avLst/>
                <a:gdLst>
                  <a:gd name="T0" fmla="*/ 35 w 71"/>
                  <a:gd name="T1" fmla="*/ 71 h 71"/>
                  <a:gd name="T2" fmla="*/ 45 w 71"/>
                  <a:gd name="T3" fmla="*/ 69 h 71"/>
                  <a:gd name="T4" fmla="*/ 53 w 71"/>
                  <a:gd name="T5" fmla="*/ 67 h 71"/>
                  <a:gd name="T6" fmla="*/ 61 w 71"/>
                  <a:gd name="T7" fmla="*/ 61 h 71"/>
                  <a:gd name="T8" fmla="*/ 67 w 71"/>
                  <a:gd name="T9" fmla="*/ 53 h 71"/>
                  <a:gd name="T10" fmla="*/ 69 w 71"/>
                  <a:gd name="T11" fmla="*/ 45 h 71"/>
                  <a:gd name="T12" fmla="*/ 71 w 71"/>
                  <a:gd name="T13" fmla="*/ 35 h 71"/>
                  <a:gd name="T14" fmla="*/ 69 w 71"/>
                  <a:gd name="T15" fmla="*/ 25 h 71"/>
                  <a:gd name="T16" fmla="*/ 67 w 71"/>
                  <a:gd name="T17" fmla="*/ 18 h 71"/>
                  <a:gd name="T18" fmla="*/ 61 w 71"/>
                  <a:gd name="T19" fmla="*/ 10 h 71"/>
                  <a:gd name="T20" fmla="*/ 53 w 71"/>
                  <a:gd name="T21" fmla="*/ 4 h 71"/>
                  <a:gd name="T22" fmla="*/ 45 w 71"/>
                  <a:gd name="T23" fmla="*/ 2 h 71"/>
                  <a:gd name="T24" fmla="*/ 35 w 71"/>
                  <a:gd name="T25" fmla="*/ 0 h 71"/>
                  <a:gd name="T26" fmla="*/ 25 w 71"/>
                  <a:gd name="T27" fmla="*/ 2 h 71"/>
                  <a:gd name="T28" fmla="*/ 17 w 71"/>
                  <a:gd name="T29" fmla="*/ 4 h 71"/>
                  <a:gd name="T30" fmla="*/ 10 w 71"/>
                  <a:gd name="T31" fmla="*/ 10 h 71"/>
                  <a:gd name="T32" fmla="*/ 4 w 71"/>
                  <a:gd name="T33" fmla="*/ 18 h 71"/>
                  <a:gd name="T34" fmla="*/ 2 w 71"/>
                  <a:gd name="T35" fmla="*/ 25 h 71"/>
                  <a:gd name="T36" fmla="*/ 0 w 71"/>
                  <a:gd name="T37" fmla="*/ 35 h 71"/>
                  <a:gd name="T38" fmla="*/ 2 w 71"/>
                  <a:gd name="T39" fmla="*/ 45 h 71"/>
                  <a:gd name="T40" fmla="*/ 4 w 71"/>
                  <a:gd name="T41" fmla="*/ 53 h 71"/>
                  <a:gd name="T42" fmla="*/ 10 w 71"/>
                  <a:gd name="T43" fmla="*/ 61 h 71"/>
                  <a:gd name="T44" fmla="*/ 17 w 71"/>
                  <a:gd name="T45" fmla="*/ 67 h 71"/>
                  <a:gd name="T46" fmla="*/ 25 w 71"/>
                  <a:gd name="T47" fmla="*/ 69 h 71"/>
                  <a:gd name="T48" fmla="*/ 35 w 71"/>
                  <a:gd name="T49" fmla="*/ 71 h 71"/>
                  <a:gd name="T50" fmla="*/ 35 w 71"/>
                  <a:gd name="T51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1" h="71">
                    <a:moveTo>
                      <a:pt x="35" y="71"/>
                    </a:moveTo>
                    <a:lnTo>
                      <a:pt x="45" y="69"/>
                    </a:lnTo>
                    <a:lnTo>
                      <a:pt x="53" y="67"/>
                    </a:lnTo>
                    <a:lnTo>
                      <a:pt x="61" y="61"/>
                    </a:lnTo>
                    <a:lnTo>
                      <a:pt x="67" y="53"/>
                    </a:lnTo>
                    <a:lnTo>
                      <a:pt x="69" y="45"/>
                    </a:lnTo>
                    <a:lnTo>
                      <a:pt x="71" y="35"/>
                    </a:lnTo>
                    <a:lnTo>
                      <a:pt x="69" y="25"/>
                    </a:lnTo>
                    <a:lnTo>
                      <a:pt x="67" y="18"/>
                    </a:lnTo>
                    <a:lnTo>
                      <a:pt x="61" y="10"/>
                    </a:lnTo>
                    <a:lnTo>
                      <a:pt x="53" y="4"/>
                    </a:lnTo>
                    <a:lnTo>
                      <a:pt x="45" y="2"/>
                    </a:lnTo>
                    <a:lnTo>
                      <a:pt x="35" y="0"/>
                    </a:lnTo>
                    <a:lnTo>
                      <a:pt x="25" y="2"/>
                    </a:lnTo>
                    <a:lnTo>
                      <a:pt x="17" y="4"/>
                    </a:lnTo>
                    <a:lnTo>
                      <a:pt x="10" y="10"/>
                    </a:lnTo>
                    <a:lnTo>
                      <a:pt x="4" y="18"/>
                    </a:lnTo>
                    <a:lnTo>
                      <a:pt x="2" y="25"/>
                    </a:lnTo>
                    <a:lnTo>
                      <a:pt x="0" y="35"/>
                    </a:lnTo>
                    <a:lnTo>
                      <a:pt x="2" y="45"/>
                    </a:lnTo>
                    <a:lnTo>
                      <a:pt x="4" y="53"/>
                    </a:lnTo>
                    <a:lnTo>
                      <a:pt x="10" y="61"/>
                    </a:lnTo>
                    <a:lnTo>
                      <a:pt x="17" y="67"/>
                    </a:lnTo>
                    <a:lnTo>
                      <a:pt x="25" y="69"/>
                    </a:lnTo>
                    <a:lnTo>
                      <a:pt x="35" y="71"/>
                    </a:lnTo>
                    <a:lnTo>
                      <a:pt x="35" y="71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5" name="Freeform 194"/>
              <p:cNvSpPr>
                <a:spLocks/>
              </p:cNvSpPr>
              <p:nvPr/>
            </p:nvSpPr>
            <p:spPr bwMode="auto">
              <a:xfrm>
                <a:off x="-8836025" y="2433638"/>
                <a:ext cx="112713" cy="112713"/>
              </a:xfrm>
              <a:custGeom>
                <a:avLst/>
                <a:gdLst>
                  <a:gd name="T0" fmla="*/ 36 w 71"/>
                  <a:gd name="T1" fmla="*/ 71 h 71"/>
                  <a:gd name="T2" fmla="*/ 44 w 71"/>
                  <a:gd name="T3" fmla="*/ 69 h 71"/>
                  <a:gd name="T4" fmla="*/ 54 w 71"/>
                  <a:gd name="T5" fmla="*/ 67 h 71"/>
                  <a:gd name="T6" fmla="*/ 60 w 71"/>
                  <a:gd name="T7" fmla="*/ 61 h 71"/>
                  <a:gd name="T8" fmla="*/ 65 w 71"/>
                  <a:gd name="T9" fmla="*/ 53 h 71"/>
                  <a:gd name="T10" fmla="*/ 69 w 71"/>
                  <a:gd name="T11" fmla="*/ 45 h 71"/>
                  <a:gd name="T12" fmla="*/ 71 w 71"/>
                  <a:gd name="T13" fmla="*/ 36 h 71"/>
                  <a:gd name="T14" fmla="*/ 69 w 71"/>
                  <a:gd name="T15" fmla="*/ 26 h 71"/>
                  <a:gd name="T16" fmla="*/ 65 w 71"/>
                  <a:gd name="T17" fmla="*/ 18 h 71"/>
                  <a:gd name="T18" fmla="*/ 60 w 71"/>
                  <a:gd name="T19" fmla="*/ 10 h 71"/>
                  <a:gd name="T20" fmla="*/ 54 w 71"/>
                  <a:gd name="T21" fmla="*/ 4 h 71"/>
                  <a:gd name="T22" fmla="*/ 44 w 71"/>
                  <a:gd name="T23" fmla="*/ 2 h 71"/>
                  <a:gd name="T24" fmla="*/ 36 w 71"/>
                  <a:gd name="T25" fmla="*/ 0 h 71"/>
                  <a:gd name="T26" fmla="*/ 26 w 71"/>
                  <a:gd name="T27" fmla="*/ 2 h 71"/>
                  <a:gd name="T28" fmla="*/ 18 w 71"/>
                  <a:gd name="T29" fmla="*/ 4 h 71"/>
                  <a:gd name="T30" fmla="*/ 10 w 71"/>
                  <a:gd name="T31" fmla="*/ 10 h 71"/>
                  <a:gd name="T32" fmla="*/ 4 w 71"/>
                  <a:gd name="T33" fmla="*/ 18 h 71"/>
                  <a:gd name="T34" fmla="*/ 0 w 71"/>
                  <a:gd name="T35" fmla="*/ 26 h 71"/>
                  <a:gd name="T36" fmla="*/ 0 w 71"/>
                  <a:gd name="T37" fmla="*/ 36 h 71"/>
                  <a:gd name="T38" fmla="*/ 0 w 71"/>
                  <a:gd name="T39" fmla="*/ 45 h 71"/>
                  <a:gd name="T40" fmla="*/ 4 w 71"/>
                  <a:gd name="T41" fmla="*/ 53 h 71"/>
                  <a:gd name="T42" fmla="*/ 10 w 71"/>
                  <a:gd name="T43" fmla="*/ 61 h 71"/>
                  <a:gd name="T44" fmla="*/ 18 w 71"/>
                  <a:gd name="T45" fmla="*/ 67 h 71"/>
                  <a:gd name="T46" fmla="*/ 26 w 71"/>
                  <a:gd name="T47" fmla="*/ 69 h 71"/>
                  <a:gd name="T48" fmla="*/ 36 w 71"/>
                  <a:gd name="T49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1" h="71">
                    <a:moveTo>
                      <a:pt x="36" y="71"/>
                    </a:moveTo>
                    <a:lnTo>
                      <a:pt x="44" y="69"/>
                    </a:lnTo>
                    <a:lnTo>
                      <a:pt x="54" y="67"/>
                    </a:lnTo>
                    <a:lnTo>
                      <a:pt x="60" y="61"/>
                    </a:lnTo>
                    <a:lnTo>
                      <a:pt x="65" y="53"/>
                    </a:lnTo>
                    <a:lnTo>
                      <a:pt x="69" y="45"/>
                    </a:lnTo>
                    <a:lnTo>
                      <a:pt x="71" y="36"/>
                    </a:lnTo>
                    <a:lnTo>
                      <a:pt x="69" y="26"/>
                    </a:lnTo>
                    <a:lnTo>
                      <a:pt x="65" y="18"/>
                    </a:lnTo>
                    <a:lnTo>
                      <a:pt x="60" y="10"/>
                    </a:lnTo>
                    <a:lnTo>
                      <a:pt x="54" y="4"/>
                    </a:lnTo>
                    <a:lnTo>
                      <a:pt x="44" y="2"/>
                    </a:lnTo>
                    <a:lnTo>
                      <a:pt x="36" y="0"/>
                    </a:lnTo>
                    <a:lnTo>
                      <a:pt x="26" y="2"/>
                    </a:lnTo>
                    <a:lnTo>
                      <a:pt x="18" y="4"/>
                    </a:lnTo>
                    <a:lnTo>
                      <a:pt x="10" y="10"/>
                    </a:lnTo>
                    <a:lnTo>
                      <a:pt x="4" y="18"/>
                    </a:lnTo>
                    <a:lnTo>
                      <a:pt x="0" y="26"/>
                    </a:lnTo>
                    <a:lnTo>
                      <a:pt x="0" y="36"/>
                    </a:lnTo>
                    <a:lnTo>
                      <a:pt x="0" y="45"/>
                    </a:lnTo>
                    <a:lnTo>
                      <a:pt x="4" y="53"/>
                    </a:lnTo>
                    <a:lnTo>
                      <a:pt x="10" y="61"/>
                    </a:lnTo>
                    <a:lnTo>
                      <a:pt x="18" y="67"/>
                    </a:lnTo>
                    <a:lnTo>
                      <a:pt x="26" y="69"/>
                    </a:lnTo>
                    <a:lnTo>
                      <a:pt x="36" y="71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6" name="Freeform 195"/>
              <p:cNvSpPr>
                <a:spLocks/>
              </p:cNvSpPr>
              <p:nvPr/>
            </p:nvSpPr>
            <p:spPr bwMode="auto">
              <a:xfrm>
                <a:off x="-10226675" y="3300413"/>
                <a:ext cx="114300" cy="114300"/>
              </a:xfrm>
              <a:custGeom>
                <a:avLst/>
                <a:gdLst>
                  <a:gd name="T0" fmla="*/ 36 w 72"/>
                  <a:gd name="T1" fmla="*/ 72 h 72"/>
                  <a:gd name="T2" fmla="*/ 46 w 72"/>
                  <a:gd name="T3" fmla="*/ 70 h 72"/>
                  <a:gd name="T4" fmla="*/ 54 w 72"/>
                  <a:gd name="T5" fmla="*/ 66 h 72"/>
                  <a:gd name="T6" fmla="*/ 62 w 72"/>
                  <a:gd name="T7" fmla="*/ 62 h 72"/>
                  <a:gd name="T8" fmla="*/ 68 w 72"/>
                  <a:gd name="T9" fmla="*/ 54 h 72"/>
                  <a:gd name="T10" fmla="*/ 70 w 72"/>
                  <a:gd name="T11" fmla="*/ 46 h 72"/>
                  <a:gd name="T12" fmla="*/ 72 w 72"/>
                  <a:gd name="T13" fmla="*/ 36 h 72"/>
                  <a:gd name="T14" fmla="*/ 70 w 72"/>
                  <a:gd name="T15" fmla="*/ 26 h 72"/>
                  <a:gd name="T16" fmla="*/ 68 w 72"/>
                  <a:gd name="T17" fmla="*/ 18 h 72"/>
                  <a:gd name="T18" fmla="*/ 62 w 72"/>
                  <a:gd name="T19" fmla="*/ 10 h 72"/>
                  <a:gd name="T20" fmla="*/ 54 w 72"/>
                  <a:gd name="T21" fmla="*/ 4 h 72"/>
                  <a:gd name="T22" fmla="*/ 46 w 72"/>
                  <a:gd name="T23" fmla="*/ 0 h 72"/>
                  <a:gd name="T24" fmla="*/ 36 w 72"/>
                  <a:gd name="T25" fmla="*/ 0 h 72"/>
                  <a:gd name="T26" fmla="*/ 26 w 72"/>
                  <a:gd name="T27" fmla="*/ 0 h 72"/>
                  <a:gd name="T28" fmla="*/ 18 w 72"/>
                  <a:gd name="T29" fmla="*/ 4 h 72"/>
                  <a:gd name="T30" fmla="*/ 10 w 72"/>
                  <a:gd name="T31" fmla="*/ 10 h 72"/>
                  <a:gd name="T32" fmla="*/ 4 w 72"/>
                  <a:gd name="T33" fmla="*/ 18 h 72"/>
                  <a:gd name="T34" fmla="*/ 2 w 72"/>
                  <a:gd name="T35" fmla="*/ 26 h 72"/>
                  <a:gd name="T36" fmla="*/ 0 w 72"/>
                  <a:gd name="T37" fmla="*/ 36 h 72"/>
                  <a:gd name="T38" fmla="*/ 2 w 72"/>
                  <a:gd name="T39" fmla="*/ 46 h 72"/>
                  <a:gd name="T40" fmla="*/ 4 w 72"/>
                  <a:gd name="T41" fmla="*/ 54 h 72"/>
                  <a:gd name="T42" fmla="*/ 10 w 72"/>
                  <a:gd name="T43" fmla="*/ 62 h 72"/>
                  <a:gd name="T44" fmla="*/ 18 w 72"/>
                  <a:gd name="T45" fmla="*/ 66 h 72"/>
                  <a:gd name="T46" fmla="*/ 26 w 72"/>
                  <a:gd name="T47" fmla="*/ 70 h 72"/>
                  <a:gd name="T48" fmla="*/ 36 w 72"/>
                  <a:gd name="T49" fmla="*/ 72 h 72"/>
                  <a:gd name="T50" fmla="*/ 36 w 72"/>
                  <a:gd name="T51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2" h="72">
                    <a:moveTo>
                      <a:pt x="36" y="72"/>
                    </a:moveTo>
                    <a:lnTo>
                      <a:pt x="46" y="70"/>
                    </a:lnTo>
                    <a:lnTo>
                      <a:pt x="54" y="66"/>
                    </a:lnTo>
                    <a:lnTo>
                      <a:pt x="62" y="62"/>
                    </a:lnTo>
                    <a:lnTo>
                      <a:pt x="68" y="54"/>
                    </a:lnTo>
                    <a:lnTo>
                      <a:pt x="70" y="46"/>
                    </a:lnTo>
                    <a:lnTo>
                      <a:pt x="72" y="36"/>
                    </a:lnTo>
                    <a:lnTo>
                      <a:pt x="70" y="26"/>
                    </a:lnTo>
                    <a:lnTo>
                      <a:pt x="68" y="18"/>
                    </a:lnTo>
                    <a:lnTo>
                      <a:pt x="62" y="10"/>
                    </a:lnTo>
                    <a:lnTo>
                      <a:pt x="54" y="4"/>
                    </a:lnTo>
                    <a:lnTo>
                      <a:pt x="46" y="0"/>
                    </a:lnTo>
                    <a:lnTo>
                      <a:pt x="36" y="0"/>
                    </a:lnTo>
                    <a:lnTo>
                      <a:pt x="26" y="0"/>
                    </a:lnTo>
                    <a:lnTo>
                      <a:pt x="18" y="4"/>
                    </a:lnTo>
                    <a:lnTo>
                      <a:pt x="10" y="10"/>
                    </a:lnTo>
                    <a:lnTo>
                      <a:pt x="4" y="18"/>
                    </a:lnTo>
                    <a:lnTo>
                      <a:pt x="2" y="26"/>
                    </a:lnTo>
                    <a:lnTo>
                      <a:pt x="0" y="36"/>
                    </a:lnTo>
                    <a:lnTo>
                      <a:pt x="2" y="46"/>
                    </a:lnTo>
                    <a:lnTo>
                      <a:pt x="4" y="54"/>
                    </a:lnTo>
                    <a:lnTo>
                      <a:pt x="10" y="62"/>
                    </a:lnTo>
                    <a:lnTo>
                      <a:pt x="18" y="66"/>
                    </a:lnTo>
                    <a:lnTo>
                      <a:pt x="26" y="70"/>
                    </a:lnTo>
                    <a:lnTo>
                      <a:pt x="36" y="72"/>
                    </a:lnTo>
                    <a:lnTo>
                      <a:pt x="36" y="72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7" name="Freeform 204"/>
              <p:cNvSpPr>
                <a:spLocks/>
              </p:cNvSpPr>
              <p:nvPr/>
            </p:nvSpPr>
            <p:spPr bwMode="auto">
              <a:xfrm>
                <a:off x="-8785225" y="2517775"/>
                <a:ext cx="1373188" cy="1160463"/>
              </a:xfrm>
              <a:custGeom>
                <a:avLst/>
                <a:gdLst>
                  <a:gd name="T0" fmla="*/ 865 w 865"/>
                  <a:gd name="T1" fmla="*/ 731 h 731"/>
                  <a:gd name="T2" fmla="*/ 865 w 865"/>
                  <a:gd name="T3" fmla="*/ 0 h 731"/>
                  <a:gd name="T4" fmla="*/ 0 w 865"/>
                  <a:gd name="T5" fmla="*/ 153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65" h="731">
                    <a:moveTo>
                      <a:pt x="865" y="731"/>
                    </a:moveTo>
                    <a:lnTo>
                      <a:pt x="865" y="0"/>
                    </a:lnTo>
                    <a:lnTo>
                      <a:pt x="0" y="153"/>
                    </a:lnTo>
                  </a:path>
                </a:pathLst>
              </a:custGeom>
              <a:noFill/>
              <a:ln w="28575">
                <a:solidFill>
                  <a:srgbClr val="66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8" name="Line 206"/>
              <p:cNvSpPr>
                <a:spLocks noChangeShapeType="1"/>
              </p:cNvSpPr>
              <p:nvPr/>
            </p:nvSpPr>
            <p:spPr bwMode="auto">
              <a:xfrm flipV="1">
                <a:off x="-8785225" y="2760663"/>
                <a:ext cx="0" cy="1312863"/>
              </a:xfrm>
              <a:prstGeom prst="line">
                <a:avLst/>
              </a:prstGeom>
              <a:noFill/>
              <a:ln w="28575">
                <a:solidFill>
                  <a:srgbClr val="66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9" name="Line 207"/>
              <p:cNvSpPr>
                <a:spLocks noChangeShapeType="1"/>
              </p:cNvSpPr>
              <p:nvPr/>
            </p:nvSpPr>
            <p:spPr bwMode="auto">
              <a:xfrm flipH="1">
                <a:off x="-10169525" y="2760663"/>
                <a:ext cx="1384300" cy="596900"/>
              </a:xfrm>
              <a:prstGeom prst="line">
                <a:avLst/>
              </a:prstGeom>
              <a:noFill/>
              <a:ln w="28575">
                <a:solidFill>
                  <a:srgbClr val="66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0" name="Freeform 208"/>
              <p:cNvSpPr>
                <a:spLocks/>
              </p:cNvSpPr>
              <p:nvPr/>
            </p:nvSpPr>
            <p:spPr bwMode="auto">
              <a:xfrm>
                <a:off x="-7467600" y="2462213"/>
                <a:ext cx="112713" cy="112713"/>
              </a:xfrm>
              <a:custGeom>
                <a:avLst/>
                <a:gdLst>
                  <a:gd name="T0" fmla="*/ 61 w 71"/>
                  <a:gd name="T1" fmla="*/ 59 h 71"/>
                  <a:gd name="T2" fmla="*/ 67 w 71"/>
                  <a:gd name="T3" fmla="*/ 53 h 71"/>
                  <a:gd name="T4" fmla="*/ 69 w 71"/>
                  <a:gd name="T5" fmla="*/ 43 h 71"/>
                  <a:gd name="T6" fmla="*/ 71 w 71"/>
                  <a:gd name="T7" fmla="*/ 35 h 71"/>
                  <a:gd name="T8" fmla="*/ 69 w 71"/>
                  <a:gd name="T9" fmla="*/ 25 h 71"/>
                  <a:gd name="T10" fmla="*/ 67 w 71"/>
                  <a:gd name="T11" fmla="*/ 18 h 71"/>
                  <a:gd name="T12" fmla="*/ 61 w 71"/>
                  <a:gd name="T13" fmla="*/ 10 h 71"/>
                  <a:gd name="T14" fmla="*/ 53 w 71"/>
                  <a:gd name="T15" fmla="*/ 4 h 71"/>
                  <a:gd name="T16" fmla="*/ 45 w 71"/>
                  <a:gd name="T17" fmla="*/ 0 h 71"/>
                  <a:gd name="T18" fmla="*/ 35 w 71"/>
                  <a:gd name="T19" fmla="*/ 0 h 71"/>
                  <a:gd name="T20" fmla="*/ 25 w 71"/>
                  <a:gd name="T21" fmla="*/ 0 h 71"/>
                  <a:gd name="T22" fmla="*/ 17 w 71"/>
                  <a:gd name="T23" fmla="*/ 4 h 71"/>
                  <a:gd name="T24" fmla="*/ 10 w 71"/>
                  <a:gd name="T25" fmla="*/ 10 h 71"/>
                  <a:gd name="T26" fmla="*/ 4 w 71"/>
                  <a:gd name="T27" fmla="*/ 18 h 71"/>
                  <a:gd name="T28" fmla="*/ 2 w 71"/>
                  <a:gd name="T29" fmla="*/ 25 h 71"/>
                  <a:gd name="T30" fmla="*/ 0 w 71"/>
                  <a:gd name="T31" fmla="*/ 35 h 71"/>
                  <a:gd name="T32" fmla="*/ 2 w 71"/>
                  <a:gd name="T33" fmla="*/ 43 h 71"/>
                  <a:gd name="T34" fmla="*/ 4 w 71"/>
                  <a:gd name="T35" fmla="*/ 53 h 71"/>
                  <a:gd name="T36" fmla="*/ 10 w 71"/>
                  <a:gd name="T37" fmla="*/ 59 h 71"/>
                  <a:gd name="T38" fmla="*/ 17 w 71"/>
                  <a:gd name="T39" fmla="*/ 65 h 71"/>
                  <a:gd name="T40" fmla="*/ 25 w 71"/>
                  <a:gd name="T41" fmla="*/ 69 h 71"/>
                  <a:gd name="T42" fmla="*/ 35 w 71"/>
                  <a:gd name="T43" fmla="*/ 71 h 71"/>
                  <a:gd name="T44" fmla="*/ 45 w 71"/>
                  <a:gd name="T45" fmla="*/ 69 h 71"/>
                  <a:gd name="T46" fmla="*/ 53 w 71"/>
                  <a:gd name="T47" fmla="*/ 65 h 71"/>
                  <a:gd name="T48" fmla="*/ 61 w 71"/>
                  <a:gd name="T49" fmla="*/ 59 h 71"/>
                  <a:gd name="T50" fmla="*/ 61 w 71"/>
                  <a:gd name="T51" fmla="*/ 59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1" h="71">
                    <a:moveTo>
                      <a:pt x="61" y="59"/>
                    </a:moveTo>
                    <a:lnTo>
                      <a:pt x="67" y="53"/>
                    </a:lnTo>
                    <a:lnTo>
                      <a:pt x="69" y="43"/>
                    </a:lnTo>
                    <a:lnTo>
                      <a:pt x="71" y="35"/>
                    </a:lnTo>
                    <a:lnTo>
                      <a:pt x="69" y="25"/>
                    </a:lnTo>
                    <a:lnTo>
                      <a:pt x="67" y="18"/>
                    </a:lnTo>
                    <a:lnTo>
                      <a:pt x="61" y="10"/>
                    </a:lnTo>
                    <a:lnTo>
                      <a:pt x="53" y="4"/>
                    </a:lnTo>
                    <a:lnTo>
                      <a:pt x="45" y="0"/>
                    </a:lnTo>
                    <a:lnTo>
                      <a:pt x="35" y="0"/>
                    </a:lnTo>
                    <a:lnTo>
                      <a:pt x="25" y="0"/>
                    </a:lnTo>
                    <a:lnTo>
                      <a:pt x="17" y="4"/>
                    </a:lnTo>
                    <a:lnTo>
                      <a:pt x="10" y="10"/>
                    </a:lnTo>
                    <a:lnTo>
                      <a:pt x="4" y="18"/>
                    </a:lnTo>
                    <a:lnTo>
                      <a:pt x="2" y="25"/>
                    </a:lnTo>
                    <a:lnTo>
                      <a:pt x="0" y="35"/>
                    </a:lnTo>
                    <a:lnTo>
                      <a:pt x="2" y="43"/>
                    </a:lnTo>
                    <a:lnTo>
                      <a:pt x="4" y="53"/>
                    </a:lnTo>
                    <a:lnTo>
                      <a:pt x="10" y="59"/>
                    </a:lnTo>
                    <a:lnTo>
                      <a:pt x="17" y="65"/>
                    </a:lnTo>
                    <a:lnTo>
                      <a:pt x="25" y="69"/>
                    </a:lnTo>
                    <a:lnTo>
                      <a:pt x="35" y="71"/>
                    </a:lnTo>
                    <a:lnTo>
                      <a:pt x="45" y="69"/>
                    </a:lnTo>
                    <a:lnTo>
                      <a:pt x="53" y="65"/>
                    </a:lnTo>
                    <a:lnTo>
                      <a:pt x="61" y="59"/>
                    </a:lnTo>
                    <a:lnTo>
                      <a:pt x="61" y="59"/>
                    </a:lnTo>
                    <a:close/>
                  </a:path>
                </a:pathLst>
              </a:custGeom>
              <a:solidFill>
                <a:srgbClr val="6600FF"/>
              </a:solidFill>
              <a:ln w="0">
                <a:solidFill>
                  <a:srgbClr val="66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1" name="Freeform 209"/>
              <p:cNvSpPr>
                <a:spLocks/>
              </p:cNvSpPr>
              <p:nvPr/>
            </p:nvSpPr>
            <p:spPr bwMode="auto">
              <a:xfrm>
                <a:off x="-8842375" y="2705100"/>
                <a:ext cx="112713" cy="112713"/>
              </a:xfrm>
              <a:custGeom>
                <a:avLst/>
                <a:gdLst>
                  <a:gd name="T0" fmla="*/ 60 w 71"/>
                  <a:gd name="T1" fmla="*/ 59 h 71"/>
                  <a:gd name="T2" fmla="*/ 65 w 71"/>
                  <a:gd name="T3" fmla="*/ 53 h 71"/>
                  <a:gd name="T4" fmla="*/ 69 w 71"/>
                  <a:gd name="T5" fmla="*/ 43 h 71"/>
                  <a:gd name="T6" fmla="*/ 71 w 71"/>
                  <a:gd name="T7" fmla="*/ 35 h 71"/>
                  <a:gd name="T8" fmla="*/ 69 w 71"/>
                  <a:gd name="T9" fmla="*/ 25 h 71"/>
                  <a:gd name="T10" fmla="*/ 65 w 71"/>
                  <a:gd name="T11" fmla="*/ 17 h 71"/>
                  <a:gd name="T12" fmla="*/ 60 w 71"/>
                  <a:gd name="T13" fmla="*/ 10 h 71"/>
                  <a:gd name="T14" fmla="*/ 54 w 71"/>
                  <a:gd name="T15" fmla="*/ 4 h 71"/>
                  <a:gd name="T16" fmla="*/ 44 w 71"/>
                  <a:gd name="T17" fmla="*/ 0 h 71"/>
                  <a:gd name="T18" fmla="*/ 36 w 71"/>
                  <a:gd name="T19" fmla="*/ 0 h 71"/>
                  <a:gd name="T20" fmla="*/ 26 w 71"/>
                  <a:gd name="T21" fmla="*/ 0 h 71"/>
                  <a:gd name="T22" fmla="*/ 18 w 71"/>
                  <a:gd name="T23" fmla="*/ 4 h 71"/>
                  <a:gd name="T24" fmla="*/ 10 w 71"/>
                  <a:gd name="T25" fmla="*/ 10 h 71"/>
                  <a:gd name="T26" fmla="*/ 4 w 71"/>
                  <a:gd name="T27" fmla="*/ 17 h 71"/>
                  <a:gd name="T28" fmla="*/ 0 w 71"/>
                  <a:gd name="T29" fmla="*/ 25 h 71"/>
                  <a:gd name="T30" fmla="*/ 0 w 71"/>
                  <a:gd name="T31" fmla="*/ 35 h 71"/>
                  <a:gd name="T32" fmla="*/ 0 w 71"/>
                  <a:gd name="T33" fmla="*/ 43 h 71"/>
                  <a:gd name="T34" fmla="*/ 4 w 71"/>
                  <a:gd name="T35" fmla="*/ 53 h 71"/>
                  <a:gd name="T36" fmla="*/ 10 w 71"/>
                  <a:gd name="T37" fmla="*/ 59 h 71"/>
                  <a:gd name="T38" fmla="*/ 18 w 71"/>
                  <a:gd name="T39" fmla="*/ 65 h 71"/>
                  <a:gd name="T40" fmla="*/ 26 w 71"/>
                  <a:gd name="T41" fmla="*/ 69 h 71"/>
                  <a:gd name="T42" fmla="*/ 36 w 71"/>
                  <a:gd name="T43" fmla="*/ 71 h 71"/>
                  <a:gd name="T44" fmla="*/ 44 w 71"/>
                  <a:gd name="T45" fmla="*/ 69 h 71"/>
                  <a:gd name="T46" fmla="*/ 54 w 71"/>
                  <a:gd name="T47" fmla="*/ 65 h 71"/>
                  <a:gd name="T48" fmla="*/ 60 w 71"/>
                  <a:gd name="T49" fmla="*/ 59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1" h="71">
                    <a:moveTo>
                      <a:pt x="60" y="59"/>
                    </a:moveTo>
                    <a:lnTo>
                      <a:pt x="65" y="53"/>
                    </a:lnTo>
                    <a:lnTo>
                      <a:pt x="69" y="43"/>
                    </a:lnTo>
                    <a:lnTo>
                      <a:pt x="71" y="35"/>
                    </a:lnTo>
                    <a:lnTo>
                      <a:pt x="69" y="25"/>
                    </a:lnTo>
                    <a:lnTo>
                      <a:pt x="65" y="17"/>
                    </a:lnTo>
                    <a:lnTo>
                      <a:pt x="60" y="10"/>
                    </a:lnTo>
                    <a:lnTo>
                      <a:pt x="54" y="4"/>
                    </a:lnTo>
                    <a:lnTo>
                      <a:pt x="44" y="0"/>
                    </a:lnTo>
                    <a:lnTo>
                      <a:pt x="36" y="0"/>
                    </a:lnTo>
                    <a:lnTo>
                      <a:pt x="26" y="0"/>
                    </a:lnTo>
                    <a:lnTo>
                      <a:pt x="18" y="4"/>
                    </a:lnTo>
                    <a:lnTo>
                      <a:pt x="10" y="10"/>
                    </a:lnTo>
                    <a:lnTo>
                      <a:pt x="4" y="17"/>
                    </a:lnTo>
                    <a:lnTo>
                      <a:pt x="0" y="25"/>
                    </a:lnTo>
                    <a:lnTo>
                      <a:pt x="0" y="35"/>
                    </a:lnTo>
                    <a:lnTo>
                      <a:pt x="0" y="43"/>
                    </a:lnTo>
                    <a:lnTo>
                      <a:pt x="4" y="53"/>
                    </a:lnTo>
                    <a:lnTo>
                      <a:pt x="10" y="59"/>
                    </a:lnTo>
                    <a:lnTo>
                      <a:pt x="18" y="65"/>
                    </a:lnTo>
                    <a:lnTo>
                      <a:pt x="26" y="69"/>
                    </a:lnTo>
                    <a:lnTo>
                      <a:pt x="36" y="71"/>
                    </a:lnTo>
                    <a:lnTo>
                      <a:pt x="44" y="69"/>
                    </a:lnTo>
                    <a:lnTo>
                      <a:pt x="54" y="65"/>
                    </a:lnTo>
                    <a:lnTo>
                      <a:pt x="60" y="59"/>
                    </a:lnTo>
                    <a:close/>
                  </a:path>
                </a:pathLst>
              </a:custGeom>
              <a:solidFill>
                <a:srgbClr val="6600FF"/>
              </a:solidFill>
              <a:ln w="0">
                <a:solidFill>
                  <a:srgbClr val="66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2" name="Line 218"/>
              <p:cNvSpPr>
                <a:spLocks noChangeShapeType="1"/>
              </p:cNvSpPr>
              <p:nvPr/>
            </p:nvSpPr>
            <p:spPr bwMode="auto">
              <a:xfrm flipH="1">
                <a:off x="-7405688" y="3013075"/>
                <a:ext cx="3175" cy="0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3" name="Line 219"/>
              <p:cNvSpPr>
                <a:spLocks noChangeShapeType="1"/>
              </p:cNvSpPr>
              <p:nvPr/>
            </p:nvSpPr>
            <p:spPr bwMode="auto">
              <a:xfrm flipV="1">
                <a:off x="-7405688" y="1903413"/>
                <a:ext cx="0" cy="1109663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4" name="Line 220"/>
              <p:cNvSpPr>
                <a:spLocks noChangeShapeType="1"/>
              </p:cNvSpPr>
              <p:nvPr/>
            </p:nvSpPr>
            <p:spPr bwMode="auto">
              <a:xfrm flipV="1">
                <a:off x="-7405688" y="3013075"/>
                <a:ext cx="0" cy="1092200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5" name="Line 222"/>
              <p:cNvSpPr>
                <a:spLocks noChangeShapeType="1"/>
              </p:cNvSpPr>
              <p:nvPr/>
            </p:nvSpPr>
            <p:spPr bwMode="auto">
              <a:xfrm>
                <a:off x="-8791575" y="2149475"/>
                <a:ext cx="0" cy="1100138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6" name="Line 223"/>
              <p:cNvSpPr>
                <a:spLocks noChangeShapeType="1"/>
              </p:cNvSpPr>
              <p:nvPr/>
            </p:nvSpPr>
            <p:spPr bwMode="auto">
              <a:xfrm flipV="1">
                <a:off x="-8791575" y="3249613"/>
                <a:ext cx="0" cy="823913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7" name="Line 224"/>
              <p:cNvSpPr>
                <a:spLocks noChangeShapeType="1"/>
              </p:cNvSpPr>
              <p:nvPr/>
            </p:nvSpPr>
            <p:spPr bwMode="auto">
              <a:xfrm flipH="1">
                <a:off x="-10169525" y="3249613"/>
                <a:ext cx="1377950" cy="107950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8" name="Line 225"/>
              <p:cNvSpPr>
                <a:spLocks noChangeShapeType="1"/>
              </p:cNvSpPr>
              <p:nvPr/>
            </p:nvSpPr>
            <p:spPr bwMode="auto">
              <a:xfrm flipH="1">
                <a:off x="-8791575" y="3013075"/>
                <a:ext cx="1385888" cy="236538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9" name="Freeform 226"/>
              <p:cNvSpPr>
                <a:spLocks/>
              </p:cNvSpPr>
              <p:nvPr/>
            </p:nvSpPr>
            <p:spPr bwMode="auto">
              <a:xfrm>
                <a:off x="-8848725" y="3194050"/>
                <a:ext cx="112713" cy="112713"/>
              </a:xfrm>
              <a:custGeom>
                <a:avLst/>
                <a:gdLst>
                  <a:gd name="T0" fmla="*/ 62 w 71"/>
                  <a:gd name="T1" fmla="*/ 61 h 71"/>
                  <a:gd name="T2" fmla="*/ 68 w 71"/>
                  <a:gd name="T3" fmla="*/ 53 h 71"/>
                  <a:gd name="T4" fmla="*/ 71 w 71"/>
                  <a:gd name="T5" fmla="*/ 45 h 71"/>
                  <a:gd name="T6" fmla="*/ 71 w 71"/>
                  <a:gd name="T7" fmla="*/ 35 h 71"/>
                  <a:gd name="T8" fmla="*/ 71 w 71"/>
                  <a:gd name="T9" fmla="*/ 25 h 71"/>
                  <a:gd name="T10" fmla="*/ 68 w 71"/>
                  <a:gd name="T11" fmla="*/ 17 h 71"/>
                  <a:gd name="T12" fmla="*/ 62 w 71"/>
                  <a:gd name="T13" fmla="*/ 9 h 71"/>
                  <a:gd name="T14" fmla="*/ 54 w 71"/>
                  <a:gd name="T15" fmla="*/ 5 h 71"/>
                  <a:gd name="T16" fmla="*/ 46 w 71"/>
                  <a:gd name="T17" fmla="*/ 2 h 71"/>
                  <a:gd name="T18" fmla="*/ 36 w 71"/>
                  <a:gd name="T19" fmla="*/ 0 h 71"/>
                  <a:gd name="T20" fmla="*/ 26 w 71"/>
                  <a:gd name="T21" fmla="*/ 2 h 71"/>
                  <a:gd name="T22" fmla="*/ 18 w 71"/>
                  <a:gd name="T23" fmla="*/ 5 h 71"/>
                  <a:gd name="T24" fmla="*/ 10 w 71"/>
                  <a:gd name="T25" fmla="*/ 9 h 71"/>
                  <a:gd name="T26" fmla="*/ 6 w 71"/>
                  <a:gd name="T27" fmla="*/ 17 h 71"/>
                  <a:gd name="T28" fmla="*/ 2 w 71"/>
                  <a:gd name="T29" fmla="*/ 25 h 71"/>
                  <a:gd name="T30" fmla="*/ 0 w 71"/>
                  <a:gd name="T31" fmla="*/ 35 h 71"/>
                  <a:gd name="T32" fmla="*/ 2 w 71"/>
                  <a:gd name="T33" fmla="*/ 45 h 71"/>
                  <a:gd name="T34" fmla="*/ 6 w 71"/>
                  <a:gd name="T35" fmla="*/ 53 h 71"/>
                  <a:gd name="T36" fmla="*/ 10 w 71"/>
                  <a:gd name="T37" fmla="*/ 61 h 71"/>
                  <a:gd name="T38" fmla="*/ 18 w 71"/>
                  <a:gd name="T39" fmla="*/ 67 h 71"/>
                  <a:gd name="T40" fmla="*/ 26 w 71"/>
                  <a:gd name="T41" fmla="*/ 71 h 71"/>
                  <a:gd name="T42" fmla="*/ 36 w 71"/>
                  <a:gd name="T43" fmla="*/ 71 h 71"/>
                  <a:gd name="T44" fmla="*/ 46 w 71"/>
                  <a:gd name="T45" fmla="*/ 71 h 71"/>
                  <a:gd name="T46" fmla="*/ 54 w 71"/>
                  <a:gd name="T47" fmla="*/ 67 h 71"/>
                  <a:gd name="T48" fmla="*/ 62 w 71"/>
                  <a:gd name="T49" fmla="*/ 6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1" h="71">
                    <a:moveTo>
                      <a:pt x="62" y="61"/>
                    </a:moveTo>
                    <a:lnTo>
                      <a:pt x="68" y="53"/>
                    </a:lnTo>
                    <a:lnTo>
                      <a:pt x="71" y="45"/>
                    </a:lnTo>
                    <a:lnTo>
                      <a:pt x="71" y="35"/>
                    </a:lnTo>
                    <a:lnTo>
                      <a:pt x="71" y="25"/>
                    </a:lnTo>
                    <a:lnTo>
                      <a:pt x="68" y="17"/>
                    </a:lnTo>
                    <a:lnTo>
                      <a:pt x="62" y="9"/>
                    </a:lnTo>
                    <a:lnTo>
                      <a:pt x="54" y="5"/>
                    </a:lnTo>
                    <a:lnTo>
                      <a:pt x="46" y="2"/>
                    </a:lnTo>
                    <a:lnTo>
                      <a:pt x="36" y="0"/>
                    </a:lnTo>
                    <a:lnTo>
                      <a:pt x="26" y="2"/>
                    </a:lnTo>
                    <a:lnTo>
                      <a:pt x="18" y="5"/>
                    </a:lnTo>
                    <a:lnTo>
                      <a:pt x="10" y="9"/>
                    </a:lnTo>
                    <a:lnTo>
                      <a:pt x="6" y="17"/>
                    </a:lnTo>
                    <a:lnTo>
                      <a:pt x="2" y="25"/>
                    </a:lnTo>
                    <a:lnTo>
                      <a:pt x="0" y="35"/>
                    </a:lnTo>
                    <a:lnTo>
                      <a:pt x="2" y="45"/>
                    </a:lnTo>
                    <a:lnTo>
                      <a:pt x="6" y="53"/>
                    </a:lnTo>
                    <a:lnTo>
                      <a:pt x="10" y="61"/>
                    </a:lnTo>
                    <a:lnTo>
                      <a:pt x="18" y="67"/>
                    </a:lnTo>
                    <a:lnTo>
                      <a:pt x="26" y="71"/>
                    </a:lnTo>
                    <a:lnTo>
                      <a:pt x="36" y="71"/>
                    </a:lnTo>
                    <a:lnTo>
                      <a:pt x="46" y="71"/>
                    </a:lnTo>
                    <a:lnTo>
                      <a:pt x="54" y="67"/>
                    </a:lnTo>
                    <a:lnTo>
                      <a:pt x="62" y="61"/>
                    </a:lnTo>
                    <a:close/>
                  </a:path>
                </a:pathLst>
              </a:custGeom>
              <a:solidFill>
                <a:srgbClr val="00CC00"/>
              </a:solidFill>
              <a:ln w="0">
                <a:solidFill>
                  <a:srgbClr val="00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0" name="Freeform 227"/>
              <p:cNvSpPr>
                <a:spLocks/>
              </p:cNvSpPr>
              <p:nvPr/>
            </p:nvSpPr>
            <p:spPr bwMode="auto">
              <a:xfrm>
                <a:off x="-7461250" y="2957513"/>
                <a:ext cx="112713" cy="112713"/>
              </a:xfrm>
              <a:custGeom>
                <a:avLst/>
                <a:gdLst>
                  <a:gd name="T0" fmla="*/ 59 w 71"/>
                  <a:gd name="T1" fmla="*/ 61 h 71"/>
                  <a:gd name="T2" fmla="*/ 65 w 71"/>
                  <a:gd name="T3" fmla="*/ 53 h 71"/>
                  <a:gd name="T4" fmla="*/ 69 w 71"/>
                  <a:gd name="T5" fmla="*/ 45 h 71"/>
                  <a:gd name="T6" fmla="*/ 71 w 71"/>
                  <a:gd name="T7" fmla="*/ 35 h 71"/>
                  <a:gd name="T8" fmla="*/ 69 w 71"/>
                  <a:gd name="T9" fmla="*/ 25 h 71"/>
                  <a:gd name="T10" fmla="*/ 65 w 71"/>
                  <a:gd name="T11" fmla="*/ 17 h 71"/>
                  <a:gd name="T12" fmla="*/ 59 w 71"/>
                  <a:gd name="T13" fmla="*/ 9 h 71"/>
                  <a:gd name="T14" fmla="*/ 53 w 71"/>
                  <a:gd name="T15" fmla="*/ 4 h 71"/>
                  <a:gd name="T16" fmla="*/ 43 w 71"/>
                  <a:gd name="T17" fmla="*/ 2 h 71"/>
                  <a:gd name="T18" fmla="*/ 35 w 71"/>
                  <a:gd name="T19" fmla="*/ 0 h 71"/>
                  <a:gd name="T20" fmla="*/ 25 w 71"/>
                  <a:gd name="T21" fmla="*/ 2 h 71"/>
                  <a:gd name="T22" fmla="*/ 17 w 71"/>
                  <a:gd name="T23" fmla="*/ 4 h 71"/>
                  <a:gd name="T24" fmla="*/ 10 w 71"/>
                  <a:gd name="T25" fmla="*/ 9 h 71"/>
                  <a:gd name="T26" fmla="*/ 4 w 71"/>
                  <a:gd name="T27" fmla="*/ 17 h 71"/>
                  <a:gd name="T28" fmla="*/ 0 w 71"/>
                  <a:gd name="T29" fmla="*/ 25 h 71"/>
                  <a:gd name="T30" fmla="*/ 0 w 71"/>
                  <a:gd name="T31" fmla="*/ 35 h 71"/>
                  <a:gd name="T32" fmla="*/ 0 w 71"/>
                  <a:gd name="T33" fmla="*/ 45 h 71"/>
                  <a:gd name="T34" fmla="*/ 4 w 71"/>
                  <a:gd name="T35" fmla="*/ 53 h 71"/>
                  <a:gd name="T36" fmla="*/ 10 w 71"/>
                  <a:gd name="T37" fmla="*/ 61 h 71"/>
                  <a:gd name="T38" fmla="*/ 17 w 71"/>
                  <a:gd name="T39" fmla="*/ 67 h 71"/>
                  <a:gd name="T40" fmla="*/ 25 w 71"/>
                  <a:gd name="T41" fmla="*/ 69 h 71"/>
                  <a:gd name="T42" fmla="*/ 35 w 71"/>
                  <a:gd name="T43" fmla="*/ 71 h 71"/>
                  <a:gd name="T44" fmla="*/ 43 w 71"/>
                  <a:gd name="T45" fmla="*/ 69 h 71"/>
                  <a:gd name="T46" fmla="*/ 53 w 71"/>
                  <a:gd name="T47" fmla="*/ 67 h 71"/>
                  <a:gd name="T48" fmla="*/ 59 w 71"/>
                  <a:gd name="T49" fmla="*/ 61 h 71"/>
                  <a:gd name="T50" fmla="*/ 59 w 71"/>
                  <a:gd name="T51" fmla="*/ 6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1" h="71">
                    <a:moveTo>
                      <a:pt x="59" y="61"/>
                    </a:moveTo>
                    <a:lnTo>
                      <a:pt x="65" y="53"/>
                    </a:lnTo>
                    <a:lnTo>
                      <a:pt x="69" y="45"/>
                    </a:lnTo>
                    <a:lnTo>
                      <a:pt x="71" y="35"/>
                    </a:lnTo>
                    <a:lnTo>
                      <a:pt x="69" y="25"/>
                    </a:lnTo>
                    <a:lnTo>
                      <a:pt x="65" y="17"/>
                    </a:lnTo>
                    <a:lnTo>
                      <a:pt x="59" y="9"/>
                    </a:lnTo>
                    <a:lnTo>
                      <a:pt x="53" y="4"/>
                    </a:lnTo>
                    <a:lnTo>
                      <a:pt x="43" y="2"/>
                    </a:lnTo>
                    <a:lnTo>
                      <a:pt x="35" y="0"/>
                    </a:lnTo>
                    <a:lnTo>
                      <a:pt x="25" y="2"/>
                    </a:lnTo>
                    <a:lnTo>
                      <a:pt x="17" y="4"/>
                    </a:lnTo>
                    <a:lnTo>
                      <a:pt x="10" y="9"/>
                    </a:lnTo>
                    <a:lnTo>
                      <a:pt x="4" y="17"/>
                    </a:lnTo>
                    <a:lnTo>
                      <a:pt x="0" y="25"/>
                    </a:lnTo>
                    <a:lnTo>
                      <a:pt x="0" y="35"/>
                    </a:lnTo>
                    <a:lnTo>
                      <a:pt x="0" y="45"/>
                    </a:lnTo>
                    <a:lnTo>
                      <a:pt x="4" y="53"/>
                    </a:lnTo>
                    <a:lnTo>
                      <a:pt x="10" y="61"/>
                    </a:lnTo>
                    <a:lnTo>
                      <a:pt x="17" y="67"/>
                    </a:lnTo>
                    <a:lnTo>
                      <a:pt x="25" y="69"/>
                    </a:lnTo>
                    <a:lnTo>
                      <a:pt x="35" y="71"/>
                    </a:lnTo>
                    <a:lnTo>
                      <a:pt x="43" y="69"/>
                    </a:lnTo>
                    <a:lnTo>
                      <a:pt x="53" y="67"/>
                    </a:lnTo>
                    <a:lnTo>
                      <a:pt x="59" y="61"/>
                    </a:lnTo>
                    <a:lnTo>
                      <a:pt x="59" y="61"/>
                    </a:lnTo>
                    <a:close/>
                  </a:path>
                </a:pathLst>
              </a:custGeom>
              <a:solidFill>
                <a:srgbClr val="00CC00"/>
              </a:solidFill>
              <a:ln w="0">
                <a:solidFill>
                  <a:srgbClr val="00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1" name="Freeform 228"/>
              <p:cNvSpPr>
                <a:spLocks/>
              </p:cNvSpPr>
              <p:nvPr/>
            </p:nvSpPr>
            <p:spPr bwMode="auto">
              <a:xfrm>
                <a:off x="-10226675" y="3300413"/>
                <a:ext cx="114300" cy="114300"/>
              </a:xfrm>
              <a:custGeom>
                <a:avLst/>
                <a:gdLst>
                  <a:gd name="T0" fmla="*/ 62 w 72"/>
                  <a:gd name="T1" fmla="*/ 62 h 72"/>
                  <a:gd name="T2" fmla="*/ 68 w 72"/>
                  <a:gd name="T3" fmla="*/ 54 h 72"/>
                  <a:gd name="T4" fmla="*/ 70 w 72"/>
                  <a:gd name="T5" fmla="*/ 46 h 72"/>
                  <a:gd name="T6" fmla="*/ 72 w 72"/>
                  <a:gd name="T7" fmla="*/ 36 h 72"/>
                  <a:gd name="T8" fmla="*/ 70 w 72"/>
                  <a:gd name="T9" fmla="*/ 26 h 72"/>
                  <a:gd name="T10" fmla="*/ 68 w 72"/>
                  <a:gd name="T11" fmla="*/ 18 h 72"/>
                  <a:gd name="T12" fmla="*/ 62 w 72"/>
                  <a:gd name="T13" fmla="*/ 10 h 72"/>
                  <a:gd name="T14" fmla="*/ 54 w 72"/>
                  <a:gd name="T15" fmla="*/ 4 h 72"/>
                  <a:gd name="T16" fmla="*/ 46 w 72"/>
                  <a:gd name="T17" fmla="*/ 0 h 72"/>
                  <a:gd name="T18" fmla="*/ 36 w 72"/>
                  <a:gd name="T19" fmla="*/ 0 h 72"/>
                  <a:gd name="T20" fmla="*/ 26 w 72"/>
                  <a:gd name="T21" fmla="*/ 0 h 72"/>
                  <a:gd name="T22" fmla="*/ 18 w 72"/>
                  <a:gd name="T23" fmla="*/ 4 h 72"/>
                  <a:gd name="T24" fmla="*/ 10 w 72"/>
                  <a:gd name="T25" fmla="*/ 10 h 72"/>
                  <a:gd name="T26" fmla="*/ 4 w 72"/>
                  <a:gd name="T27" fmla="*/ 18 h 72"/>
                  <a:gd name="T28" fmla="*/ 2 w 72"/>
                  <a:gd name="T29" fmla="*/ 26 h 72"/>
                  <a:gd name="T30" fmla="*/ 0 w 72"/>
                  <a:gd name="T31" fmla="*/ 36 h 72"/>
                  <a:gd name="T32" fmla="*/ 2 w 72"/>
                  <a:gd name="T33" fmla="*/ 46 h 72"/>
                  <a:gd name="T34" fmla="*/ 4 w 72"/>
                  <a:gd name="T35" fmla="*/ 54 h 72"/>
                  <a:gd name="T36" fmla="*/ 10 w 72"/>
                  <a:gd name="T37" fmla="*/ 62 h 72"/>
                  <a:gd name="T38" fmla="*/ 18 w 72"/>
                  <a:gd name="T39" fmla="*/ 66 h 72"/>
                  <a:gd name="T40" fmla="*/ 26 w 72"/>
                  <a:gd name="T41" fmla="*/ 70 h 72"/>
                  <a:gd name="T42" fmla="*/ 36 w 72"/>
                  <a:gd name="T43" fmla="*/ 72 h 72"/>
                  <a:gd name="T44" fmla="*/ 46 w 72"/>
                  <a:gd name="T45" fmla="*/ 70 h 72"/>
                  <a:gd name="T46" fmla="*/ 54 w 72"/>
                  <a:gd name="T47" fmla="*/ 66 h 72"/>
                  <a:gd name="T48" fmla="*/ 62 w 72"/>
                  <a:gd name="T49" fmla="*/ 62 h 72"/>
                  <a:gd name="T50" fmla="*/ 62 w 72"/>
                  <a:gd name="T51" fmla="*/ 6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2" h="72">
                    <a:moveTo>
                      <a:pt x="62" y="62"/>
                    </a:moveTo>
                    <a:lnTo>
                      <a:pt x="68" y="54"/>
                    </a:lnTo>
                    <a:lnTo>
                      <a:pt x="70" y="46"/>
                    </a:lnTo>
                    <a:lnTo>
                      <a:pt x="72" y="36"/>
                    </a:lnTo>
                    <a:lnTo>
                      <a:pt x="70" y="26"/>
                    </a:lnTo>
                    <a:lnTo>
                      <a:pt x="68" y="18"/>
                    </a:lnTo>
                    <a:lnTo>
                      <a:pt x="62" y="10"/>
                    </a:lnTo>
                    <a:lnTo>
                      <a:pt x="54" y="4"/>
                    </a:lnTo>
                    <a:lnTo>
                      <a:pt x="46" y="0"/>
                    </a:lnTo>
                    <a:lnTo>
                      <a:pt x="36" y="0"/>
                    </a:lnTo>
                    <a:lnTo>
                      <a:pt x="26" y="0"/>
                    </a:lnTo>
                    <a:lnTo>
                      <a:pt x="18" y="4"/>
                    </a:lnTo>
                    <a:lnTo>
                      <a:pt x="10" y="10"/>
                    </a:lnTo>
                    <a:lnTo>
                      <a:pt x="4" y="18"/>
                    </a:lnTo>
                    <a:lnTo>
                      <a:pt x="2" y="26"/>
                    </a:lnTo>
                    <a:lnTo>
                      <a:pt x="0" y="36"/>
                    </a:lnTo>
                    <a:lnTo>
                      <a:pt x="2" y="46"/>
                    </a:lnTo>
                    <a:lnTo>
                      <a:pt x="4" y="54"/>
                    </a:lnTo>
                    <a:lnTo>
                      <a:pt x="10" y="62"/>
                    </a:lnTo>
                    <a:lnTo>
                      <a:pt x="18" y="66"/>
                    </a:lnTo>
                    <a:lnTo>
                      <a:pt x="26" y="70"/>
                    </a:lnTo>
                    <a:lnTo>
                      <a:pt x="36" y="72"/>
                    </a:lnTo>
                    <a:lnTo>
                      <a:pt x="46" y="70"/>
                    </a:lnTo>
                    <a:lnTo>
                      <a:pt x="54" y="66"/>
                    </a:lnTo>
                    <a:lnTo>
                      <a:pt x="62" y="62"/>
                    </a:lnTo>
                    <a:lnTo>
                      <a:pt x="62" y="62"/>
                    </a:lnTo>
                    <a:close/>
                  </a:path>
                </a:pathLst>
              </a:custGeom>
              <a:solidFill>
                <a:srgbClr val="00CC00"/>
              </a:solidFill>
              <a:ln w="0">
                <a:solidFill>
                  <a:srgbClr val="00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136" name="ZoneTexte 135"/>
            <p:cNvSpPr txBox="1"/>
            <p:nvPr/>
          </p:nvSpPr>
          <p:spPr>
            <a:xfrm>
              <a:off x="701216" y="220486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4</a:t>
              </a:r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701216" y="279669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2</a:t>
              </a:r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701216" y="338851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142" name="ZoneTexte 141"/>
            <p:cNvSpPr txBox="1"/>
            <p:nvPr/>
          </p:nvSpPr>
          <p:spPr>
            <a:xfrm>
              <a:off x="649920" y="3959075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-2</a:t>
              </a:r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4466952" y="1916113"/>
            <a:ext cx="3272111" cy="2581275"/>
            <a:chOff x="4466952" y="1916113"/>
            <a:chExt cx="3272111" cy="2581275"/>
          </a:xfrm>
        </p:grpSpPr>
        <p:sp>
          <p:nvSpPr>
            <p:cNvPr id="23556" name="TextBox 12"/>
            <p:cNvSpPr txBox="1">
              <a:spLocks noChangeArrowheads="1"/>
            </p:cNvSpPr>
            <p:nvPr/>
          </p:nvSpPr>
          <p:spPr bwMode="auto">
            <a:xfrm>
              <a:off x="4856163" y="1916113"/>
              <a:ext cx="2260600" cy="42703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defRPr/>
              </a:pPr>
              <a:r>
                <a:rPr lang="es-ES" altLang="fr-FR" sz="1800" b="1" dirty="0">
                  <a:solidFill>
                    <a:srgbClr val="333399"/>
                  </a:solidFill>
                  <a:latin typeface="+mj-lt"/>
                  <a:cs typeface="+mn-cs"/>
                </a:rPr>
                <a:t>Cadera</a:t>
              </a:r>
            </a:p>
          </p:txBody>
        </p:sp>
        <p:sp>
          <p:nvSpPr>
            <p:cNvPr id="23667" name="TextBox 156"/>
            <p:cNvSpPr txBox="1">
              <a:spLocks noChangeArrowheads="1"/>
            </p:cNvSpPr>
            <p:nvPr/>
          </p:nvSpPr>
          <p:spPr bwMode="auto">
            <a:xfrm>
              <a:off x="7245350" y="2779713"/>
              <a:ext cx="493713" cy="257175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 dirty="0">
                  <a:solidFill>
                    <a:srgbClr val="FFFFFF"/>
                  </a:solidFill>
                </a:rPr>
                <a:t> 1.85*</a:t>
              </a:r>
            </a:p>
          </p:txBody>
        </p:sp>
        <p:sp>
          <p:nvSpPr>
            <p:cNvPr id="23668" name="TextBox 157"/>
            <p:cNvSpPr txBox="1">
              <a:spLocks noChangeArrowheads="1"/>
            </p:cNvSpPr>
            <p:nvPr/>
          </p:nvSpPr>
          <p:spPr bwMode="auto">
            <a:xfrm>
              <a:off x="7245350" y="2997200"/>
              <a:ext cx="493713" cy="255588"/>
            </a:xfrm>
            <a:prstGeom prst="rect">
              <a:avLst/>
            </a:prstGeom>
            <a:solidFill>
              <a:srgbClr val="6600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FFFFFF"/>
                  </a:solidFill>
                </a:rPr>
                <a:t> 1.47*</a:t>
              </a:r>
            </a:p>
          </p:txBody>
        </p:sp>
        <p:sp>
          <p:nvSpPr>
            <p:cNvPr id="23669" name="TextBox 158"/>
            <p:cNvSpPr txBox="1">
              <a:spLocks noChangeArrowheads="1"/>
            </p:cNvSpPr>
            <p:nvPr/>
          </p:nvSpPr>
          <p:spPr bwMode="auto">
            <a:xfrm>
              <a:off x="7245350" y="3284538"/>
              <a:ext cx="493713" cy="255587"/>
            </a:xfrm>
            <a:prstGeom prst="rect">
              <a:avLst/>
            </a:prstGeom>
            <a:solidFill>
              <a:srgbClr val="00CC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fr-FR" sz="1400" b="1">
                  <a:solidFill>
                    <a:srgbClr val="FFFFFF"/>
                  </a:solidFill>
                </a:rPr>
                <a:t> 0.70</a:t>
              </a:r>
            </a:p>
          </p:txBody>
        </p:sp>
        <p:sp>
          <p:nvSpPr>
            <p:cNvPr id="23673" name="Rectangle 98"/>
            <p:cNvSpPr>
              <a:spLocks noChangeArrowheads="1"/>
            </p:cNvSpPr>
            <p:nvPr/>
          </p:nvSpPr>
          <p:spPr bwMode="auto">
            <a:xfrm>
              <a:off x="5686425" y="4143375"/>
              <a:ext cx="496888" cy="354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altLang="en-US" sz="1200" b="1" dirty="0">
                  <a:solidFill>
                    <a:srgbClr val="000066"/>
                  </a:solidFill>
                </a:rPr>
                <a:t>S24</a:t>
              </a:r>
              <a:br>
                <a:rPr lang="en-US" altLang="en-US" sz="1200" b="1" dirty="0">
                  <a:solidFill>
                    <a:srgbClr val="000066"/>
                  </a:solidFill>
                </a:rPr>
              </a:br>
              <a:r>
                <a:rPr lang="en-US" altLang="en-US" sz="1100" dirty="0">
                  <a:solidFill>
                    <a:srgbClr val="000066"/>
                  </a:solidFill>
                </a:rPr>
                <a:t>N = 225</a:t>
              </a:r>
              <a:endParaRPr lang="en-US" altLang="en-US" sz="1600" dirty="0">
                <a:solidFill>
                  <a:srgbClr val="000066"/>
                </a:solidFill>
              </a:endParaRPr>
            </a:p>
          </p:txBody>
        </p:sp>
        <p:sp>
          <p:nvSpPr>
            <p:cNvPr id="23674" name="Rectangle 98"/>
            <p:cNvSpPr>
              <a:spLocks noChangeArrowheads="1"/>
            </p:cNvSpPr>
            <p:nvPr/>
          </p:nvSpPr>
          <p:spPr bwMode="auto">
            <a:xfrm>
              <a:off x="4577002" y="4143375"/>
              <a:ext cx="497995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altLang="en-US" sz="1200" b="1" dirty="0">
                  <a:solidFill>
                    <a:srgbClr val="000066"/>
                  </a:solidFill>
                </a:rPr>
                <a:t>Basal</a:t>
              </a:r>
              <a:br>
                <a:rPr lang="en-US" altLang="en-US" sz="1200" b="1" dirty="0">
                  <a:solidFill>
                    <a:srgbClr val="000066"/>
                  </a:solidFill>
                </a:rPr>
              </a:br>
              <a:r>
                <a:rPr lang="en-US" altLang="en-US" sz="1100" dirty="0">
                  <a:solidFill>
                    <a:srgbClr val="000066"/>
                  </a:solidFill>
                </a:rPr>
                <a:t>N = 236</a:t>
              </a:r>
              <a:endParaRPr lang="en-US" altLang="en-US" sz="1600" dirty="0">
                <a:solidFill>
                  <a:srgbClr val="000066"/>
                </a:solidFill>
              </a:endParaRPr>
            </a:p>
          </p:txBody>
        </p:sp>
        <p:sp>
          <p:nvSpPr>
            <p:cNvPr id="23675" name="Rectangle 98"/>
            <p:cNvSpPr>
              <a:spLocks noChangeArrowheads="1"/>
            </p:cNvSpPr>
            <p:nvPr/>
          </p:nvSpPr>
          <p:spPr bwMode="auto">
            <a:xfrm>
              <a:off x="6781800" y="4143375"/>
              <a:ext cx="496888" cy="354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altLang="en-US" sz="1200" b="1" dirty="0">
                  <a:solidFill>
                    <a:srgbClr val="000066"/>
                  </a:solidFill>
                </a:rPr>
                <a:t>S48</a:t>
              </a:r>
              <a:br>
                <a:rPr lang="en-US" altLang="en-US" sz="1200" b="1" dirty="0">
                  <a:solidFill>
                    <a:srgbClr val="000066"/>
                  </a:solidFill>
                </a:rPr>
              </a:br>
              <a:r>
                <a:rPr lang="en-US" altLang="en-US" sz="1100" dirty="0">
                  <a:solidFill>
                    <a:srgbClr val="000066"/>
                  </a:solidFill>
                </a:rPr>
                <a:t>N = 216</a:t>
              </a:r>
              <a:endParaRPr lang="en-US" altLang="en-US" sz="1600" dirty="0">
                <a:solidFill>
                  <a:srgbClr val="000066"/>
                </a:solidFill>
              </a:endParaRPr>
            </a:p>
          </p:txBody>
        </p:sp>
        <p:grpSp>
          <p:nvGrpSpPr>
            <p:cNvPr id="102" name="Groupe 101"/>
            <p:cNvGrpSpPr/>
            <p:nvPr/>
          </p:nvGrpSpPr>
          <p:grpSpPr>
            <a:xfrm>
              <a:off x="4788024" y="2340212"/>
              <a:ext cx="2362193" cy="1770063"/>
              <a:chOff x="-5476875" y="1887538"/>
              <a:chExt cx="2963863" cy="2220913"/>
            </a:xfrm>
          </p:grpSpPr>
          <p:sp>
            <p:nvSpPr>
              <p:cNvPr id="103" name="Line 167"/>
              <p:cNvSpPr>
                <a:spLocks noChangeShapeType="1"/>
              </p:cNvSpPr>
              <p:nvPr/>
            </p:nvSpPr>
            <p:spPr bwMode="auto">
              <a:xfrm flipV="1">
                <a:off x="-5391150" y="3357563"/>
                <a:ext cx="0" cy="75088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" name="Line 168"/>
              <p:cNvSpPr>
                <a:spLocks noChangeShapeType="1"/>
              </p:cNvSpPr>
              <p:nvPr/>
            </p:nvSpPr>
            <p:spPr bwMode="auto">
              <a:xfrm flipH="1">
                <a:off x="-5391150" y="3357563"/>
                <a:ext cx="28781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" name="Line 172"/>
              <p:cNvSpPr>
                <a:spLocks noChangeShapeType="1"/>
              </p:cNvSpPr>
              <p:nvPr/>
            </p:nvSpPr>
            <p:spPr bwMode="auto">
              <a:xfrm flipV="1">
                <a:off x="-5391150" y="1887538"/>
                <a:ext cx="0" cy="14700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" name="Line 173"/>
              <p:cNvSpPr>
                <a:spLocks noChangeShapeType="1"/>
              </p:cNvSpPr>
              <p:nvPr/>
            </p:nvSpPr>
            <p:spPr bwMode="auto">
              <a:xfrm>
                <a:off x="-5476875" y="2625725"/>
                <a:ext cx="857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7" name="Line 174"/>
              <p:cNvSpPr>
                <a:spLocks noChangeShapeType="1"/>
              </p:cNvSpPr>
              <p:nvPr/>
            </p:nvSpPr>
            <p:spPr bwMode="auto">
              <a:xfrm>
                <a:off x="-5476875" y="3357563"/>
                <a:ext cx="857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8" name="Line 175"/>
              <p:cNvSpPr>
                <a:spLocks noChangeShapeType="1"/>
              </p:cNvSpPr>
              <p:nvPr/>
            </p:nvSpPr>
            <p:spPr bwMode="auto">
              <a:xfrm>
                <a:off x="-5476875" y="4089400"/>
                <a:ext cx="857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9" name="Line 180"/>
              <p:cNvSpPr>
                <a:spLocks noChangeShapeType="1"/>
              </p:cNvSpPr>
              <p:nvPr/>
            </p:nvSpPr>
            <p:spPr bwMode="auto">
              <a:xfrm>
                <a:off x="-5476875" y="1893888"/>
                <a:ext cx="857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0" name="Freeform 181"/>
              <p:cNvSpPr>
                <a:spLocks/>
              </p:cNvSpPr>
              <p:nvPr/>
            </p:nvSpPr>
            <p:spPr bwMode="auto">
              <a:xfrm>
                <a:off x="-4000500" y="2673350"/>
                <a:ext cx="1370013" cy="265113"/>
              </a:xfrm>
              <a:custGeom>
                <a:avLst/>
                <a:gdLst>
                  <a:gd name="T0" fmla="*/ 863 w 863"/>
                  <a:gd name="T1" fmla="*/ 0 h 167"/>
                  <a:gd name="T2" fmla="*/ 2 w 863"/>
                  <a:gd name="T3" fmla="*/ 165 h 167"/>
                  <a:gd name="T4" fmla="*/ 0 w 863"/>
                  <a:gd name="T5" fmla="*/ 16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63" h="167">
                    <a:moveTo>
                      <a:pt x="863" y="0"/>
                    </a:moveTo>
                    <a:lnTo>
                      <a:pt x="2" y="165"/>
                    </a:lnTo>
                    <a:lnTo>
                      <a:pt x="0" y="167"/>
                    </a:lnTo>
                  </a:path>
                </a:pathLst>
              </a:cu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1" name="Line 182"/>
              <p:cNvSpPr>
                <a:spLocks noChangeShapeType="1"/>
              </p:cNvSpPr>
              <p:nvPr/>
            </p:nvSpPr>
            <p:spPr bwMode="auto">
              <a:xfrm flipV="1">
                <a:off x="-4000500" y="1897063"/>
                <a:ext cx="0" cy="104140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2" name="Line 183"/>
              <p:cNvSpPr>
                <a:spLocks noChangeShapeType="1"/>
              </p:cNvSpPr>
              <p:nvPr/>
            </p:nvSpPr>
            <p:spPr bwMode="auto">
              <a:xfrm flipV="1">
                <a:off x="-2620963" y="1893888"/>
                <a:ext cx="0" cy="2081213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3" name="Line 184"/>
              <p:cNvSpPr>
                <a:spLocks noChangeShapeType="1"/>
              </p:cNvSpPr>
              <p:nvPr/>
            </p:nvSpPr>
            <p:spPr bwMode="auto">
              <a:xfrm flipV="1">
                <a:off x="-4000500" y="2938463"/>
                <a:ext cx="0" cy="107473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4" name="Line 188"/>
              <p:cNvSpPr>
                <a:spLocks noChangeShapeType="1"/>
              </p:cNvSpPr>
              <p:nvPr/>
            </p:nvSpPr>
            <p:spPr bwMode="auto">
              <a:xfrm flipH="1">
                <a:off x="-5391150" y="2938463"/>
                <a:ext cx="1390650" cy="41910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5" name="Freeform 196"/>
              <p:cNvSpPr>
                <a:spLocks/>
              </p:cNvSpPr>
              <p:nvPr/>
            </p:nvSpPr>
            <p:spPr bwMode="auto">
              <a:xfrm>
                <a:off x="-2686050" y="2616200"/>
                <a:ext cx="112713" cy="114300"/>
              </a:xfrm>
              <a:custGeom>
                <a:avLst/>
                <a:gdLst>
                  <a:gd name="T0" fmla="*/ 35 w 71"/>
                  <a:gd name="T1" fmla="*/ 72 h 72"/>
                  <a:gd name="T2" fmla="*/ 45 w 71"/>
                  <a:gd name="T3" fmla="*/ 70 h 72"/>
                  <a:gd name="T4" fmla="*/ 53 w 71"/>
                  <a:gd name="T5" fmla="*/ 66 h 72"/>
                  <a:gd name="T6" fmla="*/ 61 w 71"/>
                  <a:gd name="T7" fmla="*/ 60 h 72"/>
                  <a:gd name="T8" fmla="*/ 67 w 71"/>
                  <a:gd name="T9" fmla="*/ 54 h 72"/>
                  <a:gd name="T10" fmla="*/ 71 w 71"/>
                  <a:gd name="T11" fmla="*/ 44 h 72"/>
                  <a:gd name="T12" fmla="*/ 71 w 71"/>
                  <a:gd name="T13" fmla="*/ 36 h 72"/>
                  <a:gd name="T14" fmla="*/ 71 w 71"/>
                  <a:gd name="T15" fmla="*/ 26 h 72"/>
                  <a:gd name="T16" fmla="*/ 67 w 71"/>
                  <a:gd name="T17" fmla="*/ 18 h 72"/>
                  <a:gd name="T18" fmla="*/ 61 w 71"/>
                  <a:gd name="T19" fmla="*/ 10 h 72"/>
                  <a:gd name="T20" fmla="*/ 53 w 71"/>
                  <a:gd name="T21" fmla="*/ 4 h 72"/>
                  <a:gd name="T22" fmla="*/ 45 w 71"/>
                  <a:gd name="T23" fmla="*/ 0 h 72"/>
                  <a:gd name="T24" fmla="*/ 35 w 71"/>
                  <a:gd name="T25" fmla="*/ 0 h 72"/>
                  <a:gd name="T26" fmla="*/ 25 w 71"/>
                  <a:gd name="T27" fmla="*/ 0 h 72"/>
                  <a:gd name="T28" fmla="*/ 17 w 71"/>
                  <a:gd name="T29" fmla="*/ 4 h 72"/>
                  <a:gd name="T30" fmla="*/ 11 w 71"/>
                  <a:gd name="T31" fmla="*/ 10 h 72"/>
                  <a:gd name="T32" fmla="*/ 6 w 71"/>
                  <a:gd name="T33" fmla="*/ 18 h 72"/>
                  <a:gd name="T34" fmla="*/ 2 w 71"/>
                  <a:gd name="T35" fmla="*/ 26 h 72"/>
                  <a:gd name="T36" fmla="*/ 0 w 71"/>
                  <a:gd name="T37" fmla="*/ 36 h 72"/>
                  <a:gd name="T38" fmla="*/ 2 w 71"/>
                  <a:gd name="T39" fmla="*/ 44 h 72"/>
                  <a:gd name="T40" fmla="*/ 6 w 71"/>
                  <a:gd name="T41" fmla="*/ 54 h 72"/>
                  <a:gd name="T42" fmla="*/ 11 w 71"/>
                  <a:gd name="T43" fmla="*/ 60 h 72"/>
                  <a:gd name="T44" fmla="*/ 17 w 71"/>
                  <a:gd name="T45" fmla="*/ 66 h 72"/>
                  <a:gd name="T46" fmla="*/ 25 w 71"/>
                  <a:gd name="T47" fmla="*/ 70 h 72"/>
                  <a:gd name="T48" fmla="*/ 35 w 71"/>
                  <a:gd name="T4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1" h="72">
                    <a:moveTo>
                      <a:pt x="35" y="72"/>
                    </a:moveTo>
                    <a:lnTo>
                      <a:pt x="45" y="70"/>
                    </a:lnTo>
                    <a:lnTo>
                      <a:pt x="53" y="66"/>
                    </a:lnTo>
                    <a:lnTo>
                      <a:pt x="61" y="60"/>
                    </a:lnTo>
                    <a:lnTo>
                      <a:pt x="67" y="54"/>
                    </a:lnTo>
                    <a:lnTo>
                      <a:pt x="71" y="44"/>
                    </a:lnTo>
                    <a:lnTo>
                      <a:pt x="71" y="36"/>
                    </a:lnTo>
                    <a:lnTo>
                      <a:pt x="71" y="26"/>
                    </a:lnTo>
                    <a:lnTo>
                      <a:pt x="67" y="18"/>
                    </a:lnTo>
                    <a:lnTo>
                      <a:pt x="61" y="10"/>
                    </a:lnTo>
                    <a:lnTo>
                      <a:pt x="53" y="4"/>
                    </a:lnTo>
                    <a:lnTo>
                      <a:pt x="45" y="0"/>
                    </a:lnTo>
                    <a:lnTo>
                      <a:pt x="35" y="0"/>
                    </a:lnTo>
                    <a:lnTo>
                      <a:pt x="25" y="0"/>
                    </a:lnTo>
                    <a:lnTo>
                      <a:pt x="17" y="4"/>
                    </a:lnTo>
                    <a:lnTo>
                      <a:pt x="11" y="10"/>
                    </a:lnTo>
                    <a:lnTo>
                      <a:pt x="6" y="18"/>
                    </a:lnTo>
                    <a:lnTo>
                      <a:pt x="2" y="26"/>
                    </a:lnTo>
                    <a:lnTo>
                      <a:pt x="0" y="36"/>
                    </a:lnTo>
                    <a:lnTo>
                      <a:pt x="2" y="44"/>
                    </a:lnTo>
                    <a:lnTo>
                      <a:pt x="6" y="54"/>
                    </a:lnTo>
                    <a:lnTo>
                      <a:pt x="11" y="60"/>
                    </a:lnTo>
                    <a:lnTo>
                      <a:pt x="17" y="66"/>
                    </a:lnTo>
                    <a:lnTo>
                      <a:pt x="25" y="70"/>
                    </a:lnTo>
                    <a:lnTo>
                      <a:pt x="35" y="72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6" name="Freeform 197"/>
              <p:cNvSpPr>
                <a:spLocks/>
              </p:cNvSpPr>
              <p:nvPr/>
            </p:nvSpPr>
            <p:spPr bwMode="auto">
              <a:xfrm>
                <a:off x="-4057650" y="2881313"/>
                <a:ext cx="112713" cy="112713"/>
              </a:xfrm>
              <a:custGeom>
                <a:avLst/>
                <a:gdLst>
                  <a:gd name="T0" fmla="*/ 36 w 71"/>
                  <a:gd name="T1" fmla="*/ 71 h 71"/>
                  <a:gd name="T2" fmla="*/ 44 w 71"/>
                  <a:gd name="T3" fmla="*/ 69 h 71"/>
                  <a:gd name="T4" fmla="*/ 53 w 71"/>
                  <a:gd name="T5" fmla="*/ 67 h 71"/>
                  <a:gd name="T6" fmla="*/ 59 w 71"/>
                  <a:gd name="T7" fmla="*/ 61 h 71"/>
                  <a:gd name="T8" fmla="*/ 65 w 71"/>
                  <a:gd name="T9" fmla="*/ 53 h 71"/>
                  <a:gd name="T10" fmla="*/ 69 w 71"/>
                  <a:gd name="T11" fmla="*/ 46 h 71"/>
                  <a:gd name="T12" fmla="*/ 71 w 71"/>
                  <a:gd name="T13" fmla="*/ 36 h 71"/>
                  <a:gd name="T14" fmla="*/ 69 w 71"/>
                  <a:gd name="T15" fmla="*/ 26 h 71"/>
                  <a:gd name="T16" fmla="*/ 65 w 71"/>
                  <a:gd name="T17" fmla="*/ 18 h 71"/>
                  <a:gd name="T18" fmla="*/ 59 w 71"/>
                  <a:gd name="T19" fmla="*/ 10 h 71"/>
                  <a:gd name="T20" fmla="*/ 53 w 71"/>
                  <a:gd name="T21" fmla="*/ 4 h 71"/>
                  <a:gd name="T22" fmla="*/ 44 w 71"/>
                  <a:gd name="T23" fmla="*/ 2 h 71"/>
                  <a:gd name="T24" fmla="*/ 36 w 71"/>
                  <a:gd name="T25" fmla="*/ 0 h 71"/>
                  <a:gd name="T26" fmla="*/ 26 w 71"/>
                  <a:gd name="T27" fmla="*/ 2 h 71"/>
                  <a:gd name="T28" fmla="*/ 18 w 71"/>
                  <a:gd name="T29" fmla="*/ 4 h 71"/>
                  <a:gd name="T30" fmla="*/ 10 w 71"/>
                  <a:gd name="T31" fmla="*/ 10 h 71"/>
                  <a:gd name="T32" fmla="*/ 4 w 71"/>
                  <a:gd name="T33" fmla="*/ 18 h 71"/>
                  <a:gd name="T34" fmla="*/ 0 w 71"/>
                  <a:gd name="T35" fmla="*/ 26 h 71"/>
                  <a:gd name="T36" fmla="*/ 0 w 71"/>
                  <a:gd name="T37" fmla="*/ 36 h 71"/>
                  <a:gd name="T38" fmla="*/ 0 w 71"/>
                  <a:gd name="T39" fmla="*/ 46 h 71"/>
                  <a:gd name="T40" fmla="*/ 4 w 71"/>
                  <a:gd name="T41" fmla="*/ 53 h 71"/>
                  <a:gd name="T42" fmla="*/ 10 w 71"/>
                  <a:gd name="T43" fmla="*/ 61 h 71"/>
                  <a:gd name="T44" fmla="*/ 18 w 71"/>
                  <a:gd name="T45" fmla="*/ 67 h 71"/>
                  <a:gd name="T46" fmla="*/ 26 w 71"/>
                  <a:gd name="T47" fmla="*/ 69 h 71"/>
                  <a:gd name="T48" fmla="*/ 36 w 71"/>
                  <a:gd name="T49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1" h="71">
                    <a:moveTo>
                      <a:pt x="36" y="71"/>
                    </a:moveTo>
                    <a:lnTo>
                      <a:pt x="44" y="69"/>
                    </a:lnTo>
                    <a:lnTo>
                      <a:pt x="53" y="67"/>
                    </a:lnTo>
                    <a:lnTo>
                      <a:pt x="59" y="61"/>
                    </a:lnTo>
                    <a:lnTo>
                      <a:pt x="65" y="53"/>
                    </a:lnTo>
                    <a:lnTo>
                      <a:pt x="69" y="46"/>
                    </a:lnTo>
                    <a:lnTo>
                      <a:pt x="71" y="36"/>
                    </a:lnTo>
                    <a:lnTo>
                      <a:pt x="69" y="26"/>
                    </a:lnTo>
                    <a:lnTo>
                      <a:pt x="65" y="18"/>
                    </a:lnTo>
                    <a:lnTo>
                      <a:pt x="59" y="10"/>
                    </a:lnTo>
                    <a:lnTo>
                      <a:pt x="53" y="4"/>
                    </a:lnTo>
                    <a:lnTo>
                      <a:pt x="44" y="2"/>
                    </a:lnTo>
                    <a:lnTo>
                      <a:pt x="36" y="0"/>
                    </a:lnTo>
                    <a:lnTo>
                      <a:pt x="26" y="2"/>
                    </a:lnTo>
                    <a:lnTo>
                      <a:pt x="18" y="4"/>
                    </a:lnTo>
                    <a:lnTo>
                      <a:pt x="10" y="10"/>
                    </a:lnTo>
                    <a:lnTo>
                      <a:pt x="4" y="18"/>
                    </a:lnTo>
                    <a:lnTo>
                      <a:pt x="0" y="26"/>
                    </a:lnTo>
                    <a:lnTo>
                      <a:pt x="0" y="36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10" y="61"/>
                    </a:lnTo>
                    <a:lnTo>
                      <a:pt x="18" y="67"/>
                    </a:lnTo>
                    <a:lnTo>
                      <a:pt x="26" y="69"/>
                    </a:lnTo>
                    <a:lnTo>
                      <a:pt x="36" y="71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7" name="Freeform 198"/>
              <p:cNvSpPr>
                <a:spLocks/>
              </p:cNvSpPr>
              <p:nvPr/>
            </p:nvSpPr>
            <p:spPr bwMode="auto">
              <a:xfrm>
                <a:off x="-5448300" y="3300413"/>
                <a:ext cx="114300" cy="114300"/>
              </a:xfrm>
              <a:custGeom>
                <a:avLst/>
                <a:gdLst>
                  <a:gd name="T0" fmla="*/ 36 w 72"/>
                  <a:gd name="T1" fmla="*/ 72 h 72"/>
                  <a:gd name="T2" fmla="*/ 46 w 72"/>
                  <a:gd name="T3" fmla="*/ 70 h 72"/>
                  <a:gd name="T4" fmla="*/ 54 w 72"/>
                  <a:gd name="T5" fmla="*/ 66 h 72"/>
                  <a:gd name="T6" fmla="*/ 62 w 72"/>
                  <a:gd name="T7" fmla="*/ 62 h 72"/>
                  <a:gd name="T8" fmla="*/ 68 w 72"/>
                  <a:gd name="T9" fmla="*/ 54 h 72"/>
                  <a:gd name="T10" fmla="*/ 72 w 72"/>
                  <a:gd name="T11" fmla="*/ 46 h 72"/>
                  <a:gd name="T12" fmla="*/ 72 w 72"/>
                  <a:gd name="T13" fmla="*/ 36 h 72"/>
                  <a:gd name="T14" fmla="*/ 72 w 72"/>
                  <a:gd name="T15" fmla="*/ 26 h 72"/>
                  <a:gd name="T16" fmla="*/ 68 w 72"/>
                  <a:gd name="T17" fmla="*/ 18 h 72"/>
                  <a:gd name="T18" fmla="*/ 62 w 72"/>
                  <a:gd name="T19" fmla="*/ 10 h 72"/>
                  <a:gd name="T20" fmla="*/ 54 w 72"/>
                  <a:gd name="T21" fmla="*/ 4 h 72"/>
                  <a:gd name="T22" fmla="*/ 46 w 72"/>
                  <a:gd name="T23" fmla="*/ 0 h 72"/>
                  <a:gd name="T24" fmla="*/ 36 w 72"/>
                  <a:gd name="T25" fmla="*/ 0 h 72"/>
                  <a:gd name="T26" fmla="*/ 28 w 72"/>
                  <a:gd name="T27" fmla="*/ 0 h 72"/>
                  <a:gd name="T28" fmla="*/ 18 w 72"/>
                  <a:gd name="T29" fmla="*/ 4 h 72"/>
                  <a:gd name="T30" fmla="*/ 12 w 72"/>
                  <a:gd name="T31" fmla="*/ 10 h 72"/>
                  <a:gd name="T32" fmla="*/ 6 w 72"/>
                  <a:gd name="T33" fmla="*/ 18 h 72"/>
                  <a:gd name="T34" fmla="*/ 2 w 72"/>
                  <a:gd name="T35" fmla="*/ 26 h 72"/>
                  <a:gd name="T36" fmla="*/ 0 w 72"/>
                  <a:gd name="T37" fmla="*/ 36 h 72"/>
                  <a:gd name="T38" fmla="*/ 2 w 72"/>
                  <a:gd name="T39" fmla="*/ 46 h 72"/>
                  <a:gd name="T40" fmla="*/ 6 w 72"/>
                  <a:gd name="T41" fmla="*/ 54 h 72"/>
                  <a:gd name="T42" fmla="*/ 12 w 72"/>
                  <a:gd name="T43" fmla="*/ 62 h 72"/>
                  <a:gd name="T44" fmla="*/ 18 w 72"/>
                  <a:gd name="T45" fmla="*/ 66 h 72"/>
                  <a:gd name="T46" fmla="*/ 28 w 72"/>
                  <a:gd name="T47" fmla="*/ 70 h 72"/>
                  <a:gd name="T48" fmla="*/ 36 w 72"/>
                  <a:gd name="T4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2" h="72">
                    <a:moveTo>
                      <a:pt x="36" y="72"/>
                    </a:moveTo>
                    <a:lnTo>
                      <a:pt x="46" y="70"/>
                    </a:lnTo>
                    <a:lnTo>
                      <a:pt x="54" y="66"/>
                    </a:lnTo>
                    <a:lnTo>
                      <a:pt x="62" y="62"/>
                    </a:lnTo>
                    <a:lnTo>
                      <a:pt x="68" y="54"/>
                    </a:lnTo>
                    <a:lnTo>
                      <a:pt x="72" y="46"/>
                    </a:lnTo>
                    <a:lnTo>
                      <a:pt x="72" y="36"/>
                    </a:lnTo>
                    <a:lnTo>
                      <a:pt x="72" y="26"/>
                    </a:lnTo>
                    <a:lnTo>
                      <a:pt x="68" y="18"/>
                    </a:lnTo>
                    <a:lnTo>
                      <a:pt x="62" y="10"/>
                    </a:lnTo>
                    <a:lnTo>
                      <a:pt x="54" y="4"/>
                    </a:lnTo>
                    <a:lnTo>
                      <a:pt x="46" y="0"/>
                    </a:lnTo>
                    <a:lnTo>
                      <a:pt x="36" y="0"/>
                    </a:lnTo>
                    <a:lnTo>
                      <a:pt x="28" y="0"/>
                    </a:lnTo>
                    <a:lnTo>
                      <a:pt x="18" y="4"/>
                    </a:lnTo>
                    <a:lnTo>
                      <a:pt x="12" y="10"/>
                    </a:lnTo>
                    <a:lnTo>
                      <a:pt x="6" y="18"/>
                    </a:lnTo>
                    <a:lnTo>
                      <a:pt x="2" y="26"/>
                    </a:lnTo>
                    <a:lnTo>
                      <a:pt x="0" y="36"/>
                    </a:lnTo>
                    <a:lnTo>
                      <a:pt x="2" y="46"/>
                    </a:lnTo>
                    <a:lnTo>
                      <a:pt x="6" y="54"/>
                    </a:lnTo>
                    <a:lnTo>
                      <a:pt x="12" y="62"/>
                    </a:lnTo>
                    <a:lnTo>
                      <a:pt x="18" y="66"/>
                    </a:lnTo>
                    <a:lnTo>
                      <a:pt x="28" y="70"/>
                    </a:lnTo>
                    <a:lnTo>
                      <a:pt x="36" y="72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8" name="Line 199"/>
              <p:cNvSpPr>
                <a:spLocks noChangeShapeType="1"/>
              </p:cNvSpPr>
              <p:nvPr/>
            </p:nvSpPr>
            <p:spPr bwMode="auto">
              <a:xfrm>
                <a:off x="-2620963" y="1903413"/>
                <a:ext cx="0" cy="876300"/>
              </a:xfrm>
              <a:prstGeom prst="line">
                <a:avLst/>
              </a:prstGeom>
              <a:noFill/>
              <a:ln w="28575">
                <a:solidFill>
                  <a:srgbClr val="66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9" name="Line 200"/>
              <p:cNvSpPr>
                <a:spLocks noChangeShapeType="1"/>
              </p:cNvSpPr>
              <p:nvPr/>
            </p:nvSpPr>
            <p:spPr bwMode="auto">
              <a:xfrm>
                <a:off x="-4000500" y="2082800"/>
                <a:ext cx="0" cy="1006475"/>
              </a:xfrm>
              <a:prstGeom prst="line">
                <a:avLst/>
              </a:prstGeom>
              <a:noFill/>
              <a:ln w="28575">
                <a:solidFill>
                  <a:srgbClr val="66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0" name="Line 201"/>
              <p:cNvSpPr>
                <a:spLocks noChangeShapeType="1"/>
              </p:cNvSpPr>
              <p:nvPr/>
            </p:nvSpPr>
            <p:spPr bwMode="auto">
              <a:xfrm flipV="1">
                <a:off x="-4000500" y="3089275"/>
                <a:ext cx="0" cy="1012825"/>
              </a:xfrm>
              <a:prstGeom prst="line">
                <a:avLst/>
              </a:prstGeom>
              <a:noFill/>
              <a:ln w="28575">
                <a:solidFill>
                  <a:srgbClr val="66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1" name="Line 202"/>
              <p:cNvSpPr>
                <a:spLocks noChangeShapeType="1"/>
              </p:cNvSpPr>
              <p:nvPr/>
            </p:nvSpPr>
            <p:spPr bwMode="auto">
              <a:xfrm flipV="1">
                <a:off x="-2620963" y="2779713"/>
                <a:ext cx="0" cy="1312863"/>
              </a:xfrm>
              <a:prstGeom prst="line">
                <a:avLst/>
              </a:prstGeom>
              <a:noFill/>
              <a:ln w="28575">
                <a:solidFill>
                  <a:srgbClr val="66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2" name="Line 203"/>
              <p:cNvSpPr>
                <a:spLocks noChangeShapeType="1"/>
              </p:cNvSpPr>
              <p:nvPr/>
            </p:nvSpPr>
            <p:spPr bwMode="auto">
              <a:xfrm flipH="1">
                <a:off x="-4000500" y="2779713"/>
                <a:ext cx="1379538" cy="309563"/>
              </a:xfrm>
              <a:prstGeom prst="line">
                <a:avLst/>
              </a:prstGeom>
              <a:noFill/>
              <a:ln w="28575">
                <a:solidFill>
                  <a:srgbClr val="66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3" name="Line 205"/>
              <p:cNvSpPr>
                <a:spLocks noChangeShapeType="1"/>
              </p:cNvSpPr>
              <p:nvPr/>
            </p:nvSpPr>
            <p:spPr bwMode="auto">
              <a:xfrm flipH="1">
                <a:off x="-5391150" y="3089275"/>
                <a:ext cx="1390650" cy="268288"/>
              </a:xfrm>
              <a:prstGeom prst="line">
                <a:avLst/>
              </a:prstGeom>
              <a:noFill/>
              <a:ln w="28575">
                <a:solidFill>
                  <a:srgbClr val="66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4" name="Freeform 210"/>
              <p:cNvSpPr>
                <a:spLocks/>
              </p:cNvSpPr>
              <p:nvPr/>
            </p:nvSpPr>
            <p:spPr bwMode="auto">
              <a:xfrm>
                <a:off x="-2676525" y="2724150"/>
                <a:ext cx="112713" cy="112713"/>
              </a:xfrm>
              <a:custGeom>
                <a:avLst/>
                <a:gdLst>
                  <a:gd name="T0" fmla="*/ 59 w 71"/>
                  <a:gd name="T1" fmla="*/ 61 h 71"/>
                  <a:gd name="T2" fmla="*/ 65 w 71"/>
                  <a:gd name="T3" fmla="*/ 53 h 71"/>
                  <a:gd name="T4" fmla="*/ 69 w 71"/>
                  <a:gd name="T5" fmla="*/ 45 h 71"/>
                  <a:gd name="T6" fmla="*/ 71 w 71"/>
                  <a:gd name="T7" fmla="*/ 35 h 71"/>
                  <a:gd name="T8" fmla="*/ 69 w 71"/>
                  <a:gd name="T9" fmla="*/ 27 h 71"/>
                  <a:gd name="T10" fmla="*/ 65 w 71"/>
                  <a:gd name="T11" fmla="*/ 17 h 71"/>
                  <a:gd name="T12" fmla="*/ 59 w 71"/>
                  <a:gd name="T13" fmla="*/ 11 h 71"/>
                  <a:gd name="T14" fmla="*/ 53 w 71"/>
                  <a:gd name="T15" fmla="*/ 5 h 71"/>
                  <a:gd name="T16" fmla="*/ 43 w 71"/>
                  <a:gd name="T17" fmla="*/ 2 h 71"/>
                  <a:gd name="T18" fmla="*/ 35 w 71"/>
                  <a:gd name="T19" fmla="*/ 0 h 71"/>
                  <a:gd name="T20" fmla="*/ 25 w 71"/>
                  <a:gd name="T21" fmla="*/ 2 h 71"/>
                  <a:gd name="T22" fmla="*/ 17 w 71"/>
                  <a:gd name="T23" fmla="*/ 5 h 71"/>
                  <a:gd name="T24" fmla="*/ 9 w 71"/>
                  <a:gd name="T25" fmla="*/ 11 h 71"/>
                  <a:gd name="T26" fmla="*/ 3 w 71"/>
                  <a:gd name="T27" fmla="*/ 17 h 71"/>
                  <a:gd name="T28" fmla="*/ 0 w 71"/>
                  <a:gd name="T29" fmla="*/ 27 h 71"/>
                  <a:gd name="T30" fmla="*/ 0 w 71"/>
                  <a:gd name="T31" fmla="*/ 35 h 71"/>
                  <a:gd name="T32" fmla="*/ 0 w 71"/>
                  <a:gd name="T33" fmla="*/ 45 h 71"/>
                  <a:gd name="T34" fmla="*/ 3 w 71"/>
                  <a:gd name="T35" fmla="*/ 53 h 71"/>
                  <a:gd name="T36" fmla="*/ 9 w 71"/>
                  <a:gd name="T37" fmla="*/ 61 h 71"/>
                  <a:gd name="T38" fmla="*/ 17 w 71"/>
                  <a:gd name="T39" fmla="*/ 67 h 71"/>
                  <a:gd name="T40" fmla="*/ 25 w 71"/>
                  <a:gd name="T41" fmla="*/ 71 h 71"/>
                  <a:gd name="T42" fmla="*/ 35 w 71"/>
                  <a:gd name="T43" fmla="*/ 71 h 71"/>
                  <a:gd name="T44" fmla="*/ 43 w 71"/>
                  <a:gd name="T45" fmla="*/ 71 h 71"/>
                  <a:gd name="T46" fmla="*/ 53 w 71"/>
                  <a:gd name="T47" fmla="*/ 67 h 71"/>
                  <a:gd name="T48" fmla="*/ 59 w 71"/>
                  <a:gd name="T49" fmla="*/ 6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1" h="71">
                    <a:moveTo>
                      <a:pt x="59" y="61"/>
                    </a:moveTo>
                    <a:lnTo>
                      <a:pt x="65" y="53"/>
                    </a:lnTo>
                    <a:lnTo>
                      <a:pt x="69" y="45"/>
                    </a:lnTo>
                    <a:lnTo>
                      <a:pt x="71" y="35"/>
                    </a:lnTo>
                    <a:lnTo>
                      <a:pt x="69" y="27"/>
                    </a:lnTo>
                    <a:lnTo>
                      <a:pt x="65" y="17"/>
                    </a:lnTo>
                    <a:lnTo>
                      <a:pt x="59" y="11"/>
                    </a:lnTo>
                    <a:lnTo>
                      <a:pt x="53" y="5"/>
                    </a:lnTo>
                    <a:lnTo>
                      <a:pt x="43" y="2"/>
                    </a:lnTo>
                    <a:lnTo>
                      <a:pt x="35" y="0"/>
                    </a:lnTo>
                    <a:lnTo>
                      <a:pt x="25" y="2"/>
                    </a:lnTo>
                    <a:lnTo>
                      <a:pt x="17" y="5"/>
                    </a:lnTo>
                    <a:lnTo>
                      <a:pt x="9" y="11"/>
                    </a:lnTo>
                    <a:lnTo>
                      <a:pt x="3" y="17"/>
                    </a:lnTo>
                    <a:lnTo>
                      <a:pt x="0" y="27"/>
                    </a:lnTo>
                    <a:lnTo>
                      <a:pt x="0" y="35"/>
                    </a:lnTo>
                    <a:lnTo>
                      <a:pt x="0" y="45"/>
                    </a:lnTo>
                    <a:lnTo>
                      <a:pt x="3" y="53"/>
                    </a:lnTo>
                    <a:lnTo>
                      <a:pt x="9" y="61"/>
                    </a:lnTo>
                    <a:lnTo>
                      <a:pt x="17" y="67"/>
                    </a:lnTo>
                    <a:lnTo>
                      <a:pt x="25" y="71"/>
                    </a:lnTo>
                    <a:lnTo>
                      <a:pt x="35" y="71"/>
                    </a:lnTo>
                    <a:lnTo>
                      <a:pt x="43" y="71"/>
                    </a:lnTo>
                    <a:lnTo>
                      <a:pt x="53" y="67"/>
                    </a:lnTo>
                    <a:lnTo>
                      <a:pt x="59" y="61"/>
                    </a:lnTo>
                    <a:close/>
                  </a:path>
                </a:pathLst>
              </a:custGeom>
              <a:solidFill>
                <a:srgbClr val="6600FF"/>
              </a:solidFill>
              <a:ln w="0">
                <a:solidFill>
                  <a:srgbClr val="66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5" name="Freeform 211"/>
              <p:cNvSpPr>
                <a:spLocks/>
              </p:cNvSpPr>
              <p:nvPr/>
            </p:nvSpPr>
            <p:spPr bwMode="auto">
              <a:xfrm>
                <a:off x="-4057650" y="3032125"/>
                <a:ext cx="112713" cy="114300"/>
              </a:xfrm>
              <a:custGeom>
                <a:avLst/>
                <a:gdLst>
                  <a:gd name="T0" fmla="*/ 61 w 71"/>
                  <a:gd name="T1" fmla="*/ 60 h 72"/>
                  <a:gd name="T2" fmla="*/ 67 w 71"/>
                  <a:gd name="T3" fmla="*/ 54 h 72"/>
                  <a:gd name="T4" fmla="*/ 71 w 71"/>
                  <a:gd name="T5" fmla="*/ 46 h 72"/>
                  <a:gd name="T6" fmla="*/ 71 w 71"/>
                  <a:gd name="T7" fmla="*/ 36 h 72"/>
                  <a:gd name="T8" fmla="*/ 71 w 71"/>
                  <a:gd name="T9" fmla="*/ 26 h 72"/>
                  <a:gd name="T10" fmla="*/ 67 w 71"/>
                  <a:gd name="T11" fmla="*/ 18 h 72"/>
                  <a:gd name="T12" fmla="*/ 61 w 71"/>
                  <a:gd name="T13" fmla="*/ 10 h 72"/>
                  <a:gd name="T14" fmla="*/ 53 w 71"/>
                  <a:gd name="T15" fmla="*/ 4 h 72"/>
                  <a:gd name="T16" fmla="*/ 46 w 71"/>
                  <a:gd name="T17" fmla="*/ 0 h 72"/>
                  <a:gd name="T18" fmla="*/ 36 w 71"/>
                  <a:gd name="T19" fmla="*/ 0 h 72"/>
                  <a:gd name="T20" fmla="*/ 28 w 71"/>
                  <a:gd name="T21" fmla="*/ 0 h 72"/>
                  <a:gd name="T22" fmla="*/ 18 w 71"/>
                  <a:gd name="T23" fmla="*/ 4 h 72"/>
                  <a:gd name="T24" fmla="*/ 12 w 71"/>
                  <a:gd name="T25" fmla="*/ 10 h 72"/>
                  <a:gd name="T26" fmla="*/ 6 w 71"/>
                  <a:gd name="T27" fmla="*/ 18 h 72"/>
                  <a:gd name="T28" fmla="*/ 2 w 71"/>
                  <a:gd name="T29" fmla="*/ 26 h 72"/>
                  <a:gd name="T30" fmla="*/ 0 w 71"/>
                  <a:gd name="T31" fmla="*/ 36 h 72"/>
                  <a:gd name="T32" fmla="*/ 2 w 71"/>
                  <a:gd name="T33" fmla="*/ 46 h 72"/>
                  <a:gd name="T34" fmla="*/ 6 w 71"/>
                  <a:gd name="T35" fmla="*/ 54 h 72"/>
                  <a:gd name="T36" fmla="*/ 12 w 71"/>
                  <a:gd name="T37" fmla="*/ 60 h 72"/>
                  <a:gd name="T38" fmla="*/ 18 w 71"/>
                  <a:gd name="T39" fmla="*/ 66 h 72"/>
                  <a:gd name="T40" fmla="*/ 28 w 71"/>
                  <a:gd name="T41" fmla="*/ 70 h 72"/>
                  <a:gd name="T42" fmla="*/ 36 w 71"/>
                  <a:gd name="T43" fmla="*/ 72 h 72"/>
                  <a:gd name="T44" fmla="*/ 46 w 71"/>
                  <a:gd name="T45" fmla="*/ 70 h 72"/>
                  <a:gd name="T46" fmla="*/ 53 w 71"/>
                  <a:gd name="T47" fmla="*/ 66 h 72"/>
                  <a:gd name="T48" fmla="*/ 61 w 71"/>
                  <a:gd name="T49" fmla="*/ 6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1" h="72">
                    <a:moveTo>
                      <a:pt x="61" y="60"/>
                    </a:moveTo>
                    <a:lnTo>
                      <a:pt x="67" y="54"/>
                    </a:lnTo>
                    <a:lnTo>
                      <a:pt x="71" y="46"/>
                    </a:lnTo>
                    <a:lnTo>
                      <a:pt x="71" y="36"/>
                    </a:lnTo>
                    <a:lnTo>
                      <a:pt x="71" y="26"/>
                    </a:lnTo>
                    <a:lnTo>
                      <a:pt x="67" y="18"/>
                    </a:lnTo>
                    <a:lnTo>
                      <a:pt x="61" y="10"/>
                    </a:lnTo>
                    <a:lnTo>
                      <a:pt x="53" y="4"/>
                    </a:lnTo>
                    <a:lnTo>
                      <a:pt x="46" y="0"/>
                    </a:lnTo>
                    <a:lnTo>
                      <a:pt x="36" y="0"/>
                    </a:lnTo>
                    <a:lnTo>
                      <a:pt x="28" y="0"/>
                    </a:lnTo>
                    <a:lnTo>
                      <a:pt x="18" y="4"/>
                    </a:lnTo>
                    <a:lnTo>
                      <a:pt x="12" y="10"/>
                    </a:lnTo>
                    <a:lnTo>
                      <a:pt x="6" y="18"/>
                    </a:lnTo>
                    <a:lnTo>
                      <a:pt x="2" y="26"/>
                    </a:lnTo>
                    <a:lnTo>
                      <a:pt x="0" y="36"/>
                    </a:lnTo>
                    <a:lnTo>
                      <a:pt x="2" y="46"/>
                    </a:lnTo>
                    <a:lnTo>
                      <a:pt x="6" y="54"/>
                    </a:lnTo>
                    <a:lnTo>
                      <a:pt x="12" y="60"/>
                    </a:lnTo>
                    <a:lnTo>
                      <a:pt x="18" y="66"/>
                    </a:lnTo>
                    <a:lnTo>
                      <a:pt x="28" y="70"/>
                    </a:lnTo>
                    <a:lnTo>
                      <a:pt x="36" y="72"/>
                    </a:lnTo>
                    <a:lnTo>
                      <a:pt x="46" y="70"/>
                    </a:lnTo>
                    <a:lnTo>
                      <a:pt x="53" y="66"/>
                    </a:lnTo>
                    <a:lnTo>
                      <a:pt x="61" y="60"/>
                    </a:lnTo>
                    <a:close/>
                  </a:path>
                </a:pathLst>
              </a:custGeom>
              <a:solidFill>
                <a:srgbClr val="6600FF"/>
              </a:solidFill>
              <a:ln w="0">
                <a:solidFill>
                  <a:srgbClr val="66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6" name="Freeform 212"/>
              <p:cNvSpPr>
                <a:spLocks/>
              </p:cNvSpPr>
              <p:nvPr/>
            </p:nvSpPr>
            <p:spPr bwMode="auto">
              <a:xfrm>
                <a:off x="-5448300" y="3300413"/>
                <a:ext cx="114300" cy="114300"/>
              </a:xfrm>
              <a:custGeom>
                <a:avLst/>
                <a:gdLst>
                  <a:gd name="T0" fmla="*/ 62 w 72"/>
                  <a:gd name="T1" fmla="*/ 62 h 72"/>
                  <a:gd name="T2" fmla="*/ 68 w 72"/>
                  <a:gd name="T3" fmla="*/ 54 h 72"/>
                  <a:gd name="T4" fmla="*/ 72 w 72"/>
                  <a:gd name="T5" fmla="*/ 46 h 72"/>
                  <a:gd name="T6" fmla="*/ 72 w 72"/>
                  <a:gd name="T7" fmla="*/ 36 h 72"/>
                  <a:gd name="T8" fmla="*/ 72 w 72"/>
                  <a:gd name="T9" fmla="*/ 26 h 72"/>
                  <a:gd name="T10" fmla="*/ 68 w 72"/>
                  <a:gd name="T11" fmla="*/ 18 h 72"/>
                  <a:gd name="T12" fmla="*/ 62 w 72"/>
                  <a:gd name="T13" fmla="*/ 10 h 72"/>
                  <a:gd name="T14" fmla="*/ 54 w 72"/>
                  <a:gd name="T15" fmla="*/ 4 h 72"/>
                  <a:gd name="T16" fmla="*/ 46 w 72"/>
                  <a:gd name="T17" fmla="*/ 0 h 72"/>
                  <a:gd name="T18" fmla="*/ 36 w 72"/>
                  <a:gd name="T19" fmla="*/ 0 h 72"/>
                  <a:gd name="T20" fmla="*/ 28 w 72"/>
                  <a:gd name="T21" fmla="*/ 0 h 72"/>
                  <a:gd name="T22" fmla="*/ 18 w 72"/>
                  <a:gd name="T23" fmla="*/ 4 h 72"/>
                  <a:gd name="T24" fmla="*/ 12 w 72"/>
                  <a:gd name="T25" fmla="*/ 10 h 72"/>
                  <a:gd name="T26" fmla="*/ 6 w 72"/>
                  <a:gd name="T27" fmla="*/ 18 h 72"/>
                  <a:gd name="T28" fmla="*/ 2 w 72"/>
                  <a:gd name="T29" fmla="*/ 26 h 72"/>
                  <a:gd name="T30" fmla="*/ 0 w 72"/>
                  <a:gd name="T31" fmla="*/ 36 h 72"/>
                  <a:gd name="T32" fmla="*/ 2 w 72"/>
                  <a:gd name="T33" fmla="*/ 46 h 72"/>
                  <a:gd name="T34" fmla="*/ 6 w 72"/>
                  <a:gd name="T35" fmla="*/ 54 h 72"/>
                  <a:gd name="T36" fmla="*/ 12 w 72"/>
                  <a:gd name="T37" fmla="*/ 62 h 72"/>
                  <a:gd name="T38" fmla="*/ 18 w 72"/>
                  <a:gd name="T39" fmla="*/ 66 h 72"/>
                  <a:gd name="T40" fmla="*/ 28 w 72"/>
                  <a:gd name="T41" fmla="*/ 70 h 72"/>
                  <a:gd name="T42" fmla="*/ 36 w 72"/>
                  <a:gd name="T43" fmla="*/ 72 h 72"/>
                  <a:gd name="T44" fmla="*/ 46 w 72"/>
                  <a:gd name="T45" fmla="*/ 70 h 72"/>
                  <a:gd name="T46" fmla="*/ 54 w 72"/>
                  <a:gd name="T47" fmla="*/ 66 h 72"/>
                  <a:gd name="T48" fmla="*/ 62 w 72"/>
                  <a:gd name="T49" fmla="*/ 6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2" h="72">
                    <a:moveTo>
                      <a:pt x="62" y="62"/>
                    </a:moveTo>
                    <a:lnTo>
                      <a:pt x="68" y="54"/>
                    </a:lnTo>
                    <a:lnTo>
                      <a:pt x="72" y="46"/>
                    </a:lnTo>
                    <a:lnTo>
                      <a:pt x="72" y="36"/>
                    </a:lnTo>
                    <a:lnTo>
                      <a:pt x="72" y="26"/>
                    </a:lnTo>
                    <a:lnTo>
                      <a:pt x="68" y="18"/>
                    </a:lnTo>
                    <a:lnTo>
                      <a:pt x="62" y="10"/>
                    </a:lnTo>
                    <a:lnTo>
                      <a:pt x="54" y="4"/>
                    </a:lnTo>
                    <a:lnTo>
                      <a:pt x="46" y="0"/>
                    </a:lnTo>
                    <a:lnTo>
                      <a:pt x="36" y="0"/>
                    </a:lnTo>
                    <a:lnTo>
                      <a:pt x="28" y="0"/>
                    </a:lnTo>
                    <a:lnTo>
                      <a:pt x="18" y="4"/>
                    </a:lnTo>
                    <a:lnTo>
                      <a:pt x="12" y="10"/>
                    </a:lnTo>
                    <a:lnTo>
                      <a:pt x="6" y="18"/>
                    </a:lnTo>
                    <a:lnTo>
                      <a:pt x="2" y="26"/>
                    </a:lnTo>
                    <a:lnTo>
                      <a:pt x="0" y="36"/>
                    </a:lnTo>
                    <a:lnTo>
                      <a:pt x="2" y="46"/>
                    </a:lnTo>
                    <a:lnTo>
                      <a:pt x="6" y="54"/>
                    </a:lnTo>
                    <a:lnTo>
                      <a:pt x="12" y="62"/>
                    </a:lnTo>
                    <a:lnTo>
                      <a:pt x="18" y="66"/>
                    </a:lnTo>
                    <a:lnTo>
                      <a:pt x="28" y="70"/>
                    </a:lnTo>
                    <a:lnTo>
                      <a:pt x="36" y="72"/>
                    </a:lnTo>
                    <a:lnTo>
                      <a:pt x="46" y="70"/>
                    </a:lnTo>
                    <a:lnTo>
                      <a:pt x="54" y="66"/>
                    </a:lnTo>
                    <a:lnTo>
                      <a:pt x="62" y="62"/>
                    </a:lnTo>
                    <a:close/>
                  </a:path>
                </a:pathLst>
              </a:custGeom>
              <a:solidFill>
                <a:srgbClr val="6600FF"/>
              </a:solidFill>
              <a:ln w="0">
                <a:solidFill>
                  <a:srgbClr val="66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7" name="Line 213"/>
              <p:cNvSpPr>
                <a:spLocks noChangeShapeType="1"/>
              </p:cNvSpPr>
              <p:nvPr/>
            </p:nvSpPr>
            <p:spPr bwMode="auto">
              <a:xfrm>
                <a:off x="-2624138" y="1893888"/>
                <a:ext cx="0" cy="1100138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8" name="Line 214"/>
              <p:cNvSpPr>
                <a:spLocks noChangeShapeType="1"/>
              </p:cNvSpPr>
              <p:nvPr/>
            </p:nvSpPr>
            <p:spPr bwMode="auto">
              <a:xfrm>
                <a:off x="-4000500" y="2568575"/>
                <a:ext cx="0" cy="823913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9" name="Line 215"/>
              <p:cNvSpPr>
                <a:spLocks noChangeShapeType="1"/>
              </p:cNvSpPr>
              <p:nvPr/>
            </p:nvSpPr>
            <p:spPr bwMode="auto">
              <a:xfrm flipV="1">
                <a:off x="-4000500" y="3392488"/>
                <a:ext cx="0" cy="696913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0" name="Line 216"/>
              <p:cNvSpPr>
                <a:spLocks noChangeShapeType="1"/>
              </p:cNvSpPr>
              <p:nvPr/>
            </p:nvSpPr>
            <p:spPr bwMode="auto">
              <a:xfrm flipV="1">
                <a:off x="-2624138" y="2994025"/>
                <a:ext cx="0" cy="1101725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1" name="Line 217"/>
              <p:cNvSpPr>
                <a:spLocks noChangeShapeType="1"/>
              </p:cNvSpPr>
              <p:nvPr/>
            </p:nvSpPr>
            <p:spPr bwMode="auto">
              <a:xfrm flipH="1">
                <a:off x="-4000500" y="2994025"/>
                <a:ext cx="1376363" cy="398463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2" name="Line 221"/>
              <p:cNvSpPr>
                <a:spLocks noChangeShapeType="1"/>
              </p:cNvSpPr>
              <p:nvPr/>
            </p:nvSpPr>
            <p:spPr bwMode="auto">
              <a:xfrm flipH="1" flipV="1">
                <a:off x="-5391150" y="3357563"/>
                <a:ext cx="1390650" cy="34925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3" name="Freeform 229"/>
              <p:cNvSpPr>
                <a:spLocks/>
              </p:cNvSpPr>
              <p:nvPr/>
            </p:nvSpPr>
            <p:spPr bwMode="auto">
              <a:xfrm>
                <a:off x="-5448300" y="3300413"/>
                <a:ext cx="114300" cy="114300"/>
              </a:xfrm>
              <a:custGeom>
                <a:avLst/>
                <a:gdLst>
                  <a:gd name="T0" fmla="*/ 62 w 72"/>
                  <a:gd name="T1" fmla="*/ 62 h 72"/>
                  <a:gd name="T2" fmla="*/ 68 w 72"/>
                  <a:gd name="T3" fmla="*/ 54 h 72"/>
                  <a:gd name="T4" fmla="*/ 72 w 72"/>
                  <a:gd name="T5" fmla="*/ 46 h 72"/>
                  <a:gd name="T6" fmla="*/ 72 w 72"/>
                  <a:gd name="T7" fmla="*/ 36 h 72"/>
                  <a:gd name="T8" fmla="*/ 72 w 72"/>
                  <a:gd name="T9" fmla="*/ 26 h 72"/>
                  <a:gd name="T10" fmla="*/ 68 w 72"/>
                  <a:gd name="T11" fmla="*/ 18 h 72"/>
                  <a:gd name="T12" fmla="*/ 62 w 72"/>
                  <a:gd name="T13" fmla="*/ 10 h 72"/>
                  <a:gd name="T14" fmla="*/ 54 w 72"/>
                  <a:gd name="T15" fmla="*/ 4 h 72"/>
                  <a:gd name="T16" fmla="*/ 46 w 72"/>
                  <a:gd name="T17" fmla="*/ 0 h 72"/>
                  <a:gd name="T18" fmla="*/ 36 w 72"/>
                  <a:gd name="T19" fmla="*/ 0 h 72"/>
                  <a:gd name="T20" fmla="*/ 28 w 72"/>
                  <a:gd name="T21" fmla="*/ 0 h 72"/>
                  <a:gd name="T22" fmla="*/ 18 w 72"/>
                  <a:gd name="T23" fmla="*/ 4 h 72"/>
                  <a:gd name="T24" fmla="*/ 12 w 72"/>
                  <a:gd name="T25" fmla="*/ 10 h 72"/>
                  <a:gd name="T26" fmla="*/ 6 w 72"/>
                  <a:gd name="T27" fmla="*/ 18 h 72"/>
                  <a:gd name="T28" fmla="*/ 2 w 72"/>
                  <a:gd name="T29" fmla="*/ 26 h 72"/>
                  <a:gd name="T30" fmla="*/ 0 w 72"/>
                  <a:gd name="T31" fmla="*/ 36 h 72"/>
                  <a:gd name="T32" fmla="*/ 2 w 72"/>
                  <a:gd name="T33" fmla="*/ 46 h 72"/>
                  <a:gd name="T34" fmla="*/ 6 w 72"/>
                  <a:gd name="T35" fmla="*/ 54 h 72"/>
                  <a:gd name="T36" fmla="*/ 12 w 72"/>
                  <a:gd name="T37" fmla="*/ 62 h 72"/>
                  <a:gd name="T38" fmla="*/ 18 w 72"/>
                  <a:gd name="T39" fmla="*/ 66 h 72"/>
                  <a:gd name="T40" fmla="*/ 28 w 72"/>
                  <a:gd name="T41" fmla="*/ 70 h 72"/>
                  <a:gd name="T42" fmla="*/ 36 w 72"/>
                  <a:gd name="T43" fmla="*/ 72 h 72"/>
                  <a:gd name="T44" fmla="*/ 46 w 72"/>
                  <a:gd name="T45" fmla="*/ 70 h 72"/>
                  <a:gd name="T46" fmla="*/ 54 w 72"/>
                  <a:gd name="T47" fmla="*/ 66 h 72"/>
                  <a:gd name="T48" fmla="*/ 62 w 72"/>
                  <a:gd name="T49" fmla="*/ 6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2" h="72">
                    <a:moveTo>
                      <a:pt x="62" y="62"/>
                    </a:moveTo>
                    <a:lnTo>
                      <a:pt x="68" y="54"/>
                    </a:lnTo>
                    <a:lnTo>
                      <a:pt x="72" y="46"/>
                    </a:lnTo>
                    <a:lnTo>
                      <a:pt x="72" y="36"/>
                    </a:lnTo>
                    <a:lnTo>
                      <a:pt x="72" y="26"/>
                    </a:lnTo>
                    <a:lnTo>
                      <a:pt x="68" y="18"/>
                    </a:lnTo>
                    <a:lnTo>
                      <a:pt x="62" y="10"/>
                    </a:lnTo>
                    <a:lnTo>
                      <a:pt x="54" y="4"/>
                    </a:lnTo>
                    <a:lnTo>
                      <a:pt x="46" y="0"/>
                    </a:lnTo>
                    <a:lnTo>
                      <a:pt x="36" y="0"/>
                    </a:lnTo>
                    <a:lnTo>
                      <a:pt x="28" y="0"/>
                    </a:lnTo>
                    <a:lnTo>
                      <a:pt x="18" y="4"/>
                    </a:lnTo>
                    <a:lnTo>
                      <a:pt x="12" y="10"/>
                    </a:lnTo>
                    <a:lnTo>
                      <a:pt x="6" y="18"/>
                    </a:lnTo>
                    <a:lnTo>
                      <a:pt x="2" y="26"/>
                    </a:lnTo>
                    <a:lnTo>
                      <a:pt x="0" y="36"/>
                    </a:lnTo>
                    <a:lnTo>
                      <a:pt x="2" y="46"/>
                    </a:lnTo>
                    <a:lnTo>
                      <a:pt x="6" y="54"/>
                    </a:lnTo>
                    <a:lnTo>
                      <a:pt x="12" y="62"/>
                    </a:lnTo>
                    <a:lnTo>
                      <a:pt x="18" y="66"/>
                    </a:lnTo>
                    <a:lnTo>
                      <a:pt x="28" y="70"/>
                    </a:lnTo>
                    <a:lnTo>
                      <a:pt x="36" y="72"/>
                    </a:lnTo>
                    <a:lnTo>
                      <a:pt x="46" y="70"/>
                    </a:lnTo>
                    <a:lnTo>
                      <a:pt x="54" y="66"/>
                    </a:lnTo>
                    <a:lnTo>
                      <a:pt x="62" y="62"/>
                    </a:lnTo>
                    <a:close/>
                  </a:path>
                </a:pathLst>
              </a:custGeom>
              <a:solidFill>
                <a:srgbClr val="00CC00"/>
              </a:solidFill>
              <a:ln w="0">
                <a:solidFill>
                  <a:srgbClr val="00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4" name="Freeform 230"/>
              <p:cNvSpPr>
                <a:spLocks/>
              </p:cNvSpPr>
              <p:nvPr/>
            </p:nvSpPr>
            <p:spPr bwMode="auto">
              <a:xfrm>
                <a:off x="-4057650" y="3335338"/>
                <a:ext cx="112713" cy="112713"/>
              </a:xfrm>
              <a:custGeom>
                <a:avLst/>
                <a:gdLst>
                  <a:gd name="T0" fmla="*/ 59 w 71"/>
                  <a:gd name="T1" fmla="*/ 61 h 71"/>
                  <a:gd name="T2" fmla="*/ 65 w 71"/>
                  <a:gd name="T3" fmla="*/ 54 h 71"/>
                  <a:gd name="T4" fmla="*/ 69 w 71"/>
                  <a:gd name="T5" fmla="*/ 46 h 71"/>
                  <a:gd name="T6" fmla="*/ 71 w 71"/>
                  <a:gd name="T7" fmla="*/ 36 h 71"/>
                  <a:gd name="T8" fmla="*/ 69 w 71"/>
                  <a:gd name="T9" fmla="*/ 28 h 71"/>
                  <a:gd name="T10" fmla="*/ 65 w 71"/>
                  <a:gd name="T11" fmla="*/ 18 h 71"/>
                  <a:gd name="T12" fmla="*/ 59 w 71"/>
                  <a:gd name="T13" fmla="*/ 12 h 71"/>
                  <a:gd name="T14" fmla="*/ 53 w 71"/>
                  <a:gd name="T15" fmla="*/ 6 h 71"/>
                  <a:gd name="T16" fmla="*/ 44 w 71"/>
                  <a:gd name="T17" fmla="*/ 2 h 71"/>
                  <a:gd name="T18" fmla="*/ 36 w 71"/>
                  <a:gd name="T19" fmla="*/ 0 h 71"/>
                  <a:gd name="T20" fmla="*/ 26 w 71"/>
                  <a:gd name="T21" fmla="*/ 2 h 71"/>
                  <a:gd name="T22" fmla="*/ 18 w 71"/>
                  <a:gd name="T23" fmla="*/ 6 h 71"/>
                  <a:gd name="T24" fmla="*/ 10 w 71"/>
                  <a:gd name="T25" fmla="*/ 12 h 71"/>
                  <a:gd name="T26" fmla="*/ 4 w 71"/>
                  <a:gd name="T27" fmla="*/ 18 h 71"/>
                  <a:gd name="T28" fmla="*/ 0 w 71"/>
                  <a:gd name="T29" fmla="*/ 28 h 71"/>
                  <a:gd name="T30" fmla="*/ 0 w 71"/>
                  <a:gd name="T31" fmla="*/ 36 h 71"/>
                  <a:gd name="T32" fmla="*/ 0 w 71"/>
                  <a:gd name="T33" fmla="*/ 46 h 71"/>
                  <a:gd name="T34" fmla="*/ 4 w 71"/>
                  <a:gd name="T35" fmla="*/ 54 h 71"/>
                  <a:gd name="T36" fmla="*/ 10 w 71"/>
                  <a:gd name="T37" fmla="*/ 61 h 71"/>
                  <a:gd name="T38" fmla="*/ 18 w 71"/>
                  <a:gd name="T39" fmla="*/ 67 h 71"/>
                  <a:gd name="T40" fmla="*/ 26 w 71"/>
                  <a:gd name="T41" fmla="*/ 71 h 71"/>
                  <a:gd name="T42" fmla="*/ 36 w 71"/>
                  <a:gd name="T43" fmla="*/ 71 h 71"/>
                  <a:gd name="T44" fmla="*/ 44 w 71"/>
                  <a:gd name="T45" fmla="*/ 71 h 71"/>
                  <a:gd name="T46" fmla="*/ 53 w 71"/>
                  <a:gd name="T47" fmla="*/ 67 h 71"/>
                  <a:gd name="T48" fmla="*/ 59 w 71"/>
                  <a:gd name="T49" fmla="*/ 6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1" h="71">
                    <a:moveTo>
                      <a:pt x="59" y="61"/>
                    </a:moveTo>
                    <a:lnTo>
                      <a:pt x="65" y="54"/>
                    </a:lnTo>
                    <a:lnTo>
                      <a:pt x="69" y="46"/>
                    </a:lnTo>
                    <a:lnTo>
                      <a:pt x="71" y="36"/>
                    </a:lnTo>
                    <a:lnTo>
                      <a:pt x="69" y="28"/>
                    </a:lnTo>
                    <a:lnTo>
                      <a:pt x="65" y="18"/>
                    </a:lnTo>
                    <a:lnTo>
                      <a:pt x="59" y="12"/>
                    </a:lnTo>
                    <a:lnTo>
                      <a:pt x="53" y="6"/>
                    </a:lnTo>
                    <a:lnTo>
                      <a:pt x="44" y="2"/>
                    </a:lnTo>
                    <a:lnTo>
                      <a:pt x="36" y="0"/>
                    </a:lnTo>
                    <a:lnTo>
                      <a:pt x="26" y="2"/>
                    </a:lnTo>
                    <a:lnTo>
                      <a:pt x="18" y="6"/>
                    </a:lnTo>
                    <a:lnTo>
                      <a:pt x="10" y="12"/>
                    </a:lnTo>
                    <a:lnTo>
                      <a:pt x="4" y="18"/>
                    </a:lnTo>
                    <a:lnTo>
                      <a:pt x="0" y="28"/>
                    </a:lnTo>
                    <a:lnTo>
                      <a:pt x="0" y="36"/>
                    </a:lnTo>
                    <a:lnTo>
                      <a:pt x="0" y="46"/>
                    </a:lnTo>
                    <a:lnTo>
                      <a:pt x="4" y="54"/>
                    </a:lnTo>
                    <a:lnTo>
                      <a:pt x="10" y="61"/>
                    </a:lnTo>
                    <a:lnTo>
                      <a:pt x="18" y="67"/>
                    </a:lnTo>
                    <a:lnTo>
                      <a:pt x="26" y="71"/>
                    </a:lnTo>
                    <a:lnTo>
                      <a:pt x="36" y="71"/>
                    </a:lnTo>
                    <a:lnTo>
                      <a:pt x="44" y="71"/>
                    </a:lnTo>
                    <a:lnTo>
                      <a:pt x="53" y="67"/>
                    </a:lnTo>
                    <a:lnTo>
                      <a:pt x="59" y="61"/>
                    </a:lnTo>
                    <a:close/>
                  </a:path>
                </a:pathLst>
              </a:custGeom>
              <a:solidFill>
                <a:srgbClr val="00CC00"/>
              </a:solidFill>
              <a:ln w="0">
                <a:solidFill>
                  <a:srgbClr val="00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5" name="Freeform 231"/>
              <p:cNvSpPr>
                <a:spLocks/>
              </p:cNvSpPr>
              <p:nvPr/>
            </p:nvSpPr>
            <p:spPr bwMode="auto">
              <a:xfrm>
                <a:off x="-2679700" y="2938463"/>
                <a:ext cx="112713" cy="112713"/>
              </a:xfrm>
              <a:custGeom>
                <a:avLst/>
                <a:gdLst>
                  <a:gd name="T0" fmla="*/ 61 w 71"/>
                  <a:gd name="T1" fmla="*/ 61 h 71"/>
                  <a:gd name="T2" fmla="*/ 65 w 71"/>
                  <a:gd name="T3" fmla="*/ 53 h 71"/>
                  <a:gd name="T4" fmla="*/ 69 w 71"/>
                  <a:gd name="T5" fmla="*/ 45 h 71"/>
                  <a:gd name="T6" fmla="*/ 71 w 71"/>
                  <a:gd name="T7" fmla="*/ 35 h 71"/>
                  <a:gd name="T8" fmla="*/ 69 w 71"/>
                  <a:gd name="T9" fmla="*/ 27 h 71"/>
                  <a:gd name="T10" fmla="*/ 65 w 71"/>
                  <a:gd name="T11" fmla="*/ 17 h 71"/>
                  <a:gd name="T12" fmla="*/ 61 w 71"/>
                  <a:gd name="T13" fmla="*/ 12 h 71"/>
                  <a:gd name="T14" fmla="*/ 53 w 71"/>
                  <a:gd name="T15" fmla="*/ 6 h 71"/>
                  <a:gd name="T16" fmla="*/ 45 w 71"/>
                  <a:gd name="T17" fmla="*/ 2 h 71"/>
                  <a:gd name="T18" fmla="*/ 35 w 71"/>
                  <a:gd name="T19" fmla="*/ 0 h 71"/>
                  <a:gd name="T20" fmla="*/ 25 w 71"/>
                  <a:gd name="T21" fmla="*/ 2 h 71"/>
                  <a:gd name="T22" fmla="*/ 17 w 71"/>
                  <a:gd name="T23" fmla="*/ 6 h 71"/>
                  <a:gd name="T24" fmla="*/ 9 w 71"/>
                  <a:gd name="T25" fmla="*/ 12 h 71"/>
                  <a:gd name="T26" fmla="*/ 4 w 71"/>
                  <a:gd name="T27" fmla="*/ 17 h 71"/>
                  <a:gd name="T28" fmla="*/ 2 w 71"/>
                  <a:gd name="T29" fmla="*/ 27 h 71"/>
                  <a:gd name="T30" fmla="*/ 0 w 71"/>
                  <a:gd name="T31" fmla="*/ 35 h 71"/>
                  <a:gd name="T32" fmla="*/ 2 w 71"/>
                  <a:gd name="T33" fmla="*/ 45 h 71"/>
                  <a:gd name="T34" fmla="*/ 4 w 71"/>
                  <a:gd name="T35" fmla="*/ 53 h 71"/>
                  <a:gd name="T36" fmla="*/ 9 w 71"/>
                  <a:gd name="T37" fmla="*/ 61 h 71"/>
                  <a:gd name="T38" fmla="*/ 17 w 71"/>
                  <a:gd name="T39" fmla="*/ 67 h 71"/>
                  <a:gd name="T40" fmla="*/ 25 w 71"/>
                  <a:gd name="T41" fmla="*/ 71 h 71"/>
                  <a:gd name="T42" fmla="*/ 35 w 71"/>
                  <a:gd name="T43" fmla="*/ 71 h 71"/>
                  <a:gd name="T44" fmla="*/ 45 w 71"/>
                  <a:gd name="T45" fmla="*/ 71 h 71"/>
                  <a:gd name="T46" fmla="*/ 53 w 71"/>
                  <a:gd name="T47" fmla="*/ 67 h 71"/>
                  <a:gd name="T48" fmla="*/ 61 w 71"/>
                  <a:gd name="T49" fmla="*/ 6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1" h="71">
                    <a:moveTo>
                      <a:pt x="61" y="61"/>
                    </a:moveTo>
                    <a:lnTo>
                      <a:pt x="65" y="53"/>
                    </a:lnTo>
                    <a:lnTo>
                      <a:pt x="69" y="45"/>
                    </a:lnTo>
                    <a:lnTo>
                      <a:pt x="71" y="35"/>
                    </a:lnTo>
                    <a:lnTo>
                      <a:pt x="69" y="27"/>
                    </a:lnTo>
                    <a:lnTo>
                      <a:pt x="65" y="17"/>
                    </a:lnTo>
                    <a:lnTo>
                      <a:pt x="61" y="12"/>
                    </a:lnTo>
                    <a:lnTo>
                      <a:pt x="53" y="6"/>
                    </a:lnTo>
                    <a:lnTo>
                      <a:pt x="45" y="2"/>
                    </a:lnTo>
                    <a:lnTo>
                      <a:pt x="35" y="0"/>
                    </a:lnTo>
                    <a:lnTo>
                      <a:pt x="25" y="2"/>
                    </a:lnTo>
                    <a:lnTo>
                      <a:pt x="17" y="6"/>
                    </a:lnTo>
                    <a:lnTo>
                      <a:pt x="9" y="12"/>
                    </a:lnTo>
                    <a:lnTo>
                      <a:pt x="4" y="17"/>
                    </a:lnTo>
                    <a:lnTo>
                      <a:pt x="2" y="27"/>
                    </a:lnTo>
                    <a:lnTo>
                      <a:pt x="0" y="35"/>
                    </a:lnTo>
                    <a:lnTo>
                      <a:pt x="2" y="45"/>
                    </a:lnTo>
                    <a:lnTo>
                      <a:pt x="4" y="53"/>
                    </a:lnTo>
                    <a:lnTo>
                      <a:pt x="9" y="61"/>
                    </a:lnTo>
                    <a:lnTo>
                      <a:pt x="17" y="67"/>
                    </a:lnTo>
                    <a:lnTo>
                      <a:pt x="25" y="71"/>
                    </a:lnTo>
                    <a:lnTo>
                      <a:pt x="35" y="71"/>
                    </a:lnTo>
                    <a:lnTo>
                      <a:pt x="45" y="71"/>
                    </a:lnTo>
                    <a:lnTo>
                      <a:pt x="53" y="67"/>
                    </a:lnTo>
                    <a:lnTo>
                      <a:pt x="61" y="61"/>
                    </a:lnTo>
                    <a:close/>
                  </a:path>
                </a:pathLst>
              </a:custGeom>
              <a:solidFill>
                <a:srgbClr val="00CC00"/>
              </a:solidFill>
              <a:ln w="0">
                <a:solidFill>
                  <a:srgbClr val="00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139" name="ZoneTexte 138"/>
            <p:cNvSpPr txBox="1"/>
            <p:nvPr/>
          </p:nvSpPr>
          <p:spPr>
            <a:xfrm>
              <a:off x="4518248" y="220486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4</a:t>
              </a:r>
            </a:p>
          </p:txBody>
        </p:sp>
        <p:sp>
          <p:nvSpPr>
            <p:cNvPr id="140" name="ZoneTexte 139"/>
            <p:cNvSpPr txBox="1"/>
            <p:nvPr/>
          </p:nvSpPr>
          <p:spPr>
            <a:xfrm>
              <a:off x="4518248" y="279669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2</a:t>
              </a:r>
            </a:p>
          </p:txBody>
        </p:sp>
        <p:sp>
          <p:nvSpPr>
            <p:cNvPr id="141" name="ZoneTexte 140"/>
            <p:cNvSpPr txBox="1"/>
            <p:nvPr/>
          </p:nvSpPr>
          <p:spPr>
            <a:xfrm>
              <a:off x="4518248" y="338851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144" name="ZoneTexte 143"/>
            <p:cNvSpPr txBox="1"/>
            <p:nvPr/>
          </p:nvSpPr>
          <p:spPr>
            <a:xfrm>
              <a:off x="4466952" y="3959075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-2</a:t>
              </a:r>
            </a:p>
          </p:txBody>
        </p:sp>
      </p:grpSp>
      <p:sp>
        <p:nvSpPr>
          <p:cNvPr id="148" name="Titre 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s-ES" dirty="0">
                <a:ea typeface="ＭＳ Ｐゴシック" pitchFamily="34" charset="-128"/>
              </a:rPr>
              <a:t>Estudio GS-US-292-0112: </a:t>
            </a:r>
            <a:r>
              <a:rPr lang="es-ES" dirty="0" err="1">
                <a:ea typeface="ＭＳ Ｐゴシック" pitchFamily="34" charset="-128"/>
              </a:rPr>
              <a:t>Switch</a:t>
            </a:r>
            <a:r>
              <a:rPr lang="es-ES" dirty="0">
                <a:ea typeface="ＭＳ Ｐゴシック" pitchFamily="34" charset="-128"/>
              </a:rPr>
              <a:t> a E/C/F/TAF </a:t>
            </a:r>
            <a:br>
              <a:rPr lang="es-ES" dirty="0">
                <a:ea typeface="ＭＳ Ｐゴシック" pitchFamily="34" charset="-128"/>
              </a:rPr>
            </a:br>
            <a:r>
              <a:rPr lang="es-ES" dirty="0">
                <a:ea typeface="ＭＳ Ｐゴシック" pitchFamily="34" charset="-128"/>
              </a:rPr>
              <a:t>en pacientes con falla renal</a:t>
            </a:r>
          </a:p>
        </p:txBody>
      </p:sp>
      <p:sp>
        <p:nvSpPr>
          <p:cNvPr id="150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u contenu 2"/>
          <p:cNvSpPr>
            <a:spLocks noGrp="1"/>
          </p:cNvSpPr>
          <p:nvPr>
            <p:ph idx="1"/>
          </p:nvPr>
        </p:nvSpPr>
        <p:spPr>
          <a:xfrm>
            <a:off x="50800" y="1268413"/>
            <a:ext cx="9024938" cy="53038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ES" altLang="fr-FR" sz="2800" b="1" dirty="0">
                <a:latin typeface="Calibri" pitchFamily="34" charset="0"/>
                <a:ea typeface="ＭＳ Ｐゴシック" pitchFamily="34" charset="-128"/>
              </a:rPr>
              <a:t>Eventos adversos</a:t>
            </a:r>
          </a:p>
          <a:p>
            <a:pPr lvl="1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Eventos adversos mas comunes</a:t>
            </a:r>
          </a:p>
          <a:p>
            <a:pPr lvl="2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Diarrea 11%</a:t>
            </a:r>
          </a:p>
          <a:p>
            <a:pPr lvl="2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Infección del tracto respiratorio superior 9%</a:t>
            </a:r>
          </a:p>
          <a:p>
            <a:pPr lvl="2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Artralgia 9%</a:t>
            </a:r>
          </a:p>
          <a:p>
            <a:pPr lvl="2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Bronquitis 8%</a:t>
            </a:r>
          </a:p>
          <a:p>
            <a:pPr lvl="2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Osteopenia 8%</a:t>
            </a:r>
          </a:p>
          <a:p>
            <a:pPr lvl="2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Nauseas 8%</a:t>
            </a:r>
          </a:p>
          <a:p>
            <a:pPr lvl="2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Cefalea 7%</a:t>
            </a:r>
          </a:p>
          <a:p>
            <a:pPr lvl="2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Dolor en extremidades 7%</a:t>
            </a:r>
          </a:p>
          <a:p>
            <a:pPr lvl="2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Dolor dorsal 7%</a:t>
            </a:r>
          </a:p>
          <a:p>
            <a:pPr lvl="2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Mareos 6%</a:t>
            </a:r>
          </a:p>
          <a:p>
            <a:pPr lvl="2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Fatiga 6%</a:t>
            </a:r>
          </a:p>
          <a:p>
            <a:pPr lvl="2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Quiste renal 6%</a:t>
            </a:r>
          </a:p>
          <a:p>
            <a:pPr lvl="2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Tos 6%</a:t>
            </a:r>
          </a:p>
          <a:p>
            <a:pPr lvl="1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EA que llevaron a la discontinuación de la droga, N = 8 (3%), </a:t>
            </a:r>
            <a:br>
              <a:rPr lang="es-ES" altLang="fr-FR" sz="1800" dirty="0">
                <a:ea typeface="ＭＳ Ｐゴシック" pitchFamily="34" charset="-128"/>
              </a:rPr>
            </a:br>
            <a:r>
              <a:rPr lang="es-ES" altLang="fr-FR" sz="1800" dirty="0">
                <a:ea typeface="ＭＳ Ｐゴシック" pitchFamily="34" charset="-128"/>
              </a:rPr>
              <a:t>2/8 por descenso de filtrado glomerular (ambos pacientes con hipertensión)</a:t>
            </a:r>
          </a:p>
          <a:p>
            <a:pPr lvl="1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Fracturas, N = 6, todas por trauma mecánico  </a:t>
            </a:r>
          </a:p>
        </p:txBody>
      </p:sp>
      <p:sp>
        <p:nvSpPr>
          <p:cNvPr id="25602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sp>
        <p:nvSpPr>
          <p:cNvPr id="8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ea typeface="ＭＳ Ｐゴシック" pitchFamily="34" charset="-128"/>
              </a:rPr>
              <a:t>Estudio GS-US-292-0112: </a:t>
            </a:r>
            <a:r>
              <a:rPr lang="es-ES" dirty="0" err="1">
                <a:ea typeface="ＭＳ Ｐゴシック" pitchFamily="34" charset="-128"/>
              </a:rPr>
              <a:t>Switch</a:t>
            </a:r>
            <a:r>
              <a:rPr lang="es-ES" dirty="0">
                <a:ea typeface="ＭＳ Ｐゴシック" pitchFamily="34" charset="-128"/>
              </a:rPr>
              <a:t> a E/C/F/TAF </a:t>
            </a:r>
            <a:br>
              <a:rPr lang="es-ES" dirty="0">
                <a:ea typeface="ＭＳ Ｐゴシック" pitchFamily="34" charset="-128"/>
              </a:rPr>
            </a:br>
            <a:r>
              <a:rPr lang="es-ES" dirty="0">
                <a:ea typeface="ＭＳ Ｐゴシック" pitchFamily="34" charset="-128"/>
              </a:rPr>
              <a:t>en pacientes con falla renal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Espace réservé du contenu 2"/>
          <p:cNvSpPr>
            <a:spLocks noGrp="1"/>
          </p:cNvSpPr>
          <p:nvPr>
            <p:ph idx="1"/>
          </p:nvPr>
        </p:nvSpPr>
        <p:spPr>
          <a:xfrm>
            <a:off x="50800" y="1125538"/>
            <a:ext cx="9024938" cy="53038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ES" altLang="fr-FR" sz="2400" b="1" dirty="0">
                <a:latin typeface="Calibri" pitchFamily="34" charset="0"/>
                <a:ea typeface="ＭＳ Ｐゴシック" pitchFamily="34" charset="-128"/>
              </a:rPr>
              <a:t>Cambios en los lípidos</a:t>
            </a:r>
          </a:p>
          <a:p>
            <a:pPr lvl="1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Descenso en los pacientes que usaron regímenes previos sin TDF previo al </a:t>
            </a:r>
            <a:r>
              <a:rPr lang="es-ES" altLang="fr-FR" sz="1800" dirty="0" err="1">
                <a:ea typeface="ＭＳ Ｐゴシック" pitchFamily="34" charset="-128"/>
              </a:rPr>
              <a:t>switch</a:t>
            </a:r>
            <a:r>
              <a:rPr lang="es-ES" altLang="fr-FR" sz="1800" dirty="0">
                <a:ea typeface="ＭＳ Ｐゴシック" pitchFamily="34" charset="-128"/>
              </a:rPr>
              <a:t> a E/C/F/TAF</a:t>
            </a:r>
          </a:p>
          <a:p>
            <a:pPr lvl="1">
              <a:spcBef>
                <a:spcPct val="0"/>
              </a:spcBef>
            </a:pPr>
            <a:r>
              <a:rPr lang="es-ES" altLang="fr-FR" sz="1800" dirty="0">
                <a:ea typeface="ＭＳ Ｐゴシック" pitchFamily="34" charset="-128"/>
              </a:rPr>
              <a:t>Aumento en los que tenían régimen con TDF previo al </a:t>
            </a:r>
            <a:r>
              <a:rPr lang="es-ES" altLang="fr-FR" sz="1800" dirty="0" err="1">
                <a:ea typeface="ＭＳ Ｐゴシック" pitchFamily="34" charset="-128"/>
              </a:rPr>
              <a:t>switch</a:t>
            </a:r>
            <a:r>
              <a:rPr lang="es-ES" altLang="fr-FR" sz="1800" dirty="0">
                <a:ea typeface="ＭＳ Ｐゴシック" pitchFamily="34" charset="-128"/>
              </a:rPr>
              <a:t> a E/C/F/TAF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s-ES" altLang="fr-FR" sz="1200" dirty="0">
              <a:ea typeface="ＭＳ Ｐゴシック" pitchFamily="34" charset="-128"/>
            </a:endParaRPr>
          </a:p>
          <a:p>
            <a:r>
              <a:rPr lang="es-ES" altLang="fr-FR" sz="2400" b="1" dirty="0">
                <a:latin typeface="Calibri" pitchFamily="34" charset="0"/>
                <a:ea typeface="ＭＳ Ｐゴシック" pitchFamily="34" charset="-128"/>
              </a:rPr>
              <a:t>Farmacocinética</a:t>
            </a:r>
          </a:p>
          <a:p>
            <a:pPr lvl="1"/>
            <a:r>
              <a:rPr lang="es-ES" altLang="fr-FR" sz="1800" dirty="0">
                <a:ea typeface="ＭＳ Ｐゴシック" pitchFamily="34" charset="-128"/>
              </a:rPr>
              <a:t>EVG y COBI: en el rango de los datos históricos en pacientes sin falla renal </a:t>
            </a:r>
          </a:p>
          <a:p>
            <a:pPr lvl="1"/>
            <a:r>
              <a:rPr lang="es-ES" altLang="fr-FR" sz="1800" dirty="0">
                <a:ea typeface="ＭＳ Ｐゴシック" pitchFamily="34" charset="-128"/>
              </a:rPr>
              <a:t>FTC: mayor a los datos históricos en pacientes sin falla renal, </a:t>
            </a:r>
            <a:br>
              <a:rPr lang="es-ES" altLang="fr-FR" sz="1800" dirty="0">
                <a:ea typeface="ＭＳ Ｐゴシック" pitchFamily="34" charset="-128"/>
              </a:rPr>
            </a:br>
            <a:r>
              <a:rPr lang="es-ES" altLang="fr-FR" sz="1800" dirty="0">
                <a:ea typeface="ＭＳ Ｐゴシック" pitchFamily="34" charset="-128"/>
              </a:rPr>
              <a:t>mayor en pacientes con </a:t>
            </a:r>
            <a:r>
              <a:rPr lang="es-ES" altLang="fr-FR" sz="1800" dirty="0" err="1">
                <a:ea typeface="ＭＳ Ｐゴシック" pitchFamily="34" charset="-128"/>
              </a:rPr>
              <a:t>eGFR</a:t>
            </a:r>
            <a:r>
              <a:rPr lang="es-ES" altLang="fr-FR" sz="1800" dirty="0">
                <a:ea typeface="ＭＳ Ｐゴシック" pitchFamily="34" charset="-128"/>
              </a:rPr>
              <a:t> &lt; 50 </a:t>
            </a:r>
            <a:r>
              <a:rPr lang="es-ES" altLang="fr-FR" sz="1800" dirty="0" err="1">
                <a:ea typeface="ＭＳ Ｐゴシック" pitchFamily="34" charset="-128"/>
              </a:rPr>
              <a:t>mL</a:t>
            </a:r>
            <a:r>
              <a:rPr lang="es-ES" altLang="fr-FR" sz="1800" dirty="0">
                <a:ea typeface="ＭＳ Ｐゴシック" pitchFamily="34" charset="-128"/>
              </a:rPr>
              <a:t>/min vs  ≥ 50 </a:t>
            </a:r>
            <a:r>
              <a:rPr lang="es-ES" altLang="fr-FR" sz="1800" dirty="0" err="1">
                <a:ea typeface="ＭＳ Ｐゴシック" pitchFamily="34" charset="-128"/>
              </a:rPr>
              <a:t>mL</a:t>
            </a:r>
            <a:r>
              <a:rPr lang="es-ES" altLang="fr-FR" sz="1800" dirty="0">
                <a:ea typeface="ＭＳ Ｐゴシック" pitchFamily="34" charset="-128"/>
              </a:rPr>
              <a:t>/min</a:t>
            </a:r>
          </a:p>
          <a:p>
            <a:pPr lvl="1"/>
            <a:r>
              <a:rPr lang="es-ES" altLang="fr-FR" sz="1800" dirty="0">
                <a:ea typeface="ＭＳ Ｐゴシック" pitchFamily="34" charset="-128"/>
              </a:rPr>
              <a:t>TAF: coincidentes con los datos históricos en los pacientes  sin falla renal</a:t>
            </a:r>
          </a:p>
          <a:p>
            <a:pPr lvl="2"/>
            <a:r>
              <a:rPr lang="es-ES" altLang="fr-FR" sz="1800" dirty="0">
                <a:ea typeface="ＭＳ Ｐゴシック" pitchFamily="34" charset="-128"/>
              </a:rPr>
              <a:t>TFV: mayor a los datos históricos en pacientes sin falla renal pero muy por debajo los expuestos a TFV de los que reciben regímenes con TDF </a:t>
            </a:r>
          </a:p>
          <a:p>
            <a:pPr lvl="2">
              <a:buFontTx/>
              <a:buNone/>
            </a:pPr>
            <a:endParaRPr lang="es-ES" altLang="fr-FR" sz="1200" dirty="0">
              <a:ea typeface="ＭＳ Ｐゴシック" pitchFamily="34" charset="-128"/>
            </a:endParaRPr>
          </a:p>
          <a:p>
            <a:r>
              <a:rPr lang="es-ES" altLang="fr-FR" sz="2400" b="1" dirty="0">
                <a:latin typeface="Calibri" pitchFamily="34" charset="0"/>
                <a:ea typeface="ＭＳ Ｐゴシック" pitchFamily="34" charset="-128"/>
              </a:rPr>
              <a:t>Eficacia a S48</a:t>
            </a:r>
          </a:p>
          <a:p>
            <a:pPr lvl="1"/>
            <a:r>
              <a:rPr lang="es-ES" altLang="fr-FR" sz="1800" dirty="0">
                <a:ea typeface="ＭＳ Ｐゴシック" pitchFamily="34" charset="-128"/>
              </a:rPr>
              <a:t>HIV-1 RNA &lt; 50 c/</a:t>
            </a:r>
            <a:r>
              <a:rPr lang="es-ES" altLang="fr-FR" sz="1800" dirty="0" err="1">
                <a:ea typeface="ＭＳ Ｐゴシック" pitchFamily="34" charset="-128"/>
              </a:rPr>
              <a:t>mL</a:t>
            </a:r>
            <a:r>
              <a:rPr lang="es-ES" altLang="fr-FR" sz="1800" dirty="0">
                <a:ea typeface="ＭＳ Ｐゴシック" pitchFamily="34" charset="-128"/>
              </a:rPr>
              <a:t>: 92%</a:t>
            </a:r>
          </a:p>
          <a:p>
            <a:pPr lvl="1"/>
            <a:r>
              <a:rPr lang="es-ES" altLang="fr-FR" sz="1800" dirty="0">
                <a:ea typeface="ＭＳ Ｐゴシック" pitchFamily="34" charset="-128"/>
              </a:rPr>
              <a:t>Fallo virológico: 1% (N = 3)</a:t>
            </a:r>
          </a:p>
        </p:txBody>
      </p:sp>
      <p:sp>
        <p:nvSpPr>
          <p:cNvPr id="27650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</a:rPr>
              <a:t>GS-US-292-0112</a:t>
            </a:r>
          </a:p>
        </p:txBody>
      </p:sp>
      <p:sp>
        <p:nvSpPr>
          <p:cNvPr id="7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ea typeface="ＭＳ Ｐゴシック" pitchFamily="34" charset="-128"/>
              </a:rPr>
              <a:t>Estudio GS-US-292-0112: </a:t>
            </a:r>
            <a:r>
              <a:rPr lang="es-ES" dirty="0" err="1">
                <a:ea typeface="ＭＳ Ｐゴシック" pitchFamily="34" charset="-128"/>
              </a:rPr>
              <a:t>Switch</a:t>
            </a:r>
            <a:r>
              <a:rPr lang="es-ES" dirty="0">
                <a:ea typeface="ＭＳ Ｐゴシック" pitchFamily="34" charset="-128"/>
              </a:rPr>
              <a:t> a E/C/F/TAF </a:t>
            </a:r>
            <a:br>
              <a:rPr lang="es-ES" dirty="0">
                <a:ea typeface="ＭＳ Ｐゴシック" pitchFamily="34" charset="-128"/>
              </a:rPr>
            </a:br>
            <a:r>
              <a:rPr lang="es-ES" dirty="0">
                <a:ea typeface="ＭＳ Ｐゴシック" pitchFamily="34" charset="-128"/>
              </a:rPr>
              <a:t>en pacientes con falla renal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4903788" y="6575425"/>
            <a:ext cx="424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 dirty="0">
                <a:solidFill>
                  <a:srgbClr val="CC3300"/>
                </a:solidFill>
              </a:rPr>
              <a:t>Pozniak A. JAIDS 2016;71:530-7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0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12305</TotalTime>
  <Words>873</Words>
  <Application>Microsoft Office PowerPoint</Application>
  <PresentationFormat>Affichage à l'écran (4:3)</PresentationFormat>
  <Paragraphs>291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Cambria</vt:lpstr>
      <vt:lpstr>Symbol</vt:lpstr>
      <vt:lpstr>Wingdings</vt:lpstr>
      <vt:lpstr>ARV_trials_2016</vt:lpstr>
      <vt:lpstr>Switch a E/C/F/TAF</vt:lpstr>
      <vt:lpstr>Estudio GS-US-292-0112: Switch a E/C/F/TAF  en pacientes con falla renal</vt:lpstr>
      <vt:lpstr>Estudio GS-US-292-0112: Switch a E/C/F/TAF  en pacientes con falla renal</vt:lpstr>
      <vt:lpstr>Estudio GS-US-292-0112: Switch a E/C/F/TAF  en pacientes con falla renal</vt:lpstr>
      <vt:lpstr>Estudio GS-US-292-0112: Switch a E/C/F/TAF  en pacientes con falla renal</vt:lpstr>
      <vt:lpstr>Estudio GS-US-292-0112: Switch a E/C/F/TAF  en pacientes con falla renal</vt:lpstr>
      <vt:lpstr>Estudio GS-US-292-0112: Switch a E/C/F/TAF  en pacientes con falla renal</vt:lpstr>
      <vt:lpstr>Estudio GS-US-292-0112: Switch a E/C/F/TAF  en pacientes con falla renal</vt:lpstr>
      <vt:lpstr>Estudio GS-US-292-0112: Switch a E/C/F/TAF  en pacientes con falla renal</vt:lpstr>
      <vt:lpstr>Estudio GS-US-292-0112: Switch a E/C/F/TAF  en pacientes con falla renal</vt:lpstr>
    </vt:vector>
  </TitlesOfParts>
  <Company>ARV-trials.com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Pedro Cahn, Anton Poszniak, François Raffi</dc:creator>
  <cp:lastModifiedBy>Pilar</cp:lastModifiedBy>
  <cp:revision>532</cp:revision>
  <dcterms:created xsi:type="dcterms:W3CDTF">2014-10-31T15:15:06Z</dcterms:created>
  <dcterms:modified xsi:type="dcterms:W3CDTF">2016-04-03T16:39:32Z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440E3669-457F-439C-90C1-4ACF3A0212C4</vt:lpwstr>
  </property>
  <property fmtid="{D5CDD505-2E9C-101B-9397-08002B2CF9AE}" pid="3" name="ArticulatePath">
    <vt:lpwstr>STUDY 112-22 Janvier 2016</vt:lpwstr>
  </property>
</Properties>
</file>