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65" r:id="rId2"/>
    <p:sldId id="272" r:id="rId3"/>
    <p:sldId id="273" r:id="rId4"/>
    <p:sldId id="286" r:id="rId5"/>
    <p:sldId id="275" r:id="rId6"/>
    <p:sldId id="287" r:id="rId7"/>
    <p:sldId id="276" r:id="rId8"/>
    <p:sldId id="277" r:id="rId9"/>
    <p:sldId id="288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6858000" type="screen4x3"/>
  <p:notesSz cx="6759575" cy="9867900"/>
  <p:custDataLst>
    <p:tags r:id="rId20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3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333399"/>
    <a:srgbClr val="CC3300"/>
    <a:srgbClr val="CC0000"/>
    <a:srgbClr val="FF7D7D"/>
    <a:srgbClr val="000066"/>
    <a:srgbClr val="FFFFFF"/>
    <a:srgbClr val="00B050"/>
    <a:srgbClr val="5B92C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4559" autoAdjust="0"/>
  </p:normalViewPr>
  <p:slideViewPr>
    <p:cSldViewPr snapToGrid="0" snapToObjects="1" showGuides="1">
      <p:cViewPr>
        <p:scale>
          <a:sx n="114" d="100"/>
          <a:sy n="114" d="100"/>
        </p:scale>
        <p:origin x="-145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880" y="66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803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667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53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907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notes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fr-FR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01540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0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896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482FAF63-CD34-47A5-8E66-1D213CF3D86F}" type="slidenum">
              <a:rPr lang="fr-FR" altLang="fr-FR" sz="1300"/>
              <a:pPr>
                <a:spcBef>
                  <a:spcPct val="0"/>
                </a:spcBef>
              </a:pPr>
              <a:t>4</a:t>
            </a:fld>
            <a:endParaRPr lang="fr-FR" altLang="fr-FR" sz="1300"/>
          </a:p>
        </p:txBody>
      </p:sp>
    </p:spTree>
    <p:extLst>
      <p:ext uri="{BB962C8B-B14F-4D97-AF65-F5344CB8AC3E}">
        <p14:creationId xmlns:p14="http://schemas.microsoft.com/office/powerpoint/2010/main" val="1986539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36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1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859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97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4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 err="1">
                <a:latin typeface="Calibri" panose="020F0502020204030204" pitchFamily="34" charset="0"/>
              </a:rPr>
              <a:t>Cambio</a:t>
            </a:r>
            <a:r>
              <a:rPr lang="fr-FR" altLang="fr-FR" sz="3200" dirty="0">
                <a:latin typeface="Calibri" panose="020F0502020204030204" pitchFamily="34" charset="0"/>
              </a:rPr>
              <a:t> de TDF a TAF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 err="1">
                <a:solidFill>
                  <a:srgbClr val="CC3300"/>
                </a:solidFill>
                <a:latin typeface="Calibri" pitchFamily="34" charset="0"/>
              </a:rPr>
              <a:t>Estudio</a:t>
            </a: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 GS-US-292-0109 </a:t>
            </a: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>
            <a:spLocks noGrp="1"/>
          </p:cNvSpPr>
          <p:nvPr>
            <p:ph type="title"/>
          </p:nvPr>
        </p:nvSpPr>
        <p:spPr>
          <a:xfrm>
            <a:off x="-93785" y="1033294"/>
            <a:ext cx="9237785" cy="677862"/>
          </a:xfrm>
        </p:spPr>
        <p:txBody>
          <a:bodyPr/>
          <a:lstStyle/>
          <a:p>
            <a:pPr algn="ctr">
              <a:defRPr/>
            </a:pPr>
            <a:r>
              <a:rPr lang="es-ES" sz="2200" dirty="0">
                <a:solidFill>
                  <a:srgbClr val="CC3300"/>
                </a:solidFill>
                <a:ea typeface="+mj-ea"/>
              </a:rPr>
              <a:t>Cambio en diagnóstico de Osteopenia/Osteoporosis (definido por T-Score)</a:t>
            </a:r>
          </a:p>
        </p:txBody>
      </p:sp>
      <p:sp>
        <p:nvSpPr>
          <p:cNvPr id="3277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4188" y="6113463"/>
            <a:ext cx="8616950" cy="457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altLang="fr-FR" sz="1400" b="1" dirty="0">
                <a:solidFill>
                  <a:srgbClr val="000066"/>
                </a:solidFill>
              </a:rPr>
              <a:t>Diferencias entre regímenes con E/C/F/TAF y TDF fueron estadísticamente significativas (p &lt; 0.001)</a:t>
            </a:r>
          </a:p>
        </p:txBody>
      </p:sp>
      <p:sp>
        <p:nvSpPr>
          <p:cNvPr id="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53" name="ZoneTexte 69"/>
          <p:cNvSpPr txBox="1">
            <a:spLocks noChangeArrowheads="1"/>
          </p:cNvSpPr>
          <p:nvPr/>
        </p:nvSpPr>
        <p:spPr bwMode="auto">
          <a:xfrm>
            <a:off x="3543300" y="6542088"/>
            <a:ext cx="55578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IAS 2015, Abs. TUAB0102; 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425976" y="1713329"/>
            <a:ext cx="8601342" cy="4535071"/>
            <a:chOff x="425976" y="1713329"/>
            <a:chExt cx="8601342" cy="4535071"/>
          </a:xfrm>
        </p:grpSpPr>
        <p:sp>
          <p:nvSpPr>
            <p:cNvPr id="49" name="AutoShape 165"/>
            <p:cNvSpPr>
              <a:spLocks noChangeArrowheads="1"/>
            </p:cNvSpPr>
            <p:nvPr/>
          </p:nvSpPr>
          <p:spPr bwMode="auto">
            <a:xfrm>
              <a:off x="2211308" y="1732136"/>
              <a:ext cx="5274692" cy="29234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128010" name="TextBox 12"/>
            <p:cNvSpPr txBox="1">
              <a:spLocks noChangeArrowheads="1"/>
            </p:cNvSpPr>
            <p:nvPr/>
          </p:nvSpPr>
          <p:spPr bwMode="auto">
            <a:xfrm>
              <a:off x="915988" y="2065420"/>
              <a:ext cx="3657600" cy="3651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s-ES" sz="2000" b="1" dirty="0">
                  <a:solidFill>
                    <a:srgbClr val="0070C0"/>
                  </a:solidFill>
                  <a:latin typeface="+mj-lt"/>
                  <a:ea typeface="+mn-ea"/>
                  <a:cs typeface="Arial" charset="0"/>
                </a:rPr>
                <a:t>Columna</a:t>
              </a:r>
            </a:p>
          </p:txBody>
        </p:sp>
        <p:grpSp>
          <p:nvGrpSpPr>
            <p:cNvPr id="32772" name="Group 12"/>
            <p:cNvGrpSpPr>
              <a:grpSpLocks/>
            </p:cNvGrpSpPr>
            <p:nvPr/>
          </p:nvGrpSpPr>
          <p:grpSpPr bwMode="auto">
            <a:xfrm>
              <a:off x="2439990" y="1713329"/>
              <a:ext cx="5158304" cy="321039"/>
              <a:chOff x="2781107" y="1276825"/>
              <a:chExt cx="4836144" cy="296004"/>
            </a:xfrm>
          </p:grpSpPr>
          <p:sp>
            <p:nvSpPr>
              <p:cNvPr id="128006" name="TextBox 9"/>
              <p:cNvSpPr txBox="1">
                <a:spLocks noChangeArrowheads="1"/>
              </p:cNvSpPr>
              <p:nvPr/>
            </p:nvSpPr>
            <p:spPr bwMode="auto">
              <a:xfrm>
                <a:off x="2930351" y="1276825"/>
                <a:ext cx="4686900" cy="29600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t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400" eaLnBrk="1" hangingPunct="1">
                  <a:defRPr/>
                </a:pPr>
                <a:r>
                  <a:rPr lang="en-US" b="1" dirty="0">
                    <a:solidFill>
                      <a:srgbClr val="333399"/>
                    </a:solidFill>
                    <a:latin typeface="+mj-lt"/>
                    <a:ea typeface="+mn-ea"/>
                    <a:cs typeface="Arial" charset="0"/>
                  </a:rPr>
                  <a:t>Normal               Osteopenia               Osteoporosis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16365" y="1351622"/>
                <a:ext cx="149244" cy="146411"/>
              </a:xfrm>
              <a:prstGeom prst="rect">
                <a:avLst/>
              </a:prstGeom>
              <a:solidFill>
                <a:srgbClr val="FFC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764401" y="1351622"/>
                <a:ext cx="149244" cy="146411"/>
              </a:xfrm>
              <a:prstGeom prst="rect">
                <a:avLst/>
              </a:prstGeom>
              <a:solidFill>
                <a:srgbClr val="7030A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781107" y="1351622"/>
                <a:ext cx="149244" cy="146411"/>
              </a:xfrm>
              <a:prstGeom prst="rect">
                <a:avLst/>
              </a:prstGeom>
              <a:solidFill>
                <a:srgbClr val="00B05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852488" y="5524500"/>
              <a:ext cx="3746500" cy="7239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3600" b="1" dirty="0">
                <a:solidFill>
                  <a:srgbClr val="000066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95888" y="5524500"/>
              <a:ext cx="3748087" cy="7239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3600" b="1" dirty="0">
                <a:solidFill>
                  <a:prstClr val="white"/>
                </a:solidFill>
              </a:endParaRPr>
            </a:p>
          </p:txBody>
        </p:sp>
        <p:grpSp>
          <p:nvGrpSpPr>
            <p:cNvPr id="32803" name="Group 2"/>
            <p:cNvGrpSpPr>
              <a:grpSpLocks/>
            </p:cNvGrpSpPr>
            <p:nvPr/>
          </p:nvGrpSpPr>
          <p:grpSpPr bwMode="auto">
            <a:xfrm>
              <a:off x="1055897" y="5549904"/>
              <a:ext cx="1349119" cy="193899"/>
              <a:chOff x="1060968" y="5549584"/>
              <a:chExt cx="1348910" cy="194068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1060968" y="5549584"/>
                <a:ext cx="448772" cy="19406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Basal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090929" y="5549584"/>
                <a:ext cx="318949" cy="19406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ea typeface="+mn-ea"/>
                    <a:cs typeface="Arial" charset="0"/>
                  </a:rPr>
                  <a:t>S</a:t>
                </a: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48</a:t>
                </a:r>
              </a:p>
            </p:txBody>
          </p:sp>
        </p:grpSp>
        <p:sp>
          <p:nvSpPr>
            <p:cNvPr id="50" name="TextBox 2"/>
            <p:cNvSpPr txBox="1">
              <a:spLocks noChangeArrowheads="1"/>
            </p:cNvSpPr>
            <p:nvPr/>
          </p:nvSpPr>
          <p:spPr bwMode="auto">
            <a:xfrm>
              <a:off x="857250" y="5792788"/>
              <a:ext cx="1819275" cy="450850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1600" b="1" dirty="0">
                <a:solidFill>
                  <a:prstClr val="white"/>
                </a:solidFill>
                <a:ea typeface="+mn-ea"/>
                <a:cs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 bwMode="auto">
            <a:xfrm>
              <a:off x="1311275" y="5837238"/>
              <a:ext cx="911225" cy="38735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E/C/F/TAF </a:t>
              </a:r>
              <a:b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N = 912</a:t>
              </a:r>
            </a:p>
          </p:txBody>
        </p:sp>
        <p:sp>
          <p:nvSpPr>
            <p:cNvPr id="36" name="TextBox 35"/>
            <p:cNvSpPr txBox="1"/>
            <p:nvPr/>
          </p:nvSpPr>
          <p:spPr bwMode="auto">
            <a:xfrm>
              <a:off x="2980740" y="5549900"/>
              <a:ext cx="448842" cy="1938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rPr>
                <a:t>Basal</a:t>
              </a:r>
            </a:p>
          </p:txBody>
        </p:sp>
        <p:sp>
          <p:nvSpPr>
            <p:cNvPr id="37" name="TextBox 36"/>
            <p:cNvSpPr txBox="1"/>
            <p:nvPr/>
          </p:nvSpPr>
          <p:spPr bwMode="auto">
            <a:xfrm>
              <a:off x="3976491" y="5549900"/>
              <a:ext cx="368692" cy="1938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srgbClr val="000066"/>
                  </a:solidFill>
                  <a:ea typeface="+mn-ea"/>
                  <a:cs typeface="Arial" charset="0"/>
                </a:rPr>
                <a:t>S</a:t>
              </a:r>
              <a:r>
                <a:rPr lang="en-US" sz="1400" dirty="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rPr>
                <a:t> 48</a:t>
              </a:r>
            </a:p>
          </p:txBody>
        </p:sp>
        <p:sp>
          <p:nvSpPr>
            <p:cNvPr id="51" name="TextBox 2"/>
            <p:cNvSpPr txBox="1">
              <a:spLocks noChangeArrowheads="1"/>
            </p:cNvSpPr>
            <p:nvPr/>
          </p:nvSpPr>
          <p:spPr bwMode="auto">
            <a:xfrm>
              <a:off x="2774950" y="5792788"/>
              <a:ext cx="1824038" cy="45085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/>
          </p:spPr>
          <p:txBody>
            <a:bodyPr lIns="45720" tIns="0" rIns="4572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1600" b="1" dirty="0">
                <a:solidFill>
                  <a:prstClr val="white"/>
                </a:solidFill>
                <a:ea typeface="+mn-ea"/>
                <a:cs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3060545" y="5837238"/>
              <a:ext cx="1252843" cy="387798"/>
            </a:xfrm>
            <a:prstGeom prst="rect">
              <a:avLst/>
            </a:prstGeom>
            <a:solidFill>
              <a:srgbClr val="CC0000"/>
            </a:solidFill>
          </p:spPr>
          <p:txBody>
            <a:bodyPr wrap="none" lIns="45720" tIns="0" rIns="4572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s-E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Régimen TDF </a:t>
              </a:r>
              <a:br>
                <a:rPr lang="es-E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es-E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N = 457</a:t>
              </a:r>
            </a:p>
          </p:txBody>
        </p:sp>
        <p:sp>
          <p:nvSpPr>
            <p:cNvPr id="30" name="TextBox 2"/>
            <p:cNvSpPr txBox="1">
              <a:spLocks noChangeArrowheads="1"/>
            </p:cNvSpPr>
            <p:nvPr/>
          </p:nvSpPr>
          <p:spPr bwMode="auto">
            <a:xfrm>
              <a:off x="5241925" y="2065420"/>
              <a:ext cx="3657600" cy="3651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s-ES" sz="2000" b="1" dirty="0">
                  <a:solidFill>
                    <a:srgbClr val="0070C0"/>
                  </a:solidFill>
                  <a:latin typeface="+mj-lt"/>
                  <a:ea typeface="+mn-ea"/>
                  <a:cs typeface="Arial" charset="0"/>
                </a:rPr>
                <a:t>Cadera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33988" y="5470525"/>
              <a:ext cx="3746500" cy="7239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3600" b="1" dirty="0">
                <a:solidFill>
                  <a:srgbClr val="000066"/>
                </a:solidFill>
              </a:endParaRPr>
            </a:p>
          </p:txBody>
        </p:sp>
        <p:grpSp>
          <p:nvGrpSpPr>
            <p:cNvPr id="32784" name="Group 43"/>
            <p:cNvGrpSpPr>
              <a:grpSpLocks/>
            </p:cNvGrpSpPr>
            <p:nvPr/>
          </p:nvGrpSpPr>
          <p:grpSpPr bwMode="auto">
            <a:xfrm>
              <a:off x="5276850" y="5551488"/>
              <a:ext cx="1819275" cy="695325"/>
              <a:chOff x="892941" y="5549584"/>
              <a:chExt cx="1818992" cy="694343"/>
            </a:xfrm>
          </p:grpSpPr>
          <p:grpSp>
            <p:nvGrpSpPr>
              <p:cNvPr id="32791" name="Group 54"/>
              <p:cNvGrpSpPr>
                <a:grpSpLocks/>
              </p:cNvGrpSpPr>
              <p:nvPr/>
            </p:nvGrpSpPr>
            <p:grpSpPr bwMode="auto">
              <a:xfrm>
                <a:off x="1091557" y="5549584"/>
                <a:ext cx="1348911" cy="193625"/>
                <a:chOff x="1060968" y="5549584"/>
                <a:chExt cx="1348911" cy="193625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1060968" y="5549584"/>
                  <a:ext cx="448772" cy="1936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4400" eaLnBrk="1" hangingPunct="1">
                    <a:lnSpc>
                      <a:spcPct val="90000"/>
                    </a:lnSpc>
                    <a:defRPr/>
                  </a:pPr>
                  <a:r>
                    <a:rPr lang="en-US" sz="1400" dirty="0">
                      <a:solidFill>
                        <a:srgbClr val="000066"/>
                      </a:solidFill>
                      <a:latin typeface="Arial" charset="0"/>
                      <a:ea typeface="+mn-ea"/>
                      <a:cs typeface="Arial" charset="0"/>
                    </a:rPr>
                    <a:t>Basal</a:t>
                  </a: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2090931" y="5549584"/>
                  <a:ext cx="318948" cy="1936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4400" eaLnBrk="1" hangingPunct="1">
                    <a:lnSpc>
                      <a:spcPct val="90000"/>
                    </a:lnSpc>
                    <a:defRPr/>
                  </a:pPr>
                  <a:r>
                    <a:rPr lang="en-US" sz="1400" dirty="0">
                      <a:solidFill>
                        <a:srgbClr val="000066"/>
                      </a:solidFill>
                      <a:ea typeface="+mn-ea"/>
                      <a:cs typeface="Arial" charset="0"/>
                    </a:rPr>
                    <a:t>S</a:t>
                  </a:r>
                  <a:r>
                    <a:rPr lang="en-US" sz="1400" dirty="0">
                      <a:solidFill>
                        <a:srgbClr val="000066"/>
                      </a:solidFill>
                      <a:latin typeface="Arial" charset="0"/>
                      <a:ea typeface="+mn-ea"/>
                      <a:cs typeface="Arial" charset="0"/>
                    </a:rPr>
                    <a:t>48</a:t>
                  </a:r>
                </a:p>
              </p:txBody>
            </p:sp>
          </p:grpSp>
          <p:sp>
            <p:nvSpPr>
              <p:cNvPr id="56" name="TextBox 2"/>
              <p:cNvSpPr txBox="1">
                <a:spLocks noChangeArrowheads="1"/>
              </p:cNvSpPr>
              <p:nvPr/>
            </p:nvSpPr>
            <p:spPr bwMode="auto">
              <a:xfrm>
                <a:off x="892941" y="5793714"/>
                <a:ext cx="1818992" cy="450213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defTabSz="914400" eaLnBrk="1" hangingPunct="1">
                  <a:lnSpc>
                    <a:spcPct val="90000"/>
                  </a:lnSpc>
                  <a:defRPr/>
                </a:pPr>
                <a:endParaRPr lang="en-US" sz="1600" b="1" dirty="0">
                  <a:solidFill>
                    <a:prstClr val="white"/>
                  </a:solidFill>
                  <a:ea typeface="+mn-ea"/>
                  <a:cs typeface="Arial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346895" y="5836515"/>
                <a:ext cx="911083" cy="38838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prstClr val="white"/>
                    </a:solidFill>
                    <a:latin typeface="Arial" charset="0"/>
                    <a:ea typeface="+mn-ea"/>
                    <a:cs typeface="Arial" charset="0"/>
                  </a:rPr>
                  <a:t>E/C/F/TAF </a:t>
                </a:r>
                <a:br>
                  <a:rPr lang="en-US" sz="1400" dirty="0">
                    <a:solidFill>
                      <a:prstClr val="white"/>
                    </a:solidFill>
                    <a:latin typeface="Arial" charset="0"/>
                    <a:ea typeface="+mn-ea"/>
                    <a:cs typeface="Arial" charset="0"/>
                  </a:rPr>
                </a:br>
                <a:r>
                  <a:rPr lang="en-US" sz="1400" dirty="0">
                    <a:solidFill>
                      <a:prstClr val="white"/>
                    </a:solidFill>
                    <a:latin typeface="Arial" charset="0"/>
                    <a:ea typeface="+mn-ea"/>
                    <a:cs typeface="Arial" charset="0"/>
                  </a:rPr>
                  <a:t>N = 902</a:t>
                </a:r>
              </a:p>
            </p:txBody>
          </p:sp>
        </p:grpSp>
        <p:grpSp>
          <p:nvGrpSpPr>
            <p:cNvPr id="32786" name="Group 45"/>
            <p:cNvGrpSpPr>
              <a:grpSpLocks/>
            </p:cNvGrpSpPr>
            <p:nvPr/>
          </p:nvGrpSpPr>
          <p:grpSpPr bwMode="auto">
            <a:xfrm>
              <a:off x="7400337" y="5551499"/>
              <a:ext cx="1364444" cy="193899"/>
              <a:chOff x="2964883" y="5549584"/>
              <a:chExt cx="1364233" cy="193625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2964883" y="5549584"/>
                <a:ext cx="448773" cy="193625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Basal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960481" y="5549584"/>
                <a:ext cx="368635" cy="193625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ea typeface="+mn-ea"/>
                    <a:cs typeface="Arial" charset="0"/>
                  </a:rPr>
                  <a:t>S</a:t>
                </a: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 48</a:t>
                </a:r>
              </a:p>
            </p:txBody>
          </p:sp>
        </p:grpSp>
        <p:sp>
          <p:nvSpPr>
            <p:cNvPr id="47" name="TextBox 2"/>
            <p:cNvSpPr txBox="1">
              <a:spLocks noChangeArrowheads="1"/>
            </p:cNvSpPr>
            <p:nvPr/>
          </p:nvSpPr>
          <p:spPr bwMode="auto">
            <a:xfrm>
              <a:off x="7194550" y="5795963"/>
              <a:ext cx="1824038" cy="45085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/>
          </p:spPr>
          <p:txBody>
            <a:bodyPr lIns="45720" tIns="0" rIns="4572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1600" b="1" dirty="0">
                <a:solidFill>
                  <a:prstClr val="white"/>
                </a:solidFill>
                <a:ea typeface="+mn-ea"/>
                <a:cs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7480146" y="5838825"/>
              <a:ext cx="1252843" cy="387798"/>
            </a:xfrm>
            <a:prstGeom prst="rect">
              <a:avLst/>
            </a:prstGeom>
            <a:solidFill>
              <a:srgbClr val="CC0000"/>
            </a:solidFill>
          </p:spPr>
          <p:txBody>
            <a:bodyPr wrap="none" lIns="45720" tIns="0" rIns="4572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s-E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Régimen TDF </a:t>
              </a:r>
              <a:br>
                <a:rPr lang="es-E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es-E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N = 452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756636" y="2289123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2060"/>
                  </a:solidFill>
                </a:rPr>
                <a:t>%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5032573" y="238203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2060"/>
                  </a:solidFill>
                </a:rPr>
                <a:t>%</a:t>
              </a:r>
            </a:p>
          </p:txBody>
        </p:sp>
        <p:sp>
          <p:nvSpPr>
            <p:cNvPr id="62" name="Freeform 9"/>
            <p:cNvSpPr>
              <a:spLocks/>
            </p:cNvSpPr>
            <p:nvPr/>
          </p:nvSpPr>
          <p:spPr bwMode="auto">
            <a:xfrm>
              <a:off x="5203030" y="2654050"/>
              <a:ext cx="3824288" cy="2738438"/>
            </a:xfrm>
            <a:custGeom>
              <a:avLst/>
              <a:gdLst>
                <a:gd name="T0" fmla="*/ 2409 w 2409"/>
                <a:gd name="T1" fmla="*/ 1725 h 1725"/>
                <a:gd name="T2" fmla="*/ 0 w 2409"/>
                <a:gd name="T3" fmla="*/ 1725 h 1725"/>
                <a:gd name="T4" fmla="*/ 0 w 2409"/>
                <a:gd name="T5" fmla="*/ 0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9" h="1725">
                  <a:moveTo>
                    <a:pt x="2409" y="1725"/>
                  </a:moveTo>
                  <a:lnTo>
                    <a:pt x="0" y="172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Line 10"/>
            <p:cNvSpPr>
              <a:spLocks noChangeShapeType="1"/>
            </p:cNvSpPr>
            <p:nvPr/>
          </p:nvSpPr>
          <p:spPr bwMode="auto">
            <a:xfrm>
              <a:off x="5093493" y="26635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Line 11"/>
            <p:cNvSpPr>
              <a:spLocks noChangeShapeType="1"/>
            </p:cNvSpPr>
            <p:nvPr/>
          </p:nvSpPr>
          <p:spPr bwMode="auto">
            <a:xfrm>
              <a:off x="5093493" y="32096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Line 12"/>
            <p:cNvSpPr>
              <a:spLocks noChangeShapeType="1"/>
            </p:cNvSpPr>
            <p:nvPr/>
          </p:nvSpPr>
          <p:spPr bwMode="auto">
            <a:xfrm>
              <a:off x="5093493" y="37557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Line 13"/>
            <p:cNvSpPr>
              <a:spLocks noChangeShapeType="1"/>
            </p:cNvSpPr>
            <p:nvPr/>
          </p:nvSpPr>
          <p:spPr bwMode="auto">
            <a:xfrm>
              <a:off x="5093493" y="4844800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>
              <a:off x="5093493" y="43018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Line 15"/>
            <p:cNvSpPr>
              <a:spLocks noChangeShapeType="1"/>
            </p:cNvSpPr>
            <p:nvPr/>
          </p:nvSpPr>
          <p:spPr bwMode="auto">
            <a:xfrm>
              <a:off x="5093493" y="5392488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34"/>
            <p:cNvSpPr>
              <a:spLocks/>
            </p:cNvSpPr>
            <p:nvPr/>
          </p:nvSpPr>
          <p:spPr bwMode="auto">
            <a:xfrm>
              <a:off x="5415755" y="2661988"/>
              <a:ext cx="541338" cy="30163"/>
            </a:xfrm>
            <a:custGeom>
              <a:avLst/>
              <a:gdLst>
                <a:gd name="T0" fmla="*/ 341 w 341"/>
                <a:gd name="T1" fmla="*/ 19 h 19"/>
                <a:gd name="T2" fmla="*/ 341 w 341"/>
                <a:gd name="T3" fmla="*/ 0 h 19"/>
                <a:gd name="T4" fmla="*/ 0 w 341"/>
                <a:gd name="T5" fmla="*/ 0 h 19"/>
                <a:gd name="T6" fmla="*/ 0 w 341"/>
                <a:gd name="T7" fmla="*/ 19 h 19"/>
                <a:gd name="T8" fmla="*/ 341 w 341"/>
                <a:gd name="T9" fmla="*/ 19 h 19"/>
                <a:gd name="T10" fmla="*/ 341 w 34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9">
                  <a:moveTo>
                    <a:pt x="341" y="19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341" y="19"/>
                  </a:lnTo>
                  <a:lnTo>
                    <a:pt x="341" y="19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35"/>
            <p:cNvSpPr>
              <a:spLocks/>
            </p:cNvSpPr>
            <p:nvPr/>
          </p:nvSpPr>
          <p:spPr bwMode="auto">
            <a:xfrm>
              <a:off x="5415755" y="2692150"/>
              <a:ext cx="541338" cy="839788"/>
            </a:xfrm>
            <a:custGeom>
              <a:avLst/>
              <a:gdLst>
                <a:gd name="T0" fmla="*/ 341 w 341"/>
                <a:gd name="T1" fmla="*/ 529 h 529"/>
                <a:gd name="T2" fmla="*/ 341 w 341"/>
                <a:gd name="T3" fmla="*/ 0 h 529"/>
                <a:gd name="T4" fmla="*/ 0 w 341"/>
                <a:gd name="T5" fmla="*/ 0 h 529"/>
                <a:gd name="T6" fmla="*/ 0 w 341"/>
                <a:gd name="T7" fmla="*/ 529 h 529"/>
                <a:gd name="T8" fmla="*/ 341 w 341"/>
                <a:gd name="T9" fmla="*/ 529 h 529"/>
                <a:gd name="T10" fmla="*/ 341 w 341"/>
                <a:gd name="T11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29">
                  <a:moveTo>
                    <a:pt x="341" y="529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529"/>
                  </a:lnTo>
                  <a:lnTo>
                    <a:pt x="341" y="529"/>
                  </a:lnTo>
                  <a:lnTo>
                    <a:pt x="341" y="529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Rectangle 36"/>
            <p:cNvSpPr>
              <a:spLocks noChangeArrowheads="1"/>
            </p:cNvSpPr>
            <p:nvPr/>
          </p:nvSpPr>
          <p:spPr bwMode="auto">
            <a:xfrm>
              <a:off x="5415755" y="3531938"/>
              <a:ext cx="541338" cy="1860550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7"/>
            <p:cNvSpPr>
              <a:spLocks/>
            </p:cNvSpPr>
            <p:nvPr/>
          </p:nvSpPr>
          <p:spPr bwMode="auto">
            <a:xfrm>
              <a:off x="6366668" y="2661988"/>
              <a:ext cx="541338" cy="28575"/>
            </a:xfrm>
            <a:custGeom>
              <a:avLst/>
              <a:gdLst>
                <a:gd name="T0" fmla="*/ 341 w 341"/>
                <a:gd name="T1" fmla="*/ 18 h 18"/>
                <a:gd name="T2" fmla="*/ 341 w 341"/>
                <a:gd name="T3" fmla="*/ 0 h 18"/>
                <a:gd name="T4" fmla="*/ 0 w 341"/>
                <a:gd name="T5" fmla="*/ 0 h 18"/>
                <a:gd name="T6" fmla="*/ 0 w 341"/>
                <a:gd name="T7" fmla="*/ 18 h 18"/>
                <a:gd name="T8" fmla="*/ 341 w 341"/>
                <a:gd name="T9" fmla="*/ 18 h 18"/>
                <a:gd name="T10" fmla="*/ 341 w 341"/>
                <a:gd name="T1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8">
                  <a:moveTo>
                    <a:pt x="341" y="18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41" y="18"/>
                  </a:lnTo>
                  <a:lnTo>
                    <a:pt x="341" y="18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8"/>
            <p:cNvSpPr>
              <a:spLocks/>
            </p:cNvSpPr>
            <p:nvPr/>
          </p:nvSpPr>
          <p:spPr bwMode="auto">
            <a:xfrm>
              <a:off x="6366668" y="2690563"/>
              <a:ext cx="541338" cy="711200"/>
            </a:xfrm>
            <a:custGeom>
              <a:avLst/>
              <a:gdLst>
                <a:gd name="T0" fmla="*/ 0 w 341"/>
                <a:gd name="T1" fmla="*/ 448 h 448"/>
                <a:gd name="T2" fmla="*/ 341 w 341"/>
                <a:gd name="T3" fmla="*/ 448 h 448"/>
                <a:gd name="T4" fmla="*/ 341 w 341"/>
                <a:gd name="T5" fmla="*/ 0 h 448"/>
                <a:gd name="T6" fmla="*/ 0 w 341"/>
                <a:gd name="T7" fmla="*/ 0 h 448"/>
                <a:gd name="T8" fmla="*/ 0 w 341"/>
                <a:gd name="T9" fmla="*/ 448 h 448"/>
                <a:gd name="T10" fmla="*/ 0 w 341"/>
                <a:gd name="T1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448">
                  <a:moveTo>
                    <a:pt x="0" y="448"/>
                  </a:moveTo>
                  <a:lnTo>
                    <a:pt x="341" y="448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448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Rectangle 39"/>
            <p:cNvSpPr>
              <a:spLocks noChangeArrowheads="1"/>
            </p:cNvSpPr>
            <p:nvPr/>
          </p:nvSpPr>
          <p:spPr bwMode="auto">
            <a:xfrm>
              <a:off x="6366668" y="3401763"/>
              <a:ext cx="541338" cy="1990725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40"/>
            <p:cNvSpPr>
              <a:spLocks/>
            </p:cNvSpPr>
            <p:nvPr/>
          </p:nvSpPr>
          <p:spPr bwMode="auto">
            <a:xfrm>
              <a:off x="7317580" y="2661988"/>
              <a:ext cx="541338" cy="52388"/>
            </a:xfrm>
            <a:custGeom>
              <a:avLst/>
              <a:gdLst>
                <a:gd name="T0" fmla="*/ 341 w 341"/>
                <a:gd name="T1" fmla="*/ 33 h 33"/>
                <a:gd name="T2" fmla="*/ 341 w 341"/>
                <a:gd name="T3" fmla="*/ 0 h 33"/>
                <a:gd name="T4" fmla="*/ 0 w 341"/>
                <a:gd name="T5" fmla="*/ 0 h 33"/>
                <a:gd name="T6" fmla="*/ 0 w 341"/>
                <a:gd name="T7" fmla="*/ 33 h 33"/>
                <a:gd name="T8" fmla="*/ 341 w 341"/>
                <a:gd name="T9" fmla="*/ 33 h 33"/>
                <a:gd name="T10" fmla="*/ 341 w 341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33">
                  <a:moveTo>
                    <a:pt x="341" y="33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33"/>
                  </a:lnTo>
                  <a:lnTo>
                    <a:pt x="341" y="33"/>
                  </a:lnTo>
                  <a:lnTo>
                    <a:pt x="341" y="33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41"/>
            <p:cNvSpPr>
              <a:spLocks/>
            </p:cNvSpPr>
            <p:nvPr/>
          </p:nvSpPr>
          <p:spPr bwMode="auto">
            <a:xfrm>
              <a:off x="7317580" y="2714375"/>
              <a:ext cx="541338" cy="862013"/>
            </a:xfrm>
            <a:custGeom>
              <a:avLst/>
              <a:gdLst>
                <a:gd name="T0" fmla="*/ 341 w 341"/>
                <a:gd name="T1" fmla="*/ 543 h 543"/>
                <a:gd name="T2" fmla="*/ 341 w 341"/>
                <a:gd name="T3" fmla="*/ 0 h 543"/>
                <a:gd name="T4" fmla="*/ 0 w 341"/>
                <a:gd name="T5" fmla="*/ 0 h 543"/>
                <a:gd name="T6" fmla="*/ 0 w 341"/>
                <a:gd name="T7" fmla="*/ 543 h 543"/>
                <a:gd name="T8" fmla="*/ 341 w 341"/>
                <a:gd name="T9" fmla="*/ 543 h 543"/>
                <a:gd name="T10" fmla="*/ 341 w 341"/>
                <a:gd name="T11" fmla="*/ 543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43">
                  <a:moveTo>
                    <a:pt x="341" y="543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543"/>
                  </a:lnTo>
                  <a:lnTo>
                    <a:pt x="341" y="543"/>
                  </a:lnTo>
                  <a:lnTo>
                    <a:pt x="341" y="543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Rectangle 42"/>
            <p:cNvSpPr>
              <a:spLocks noChangeArrowheads="1"/>
            </p:cNvSpPr>
            <p:nvPr/>
          </p:nvSpPr>
          <p:spPr bwMode="auto">
            <a:xfrm>
              <a:off x="7317580" y="3576388"/>
              <a:ext cx="541338" cy="1816100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43"/>
            <p:cNvSpPr>
              <a:spLocks/>
            </p:cNvSpPr>
            <p:nvPr/>
          </p:nvSpPr>
          <p:spPr bwMode="auto">
            <a:xfrm>
              <a:off x="8268493" y="2661988"/>
              <a:ext cx="541338" cy="66675"/>
            </a:xfrm>
            <a:custGeom>
              <a:avLst/>
              <a:gdLst>
                <a:gd name="T0" fmla="*/ 341 w 341"/>
                <a:gd name="T1" fmla="*/ 42 h 42"/>
                <a:gd name="T2" fmla="*/ 341 w 341"/>
                <a:gd name="T3" fmla="*/ 0 h 42"/>
                <a:gd name="T4" fmla="*/ 0 w 341"/>
                <a:gd name="T5" fmla="*/ 0 h 42"/>
                <a:gd name="T6" fmla="*/ 0 w 341"/>
                <a:gd name="T7" fmla="*/ 42 h 42"/>
                <a:gd name="T8" fmla="*/ 341 w 341"/>
                <a:gd name="T9" fmla="*/ 42 h 42"/>
                <a:gd name="T10" fmla="*/ 341 w 341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42">
                  <a:moveTo>
                    <a:pt x="341" y="42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341" y="42"/>
                  </a:lnTo>
                  <a:lnTo>
                    <a:pt x="341" y="42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44"/>
            <p:cNvSpPr>
              <a:spLocks/>
            </p:cNvSpPr>
            <p:nvPr/>
          </p:nvSpPr>
          <p:spPr bwMode="auto">
            <a:xfrm>
              <a:off x="8268493" y="2728663"/>
              <a:ext cx="541338" cy="858838"/>
            </a:xfrm>
            <a:custGeom>
              <a:avLst/>
              <a:gdLst>
                <a:gd name="T0" fmla="*/ 0 w 341"/>
                <a:gd name="T1" fmla="*/ 541 h 541"/>
                <a:gd name="T2" fmla="*/ 341 w 341"/>
                <a:gd name="T3" fmla="*/ 541 h 541"/>
                <a:gd name="T4" fmla="*/ 341 w 341"/>
                <a:gd name="T5" fmla="*/ 0 h 541"/>
                <a:gd name="T6" fmla="*/ 0 w 341"/>
                <a:gd name="T7" fmla="*/ 0 h 541"/>
                <a:gd name="T8" fmla="*/ 0 w 341"/>
                <a:gd name="T9" fmla="*/ 541 h 541"/>
                <a:gd name="T10" fmla="*/ 0 w 341"/>
                <a:gd name="T11" fmla="*/ 54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41">
                  <a:moveTo>
                    <a:pt x="0" y="541"/>
                  </a:moveTo>
                  <a:lnTo>
                    <a:pt x="341" y="541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541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5"/>
            <p:cNvSpPr>
              <a:spLocks/>
            </p:cNvSpPr>
            <p:nvPr/>
          </p:nvSpPr>
          <p:spPr bwMode="auto">
            <a:xfrm>
              <a:off x="8268493" y="3587500"/>
              <a:ext cx="541338" cy="1804988"/>
            </a:xfrm>
            <a:custGeom>
              <a:avLst/>
              <a:gdLst>
                <a:gd name="T0" fmla="*/ 341 w 341"/>
                <a:gd name="T1" fmla="*/ 0 h 1137"/>
                <a:gd name="T2" fmla="*/ 0 w 341"/>
                <a:gd name="T3" fmla="*/ 0 h 1137"/>
                <a:gd name="T4" fmla="*/ 0 w 341"/>
                <a:gd name="T5" fmla="*/ 1137 h 1137"/>
                <a:gd name="T6" fmla="*/ 341 w 341"/>
                <a:gd name="T7" fmla="*/ 1137 h 1137"/>
                <a:gd name="T8" fmla="*/ 341 w 341"/>
                <a:gd name="T9" fmla="*/ 0 h 1137"/>
                <a:gd name="T10" fmla="*/ 341 w 341"/>
                <a:gd name="T11" fmla="*/ 0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137">
                  <a:moveTo>
                    <a:pt x="341" y="0"/>
                  </a:moveTo>
                  <a:lnTo>
                    <a:pt x="0" y="0"/>
                  </a:lnTo>
                  <a:lnTo>
                    <a:pt x="0" y="1137"/>
                  </a:lnTo>
                  <a:lnTo>
                    <a:pt x="341" y="1137"/>
                  </a:lnTo>
                  <a:lnTo>
                    <a:pt x="341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8"/>
            <p:cNvSpPr>
              <a:spLocks/>
            </p:cNvSpPr>
            <p:nvPr/>
          </p:nvSpPr>
          <p:spPr bwMode="auto">
            <a:xfrm>
              <a:off x="926305" y="2654050"/>
              <a:ext cx="3824288" cy="2738438"/>
            </a:xfrm>
            <a:custGeom>
              <a:avLst/>
              <a:gdLst>
                <a:gd name="T0" fmla="*/ 2409 w 2409"/>
                <a:gd name="T1" fmla="*/ 1725 h 1725"/>
                <a:gd name="T2" fmla="*/ 0 w 2409"/>
                <a:gd name="T3" fmla="*/ 1725 h 1725"/>
                <a:gd name="T4" fmla="*/ 0 w 2409"/>
                <a:gd name="T5" fmla="*/ 0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9" h="1725">
                  <a:moveTo>
                    <a:pt x="2409" y="1725"/>
                  </a:moveTo>
                  <a:lnTo>
                    <a:pt x="0" y="172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816768" y="26635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>
              <a:off x="816768" y="32096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Line 18"/>
            <p:cNvSpPr>
              <a:spLocks noChangeShapeType="1"/>
            </p:cNvSpPr>
            <p:nvPr/>
          </p:nvSpPr>
          <p:spPr bwMode="auto">
            <a:xfrm>
              <a:off x="816768" y="37557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>
              <a:off x="816768" y="43018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>
              <a:off x="816768" y="4844800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>
              <a:off x="816768" y="5392488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22"/>
            <p:cNvSpPr>
              <a:spLocks/>
            </p:cNvSpPr>
            <p:nvPr/>
          </p:nvSpPr>
          <p:spPr bwMode="auto">
            <a:xfrm>
              <a:off x="1131093" y="2661988"/>
              <a:ext cx="539750" cy="168275"/>
            </a:xfrm>
            <a:custGeom>
              <a:avLst/>
              <a:gdLst>
                <a:gd name="T0" fmla="*/ 340 w 340"/>
                <a:gd name="T1" fmla="*/ 106 h 106"/>
                <a:gd name="T2" fmla="*/ 340 w 340"/>
                <a:gd name="T3" fmla="*/ 0 h 106"/>
                <a:gd name="T4" fmla="*/ 0 w 340"/>
                <a:gd name="T5" fmla="*/ 0 h 106"/>
                <a:gd name="T6" fmla="*/ 0 w 340"/>
                <a:gd name="T7" fmla="*/ 106 h 106"/>
                <a:gd name="T8" fmla="*/ 340 w 340"/>
                <a:gd name="T9" fmla="*/ 106 h 106"/>
                <a:gd name="T10" fmla="*/ 340 w 340"/>
                <a:gd name="T11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106">
                  <a:moveTo>
                    <a:pt x="340" y="106"/>
                  </a:moveTo>
                  <a:lnTo>
                    <a:pt x="340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340" y="106"/>
                  </a:lnTo>
                  <a:lnTo>
                    <a:pt x="340" y="106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23"/>
            <p:cNvSpPr>
              <a:spLocks/>
            </p:cNvSpPr>
            <p:nvPr/>
          </p:nvSpPr>
          <p:spPr bwMode="auto">
            <a:xfrm>
              <a:off x="1131093" y="2830263"/>
              <a:ext cx="539750" cy="958850"/>
            </a:xfrm>
            <a:custGeom>
              <a:avLst/>
              <a:gdLst>
                <a:gd name="T0" fmla="*/ 340 w 340"/>
                <a:gd name="T1" fmla="*/ 604 h 604"/>
                <a:gd name="T2" fmla="*/ 340 w 340"/>
                <a:gd name="T3" fmla="*/ 0 h 604"/>
                <a:gd name="T4" fmla="*/ 0 w 340"/>
                <a:gd name="T5" fmla="*/ 0 h 604"/>
                <a:gd name="T6" fmla="*/ 0 w 340"/>
                <a:gd name="T7" fmla="*/ 604 h 604"/>
                <a:gd name="T8" fmla="*/ 340 w 340"/>
                <a:gd name="T9" fmla="*/ 604 h 604"/>
                <a:gd name="T10" fmla="*/ 340 w 340"/>
                <a:gd name="T11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604">
                  <a:moveTo>
                    <a:pt x="340" y="604"/>
                  </a:moveTo>
                  <a:lnTo>
                    <a:pt x="340" y="0"/>
                  </a:lnTo>
                  <a:lnTo>
                    <a:pt x="0" y="0"/>
                  </a:lnTo>
                  <a:lnTo>
                    <a:pt x="0" y="604"/>
                  </a:lnTo>
                  <a:lnTo>
                    <a:pt x="340" y="604"/>
                  </a:lnTo>
                  <a:lnTo>
                    <a:pt x="340" y="604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24"/>
            <p:cNvSpPr>
              <a:spLocks/>
            </p:cNvSpPr>
            <p:nvPr/>
          </p:nvSpPr>
          <p:spPr bwMode="auto">
            <a:xfrm>
              <a:off x="1131093" y="3789113"/>
              <a:ext cx="539750" cy="1603375"/>
            </a:xfrm>
            <a:custGeom>
              <a:avLst/>
              <a:gdLst>
                <a:gd name="T0" fmla="*/ 340 w 340"/>
                <a:gd name="T1" fmla="*/ 1010 h 1010"/>
                <a:gd name="T2" fmla="*/ 340 w 340"/>
                <a:gd name="T3" fmla="*/ 0 h 1010"/>
                <a:gd name="T4" fmla="*/ 0 w 340"/>
                <a:gd name="T5" fmla="*/ 0 h 1010"/>
                <a:gd name="T6" fmla="*/ 0 w 340"/>
                <a:gd name="T7" fmla="*/ 1010 h 1010"/>
                <a:gd name="T8" fmla="*/ 340 w 340"/>
                <a:gd name="T9" fmla="*/ 1010 h 1010"/>
                <a:gd name="T10" fmla="*/ 340 w 340"/>
                <a:gd name="T11" fmla="*/ 101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1010">
                  <a:moveTo>
                    <a:pt x="340" y="1010"/>
                  </a:moveTo>
                  <a:lnTo>
                    <a:pt x="340" y="0"/>
                  </a:lnTo>
                  <a:lnTo>
                    <a:pt x="0" y="0"/>
                  </a:lnTo>
                  <a:lnTo>
                    <a:pt x="0" y="1010"/>
                  </a:lnTo>
                  <a:lnTo>
                    <a:pt x="340" y="1010"/>
                  </a:lnTo>
                  <a:lnTo>
                    <a:pt x="340" y="101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25"/>
            <p:cNvSpPr>
              <a:spLocks/>
            </p:cNvSpPr>
            <p:nvPr/>
          </p:nvSpPr>
          <p:spPr bwMode="auto">
            <a:xfrm>
              <a:off x="2082005" y="2661988"/>
              <a:ext cx="541338" cy="123825"/>
            </a:xfrm>
            <a:custGeom>
              <a:avLst/>
              <a:gdLst>
                <a:gd name="T0" fmla="*/ 341 w 341"/>
                <a:gd name="T1" fmla="*/ 78 h 78"/>
                <a:gd name="T2" fmla="*/ 341 w 341"/>
                <a:gd name="T3" fmla="*/ 0 h 78"/>
                <a:gd name="T4" fmla="*/ 0 w 341"/>
                <a:gd name="T5" fmla="*/ 0 h 78"/>
                <a:gd name="T6" fmla="*/ 0 w 341"/>
                <a:gd name="T7" fmla="*/ 78 h 78"/>
                <a:gd name="T8" fmla="*/ 341 w 341"/>
                <a:gd name="T9" fmla="*/ 78 h 78"/>
                <a:gd name="T10" fmla="*/ 341 w 341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8">
                  <a:moveTo>
                    <a:pt x="341" y="78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341" y="78"/>
                  </a:lnTo>
                  <a:lnTo>
                    <a:pt x="341" y="78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26"/>
            <p:cNvSpPr>
              <a:spLocks/>
            </p:cNvSpPr>
            <p:nvPr/>
          </p:nvSpPr>
          <p:spPr bwMode="auto">
            <a:xfrm>
              <a:off x="2082005" y="2785813"/>
              <a:ext cx="541338" cy="873125"/>
            </a:xfrm>
            <a:custGeom>
              <a:avLst/>
              <a:gdLst>
                <a:gd name="T0" fmla="*/ 0 w 341"/>
                <a:gd name="T1" fmla="*/ 550 h 550"/>
                <a:gd name="T2" fmla="*/ 341 w 341"/>
                <a:gd name="T3" fmla="*/ 550 h 550"/>
                <a:gd name="T4" fmla="*/ 341 w 341"/>
                <a:gd name="T5" fmla="*/ 0 h 550"/>
                <a:gd name="T6" fmla="*/ 0 w 341"/>
                <a:gd name="T7" fmla="*/ 0 h 550"/>
                <a:gd name="T8" fmla="*/ 0 w 341"/>
                <a:gd name="T9" fmla="*/ 550 h 550"/>
                <a:gd name="T10" fmla="*/ 0 w 341"/>
                <a:gd name="T11" fmla="*/ 55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50">
                  <a:moveTo>
                    <a:pt x="0" y="550"/>
                  </a:moveTo>
                  <a:lnTo>
                    <a:pt x="341" y="550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550"/>
                  </a:lnTo>
                  <a:lnTo>
                    <a:pt x="0" y="55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27"/>
            <p:cNvSpPr>
              <a:spLocks/>
            </p:cNvSpPr>
            <p:nvPr/>
          </p:nvSpPr>
          <p:spPr bwMode="auto">
            <a:xfrm>
              <a:off x="2082005" y="3658938"/>
              <a:ext cx="541338" cy="1733550"/>
            </a:xfrm>
            <a:custGeom>
              <a:avLst/>
              <a:gdLst>
                <a:gd name="T0" fmla="*/ 341 w 341"/>
                <a:gd name="T1" fmla="*/ 0 h 1092"/>
                <a:gd name="T2" fmla="*/ 0 w 341"/>
                <a:gd name="T3" fmla="*/ 0 h 1092"/>
                <a:gd name="T4" fmla="*/ 0 w 341"/>
                <a:gd name="T5" fmla="*/ 1092 h 1092"/>
                <a:gd name="T6" fmla="*/ 341 w 341"/>
                <a:gd name="T7" fmla="*/ 1092 h 1092"/>
                <a:gd name="T8" fmla="*/ 341 w 341"/>
                <a:gd name="T9" fmla="*/ 0 h 1092"/>
                <a:gd name="T10" fmla="*/ 341 w 341"/>
                <a:gd name="T11" fmla="*/ 0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092">
                  <a:moveTo>
                    <a:pt x="341" y="0"/>
                  </a:moveTo>
                  <a:lnTo>
                    <a:pt x="0" y="0"/>
                  </a:lnTo>
                  <a:lnTo>
                    <a:pt x="0" y="1092"/>
                  </a:lnTo>
                  <a:lnTo>
                    <a:pt x="341" y="1092"/>
                  </a:lnTo>
                  <a:lnTo>
                    <a:pt x="341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28"/>
            <p:cNvSpPr>
              <a:spLocks/>
            </p:cNvSpPr>
            <p:nvPr/>
          </p:nvSpPr>
          <p:spPr bwMode="auto">
            <a:xfrm>
              <a:off x="3032918" y="2661988"/>
              <a:ext cx="541338" cy="204788"/>
            </a:xfrm>
            <a:custGeom>
              <a:avLst/>
              <a:gdLst>
                <a:gd name="T0" fmla="*/ 341 w 341"/>
                <a:gd name="T1" fmla="*/ 129 h 129"/>
                <a:gd name="T2" fmla="*/ 341 w 341"/>
                <a:gd name="T3" fmla="*/ 0 h 129"/>
                <a:gd name="T4" fmla="*/ 0 w 341"/>
                <a:gd name="T5" fmla="*/ 0 h 129"/>
                <a:gd name="T6" fmla="*/ 0 w 341"/>
                <a:gd name="T7" fmla="*/ 129 h 129"/>
                <a:gd name="T8" fmla="*/ 341 w 341"/>
                <a:gd name="T9" fmla="*/ 129 h 129"/>
                <a:gd name="T10" fmla="*/ 341 w 341"/>
                <a:gd name="T11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29">
                  <a:moveTo>
                    <a:pt x="341" y="129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341" y="129"/>
                  </a:lnTo>
                  <a:lnTo>
                    <a:pt x="341" y="129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29"/>
            <p:cNvSpPr>
              <a:spLocks/>
            </p:cNvSpPr>
            <p:nvPr/>
          </p:nvSpPr>
          <p:spPr bwMode="auto">
            <a:xfrm>
              <a:off x="3032918" y="2866775"/>
              <a:ext cx="541338" cy="963613"/>
            </a:xfrm>
            <a:custGeom>
              <a:avLst/>
              <a:gdLst>
                <a:gd name="T0" fmla="*/ 341 w 341"/>
                <a:gd name="T1" fmla="*/ 607 h 607"/>
                <a:gd name="T2" fmla="*/ 341 w 341"/>
                <a:gd name="T3" fmla="*/ 0 h 607"/>
                <a:gd name="T4" fmla="*/ 0 w 341"/>
                <a:gd name="T5" fmla="*/ 0 h 607"/>
                <a:gd name="T6" fmla="*/ 0 w 341"/>
                <a:gd name="T7" fmla="*/ 607 h 607"/>
                <a:gd name="T8" fmla="*/ 341 w 341"/>
                <a:gd name="T9" fmla="*/ 607 h 607"/>
                <a:gd name="T10" fmla="*/ 341 w 341"/>
                <a:gd name="T11" fmla="*/ 607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607">
                  <a:moveTo>
                    <a:pt x="341" y="607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607"/>
                  </a:lnTo>
                  <a:lnTo>
                    <a:pt x="341" y="607"/>
                  </a:lnTo>
                  <a:lnTo>
                    <a:pt x="341" y="607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30"/>
            <p:cNvSpPr>
              <a:spLocks/>
            </p:cNvSpPr>
            <p:nvPr/>
          </p:nvSpPr>
          <p:spPr bwMode="auto">
            <a:xfrm>
              <a:off x="3032918" y="3830388"/>
              <a:ext cx="541338" cy="1562100"/>
            </a:xfrm>
            <a:custGeom>
              <a:avLst/>
              <a:gdLst>
                <a:gd name="T0" fmla="*/ 341 w 341"/>
                <a:gd name="T1" fmla="*/ 0 h 984"/>
                <a:gd name="T2" fmla="*/ 0 w 341"/>
                <a:gd name="T3" fmla="*/ 0 h 984"/>
                <a:gd name="T4" fmla="*/ 0 w 341"/>
                <a:gd name="T5" fmla="*/ 984 h 984"/>
                <a:gd name="T6" fmla="*/ 341 w 341"/>
                <a:gd name="T7" fmla="*/ 984 h 984"/>
                <a:gd name="T8" fmla="*/ 341 w 341"/>
                <a:gd name="T9" fmla="*/ 0 h 984"/>
                <a:gd name="T10" fmla="*/ 341 w 341"/>
                <a:gd name="T11" fmla="*/ 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984">
                  <a:moveTo>
                    <a:pt x="341" y="0"/>
                  </a:moveTo>
                  <a:lnTo>
                    <a:pt x="0" y="0"/>
                  </a:lnTo>
                  <a:lnTo>
                    <a:pt x="0" y="984"/>
                  </a:lnTo>
                  <a:lnTo>
                    <a:pt x="341" y="984"/>
                  </a:lnTo>
                  <a:lnTo>
                    <a:pt x="341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31"/>
            <p:cNvSpPr>
              <a:spLocks/>
            </p:cNvSpPr>
            <p:nvPr/>
          </p:nvSpPr>
          <p:spPr bwMode="auto">
            <a:xfrm>
              <a:off x="3983830" y="2661988"/>
              <a:ext cx="541338" cy="207963"/>
            </a:xfrm>
            <a:custGeom>
              <a:avLst/>
              <a:gdLst>
                <a:gd name="T0" fmla="*/ 341 w 341"/>
                <a:gd name="T1" fmla="*/ 131 h 131"/>
                <a:gd name="T2" fmla="*/ 341 w 341"/>
                <a:gd name="T3" fmla="*/ 0 h 131"/>
                <a:gd name="T4" fmla="*/ 0 w 341"/>
                <a:gd name="T5" fmla="*/ 0 h 131"/>
                <a:gd name="T6" fmla="*/ 0 w 341"/>
                <a:gd name="T7" fmla="*/ 131 h 131"/>
                <a:gd name="T8" fmla="*/ 341 w 341"/>
                <a:gd name="T9" fmla="*/ 131 h 131"/>
                <a:gd name="T10" fmla="*/ 341 w 341"/>
                <a:gd name="T11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31">
                  <a:moveTo>
                    <a:pt x="341" y="131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31"/>
                  </a:lnTo>
                  <a:lnTo>
                    <a:pt x="341" y="131"/>
                  </a:lnTo>
                  <a:lnTo>
                    <a:pt x="341" y="131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32"/>
            <p:cNvSpPr>
              <a:spLocks/>
            </p:cNvSpPr>
            <p:nvPr/>
          </p:nvSpPr>
          <p:spPr bwMode="auto">
            <a:xfrm>
              <a:off x="3983830" y="2869950"/>
              <a:ext cx="541338" cy="992188"/>
            </a:xfrm>
            <a:custGeom>
              <a:avLst/>
              <a:gdLst>
                <a:gd name="T0" fmla="*/ 0 w 341"/>
                <a:gd name="T1" fmla="*/ 625 h 625"/>
                <a:gd name="T2" fmla="*/ 341 w 341"/>
                <a:gd name="T3" fmla="*/ 625 h 625"/>
                <a:gd name="T4" fmla="*/ 341 w 341"/>
                <a:gd name="T5" fmla="*/ 0 h 625"/>
                <a:gd name="T6" fmla="*/ 0 w 341"/>
                <a:gd name="T7" fmla="*/ 0 h 625"/>
                <a:gd name="T8" fmla="*/ 0 w 341"/>
                <a:gd name="T9" fmla="*/ 625 h 625"/>
                <a:gd name="T10" fmla="*/ 0 w 341"/>
                <a:gd name="T11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625">
                  <a:moveTo>
                    <a:pt x="0" y="625"/>
                  </a:moveTo>
                  <a:lnTo>
                    <a:pt x="341" y="625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625"/>
                  </a:lnTo>
                  <a:lnTo>
                    <a:pt x="0" y="625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Rectangle 33"/>
            <p:cNvSpPr>
              <a:spLocks noChangeArrowheads="1"/>
            </p:cNvSpPr>
            <p:nvPr/>
          </p:nvSpPr>
          <p:spPr bwMode="auto">
            <a:xfrm>
              <a:off x="3983830" y="3862138"/>
              <a:ext cx="541338" cy="1530350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425976" y="253923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510936" y="308072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80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510936" y="362221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60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510936" y="416370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40</a:t>
              </a: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510936" y="470519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4706766" y="253923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4791726" y="308072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80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4791726" y="362221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60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4791726" y="416370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40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4791726" y="470519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1193219" y="235956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5.8</a:t>
              </a: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2145726" y="2368852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4.8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3100360" y="2368852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7.2</a:t>
              </a: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4046750" y="2359563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7.6</a:t>
              </a: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5479476" y="2359563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0.7</a:t>
              </a:r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6413586" y="2377051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0.7</a:t>
              </a: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7381301" y="2353464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1.3</a:t>
              </a: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8332214" y="2361840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2.1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1217264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36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2168970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3123604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35</a:t>
              </a: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4070795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37</a:t>
              </a:r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5502720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6436830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26</a:t>
              </a: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7404545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8355458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1217264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59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2168970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64</a:t>
              </a: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3123604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57</a:t>
              </a: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4070795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56</a:t>
              </a: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5502720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69</a:t>
              </a: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6436830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73</a:t>
              </a: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7404545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67</a:t>
              </a: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8355458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66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595895" y="5246688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4876685" y="5246688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</p:grpSp>
      <p:sp>
        <p:nvSpPr>
          <p:cNvPr id="126" name="Titre 3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kern="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kern="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kern="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kern="0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8915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4" name="Text Box 2"/>
          <p:cNvSpPr txBox="1">
            <a:spLocks noChangeArrowheads="1"/>
          </p:cNvSpPr>
          <p:nvPr/>
        </p:nvSpPr>
        <p:spPr bwMode="auto">
          <a:xfrm>
            <a:off x="1201666" y="1265238"/>
            <a:ext cx="67263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Cambios en creatinina sérica y </a:t>
            </a:r>
            <a:r>
              <a:rPr lang="es-ES" altLang="fr-FR" sz="24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eGFR</a:t>
            </a:r>
            <a:r>
              <a:rPr lang="es-E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 del basal a S48</a:t>
            </a:r>
          </a:p>
        </p:txBody>
      </p:sp>
      <p:sp>
        <p:nvSpPr>
          <p:cNvPr id="34872" name="Text Box 2"/>
          <p:cNvSpPr txBox="1">
            <a:spLocks noChangeArrowheads="1"/>
          </p:cNvSpPr>
          <p:nvPr/>
        </p:nvSpPr>
        <p:spPr bwMode="auto">
          <a:xfrm>
            <a:off x="931966" y="3844192"/>
            <a:ext cx="725525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266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Cambios en marcadores de función renal de basal a S48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986276"/>
              </p:ext>
            </p:extLst>
          </p:nvPr>
        </p:nvGraphicFramePr>
        <p:xfrm>
          <a:off x="395288" y="1865073"/>
          <a:ext cx="8353426" cy="1828752"/>
        </p:xfrm>
        <a:graphic>
          <a:graphicData uri="http://schemas.openxmlformats.org/drawingml/2006/table">
            <a:tbl>
              <a:tblPr/>
              <a:tblGrid>
                <a:gridCol w="3887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1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2746">
                  <a:extLst>
                    <a:ext uri="{9D8B030D-6E8A-4147-A177-3AD203B41FA5}">
                      <a16:colId xmlns:a16="http://schemas.microsoft.com/office/drawing/2014/main" xmlns="" val="3854977211"/>
                    </a:ext>
                  </a:extLst>
                </a:gridCol>
              </a:tblGrid>
              <a:tr h="3180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EFV/FTC/TDF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(régimen no </a:t>
                      </a:r>
                      <a:r>
                        <a:rPr kumimoji="0" lang="es-E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boosteado</a:t>
                      </a: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Otros regímenes basados en TDF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8042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Cambio de creatinina sérica, </a:t>
                      </a:r>
                      <a:b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media 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charset="2"/>
                          <a:ea typeface="ＭＳ Ｐゴシック" charset="0"/>
                          <a:cs typeface="Symbol" charset="2"/>
                        </a:rPr>
                        <a:t>m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mol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/L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- 0.4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+ 2.9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8042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+ 9.2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+ 1.77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80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eGFR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Mediana (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Cockroft-Gault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), 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mL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/min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+ 1.2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- 3.7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854476"/>
              </p:ext>
            </p:extLst>
          </p:nvPr>
        </p:nvGraphicFramePr>
        <p:xfrm>
          <a:off x="367212" y="4576612"/>
          <a:ext cx="8353426" cy="1436875"/>
        </p:xfrm>
        <a:graphic>
          <a:graphicData uri="http://schemas.openxmlformats.org/drawingml/2006/table">
            <a:tbl>
              <a:tblPr/>
              <a:tblGrid>
                <a:gridCol w="3887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1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2746">
                  <a:extLst>
                    <a:ext uri="{9D8B030D-6E8A-4147-A177-3AD203B41FA5}">
                      <a16:colId xmlns:a16="http://schemas.microsoft.com/office/drawing/2014/main" xmlns="" val="3854977211"/>
                    </a:ext>
                  </a:extLst>
                </a:gridCol>
              </a:tblGrid>
              <a:tr h="431347">
                <a:tc>
                  <a:txBody>
                    <a:bodyPr/>
                    <a:lstStyle/>
                    <a:p>
                      <a:endParaRPr lang="es-ES" sz="1800" noProof="0" dirty="0"/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TDF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p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Excreción fraccional de fosfato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+ 0.2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+ 0.7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0.054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Excreción fraccional de acido úrico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- 0.8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+ 0.3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0.001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TmP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/GFR *, mg/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dL</a:t>
                      </a:r>
                      <a:endParaRPr kumimoji="0" 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- 0.1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- 0.1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0.63</a:t>
                      </a:r>
                    </a:p>
                  </a:txBody>
                  <a:tcPr marL="91445" marR="91445" marT="45668" marB="4566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35938" y="6101776"/>
            <a:ext cx="83534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* </a:t>
            </a:r>
            <a:r>
              <a:rPr lang="fr-FR" sz="1400" dirty="0" err="1">
                <a:solidFill>
                  <a:srgbClr val="333399"/>
                </a:solidFill>
              </a:rPr>
              <a:t>TmP</a:t>
            </a:r>
            <a:r>
              <a:rPr lang="fr-FR" sz="1400" dirty="0">
                <a:solidFill>
                  <a:srgbClr val="333399"/>
                </a:solidFill>
              </a:rPr>
              <a:t>/GFR </a:t>
            </a:r>
            <a:r>
              <a:rPr lang="es-ES" sz="1400" dirty="0">
                <a:solidFill>
                  <a:srgbClr val="333399"/>
                </a:solidFill>
              </a:rPr>
              <a:t>: proporción </a:t>
            </a:r>
            <a:r>
              <a:rPr lang="fr-FR" sz="1400" dirty="0">
                <a:solidFill>
                  <a:srgbClr val="333399"/>
                </a:solidFill>
              </a:rPr>
              <a:t>de </a:t>
            </a:r>
            <a:r>
              <a:rPr lang="es-ES" sz="1400" dirty="0">
                <a:solidFill>
                  <a:srgbClr val="333399"/>
                </a:solidFill>
              </a:rPr>
              <a:t>máxima reabsorción tubular de fosfato </a:t>
            </a:r>
            <a:r>
              <a:rPr lang="fr-FR" sz="1400" dirty="0">
                <a:solidFill>
                  <a:srgbClr val="333399"/>
                </a:solidFill>
              </a:rPr>
              <a:t>(</a:t>
            </a:r>
            <a:r>
              <a:rPr lang="fr-FR" sz="1400" dirty="0" err="1">
                <a:solidFill>
                  <a:srgbClr val="333399"/>
                </a:solidFill>
              </a:rPr>
              <a:t>TmP</a:t>
            </a:r>
            <a:r>
              <a:rPr lang="fr-FR" sz="1400" dirty="0">
                <a:solidFill>
                  <a:srgbClr val="333399"/>
                </a:solidFill>
              </a:rPr>
              <a:t>) a GFR </a:t>
            </a:r>
          </a:p>
        </p:txBody>
      </p:sp>
      <p:sp>
        <p:nvSpPr>
          <p:cNvPr id="11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8085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itle 5"/>
          <p:cNvSpPr>
            <a:spLocks noGrp="1"/>
          </p:cNvSpPr>
          <p:nvPr>
            <p:ph type="title"/>
          </p:nvPr>
        </p:nvSpPr>
        <p:spPr>
          <a:xfrm>
            <a:off x="-82062" y="1166015"/>
            <a:ext cx="9226062" cy="572308"/>
          </a:xfrm>
        </p:spPr>
        <p:txBody>
          <a:bodyPr/>
          <a:lstStyle/>
          <a:p>
            <a:pPr algn="ctr"/>
            <a:r>
              <a:rPr lang="es-ES" altLang="fr-FR" sz="2400" dirty="0">
                <a:solidFill>
                  <a:srgbClr val="CC3300"/>
                </a:solidFill>
              </a:rPr>
              <a:t>Resultados de seguridad renal (mediana % cambio en la proteinuria)</a:t>
            </a:r>
          </a:p>
        </p:txBody>
      </p:sp>
      <p:sp>
        <p:nvSpPr>
          <p:cNvPr id="3584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336978" y="5943573"/>
            <a:ext cx="6845477" cy="494911"/>
          </a:xfrm>
        </p:spPr>
        <p:txBody>
          <a:bodyPr anchor="t"/>
          <a:lstStyle/>
          <a:p>
            <a:pPr>
              <a:spcBef>
                <a:spcPct val="0"/>
              </a:spcBef>
            </a:pPr>
            <a:r>
              <a:rPr lang="en-US" altLang="fr-FR" sz="1400" dirty="0">
                <a:solidFill>
                  <a:srgbClr val="000066"/>
                </a:solidFill>
              </a:rPr>
              <a:t>UPCR: </a:t>
            </a:r>
            <a:r>
              <a:rPr lang="en-US" altLang="fr-FR" sz="1400" dirty="0" err="1">
                <a:solidFill>
                  <a:srgbClr val="000066"/>
                </a:solidFill>
              </a:rPr>
              <a:t>razón</a:t>
            </a:r>
            <a:r>
              <a:rPr lang="en-US" altLang="fr-FR" sz="1400" dirty="0">
                <a:solidFill>
                  <a:srgbClr val="000066"/>
                </a:solidFill>
              </a:rPr>
              <a:t> </a:t>
            </a:r>
            <a:r>
              <a:rPr lang="en-US" altLang="fr-FR" sz="1400" dirty="0" err="1">
                <a:solidFill>
                  <a:srgbClr val="000066"/>
                </a:solidFill>
              </a:rPr>
              <a:t>proteinuria:creatinina</a:t>
            </a:r>
            <a:r>
              <a:rPr lang="en-US" altLang="fr-FR" sz="1400" dirty="0">
                <a:solidFill>
                  <a:srgbClr val="000066"/>
                </a:solidFill>
              </a:rPr>
              <a:t> ; UACR: </a:t>
            </a:r>
            <a:r>
              <a:rPr lang="en-US" altLang="fr-FR" sz="1400" dirty="0" err="1">
                <a:solidFill>
                  <a:srgbClr val="000066"/>
                </a:solidFill>
              </a:rPr>
              <a:t>razón</a:t>
            </a:r>
            <a:r>
              <a:rPr lang="en-US" altLang="fr-FR" sz="1400" dirty="0">
                <a:solidFill>
                  <a:srgbClr val="000066"/>
                </a:solidFill>
              </a:rPr>
              <a:t> </a:t>
            </a:r>
            <a:r>
              <a:rPr lang="en-US" altLang="fr-FR" sz="1400" dirty="0" err="1">
                <a:solidFill>
                  <a:srgbClr val="000066"/>
                </a:solidFill>
              </a:rPr>
              <a:t>albumina</a:t>
            </a:r>
            <a:r>
              <a:rPr lang="en-US" altLang="fr-FR" sz="1400" dirty="0">
                <a:solidFill>
                  <a:srgbClr val="000066"/>
                </a:solidFill>
              </a:rPr>
              <a:t> </a:t>
            </a:r>
            <a:r>
              <a:rPr lang="en-US" altLang="fr-FR" sz="1400" dirty="0" err="1">
                <a:solidFill>
                  <a:srgbClr val="000066"/>
                </a:solidFill>
              </a:rPr>
              <a:t>urinaria:creatinine</a:t>
            </a:r>
            <a:r>
              <a:rPr lang="en-US" altLang="fr-FR" sz="1400" dirty="0">
                <a:solidFill>
                  <a:srgbClr val="000066"/>
                </a:solidFill>
              </a:rPr>
              <a:t> ; 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RBP:  </a:t>
            </a:r>
            <a:r>
              <a:rPr lang="en-US" altLang="fr-FR" sz="1400" dirty="0" err="1">
                <a:solidFill>
                  <a:srgbClr val="000066"/>
                </a:solidFill>
              </a:rPr>
              <a:t>proteina</a:t>
            </a:r>
            <a:r>
              <a:rPr lang="es-ES" altLang="fr-FR" sz="1400" dirty="0">
                <a:solidFill>
                  <a:srgbClr val="000066"/>
                </a:solidFill>
              </a:rPr>
              <a:t> </a:t>
            </a:r>
            <a:r>
              <a:rPr lang="en-US" altLang="fr-FR" sz="1400" dirty="0" err="1">
                <a:solidFill>
                  <a:srgbClr val="000066"/>
                </a:solidFill>
              </a:rPr>
              <a:t>ligando</a:t>
            </a:r>
            <a:r>
              <a:rPr lang="en-US" altLang="fr-FR" sz="1400" dirty="0">
                <a:solidFill>
                  <a:srgbClr val="000066"/>
                </a:solidFill>
              </a:rPr>
              <a:t> de retinol ; </a:t>
            </a:r>
            <a:r>
              <a:rPr lang="el-GR" altLang="fr-FR" sz="1400" dirty="0">
                <a:solidFill>
                  <a:srgbClr val="000066"/>
                </a:solidFill>
              </a:rPr>
              <a:t>β-2-</a:t>
            </a:r>
            <a:r>
              <a:rPr lang="en-US" altLang="fr-FR" sz="1400" dirty="0">
                <a:solidFill>
                  <a:srgbClr val="000066"/>
                </a:solidFill>
              </a:rPr>
              <a:t>m: beta-2 </a:t>
            </a:r>
            <a:r>
              <a:rPr lang="en-US" altLang="fr-FR" sz="1400" dirty="0" err="1">
                <a:solidFill>
                  <a:srgbClr val="000066"/>
                </a:solidFill>
              </a:rPr>
              <a:t>microglobulina</a:t>
            </a:r>
            <a:endParaRPr lang="en-US" altLang="fr-FR" sz="1400" dirty="0">
              <a:solidFill>
                <a:srgbClr val="000066"/>
              </a:solidFill>
            </a:endParaRPr>
          </a:p>
        </p:txBody>
      </p:sp>
      <p:sp>
        <p:nvSpPr>
          <p:cNvPr id="23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2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2877542" y="1738323"/>
            <a:ext cx="2199283" cy="373657"/>
            <a:chOff x="2129754" y="1555673"/>
            <a:chExt cx="2104136" cy="373657"/>
          </a:xfrm>
        </p:grpSpPr>
        <p:sp>
          <p:nvSpPr>
            <p:cNvPr id="28" name="AutoShape 165"/>
            <p:cNvSpPr>
              <a:spLocks noChangeArrowheads="1"/>
            </p:cNvSpPr>
            <p:nvPr/>
          </p:nvSpPr>
          <p:spPr bwMode="auto">
            <a:xfrm>
              <a:off x="2129754" y="1555673"/>
              <a:ext cx="2104136" cy="3736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2281457" y="1678505"/>
              <a:ext cx="12827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3551491" y="1676918"/>
              <a:ext cx="128270" cy="14446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31" name="ZoneTexte 84"/>
            <p:cNvSpPr txBox="1">
              <a:spLocks noChangeArrowheads="1"/>
            </p:cNvSpPr>
            <p:nvPr/>
          </p:nvSpPr>
          <p:spPr bwMode="auto">
            <a:xfrm>
              <a:off x="2399860" y="1557855"/>
              <a:ext cx="159350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E/C/F/TAF</a:t>
              </a:r>
            </a:p>
          </p:txBody>
        </p:sp>
        <p:sp>
          <p:nvSpPr>
            <p:cNvPr id="37" name="ZoneTexte 85"/>
            <p:cNvSpPr txBox="1">
              <a:spLocks noChangeArrowheads="1"/>
            </p:cNvSpPr>
            <p:nvPr/>
          </p:nvSpPr>
          <p:spPr bwMode="auto">
            <a:xfrm>
              <a:off x="3669893" y="1559443"/>
              <a:ext cx="5639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TDF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966906" y="2257446"/>
            <a:ext cx="6627694" cy="3675934"/>
            <a:chOff x="966906" y="2253028"/>
            <a:chExt cx="6627694" cy="3675934"/>
          </a:xfrm>
        </p:grpSpPr>
        <p:grpSp>
          <p:nvGrpSpPr>
            <p:cNvPr id="32" name="Group 31"/>
            <p:cNvGrpSpPr/>
            <p:nvPr/>
          </p:nvGrpSpPr>
          <p:grpSpPr>
            <a:xfrm>
              <a:off x="1549831" y="2822509"/>
              <a:ext cx="6043243" cy="3104426"/>
              <a:chOff x="1549831" y="2893698"/>
              <a:chExt cx="6043243" cy="3760920"/>
            </a:xfrm>
            <a:solidFill>
              <a:srgbClr val="DFEFFD"/>
            </a:solidFill>
          </p:grpSpPr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3060355" y="2893698"/>
                <a:ext cx="1462104" cy="36888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1549831" y="2968736"/>
                <a:ext cx="1462104" cy="368588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5" name="Rectangle 6"/>
              <p:cNvSpPr>
                <a:spLocks noChangeArrowheads="1"/>
              </p:cNvSpPr>
              <p:nvPr/>
            </p:nvSpPr>
            <p:spPr bwMode="auto">
              <a:xfrm>
                <a:off x="6130970" y="2893698"/>
                <a:ext cx="1462104" cy="36888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6" name="Rectangle 6"/>
              <p:cNvSpPr>
                <a:spLocks noChangeArrowheads="1"/>
              </p:cNvSpPr>
              <p:nvPr/>
            </p:nvSpPr>
            <p:spPr bwMode="auto">
              <a:xfrm>
                <a:off x="4595663" y="2893698"/>
                <a:ext cx="1462104" cy="36888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</p:grpSp>
        <p:sp>
          <p:nvSpPr>
            <p:cNvPr id="24" name="Content Placeholder 5"/>
            <p:cNvSpPr txBox="1">
              <a:spLocks/>
            </p:cNvSpPr>
            <p:nvPr/>
          </p:nvSpPr>
          <p:spPr bwMode="auto">
            <a:xfrm>
              <a:off x="1444268" y="5528912"/>
              <a:ext cx="5781510" cy="4000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/>
            <a:lstStyle>
              <a:lvl1pPr marL="228600" indent="-228600" algn="l" rtl="0" eaLnBrk="0" fontAlgn="base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Wingdings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1650" indent="-228600" algn="l" rtl="0" eaLnBrk="0" fontAlgn="base" hangingPunct="0">
                <a:lnSpc>
                  <a:spcPct val="90000"/>
                </a:lnSpc>
                <a:spcBef>
                  <a:spcPts val="8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0250" indent="-182563" algn="l" rtl="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8850" indent="-182563" algn="l" rtl="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7450" indent="-182563" algn="l" rtl="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Wingdings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173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459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45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031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buFont typeface="Wingdings" pitchFamily="2" charset="2"/>
                <a:buNone/>
                <a:defRPr/>
              </a:pPr>
              <a:r>
                <a:rPr lang="es-ES" sz="1200" dirty="0">
                  <a:solidFill>
                    <a:srgbClr val="000066"/>
                  </a:solidFill>
                </a:rPr>
                <a:t>Cada diferencia entre las ramas de tratamiento fue estadísticamente significativa (p &lt; 0.001)</a:t>
              </a:r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4595813" y="2638791"/>
              <a:ext cx="1463675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6130925" y="2638791"/>
              <a:ext cx="1463675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1525588" y="2638791"/>
              <a:ext cx="1462087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UPCR</a:t>
              </a:r>
            </a:p>
          </p:txBody>
        </p:sp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3060700" y="2638791"/>
              <a:ext cx="1462088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UACR</a:t>
              </a:r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5076825" y="2253028"/>
              <a:ext cx="2087563" cy="282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Proteinuria tubular</a:t>
              </a:r>
            </a:p>
          </p:txBody>
        </p:sp>
        <p:cxnSp>
          <p:nvCxnSpPr>
            <p:cNvPr id="43" name="Straight Connector 47"/>
            <p:cNvCxnSpPr/>
            <p:nvPr/>
          </p:nvCxnSpPr>
          <p:spPr>
            <a:xfrm>
              <a:off x="4595813" y="2559416"/>
              <a:ext cx="2997200" cy="0"/>
            </a:xfrm>
            <a:prstGeom prst="line">
              <a:avLst/>
            </a:prstGeom>
            <a:ln w="12700">
              <a:solidFill>
                <a:srgbClr val="3333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7"/>
            <p:cNvCxnSpPr/>
            <p:nvPr/>
          </p:nvCxnSpPr>
          <p:spPr>
            <a:xfrm>
              <a:off x="4595813" y="2559416"/>
              <a:ext cx="2997200" cy="0"/>
            </a:xfrm>
            <a:prstGeom prst="line">
              <a:avLst/>
            </a:prstGeom>
            <a:ln w="12700">
              <a:solidFill>
                <a:srgbClr val="3333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e 44"/>
            <p:cNvGrpSpPr/>
            <p:nvPr/>
          </p:nvGrpSpPr>
          <p:grpSpPr>
            <a:xfrm>
              <a:off x="1324367" y="2727226"/>
              <a:ext cx="6180138" cy="3035399"/>
              <a:chOff x="-6646863" y="2562225"/>
              <a:chExt cx="6180138" cy="3070226"/>
            </a:xfrm>
          </p:grpSpPr>
          <p:sp>
            <p:nvSpPr>
              <p:cNvPr id="46" name="Line 8"/>
              <p:cNvSpPr>
                <a:spLocks noChangeShapeType="1"/>
              </p:cNvSpPr>
              <p:nvPr/>
            </p:nvSpPr>
            <p:spPr bwMode="auto">
              <a:xfrm flipV="1">
                <a:off x="-6550025" y="3589338"/>
                <a:ext cx="0" cy="204311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Line 9"/>
              <p:cNvSpPr>
                <a:spLocks noChangeShapeType="1"/>
              </p:cNvSpPr>
              <p:nvPr/>
            </p:nvSpPr>
            <p:spPr bwMode="auto">
              <a:xfrm flipH="1">
                <a:off x="-6550025" y="3589338"/>
                <a:ext cx="608330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Line 10"/>
              <p:cNvSpPr>
                <a:spLocks noChangeShapeType="1"/>
              </p:cNvSpPr>
              <p:nvPr/>
            </p:nvSpPr>
            <p:spPr bwMode="auto">
              <a:xfrm flipV="1">
                <a:off x="-6550025" y="2562225"/>
                <a:ext cx="0" cy="102711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Line 11"/>
              <p:cNvSpPr>
                <a:spLocks noChangeShapeType="1"/>
              </p:cNvSpPr>
              <p:nvPr/>
            </p:nvSpPr>
            <p:spPr bwMode="auto">
              <a:xfrm flipH="1">
                <a:off x="-6646863" y="25796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 flipH="1">
                <a:off x="-6646863" y="2914650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Line 13"/>
              <p:cNvSpPr>
                <a:spLocks noChangeShapeType="1"/>
              </p:cNvSpPr>
              <p:nvPr/>
            </p:nvSpPr>
            <p:spPr bwMode="auto">
              <a:xfrm flipH="1">
                <a:off x="-6646863" y="32527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14"/>
              <p:cNvSpPr>
                <a:spLocks noChangeShapeType="1"/>
              </p:cNvSpPr>
              <p:nvPr/>
            </p:nvSpPr>
            <p:spPr bwMode="auto">
              <a:xfrm flipH="1">
                <a:off x="-6646863" y="358933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Line 15"/>
              <p:cNvSpPr>
                <a:spLocks noChangeShapeType="1"/>
              </p:cNvSpPr>
              <p:nvPr/>
            </p:nvSpPr>
            <p:spPr bwMode="auto">
              <a:xfrm flipH="1">
                <a:off x="-6646863" y="39258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16"/>
              <p:cNvSpPr>
                <a:spLocks noChangeShapeType="1"/>
              </p:cNvSpPr>
              <p:nvPr/>
            </p:nvSpPr>
            <p:spPr bwMode="auto">
              <a:xfrm flipH="1">
                <a:off x="-6646863" y="426243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Line 17"/>
              <p:cNvSpPr>
                <a:spLocks noChangeShapeType="1"/>
              </p:cNvSpPr>
              <p:nvPr/>
            </p:nvSpPr>
            <p:spPr bwMode="auto">
              <a:xfrm flipH="1">
                <a:off x="-6646863" y="45989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18"/>
              <p:cNvSpPr>
                <a:spLocks noChangeShapeType="1"/>
              </p:cNvSpPr>
              <p:nvPr/>
            </p:nvSpPr>
            <p:spPr bwMode="auto">
              <a:xfrm flipH="1">
                <a:off x="-6646863" y="5273675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19"/>
              <p:cNvSpPr>
                <a:spLocks noChangeShapeType="1"/>
              </p:cNvSpPr>
              <p:nvPr/>
            </p:nvSpPr>
            <p:spPr bwMode="auto">
              <a:xfrm flipH="1">
                <a:off x="-6646863" y="493553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20"/>
              <p:cNvSpPr>
                <a:spLocks noChangeShapeType="1"/>
              </p:cNvSpPr>
              <p:nvPr/>
            </p:nvSpPr>
            <p:spPr bwMode="auto">
              <a:xfrm flipH="1">
                <a:off x="-6646863" y="5610225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Rectangle 21"/>
              <p:cNvSpPr>
                <a:spLocks noChangeArrowheads="1"/>
              </p:cNvSpPr>
              <p:nvPr/>
            </p:nvSpPr>
            <p:spPr bwMode="auto">
              <a:xfrm>
                <a:off x="-5759450" y="3255963"/>
                <a:ext cx="549275" cy="333375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Rectangle 22"/>
              <p:cNvSpPr>
                <a:spLocks noChangeArrowheads="1"/>
              </p:cNvSpPr>
              <p:nvPr/>
            </p:nvSpPr>
            <p:spPr bwMode="auto">
              <a:xfrm>
                <a:off x="-4205288" y="3298825"/>
                <a:ext cx="550863" cy="29051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Rectangle 23"/>
              <p:cNvSpPr>
                <a:spLocks noChangeArrowheads="1"/>
              </p:cNvSpPr>
              <p:nvPr/>
            </p:nvSpPr>
            <p:spPr bwMode="auto">
              <a:xfrm>
                <a:off x="-2647950" y="2981325"/>
                <a:ext cx="547688" cy="60801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Rectangle 24"/>
              <p:cNvSpPr>
                <a:spLocks noChangeArrowheads="1"/>
              </p:cNvSpPr>
              <p:nvPr/>
            </p:nvSpPr>
            <p:spPr bwMode="auto">
              <a:xfrm>
                <a:off x="-1092200" y="2952750"/>
                <a:ext cx="549275" cy="636588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3" name="Freeform 25"/>
              <p:cNvSpPr>
                <a:spLocks/>
              </p:cNvSpPr>
              <p:nvPr/>
            </p:nvSpPr>
            <p:spPr bwMode="auto">
              <a:xfrm>
                <a:off x="-6324600" y="3589338"/>
                <a:ext cx="547688" cy="708025"/>
              </a:xfrm>
              <a:custGeom>
                <a:avLst/>
                <a:gdLst>
                  <a:gd name="T0" fmla="*/ 345 w 345"/>
                  <a:gd name="T1" fmla="*/ 446 h 446"/>
                  <a:gd name="T2" fmla="*/ 345 w 345"/>
                  <a:gd name="T3" fmla="*/ 0 h 446"/>
                  <a:gd name="T4" fmla="*/ 0 w 345"/>
                  <a:gd name="T5" fmla="*/ 0 h 446"/>
                  <a:gd name="T6" fmla="*/ 0 w 345"/>
                  <a:gd name="T7" fmla="*/ 446 h 446"/>
                  <a:gd name="T8" fmla="*/ 345 w 345"/>
                  <a:gd name="T9" fmla="*/ 446 h 446"/>
                  <a:gd name="T10" fmla="*/ 345 w 345"/>
                  <a:gd name="T11" fmla="*/ 446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5" h="446">
                    <a:moveTo>
                      <a:pt x="345" y="446"/>
                    </a:moveTo>
                    <a:lnTo>
                      <a:pt x="345" y="0"/>
                    </a:lnTo>
                    <a:lnTo>
                      <a:pt x="0" y="0"/>
                    </a:lnTo>
                    <a:lnTo>
                      <a:pt x="0" y="446"/>
                    </a:lnTo>
                    <a:lnTo>
                      <a:pt x="345" y="446"/>
                    </a:lnTo>
                    <a:lnTo>
                      <a:pt x="345" y="446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4" name="Rectangle 26"/>
              <p:cNvSpPr>
                <a:spLocks noChangeArrowheads="1"/>
              </p:cNvSpPr>
              <p:nvPr/>
            </p:nvSpPr>
            <p:spPr bwMode="auto">
              <a:xfrm>
                <a:off x="-4770438" y="3589338"/>
                <a:ext cx="547688" cy="604838"/>
              </a:xfrm>
              <a:prstGeom prst="rect">
                <a:avLst/>
              </a:pr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5" name="Rectangle 27"/>
              <p:cNvSpPr>
                <a:spLocks noChangeArrowheads="1"/>
              </p:cNvSpPr>
              <p:nvPr/>
            </p:nvSpPr>
            <p:spPr bwMode="auto">
              <a:xfrm>
                <a:off x="-3211513" y="3589338"/>
                <a:ext cx="547688" cy="1123950"/>
              </a:xfrm>
              <a:prstGeom prst="rect">
                <a:avLst/>
              </a:pr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Rectangle 28"/>
              <p:cNvSpPr>
                <a:spLocks noChangeArrowheads="1"/>
              </p:cNvSpPr>
              <p:nvPr/>
            </p:nvSpPr>
            <p:spPr bwMode="auto">
              <a:xfrm>
                <a:off x="-1652588" y="3589338"/>
                <a:ext cx="547688" cy="1762125"/>
              </a:xfrm>
              <a:prstGeom prst="rect">
                <a:avLst/>
              </a:pr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67" name="ZoneTexte 66"/>
            <p:cNvSpPr txBox="1"/>
            <p:nvPr/>
          </p:nvSpPr>
          <p:spPr>
            <a:xfrm>
              <a:off x="1018202" y="26074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30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1018202" y="293715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1018202" y="327145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103161" y="3604188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966906" y="393692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-10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966906" y="4269653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-20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966906" y="4602385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-30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966906" y="493511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-40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966906" y="526941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-50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1640191" y="4076384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-20.9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2282221" y="34280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9.6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3194352" y="3984724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-17.9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3833624" y="342400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8.5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4762758" y="4459867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-33.4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5344322" y="314769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18.1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6312201" y="5115530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-52.3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6900865" y="314769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18.7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966906" y="560215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-60</a:t>
              </a:r>
            </a:p>
          </p:txBody>
        </p:sp>
      </p:grpSp>
      <p:sp>
        <p:nvSpPr>
          <p:cNvPr id="85" name="Titre 3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kern="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kern="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kern="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kern="0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1693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20" name="Text Box 2"/>
          <p:cNvSpPr txBox="1">
            <a:spLocks noChangeArrowheads="1"/>
          </p:cNvSpPr>
          <p:nvPr/>
        </p:nvSpPr>
        <p:spPr bwMode="auto">
          <a:xfrm>
            <a:off x="2702780" y="1100138"/>
            <a:ext cx="37241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800" b="1" dirty="0">
                <a:latin typeface="Calibri" panose="020F0502020204030204" pitchFamily="34" charset="0"/>
              </a:rPr>
              <a:t>Eventos adversos, N (%)</a:t>
            </a:r>
          </a:p>
        </p:txBody>
      </p:sp>
      <p:sp>
        <p:nvSpPr>
          <p:cNvPr id="37921" name="ZoneTexte 1"/>
          <p:cNvSpPr txBox="1">
            <a:spLocks noChangeArrowheads="1"/>
          </p:cNvSpPr>
          <p:nvPr/>
        </p:nvSpPr>
        <p:spPr bwMode="auto">
          <a:xfrm>
            <a:off x="255462" y="5096025"/>
            <a:ext cx="872441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dirty="0">
                <a:solidFill>
                  <a:srgbClr val="000066"/>
                </a:solidFill>
              </a:rPr>
              <a:t>* Ataque de pánico, pérdida de memoria, ataque de pánico, trastornos en el habla y pérdida de motivación ; falla renal aguda ; </a:t>
            </a:r>
            <a:r>
              <a:rPr lang="es-ES" altLang="fr-FR" sz="1400" dirty="0" err="1">
                <a:solidFill>
                  <a:srgbClr val="000066"/>
                </a:solidFill>
              </a:rPr>
              <a:t>Sme</a:t>
            </a:r>
            <a:r>
              <a:rPr lang="es-ES" altLang="fr-FR" sz="1400" dirty="0">
                <a:solidFill>
                  <a:srgbClr val="000066"/>
                </a:solidFill>
              </a:rPr>
              <a:t> de </a:t>
            </a:r>
            <a:r>
              <a:rPr lang="es-ES" altLang="fr-FR" sz="1400" dirty="0" err="1">
                <a:solidFill>
                  <a:srgbClr val="000066"/>
                </a:solidFill>
              </a:rPr>
              <a:t>Reiter</a:t>
            </a:r>
            <a:r>
              <a:rPr lang="es-ES" altLang="fr-FR" sz="1400" dirty="0">
                <a:solidFill>
                  <a:srgbClr val="000066"/>
                </a:solidFill>
              </a:rPr>
              <a:t> ; nauseas, vómitos, y cefalea ; intento de suicidio ; edema de miembros inferiores ; falta de concentración ; depresión y nefritis intersticial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dirty="0">
                <a:solidFill>
                  <a:srgbClr val="000066"/>
                </a:solidFill>
              </a:rPr>
              <a:t>** Sueños anormales ; depresión, insomnio, irritabilidad ; depresión, insomnio y pesadillas ; </a:t>
            </a:r>
            <a:br>
              <a:rPr lang="es-ES" altLang="fr-FR" sz="1400" dirty="0">
                <a:solidFill>
                  <a:srgbClr val="000066"/>
                </a:solidFill>
              </a:rPr>
            </a:br>
            <a:r>
              <a:rPr lang="es-ES" altLang="fr-FR" sz="1400" dirty="0">
                <a:solidFill>
                  <a:srgbClr val="000066"/>
                </a:solidFill>
              </a:rPr>
              <a:t>aumento de bilirrubina ; ictericia (N = 2) ; aumento de olvidos ; enfermedad renal crónica ; elevación de creatinina sérica ; Síndrome de </a:t>
            </a:r>
            <a:r>
              <a:rPr lang="es-ES" altLang="fr-FR" sz="1400" dirty="0" err="1">
                <a:solidFill>
                  <a:srgbClr val="000066"/>
                </a:solidFill>
              </a:rPr>
              <a:t>Fanconi</a:t>
            </a:r>
            <a:r>
              <a:rPr lang="es-ES" altLang="fr-FR" sz="1400" dirty="0">
                <a:solidFill>
                  <a:srgbClr val="000066"/>
                </a:solidFill>
              </a:rPr>
              <a:t> e ictericia leve ; aumento de creatinina y cólicos nefríticos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222933"/>
              </p:ext>
            </p:extLst>
          </p:nvPr>
        </p:nvGraphicFramePr>
        <p:xfrm>
          <a:off x="323096" y="1612392"/>
          <a:ext cx="8353425" cy="3401056"/>
        </p:xfrm>
        <a:graphic>
          <a:graphicData uri="http://schemas.openxmlformats.org/drawingml/2006/table">
            <a:tbl>
              <a:tblPr/>
              <a:tblGrid>
                <a:gridCol w="50068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10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7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959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87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EA relacionados a la droga en estudio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7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EA grado 3 o 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7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Eventos adversos serios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 (7%)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 (7%)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7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EA serios relacionados con la droga en estudio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 (&lt; 1%)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87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Discontinuación prematura de la droga en estudio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Por EA renales relacionados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Por ictericia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 (1%) *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 (3%) **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 (1 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Fanconi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(todos con ATV </a:t>
                      </a:r>
                      <a:b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 </a:t>
                      </a:r>
                      <a:r>
                        <a:rPr kumimoji="0" 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ritonavir</a:t>
                      </a: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133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80" name="Text Box 2"/>
          <p:cNvSpPr txBox="1">
            <a:spLocks noChangeArrowheads="1"/>
          </p:cNvSpPr>
          <p:nvPr/>
        </p:nvSpPr>
        <p:spPr bwMode="auto">
          <a:xfrm>
            <a:off x="2279238" y="1079818"/>
            <a:ext cx="45712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400" b="1" dirty="0">
                <a:latin typeface="Calibri" panose="020F0502020204030204" pitchFamily="34" charset="0"/>
              </a:rPr>
              <a:t>Eventos adversos mas comunes, %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442851"/>
              </p:ext>
            </p:extLst>
          </p:nvPr>
        </p:nvGraphicFramePr>
        <p:xfrm>
          <a:off x="323096" y="1464843"/>
          <a:ext cx="8353425" cy="5082262"/>
        </p:xfrm>
        <a:graphic>
          <a:graphicData uri="http://schemas.openxmlformats.org/drawingml/2006/table">
            <a:tbl>
              <a:tblPr/>
              <a:tblGrid>
                <a:gridCol w="42014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5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369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151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959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Regímenes basados en 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Infección del tracto respiratorio superior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Diarrea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Nasofaringitis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Cefalea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Tos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Sífilis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467059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Insomnio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833564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Artralgia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303706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Bronquitis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169324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Depresión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382913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Osteopenia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11325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Dolor dorsal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925868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Nauseas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8054408"/>
                  </a:ext>
                </a:extLst>
              </a:tr>
              <a:tr h="3018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Sinusitis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6282262"/>
                  </a:ext>
                </a:extLst>
              </a:tr>
            </a:tbl>
          </a:graphicData>
        </a:graphic>
      </p:graphicFrame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792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00" name="Text Box 2"/>
          <p:cNvSpPr txBox="1">
            <a:spLocks noChangeArrowheads="1"/>
          </p:cNvSpPr>
          <p:nvPr/>
        </p:nvSpPr>
        <p:spPr bwMode="auto">
          <a:xfrm>
            <a:off x="1491843" y="1100138"/>
            <a:ext cx="61460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800" b="1" dirty="0">
                <a:latin typeface="Calibri" panose="020F0502020204030204" pitchFamily="34" charset="0"/>
              </a:rPr>
              <a:t>Anormalidades de laboratorio grado 2-4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967190"/>
              </p:ext>
            </p:extLst>
          </p:nvPr>
        </p:nvGraphicFramePr>
        <p:xfrm>
          <a:off x="323096" y="1672406"/>
          <a:ext cx="8353425" cy="4541464"/>
        </p:xfrm>
        <a:graphic>
          <a:graphicData uri="http://schemas.openxmlformats.org/drawingml/2006/table">
            <a:tbl>
              <a:tblPr/>
              <a:tblGrid>
                <a:gridCol w="40470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5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1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32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959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Regimens</a:t>
                      </a: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 basados en 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Cualquier anormalidad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CPK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Neutropenia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Hipofosfatemia</a:t>
                      </a:r>
                      <a:endParaRPr kumimoji="0" 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467059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Hiperuricemia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83356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Fosfatasa alcalina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303706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Leucopenia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16932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Plaquetas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38291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Bilirrubina total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1132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Hemoglobina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92586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Creatinina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8054408"/>
                  </a:ext>
                </a:extLst>
              </a:tr>
            </a:tbl>
          </a:graphicData>
        </a:graphic>
      </p:graphicFrame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1126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Title 3"/>
          <p:cNvSpPr>
            <a:spLocks noGrp="1"/>
          </p:cNvSpPr>
          <p:nvPr>
            <p:ph type="title"/>
          </p:nvPr>
        </p:nvSpPr>
        <p:spPr>
          <a:xfrm>
            <a:off x="484188" y="1298574"/>
            <a:ext cx="8229600" cy="676275"/>
          </a:xfrm>
        </p:spPr>
        <p:txBody>
          <a:bodyPr anchor="t"/>
          <a:lstStyle/>
          <a:p>
            <a:pPr algn="ctr">
              <a:defRPr/>
            </a:pPr>
            <a:r>
              <a:rPr lang="es-ES" dirty="0">
                <a:solidFill>
                  <a:srgbClr val="CC3300"/>
                </a:solidFill>
                <a:ea typeface="+mj-ea"/>
              </a:rPr>
              <a:t>Lípidos en ayunas (mg/</a:t>
            </a:r>
            <a:r>
              <a:rPr lang="es-ES" dirty="0" err="1">
                <a:solidFill>
                  <a:srgbClr val="CC3300"/>
                </a:solidFill>
                <a:ea typeface="+mj-ea"/>
              </a:rPr>
              <a:t>dL</a:t>
            </a:r>
            <a:r>
              <a:rPr lang="es-ES" dirty="0">
                <a:solidFill>
                  <a:srgbClr val="CC3300"/>
                </a:solidFill>
                <a:ea typeface="+mj-ea"/>
              </a:rPr>
              <a:t>, mediana)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6688" y="5866426"/>
            <a:ext cx="8363082" cy="360362"/>
          </a:xfrm>
        </p:spPr>
        <p:txBody>
          <a:bodyPr/>
          <a:lstStyle/>
          <a:p>
            <a:pPr>
              <a:defRPr/>
            </a:pPr>
            <a:r>
              <a:rPr lang="es-ES" b="1" dirty="0">
                <a:latin typeface="+mj-lt"/>
                <a:ea typeface="+mn-ea"/>
              </a:rPr>
              <a:t>Participantes que iniciaron medicación </a:t>
            </a:r>
            <a:r>
              <a:rPr lang="es-ES" b="1" dirty="0" err="1">
                <a:latin typeface="+mj-lt"/>
                <a:ea typeface="+mn-ea"/>
              </a:rPr>
              <a:t>hipolipemiante</a:t>
            </a:r>
            <a:r>
              <a:rPr lang="es-ES" b="1" dirty="0">
                <a:latin typeface="+mj-lt"/>
                <a:ea typeface="+mn-ea"/>
              </a:rPr>
              <a:t>: E/C/F/TAF: 8% ; Regímenes con TDF: 6%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s-ES" b="1" dirty="0">
              <a:latin typeface="+mj-lt"/>
              <a:ea typeface="+mn-ea"/>
            </a:endParaRPr>
          </a:p>
        </p:txBody>
      </p:sp>
      <p:sp>
        <p:nvSpPr>
          <p:cNvPr id="44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539819" y="1788140"/>
            <a:ext cx="8516321" cy="4209080"/>
            <a:chOff x="539819" y="1788140"/>
            <a:chExt cx="8647433" cy="4209080"/>
          </a:xfrm>
        </p:grpSpPr>
        <p:sp>
          <p:nvSpPr>
            <p:cNvPr id="75" name="TextBox 74"/>
            <p:cNvSpPr txBox="1"/>
            <p:nvPr/>
          </p:nvSpPr>
          <p:spPr>
            <a:xfrm>
              <a:off x="787400" y="5285156"/>
              <a:ext cx="2455863" cy="22225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Colesterol</a:t>
              </a: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 total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13100" y="5285156"/>
              <a:ext cx="397545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LDL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62475" y="5285156"/>
              <a:ext cx="419987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HDL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591175" y="5285156"/>
              <a:ext cx="1240163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Triglicéridos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207990" y="5300480"/>
              <a:ext cx="1979262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Razón col </a:t>
              </a:r>
              <a:r>
                <a:rPr lang="es-ES" sz="1600" b="1" dirty="0" err="1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total:HDL</a:t>
              </a:r>
              <a:endParaRPr lang="es-ES" sz="1600" b="1" dirty="0">
                <a:solidFill>
                  <a:srgbClr val="000066"/>
                </a:solidFill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357558" y="5605831"/>
              <a:ext cx="7500937" cy="3913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defRPr/>
              </a:pPr>
              <a:r>
                <a:rPr lang="en-US" sz="14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    p &lt; 0.001              p &lt; 0.001              p = 0.003              p &lt; 0.001                     p = 0.004</a:t>
              </a:r>
            </a:p>
            <a:p>
              <a:pPr defTabSz="914400" eaLnBrk="1" hangingPunct="1">
                <a:lnSpc>
                  <a:spcPct val="90000"/>
                </a:lnSpc>
                <a:defRPr/>
              </a:pPr>
              <a:endParaRPr lang="en-US" sz="1400" b="1" dirty="0">
                <a:solidFill>
                  <a:srgbClr val="000066"/>
                </a:solidFill>
                <a:latin typeface="Arial"/>
                <a:ea typeface="+mn-ea"/>
                <a:cs typeface="Arial" charset="0"/>
              </a:endParaRP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3081756" y="2017387"/>
              <a:ext cx="3342467" cy="776089"/>
              <a:chOff x="2515042" y="1995686"/>
              <a:chExt cx="3342467" cy="776089"/>
            </a:xfrm>
          </p:grpSpPr>
          <p:sp>
            <p:nvSpPr>
              <p:cNvPr id="47" name="AutoShape 165"/>
              <p:cNvSpPr>
                <a:spLocks noChangeArrowheads="1"/>
              </p:cNvSpPr>
              <p:nvPr/>
            </p:nvSpPr>
            <p:spPr bwMode="auto">
              <a:xfrm>
                <a:off x="2515042" y="1995686"/>
                <a:ext cx="3342467" cy="77608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grpSp>
            <p:nvGrpSpPr>
              <p:cNvPr id="40986" name="Group 102"/>
              <p:cNvGrpSpPr>
                <a:grpSpLocks/>
              </p:cNvGrpSpPr>
              <p:nvPr/>
            </p:nvGrpSpPr>
            <p:grpSpPr bwMode="auto">
              <a:xfrm>
                <a:off x="2792047" y="2052638"/>
                <a:ext cx="3065462" cy="688975"/>
                <a:chOff x="2030994" y="5377596"/>
                <a:chExt cx="3066720" cy="689571"/>
              </a:xfrm>
            </p:grpSpPr>
            <p:grpSp>
              <p:nvGrpSpPr>
                <p:cNvPr id="40988" name="Group 103"/>
                <p:cNvGrpSpPr>
                  <a:grpSpLocks/>
                </p:cNvGrpSpPr>
                <p:nvPr/>
              </p:nvGrpSpPr>
              <p:grpSpPr bwMode="auto">
                <a:xfrm>
                  <a:off x="2030994" y="5377596"/>
                  <a:ext cx="1376350" cy="689571"/>
                  <a:chOff x="3473772" y="679472"/>
                  <a:chExt cx="1376350" cy="689571"/>
                </a:xfrm>
              </p:grpSpPr>
              <p:sp>
                <p:nvSpPr>
                  <p:cNvPr id="113" name="TextBox 112"/>
                  <p:cNvSpPr txBox="1"/>
                  <p:nvPr/>
                </p:nvSpPr>
                <p:spPr>
                  <a:xfrm>
                    <a:off x="3473772" y="679472"/>
                    <a:ext cx="1143469" cy="274875"/>
                  </a:xfrm>
                  <a:prstGeom prst="rect">
                    <a:avLst/>
                  </a:prstGeom>
                  <a:noFill/>
                </p:spPr>
                <p:txBody>
                  <a:bodyPr lIns="0" tIns="0" rIns="0" bIns="0" anchor="ctr"/>
                  <a:lstStyle/>
                  <a:p>
                    <a:pPr defTabSz="914400" eaLnBrk="1" hangingPunct="1"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+mn-ea"/>
                        <a:cs typeface="Arial" charset="0"/>
                      </a:rPr>
                      <a:t>E/C/F/TAF</a:t>
                    </a:r>
                  </a:p>
                </p:txBody>
              </p:sp>
              <p:grpSp>
                <p:nvGrpSpPr>
                  <p:cNvPr id="40998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3484837" y="892330"/>
                    <a:ext cx="1354456" cy="274320"/>
                    <a:chOff x="3484837" y="892691"/>
                    <a:chExt cx="1354456" cy="274320"/>
                  </a:xfrm>
                </p:grpSpPr>
                <p:sp>
                  <p:nvSpPr>
                    <p:cNvPr id="118" name="Rectangle 117"/>
                    <p:cNvSpPr/>
                    <p:nvPr/>
                  </p:nvSpPr>
                  <p:spPr>
                    <a:xfrm>
                      <a:off x="3484889" y="961063"/>
                      <a:ext cx="136581" cy="138232"/>
                    </a:xfrm>
                    <a:prstGeom prst="rect">
                      <a:avLst/>
                    </a:prstGeom>
                    <a:solidFill>
                      <a:schemeClr val="accent5">
                        <a:lumMod val="90000"/>
                      </a:schemeClr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9" name="TextBox 118"/>
                    <p:cNvSpPr txBox="1"/>
                    <p:nvPr/>
                  </p:nvSpPr>
                  <p:spPr>
                    <a:xfrm>
                      <a:off x="3696114" y="892742"/>
                      <a:ext cx="1143469" cy="274874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n-U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Basal</a:t>
                      </a:r>
                    </a:p>
                  </p:txBody>
                </p:sp>
              </p:grpSp>
              <p:grpSp>
                <p:nvGrpSpPr>
                  <p:cNvPr id="40999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3484336" y="1094723"/>
                    <a:ext cx="1365786" cy="274320"/>
                    <a:chOff x="2272756" y="1095084"/>
                    <a:chExt cx="1365786" cy="274320"/>
                  </a:xfrm>
                </p:grpSpPr>
                <p:sp>
                  <p:nvSpPr>
                    <p:cNvPr id="116" name="Rectangle 115"/>
                    <p:cNvSpPr/>
                    <p:nvPr/>
                  </p:nvSpPr>
                  <p:spPr>
                    <a:xfrm>
                      <a:off x="2273308" y="1153317"/>
                      <a:ext cx="136581" cy="136643"/>
                    </a:xfrm>
                    <a:prstGeom prst="rect">
                      <a:avLst/>
                    </a:prstGeom>
                    <a:solidFill>
                      <a:srgbClr val="333399"/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7" name="TextBox 116"/>
                    <p:cNvSpPr txBox="1"/>
                    <p:nvPr/>
                  </p:nvSpPr>
                  <p:spPr>
                    <a:xfrm>
                      <a:off x="2495650" y="1094529"/>
                      <a:ext cx="1143470" cy="274875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s-E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Semana 48</a:t>
                      </a:r>
                    </a:p>
                  </p:txBody>
                </p:sp>
              </p:grpSp>
            </p:grpSp>
            <p:grpSp>
              <p:nvGrpSpPr>
                <p:cNvPr id="40989" name="Group 104"/>
                <p:cNvGrpSpPr>
                  <a:grpSpLocks/>
                </p:cNvGrpSpPr>
                <p:nvPr/>
              </p:nvGrpSpPr>
              <p:grpSpPr bwMode="auto">
                <a:xfrm>
                  <a:off x="3195109" y="5377596"/>
                  <a:ext cx="1902605" cy="689571"/>
                  <a:chOff x="3473231" y="683312"/>
                  <a:chExt cx="1902605" cy="689571"/>
                </a:xfrm>
              </p:grpSpPr>
              <p:sp>
                <p:nvSpPr>
                  <p:cNvPr id="106" name="TextBox 105"/>
                  <p:cNvSpPr txBox="1"/>
                  <p:nvPr/>
                </p:nvSpPr>
                <p:spPr>
                  <a:xfrm>
                    <a:off x="3473231" y="683312"/>
                    <a:ext cx="1902605" cy="274875"/>
                  </a:xfrm>
                  <a:prstGeom prst="rect">
                    <a:avLst/>
                  </a:prstGeom>
                  <a:noFill/>
                </p:spPr>
                <p:txBody>
                  <a:bodyPr lIns="0" tIns="0" rIns="0" bIns="0" anchor="ctr"/>
                  <a:lstStyle/>
                  <a:p>
                    <a:pPr defTabSz="914400" eaLnBrk="1" hangingPunct="1">
                      <a:lnSpc>
                        <a:spcPct val="90000"/>
                      </a:lnSpc>
                      <a:defRPr/>
                    </a:pPr>
                    <a:r>
                      <a:rPr lang="es-ES" sz="1600" b="1" dirty="0">
                        <a:solidFill>
                          <a:srgbClr val="333399"/>
                        </a:solidFill>
                        <a:latin typeface="+mj-lt"/>
                        <a:ea typeface="+mn-ea"/>
                        <a:cs typeface="Arial" charset="0"/>
                      </a:rPr>
                      <a:t>Regímenes con TDF</a:t>
                    </a:r>
                  </a:p>
                </p:txBody>
              </p:sp>
              <p:grpSp>
                <p:nvGrpSpPr>
                  <p:cNvPr id="40991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3846242" y="896221"/>
                    <a:ext cx="1354692" cy="274874"/>
                    <a:chOff x="3846242" y="896582"/>
                    <a:chExt cx="1354692" cy="274874"/>
                  </a:xfrm>
                </p:grpSpPr>
                <p:sp>
                  <p:nvSpPr>
                    <p:cNvPr id="111" name="Rectangle 110"/>
                    <p:cNvSpPr/>
                    <p:nvPr/>
                  </p:nvSpPr>
                  <p:spPr>
                    <a:xfrm>
                      <a:off x="3846242" y="964903"/>
                      <a:ext cx="136581" cy="138232"/>
                    </a:xfrm>
                    <a:prstGeom prst="rect">
                      <a:avLst/>
                    </a:prstGeom>
                    <a:solidFill>
                      <a:srgbClr val="FF7D7D"/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2" name="TextBox 111"/>
                    <p:cNvSpPr txBox="1"/>
                    <p:nvPr/>
                  </p:nvSpPr>
                  <p:spPr>
                    <a:xfrm>
                      <a:off x="4057465" y="896582"/>
                      <a:ext cx="1143469" cy="274874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n-U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Basal</a:t>
                      </a:r>
                    </a:p>
                  </p:txBody>
                </p:sp>
              </p:grpSp>
              <p:grpSp>
                <p:nvGrpSpPr>
                  <p:cNvPr id="40992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3846241" y="1098008"/>
                    <a:ext cx="1365810" cy="274875"/>
                    <a:chOff x="2634661" y="1098369"/>
                    <a:chExt cx="1365810" cy="274875"/>
                  </a:xfrm>
                </p:grpSpPr>
                <p:sp>
                  <p:nvSpPr>
                    <p:cNvPr id="109" name="Rectangle 108"/>
                    <p:cNvSpPr/>
                    <p:nvPr/>
                  </p:nvSpPr>
                  <p:spPr>
                    <a:xfrm>
                      <a:off x="2634661" y="1157157"/>
                      <a:ext cx="136581" cy="136643"/>
                    </a:xfrm>
                    <a:prstGeom prst="rect">
                      <a:avLst/>
                    </a:prstGeom>
                    <a:solidFill>
                      <a:srgbClr val="CC0000"/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0" name="TextBox 109"/>
                    <p:cNvSpPr txBox="1"/>
                    <p:nvPr/>
                  </p:nvSpPr>
                  <p:spPr>
                    <a:xfrm>
                      <a:off x="2857002" y="1098369"/>
                      <a:ext cx="1143469" cy="274875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s-E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Semana 48</a:t>
                      </a:r>
                    </a:p>
                  </p:txBody>
                </p:sp>
              </p:grpSp>
            </p:grpSp>
          </p:grpSp>
        </p:grpSp>
        <p:grpSp>
          <p:nvGrpSpPr>
            <p:cNvPr id="48" name="Groupe 47"/>
            <p:cNvGrpSpPr/>
            <p:nvPr/>
          </p:nvGrpSpPr>
          <p:grpSpPr>
            <a:xfrm>
              <a:off x="928687" y="1918830"/>
              <a:ext cx="7794382" cy="3158364"/>
              <a:chOff x="-8570913" y="1920876"/>
              <a:chExt cx="7921626" cy="3209925"/>
            </a:xfrm>
          </p:grpSpPr>
          <p:sp>
            <p:nvSpPr>
              <p:cNvPr id="50" name="Rectangle 31"/>
              <p:cNvSpPr>
                <a:spLocks noChangeArrowheads="1"/>
              </p:cNvSpPr>
              <p:nvPr/>
            </p:nvSpPr>
            <p:spPr bwMode="auto">
              <a:xfrm>
                <a:off x="-4686912" y="4488613"/>
                <a:ext cx="530225" cy="106363"/>
              </a:xfrm>
              <a:prstGeom prst="rect">
                <a:avLst/>
              </a:prstGeom>
              <a:solidFill>
                <a:srgbClr val="CC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Rectangle 31"/>
              <p:cNvSpPr>
                <a:spLocks noChangeArrowheads="1"/>
              </p:cNvSpPr>
              <p:nvPr/>
            </p:nvSpPr>
            <p:spPr bwMode="auto">
              <a:xfrm>
                <a:off x="-5241926" y="4473944"/>
                <a:ext cx="530225" cy="10636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-1976438" y="1928813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>
                <a:off x="-1976438" y="2570163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>
                <a:off x="-1976438" y="3211513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>
                <a:off x="-1976438" y="3851276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>
                <a:off x="-1976438" y="4492626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15"/>
              <p:cNvSpPr>
                <a:spLocks noChangeShapeType="1"/>
              </p:cNvSpPr>
              <p:nvPr/>
            </p:nvSpPr>
            <p:spPr bwMode="auto">
              <a:xfrm>
                <a:off x="-1976438" y="5130801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16"/>
              <p:cNvSpPr>
                <a:spLocks noChangeShapeType="1"/>
              </p:cNvSpPr>
              <p:nvPr/>
            </p:nvSpPr>
            <p:spPr bwMode="auto">
              <a:xfrm>
                <a:off x="-8570913" y="1928813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-8570913" y="2570163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Line 18"/>
              <p:cNvSpPr>
                <a:spLocks noChangeShapeType="1"/>
              </p:cNvSpPr>
              <p:nvPr/>
            </p:nvSpPr>
            <p:spPr bwMode="auto">
              <a:xfrm>
                <a:off x="-8570913" y="3211513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Line 19"/>
              <p:cNvSpPr>
                <a:spLocks noChangeShapeType="1"/>
              </p:cNvSpPr>
              <p:nvPr/>
            </p:nvSpPr>
            <p:spPr bwMode="auto">
              <a:xfrm>
                <a:off x="-8570913" y="3851276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Line 20"/>
              <p:cNvSpPr>
                <a:spLocks noChangeShapeType="1"/>
              </p:cNvSpPr>
              <p:nvPr/>
            </p:nvSpPr>
            <p:spPr bwMode="auto">
              <a:xfrm>
                <a:off x="-8570913" y="4492626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3" name="Line 21"/>
              <p:cNvSpPr>
                <a:spLocks noChangeShapeType="1"/>
              </p:cNvSpPr>
              <p:nvPr/>
            </p:nvSpPr>
            <p:spPr bwMode="auto">
              <a:xfrm>
                <a:off x="-8570913" y="5130801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4" name="Rectangle 22"/>
              <p:cNvSpPr>
                <a:spLocks noChangeArrowheads="1"/>
              </p:cNvSpPr>
              <p:nvPr/>
            </p:nvSpPr>
            <p:spPr bwMode="auto">
              <a:xfrm>
                <a:off x="-6096000" y="3646488"/>
                <a:ext cx="533400" cy="1484313"/>
              </a:xfrm>
              <a:prstGeom prst="rect">
                <a:avLst/>
              </a:pr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5" name="Rectangle 23"/>
              <p:cNvSpPr>
                <a:spLocks noChangeArrowheads="1"/>
              </p:cNvSpPr>
              <p:nvPr/>
            </p:nvSpPr>
            <p:spPr bwMode="auto">
              <a:xfrm>
                <a:off x="-4687888" y="4511676"/>
                <a:ext cx="530225" cy="619125"/>
              </a:xfrm>
              <a:prstGeom prst="rect">
                <a:avLst/>
              </a:pr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Rectangle 24"/>
              <p:cNvSpPr>
                <a:spLocks noChangeArrowheads="1"/>
              </p:cNvSpPr>
              <p:nvPr/>
            </p:nvSpPr>
            <p:spPr bwMode="auto">
              <a:xfrm>
                <a:off x="-3298825" y="3686176"/>
                <a:ext cx="533400" cy="1444625"/>
              </a:xfrm>
              <a:prstGeom prst="rect">
                <a:avLst/>
              </a:pr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Freeform 25"/>
              <p:cNvSpPr>
                <a:spLocks/>
              </p:cNvSpPr>
              <p:nvPr/>
            </p:nvSpPr>
            <p:spPr bwMode="auto">
              <a:xfrm>
                <a:off x="-1806575" y="2698751"/>
                <a:ext cx="531813" cy="133350"/>
              </a:xfrm>
              <a:custGeom>
                <a:avLst/>
                <a:gdLst>
                  <a:gd name="T0" fmla="*/ 335 w 335"/>
                  <a:gd name="T1" fmla="*/ 84 h 84"/>
                  <a:gd name="T2" fmla="*/ 335 w 335"/>
                  <a:gd name="T3" fmla="*/ 0 h 84"/>
                  <a:gd name="T4" fmla="*/ 0 w 335"/>
                  <a:gd name="T5" fmla="*/ 0 h 84"/>
                  <a:gd name="T6" fmla="*/ 0 w 335"/>
                  <a:gd name="T7" fmla="*/ 84 h 84"/>
                  <a:gd name="T8" fmla="*/ 335 w 335"/>
                  <a:gd name="T9" fmla="*/ 84 h 84"/>
                  <a:gd name="T10" fmla="*/ 335 w 335"/>
                  <a:gd name="T11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84">
                    <a:moveTo>
                      <a:pt x="335" y="84"/>
                    </a:moveTo>
                    <a:lnTo>
                      <a:pt x="335" y="0"/>
                    </a:lnTo>
                    <a:lnTo>
                      <a:pt x="0" y="0"/>
                    </a:lnTo>
                    <a:lnTo>
                      <a:pt x="0" y="84"/>
                    </a:lnTo>
                    <a:lnTo>
                      <a:pt x="335" y="84"/>
                    </a:lnTo>
                    <a:lnTo>
                      <a:pt x="335" y="84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Freeform 26"/>
              <p:cNvSpPr>
                <a:spLocks/>
              </p:cNvSpPr>
              <p:nvPr/>
            </p:nvSpPr>
            <p:spPr bwMode="auto">
              <a:xfrm>
                <a:off x="-1806575" y="2832101"/>
                <a:ext cx="531813" cy="2298700"/>
              </a:xfrm>
              <a:custGeom>
                <a:avLst/>
                <a:gdLst>
                  <a:gd name="T0" fmla="*/ 335 w 335"/>
                  <a:gd name="T1" fmla="*/ 1448 h 1448"/>
                  <a:gd name="T2" fmla="*/ 335 w 335"/>
                  <a:gd name="T3" fmla="*/ 0 h 1448"/>
                  <a:gd name="T4" fmla="*/ 0 w 335"/>
                  <a:gd name="T5" fmla="*/ 0 h 1448"/>
                  <a:gd name="T6" fmla="*/ 0 w 335"/>
                  <a:gd name="T7" fmla="*/ 1448 h 1448"/>
                  <a:gd name="T8" fmla="*/ 335 w 335"/>
                  <a:gd name="T9" fmla="*/ 1448 h 1448"/>
                  <a:gd name="T10" fmla="*/ 335 w 335"/>
                  <a:gd name="T11" fmla="*/ 1448 h 1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1448">
                    <a:moveTo>
                      <a:pt x="335" y="1448"/>
                    </a:moveTo>
                    <a:lnTo>
                      <a:pt x="335" y="0"/>
                    </a:lnTo>
                    <a:lnTo>
                      <a:pt x="0" y="0"/>
                    </a:lnTo>
                    <a:lnTo>
                      <a:pt x="0" y="1448"/>
                    </a:lnTo>
                    <a:lnTo>
                      <a:pt x="335" y="1448"/>
                    </a:lnTo>
                    <a:lnTo>
                      <a:pt x="335" y="1448"/>
                    </a:lnTo>
                    <a:close/>
                  </a:path>
                </a:pathLst>
              </a:cu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Freeform 27"/>
              <p:cNvSpPr>
                <a:spLocks/>
              </p:cNvSpPr>
              <p:nvPr/>
            </p:nvSpPr>
            <p:spPr bwMode="auto">
              <a:xfrm>
                <a:off x="-1250950" y="2827338"/>
                <a:ext cx="530225" cy="2303463"/>
              </a:xfrm>
              <a:custGeom>
                <a:avLst/>
                <a:gdLst>
                  <a:gd name="T0" fmla="*/ 334 w 334"/>
                  <a:gd name="T1" fmla="*/ 0 h 1451"/>
                  <a:gd name="T2" fmla="*/ 0 w 334"/>
                  <a:gd name="T3" fmla="*/ 0 h 1451"/>
                  <a:gd name="T4" fmla="*/ 0 w 334"/>
                  <a:gd name="T5" fmla="*/ 1451 h 1451"/>
                  <a:gd name="T6" fmla="*/ 334 w 334"/>
                  <a:gd name="T7" fmla="*/ 1451 h 1451"/>
                  <a:gd name="T8" fmla="*/ 334 w 334"/>
                  <a:gd name="T9" fmla="*/ 0 h 1451"/>
                  <a:gd name="T10" fmla="*/ 334 w 334"/>
                  <a:gd name="T11" fmla="*/ 0 h 1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451">
                    <a:moveTo>
                      <a:pt x="334" y="0"/>
                    </a:moveTo>
                    <a:lnTo>
                      <a:pt x="0" y="0"/>
                    </a:lnTo>
                    <a:lnTo>
                      <a:pt x="0" y="1451"/>
                    </a:lnTo>
                    <a:lnTo>
                      <a:pt x="334" y="1451"/>
                    </a:lnTo>
                    <a:lnTo>
                      <a:pt x="334" y="0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Freeform 28"/>
              <p:cNvSpPr>
                <a:spLocks/>
              </p:cNvSpPr>
              <p:nvPr/>
            </p:nvSpPr>
            <p:spPr bwMode="auto">
              <a:xfrm>
                <a:off x="-1250950" y="2763838"/>
                <a:ext cx="530225" cy="63500"/>
              </a:xfrm>
              <a:custGeom>
                <a:avLst/>
                <a:gdLst>
                  <a:gd name="T0" fmla="*/ 0 w 334"/>
                  <a:gd name="T1" fmla="*/ 40 h 40"/>
                  <a:gd name="T2" fmla="*/ 334 w 334"/>
                  <a:gd name="T3" fmla="*/ 40 h 40"/>
                  <a:gd name="T4" fmla="*/ 334 w 334"/>
                  <a:gd name="T5" fmla="*/ 0 h 40"/>
                  <a:gd name="T6" fmla="*/ 0 w 334"/>
                  <a:gd name="T7" fmla="*/ 0 h 40"/>
                  <a:gd name="T8" fmla="*/ 0 w 334"/>
                  <a:gd name="T9" fmla="*/ 40 h 40"/>
                  <a:gd name="T10" fmla="*/ 0 w 334"/>
                  <a:gd name="T11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40">
                    <a:moveTo>
                      <a:pt x="0" y="40"/>
                    </a:moveTo>
                    <a:lnTo>
                      <a:pt x="334" y="40"/>
                    </a:lnTo>
                    <a:lnTo>
                      <a:pt x="334" y="0"/>
                    </a:lnTo>
                    <a:lnTo>
                      <a:pt x="0" y="0"/>
                    </a:lnTo>
                    <a:lnTo>
                      <a:pt x="0" y="4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" name="Rectangle 29"/>
              <p:cNvSpPr>
                <a:spLocks noChangeArrowheads="1"/>
              </p:cNvSpPr>
              <p:nvPr/>
            </p:nvSpPr>
            <p:spPr bwMode="auto">
              <a:xfrm>
                <a:off x="-3852863" y="3468688"/>
                <a:ext cx="533400" cy="130175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" name="Rectangle 30"/>
              <p:cNvSpPr>
                <a:spLocks noChangeArrowheads="1"/>
              </p:cNvSpPr>
              <p:nvPr/>
            </p:nvSpPr>
            <p:spPr bwMode="auto">
              <a:xfrm>
                <a:off x="-3852863" y="3598863"/>
                <a:ext cx="533400" cy="1531938"/>
              </a:xfrm>
              <a:prstGeom prst="rect">
                <a:avLst/>
              </a:pr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" name="Rectangle 31"/>
              <p:cNvSpPr>
                <a:spLocks noChangeArrowheads="1"/>
              </p:cNvSpPr>
              <p:nvPr/>
            </p:nvSpPr>
            <p:spPr bwMode="auto">
              <a:xfrm>
                <a:off x="-6648450" y="3538538"/>
                <a:ext cx="530225" cy="10636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" name="Rectangle 32"/>
              <p:cNvSpPr>
                <a:spLocks noChangeArrowheads="1"/>
              </p:cNvSpPr>
              <p:nvPr/>
            </p:nvSpPr>
            <p:spPr bwMode="auto">
              <a:xfrm>
                <a:off x="-6648450" y="3644901"/>
                <a:ext cx="530225" cy="1485900"/>
              </a:xfrm>
              <a:prstGeom prst="rect">
                <a:avLst/>
              </a:pr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" name="Freeform 33"/>
              <p:cNvSpPr>
                <a:spLocks/>
              </p:cNvSpPr>
              <p:nvPr/>
            </p:nvSpPr>
            <p:spPr bwMode="auto">
              <a:xfrm>
                <a:off x="-7494588" y="2819401"/>
                <a:ext cx="530225" cy="2311400"/>
              </a:xfrm>
              <a:custGeom>
                <a:avLst/>
                <a:gdLst>
                  <a:gd name="T0" fmla="*/ 334 w 334"/>
                  <a:gd name="T1" fmla="*/ 0 h 1456"/>
                  <a:gd name="T2" fmla="*/ 0 w 334"/>
                  <a:gd name="T3" fmla="*/ 0 h 1456"/>
                  <a:gd name="T4" fmla="*/ 0 w 334"/>
                  <a:gd name="T5" fmla="*/ 1456 h 1456"/>
                  <a:gd name="T6" fmla="*/ 334 w 334"/>
                  <a:gd name="T7" fmla="*/ 1456 h 1456"/>
                  <a:gd name="T8" fmla="*/ 334 w 334"/>
                  <a:gd name="T9" fmla="*/ 0 h 1456"/>
                  <a:gd name="T10" fmla="*/ 334 w 334"/>
                  <a:gd name="T1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456">
                    <a:moveTo>
                      <a:pt x="334" y="0"/>
                    </a:moveTo>
                    <a:lnTo>
                      <a:pt x="0" y="0"/>
                    </a:lnTo>
                    <a:lnTo>
                      <a:pt x="0" y="1456"/>
                    </a:lnTo>
                    <a:lnTo>
                      <a:pt x="334" y="1456"/>
                    </a:lnTo>
                    <a:lnTo>
                      <a:pt x="334" y="0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" name="Freeform 34"/>
              <p:cNvSpPr>
                <a:spLocks/>
              </p:cNvSpPr>
              <p:nvPr/>
            </p:nvSpPr>
            <p:spPr bwMode="auto">
              <a:xfrm>
                <a:off x="-7494588" y="2771776"/>
                <a:ext cx="530225" cy="47625"/>
              </a:xfrm>
              <a:custGeom>
                <a:avLst/>
                <a:gdLst>
                  <a:gd name="T0" fmla="*/ 0 w 334"/>
                  <a:gd name="T1" fmla="*/ 30 h 30"/>
                  <a:gd name="T2" fmla="*/ 334 w 334"/>
                  <a:gd name="T3" fmla="*/ 30 h 30"/>
                  <a:gd name="T4" fmla="*/ 334 w 334"/>
                  <a:gd name="T5" fmla="*/ 0 h 30"/>
                  <a:gd name="T6" fmla="*/ 0 w 334"/>
                  <a:gd name="T7" fmla="*/ 0 h 30"/>
                  <a:gd name="T8" fmla="*/ 0 w 334"/>
                  <a:gd name="T9" fmla="*/ 30 h 30"/>
                  <a:gd name="T10" fmla="*/ 0 w 334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30">
                    <a:moveTo>
                      <a:pt x="0" y="30"/>
                    </a:moveTo>
                    <a:lnTo>
                      <a:pt x="334" y="30"/>
                    </a:lnTo>
                    <a:lnTo>
                      <a:pt x="334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" name="Freeform 35"/>
              <p:cNvSpPr>
                <a:spLocks/>
              </p:cNvSpPr>
              <p:nvPr/>
            </p:nvSpPr>
            <p:spPr bwMode="auto">
              <a:xfrm>
                <a:off x="-8048625" y="2522538"/>
                <a:ext cx="530225" cy="277813"/>
              </a:xfrm>
              <a:custGeom>
                <a:avLst/>
                <a:gdLst>
                  <a:gd name="T0" fmla="*/ 334 w 334"/>
                  <a:gd name="T1" fmla="*/ 175 h 175"/>
                  <a:gd name="T2" fmla="*/ 334 w 334"/>
                  <a:gd name="T3" fmla="*/ 0 h 175"/>
                  <a:gd name="T4" fmla="*/ 0 w 334"/>
                  <a:gd name="T5" fmla="*/ 0 h 175"/>
                  <a:gd name="T6" fmla="*/ 0 w 334"/>
                  <a:gd name="T7" fmla="*/ 175 h 175"/>
                  <a:gd name="T8" fmla="*/ 334 w 334"/>
                  <a:gd name="T9" fmla="*/ 175 h 175"/>
                  <a:gd name="T10" fmla="*/ 334 w 334"/>
                  <a:gd name="T11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75">
                    <a:moveTo>
                      <a:pt x="334" y="175"/>
                    </a:moveTo>
                    <a:lnTo>
                      <a:pt x="334" y="0"/>
                    </a:lnTo>
                    <a:lnTo>
                      <a:pt x="0" y="0"/>
                    </a:lnTo>
                    <a:lnTo>
                      <a:pt x="0" y="175"/>
                    </a:lnTo>
                    <a:lnTo>
                      <a:pt x="334" y="175"/>
                    </a:lnTo>
                    <a:lnTo>
                      <a:pt x="334" y="175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3" name="Freeform 36"/>
              <p:cNvSpPr>
                <a:spLocks/>
              </p:cNvSpPr>
              <p:nvPr/>
            </p:nvSpPr>
            <p:spPr bwMode="auto">
              <a:xfrm>
                <a:off x="-8048625" y="2800351"/>
                <a:ext cx="530225" cy="2330450"/>
              </a:xfrm>
              <a:custGeom>
                <a:avLst/>
                <a:gdLst>
                  <a:gd name="T0" fmla="*/ 334 w 334"/>
                  <a:gd name="T1" fmla="*/ 1468 h 1468"/>
                  <a:gd name="T2" fmla="*/ 334 w 334"/>
                  <a:gd name="T3" fmla="*/ 0 h 1468"/>
                  <a:gd name="T4" fmla="*/ 0 w 334"/>
                  <a:gd name="T5" fmla="*/ 0 h 1468"/>
                  <a:gd name="T6" fmla="*/ 0 w 334"/>
                  <a:gd name="T7" fmla="*/ 1468 h 1468"/>
                  <a:gd name="T8" fmla="*/ 334 w 334"/>
                  <a:gd name="T9" fmla="*/ 1468 h 1468"/>
                  <a:gd name="T10" fmla="*/ 334 w 334"/>
                  <a:gd name="T11" fmla="*/ 1468 h 1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468">
                    <a:moveTo>
                      <a:pt x="334" y="1468"/>
                    </a:moveTo>
                    <a:lnTo>
                      <a:pt x="334" y="0"/>
                    </a:lnTo>
                    <a:lnTo>
                      <a:pt x="0" y="0"/>
                    </a:lnTo>
                    <a:lnTo>
                      <a:pt x="0" y="1468"/>
                    </a:lnTo>
                    <a:lnTo>
                      <a:pt x="334" y="1468"/>
                    </a:lnTo>
                    <a:lnTo>
                      <a:pt x="334" y="1468"/>
                    </a:lnTo>
                    <a:close/>
                  </a:path>
                </a:pathLst>
              </a:cu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4" name="Rectangle 37"/>
              <p:cNvSpPr>
                <a:spLocks noChangeArrowheads="1"/>
              </p:cNvSpPr>
              <p:nvPr/>
            </p:nvSpPr>
            <p:spPr bwMode="auto">
              <a:xfrm>
                <a:off x="-5241925" y="4495801"/>
                <a:ext cx="530225" cy="635000"/>
              </a:xfrm>
              <a:prstGeom prst="rect">
                <a:avLst/>
              </a:pr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Freeform 9"/>
              <p:cNvSpPr>
                <a:spLocks/>
              </p:cNvSpPr>
              <p:nvPr/>
            </p:nvSpPr>
            <p:spPr bwMode="auto">
              <a:xfrm>
                <a:off x="-8469313" y="1920876"/>
                <a:ext cx="5859463" cy="3209925"/>
              </a:xfrm>
              <a:custGeom>
                <a:avLst/>
                <a:gdLst>
                  <a:gd name="T0" fmla="*/ 3691 w 3691"/>
                  <a:gd name="T1" fmla="*/ 2022 h 2022"/>
                  <a:gd name="T2" fmla="*/ 0 w 3691"/>
                  <a:gd name="T3" fmla="*/ 2022 h 2022"/>
                  <a:gd name="T4" fmla="*/ 0 w 3691"/>
                  <a:gd name="T5" fmla="*/ 0 h 2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91" h="2022">
                    <a:moveTo>
                      <a:pt x="3691" y="2022"/>
                    </a:moveTo>
                    <a:lnTo>
                      <a:pt x="0" y="2022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Freeform 8"/>
              <p:cNvSpPr>
                <a:spLocks/>
              </p:cNvSpPr>
              <p:nvPr/>
            </p:nvSpPr>
            <p:spPr bwMode="auto">
              <a:xfrm>
                <a:off x="-1876425" y="1920876"/>
                <a:ext cx="1227138" cy="3209925"/>
              </a:xfrm>
              <a:custGeom>
                <a:avLst/>
                <a:gdLst>
                  <a:gd name="T0" fmla="*/ 773 w 773"/>
                  <a:gd name="T1" fmla="*/ 2022 h 2022"/>
                  <a:gd name="T2" fmla="*/ 0 w 773"/>
                  <a:gd name="T3" fmla="*/ 2022 h 2022"/>
                  <a:gd name="T4" fmla="*/ 0 w 773"/>
                  <a:gd name="T5" fmla="*/ 0 h 2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73" h="2022">
                    <a:moveTo>
                      <a:pt x="773" y="2022"/>
                    </a:moveTo>
                    <a:lnTo>
                      <a:pt x="0" y="2022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cxnSp>
          <p:nvCxnSpPr>
            <p:cNvPr id="87" name="Straight Connector 91"/>
            <p:cNvCxnSpPr/>
            <p:nvPr/>
          </p:nvCxnSpPr>
          <p:spPr>
            <a:xfrm>
              <a:off x="6521450" y="5077194"/>
              <a:ext cx="274638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92"/>
            <p:cNvSpPr txBox="1"/>
            <p:nvPr/>
          </p:nvSpPr>
          <p:spPr>
            <a:xfrm>
              <a:off x="1427731" y="2246681"/>
              <a:ext cx="546100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202</a:t>
              </a:r>
            </a:p>
          </p:txBody>
        </p:sp>
        <p:sp>
          <p:nvSpPr>
            <p:cNvPr id="89" name="TextBox 93"/>
            <p:cNvSpPr txBox="1"/>
            <p:nvPr/>
          </p:nvSpPr>
          <p:spPr>
            <a:xfrm>
              <a:off x="1957388" y="2483219"/>
              <a:ext cx="549275" cy="273050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183</a:t>
              </a:r>
            </a:p>
          </p:txBody>
        </p:sp>
        <p:sp>
          <p:nvSpPr>
            <p:cNvPr id="90" name="TextBox 94"/>
            <p:cNvSpPr txBox="1"/>
            <p:nvPr/>
          </p:nvSpPr>
          <p:spPr>
            <a:xfrm>
              <a:off x="2814927" y="3253156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125</a:t>
              </a:r>
            </a:p>
          </p:txBody>
        </p:sp>
        <p:sp>
          <p:nvSpPr>
            <p:cNvPr id="103" name="TextBox 95"/>
            <p:cNvSpPr txBox="1"/>
            <p:nvPr/>
          </p:nvSpPr>
          <p:spPr>
            <a:xfrm>
              <a:off x="3332163" y="3724833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114</a:t>
              </a:r>
            </a:p>
          </p:txBody>
        </p:sp>
        <p:sp>
          <p:nvSpPr>
            <p:cNvPr id="104" name="TextBox 96"/>
            <p:cNvSpPr txBox="1"/>
            <p:nvPr/>
          </p:nvSpPr>
          <p:spPr>
            <a:xfrm>
              <a:off x="4170363" y="4148506"/>
              <a:ext cx="549275" cy="273050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105" name="TextBox 98"/>
            <p:cNvSpPr txBox="1"/>
            <p:nvPr/>
          </p:nvSpPr>
          <p:spPr>
            <a:xfrm>
              <a:off x="6121400" y="3843706"/>
              <a:ext cx="547688" cy="27463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112</a:t>
              </a:r>
            </a:p>
          </p:txBody>
        </p:sp>
        <p:sp>
          <p:nvSpPr>
            <p:cNvPr id="107" name="TextBox 99"/>
            <p:cNvSpPr txBox="1"/>
            <p:nvPr/>
          </p:nvSpPr>
          <p:spPr>
            <a:xfrm>
              <a:off x="8164269" y="2441150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3.6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08" name="TextBox 100"/>
            <p:cNvSpPr txBox="1"/>
            <p:nvPr/>
          </p:nvSpPr>
          <p:spPr>
            <a:xfrm>
              <a:off x="5562600" y="3191244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131</a:t>
              </a:r>
            </a:p>
          </p:txBody>
        </p:sp>
        <p:sp>
          <p:nvSpPr>
            <p:cNvPr id="114" name="TextBox 101"/>
            <p:cNvSpPr txBox="1"/>
            <p:nvPr/>
          </p:nvSpPr>
          <p:spPr>
            <a:xfrm>
              <a:off x="7573963" y="2426069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3.8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15" name="Arc 114"/>
            <p:cNvSpPr/>
            <p:nvPr/>
          </p:nvSpPr>
          <p:spPr>
            <a:xfrm rot="20809880">
              <a:off x="6095511" y="3648444"/>
              <a:ext cx="793750" cy="363537"/>
            </a:xfrm>
            <a:prstGeom prst="arc">
              <a:avLst>
                <a:gd name="adj1" fmla="val 16924898"/>
                <a:gd name="adj2" fmla="val 3514226"/>
              </a:avLst>
            </a:prstGeom>
            <a:ln w="38100">
              <a:solidFill>
                <a:srgbClr val="CC0000"/>
              </a:solidFill>
              <a:miter lim="800000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3600" b="1">
                <a:solidFill>
                  <a:prstClr val="black"/>
                </a:solidFill>
              </a:endParaRPr>
            </a:p>
          </p:txBody>
        </p:sp>
        <p:sp>
          <p:nvSpPr>
            <p:cNvPr id="120" name="Arc 119"/>
            <p:cNvSpPr/>
            <p:nvPr/>
          </p:nvSpPr>
          <p:spPr>
            <a:xfrm rot="20809880">
              <a:off x="3400847" y="3613429"/>
              <a:ext cx="793750" cy="363537"/>
            </a:xfrm>
            <a:prstGeom prst="arc">
              <a:avLst>
                <a:gd name="adj1" fmla="val 16924898"/>
                <a:gd name="adj2" fmla="val 3514226"/>
              </a:avLst>
            </a:prstGeom>
            <a:ln w="38100">
              <a:solidFill>
                <a:srgbClr val="CC0000"/>
              </a:solidFill>
              <a:miter lim="800000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3600" b="1">
                <a:solidFill>
                  <a:prstClr val="black"/>
                </a:solidFill>
              </a:endParaRPr>
            </a:p>
          </p:txBody>
        </p:sp>
        <p:sp>
          <p:nvSpPr>
            <p:cNvPr id="121" name="TextBox 99"/>
            <p:cNvSpPr txBox="1"/>
            <p:nvPr/>
          </p:nvSpPr>
          <p:spPr>
            <a:xfrm>
              <a:off x="8164269" y="2917769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3.6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22" name="TextBox 101"/>
            <p:cNvSpPr txBox="1"/>
            <p:nvPr/>
          </p:nvSpPr>
          <p:spPr>
            <a:xfrm>
              <a:off x="7573963" y="2902688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3.6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23" name="TextBox 94"/>
            <p:cNvSpPr txBox="1"/>
            <p:nvPr/>
          </p:nvSpPr>
          <p:spPr>
            <a:xfrm>
              <a:off x="1958181" y="2831072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181</a:t>
              </a:r>
            </a:p>
          </p:txBody>
        </p:sp>
        <p:sp>
          <p:nvSpPr>
            <p:cNvPr id="124" name="TextBox 94"/>
            <p:cNvSpPr txBox="1"/>
            <p:nvPr/>
          </p:nvSpPr>
          <p:spPr>
            <a:xfrm>
              <a:off x="3339711" y="3390475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116</a:t>
              </a:r>
            </a:p>
          </p:txBody>
        </p:sp>
        <p:sp>
          <p:nvSpPr>
            <p:cNvPr id="125" name="TextBox 94"/>
            <p:cNvSpPr txBox="1"/>
            <p:nvPr/>
          </p:nvSpPr>
          <p:spPr>
            <a:xfrm>
              <a:off x="6112284" y="3409525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114</a:t>
              </a:r>
            </a:p>
          </p:txBody>
        </p:sp>
        <p:sp>
          <p:nvSpPr>
            <p:cNvPr id="126" name="TextBox 94"/>
            <p:cNvSpPr txBox="1"/>
            <p:nvPr/>
          </p:nvSpPr>
          <p:spPr>
            <a:xfrm>
              <a:off x="1426937" y="2831072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181</a:t>
              </a:r>
            </a:p>
          </p:txBody>
        </p:sp>
        <p:sp>
          <p:nvSpPr>
            <p:cNvPr id="127" name="TextBox 94"/>
            <p:cNvSpPr txBox="1"/>
            <p:nvPr/>
          </p:nvSpPr>
          <p:spPr>
            <a:xfrm>
              <a:off x="2814927" y="3688879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116</a:t>
              </a:r>
            </a:p>
          </p:txBody>
        </p:sp>
        <p:sp>
          <p:nvSpPr>
            <p:cNvPr id="128" name="TextBox 96"/>
            <p:cNvSpPr txBox="1"/>
            <p:nvPr/>
          </p:nvSpPr>
          <p:spPr>
            <a:xfrm>
              <a:off x="4170363" y="4491744"/>
              <a:ext cx="549275" cy="273050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129" name="TextBox 97"/>
            <p:cNvSpPr txBox="1"/>
            <p:nvPr/>
          </p:nvSpPr>
          <p:spPr>
            <a:xfrm>
              <a:off x="4719638" y="4455314"/>
              <a:ext cx="549275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49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30" name="TextBox 100"/>
            <p:cNvSpPr txBox="1"/>
            <p:nvPr/>
          </p:nvSpPr>
          <p:spPr>
            <a:xfrm>
              <a:off x="5562600" y="3572801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120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709737" y="494015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624779" y="43097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50</a:t>
              </a: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539819" y="3679349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539819" y="304894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150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539819" y="2418543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200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539819" y="1788140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250</a:t>
              </a: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7204760" y="494015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7204761" y="430975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7204761" y="3679349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7204761" y="3048946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7204761" y="2418543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7204761" y="178814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143" name="TextBox 97"/>
            <p:cNvSpPr txBox="1"/>
            <p:nvPr/>
          </p:nvSpPr>
          <p:spPr>
            <a:xfrm>
              <a:off x="4719638" y="4218636"/>
              <a:ext cx="549275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50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</p:grpSp>
      <p:sp>
        <p:nvSpPr>
          <p:cNvPr id="101" name="Titre 3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kern="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kern="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kern="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kern="0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794703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92044"/>
            <a:ext cx="9024938" cy="5303838"/>
          </a:xfrm>
        </p:spPr>
        <p:txBody>
          <a:bodyPr/>
          <a:lstStyle/>
          <a:p>
            <a:pPr>
              <a:lnSpc>
                <a:spcPts val="2200"/>
              </a:lnSpc>
              <a:spcBef>
                <a:spcPct val="0"/>
              </a:spcBef>
            </a:pPr>
            <a:r>
              <a:rPr lang="es-ES" altLang="fr-FR" sz="2400" b="1" dirty="0">
                <a:latin typeface="Calibri" panose="020F0502020204030204" pitchFamily="34" charset="0"/>
                <a:ea typeface="ＭＳ Ｐゴシック" charset="-128"/>
              </a:rPr>
              <a:t>Conclusiones</a:t>
            </a: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s-ES" altLang="fr-FR" sz="1800" dirty="0">
                <a:ea typeface="ＭＳ Ｐゴシック" charset="-128"/>
              </a:rPr>
              <a:t>En pacientes virológicamente suprimidos, el cambio a un régimen con TAF  (EVG 150 mg, </a:t>
            </a:r>
            <a:r>
              <a:rPr lang="es-ES" altLang="fr-FR" sz="1800" dirty="0" err="1">
                <a:ea typeface="ＭＳ Ｐゴシック" charset="-128"/>
              </a:rPr>
              <a:t>cobicistat</a:t>
            </a:r>
            <a:r>
              <a:rPr lang="es-ES" altLang="fr-FR" sz="1800" dirty="0">
                <a:ea typeface="ＭＳ Ｐゴシック" charset="-128"/>
              </a:rPr>
              <a:t> 150 mg, </a:t>
            </a:r>
            <a:r>
              <a:rPr lang="es-ES" altLang="fr-FR" sz="1800" dirty="0" err="1">
                <a:ea typeface="ＭＳ Ｐゴシック" charset="-128"/>
              </a:rPr>
              <a:t>emtricitabina</a:t>
            </a:r>
            <a:r>
              <a:rPr lang="es-ES" altLang="fr-FR" sz="1800" dirty="0">
                <a:ea typeface="ＭＳ Ｐゴシック" charset="-128"/>
              </a:rPr>
              <a:t> 200 mg, y TAF 10 mg) </a:t>
            </a:r>
            <a:br>
              <a:rPr lang="es-ES" altLang="fr-FR" sz="1800" dirty="0">
                <a:ea typeface="ＭＳ Ｐゴシック" charset="-128"/>
              </a:rPr>
            </a:br>
            <a:r>
              <a:rPr lang="es-ES" altLang="fr-FR" sz="1800" dirty="0">
                <a:ea typeface="ＭＳ Ｐゴシック" charset="-128"/>
              </a:rPr>
              <a:t>fue no inferior a los regímenes que contenían TDF a semana 48</a:t>
            </a: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s-ES" altLang="fr-FR" sz="1800" dirty="0">
                <a:ea typeface="ＭＳ Ｐゴシック" charset="-128"/>
              </a:rPr>
              <a:t>Fue incluso superior que continuar con TDF.</a:t>
            </a: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s-ES" altLang="fr-FR" sz="1800">
                <a:ea typeface="ＭＳ Ｐゴシック" charset="-128"/>
              </a:rPr>
              <a:t>El cambio </a:t>
            </a:r>
            <a:r>
              <a:rPr lang="es-ES" altLang="fr-FR" sz="1800" dirty="0">
                <a:ea typeface="ＭＳ Ｐゴシック" charset="-128"/>
              </a:rPr>
              <a:t>a TAF mostró importantes ventajas en cuanto a seguridad de TAF </a:t>
            </a:r>
            <a:br>
              <a:rPr lang="es-ES" altLang="fr-FR" sz="1800" dirty="0">
                <a:ea typeface="ＭＳ Ｐゴシック" charset="-128"/>
              </a:rPr>
            </a:br>
            <a:r>
              <a:rPr lang="es-ES" altLang="fr-FR" sz="1800" dirty="0">
                <a:ea typeface="ＭＳ Ｐゴシック" charset="-128"/>
              </a:rPr>
              <a:t>vs cualquier régimen con TDF:</a:t>
            </a:r>
          </a:p>
          <a:p>
            <a:pPr lvl="2">
              <a:lnSpc>
                <a:spcPts val="2200"/>
              </a:lnSpc>
              <a:spcBef>
                <a:spcPct val="0"/>
              </a:spcBef>
            </a:pPr>
            <a:r>
              <a:rPr lang="es-ES" altLang="fr-FR" dirty="0">
                <a:ea typeface="ＭＳ Ｐゴシック" charset="-128"/>
              </a:rPr>
              <a:t>Mejoras en la DMO de cadera y columna</a:t>
            </a:r>
          </a:p>
          <a:p>
            <a:pPr lvl="2">
              <a:lnSpc>
                <a:spcPts val="2200"/>
              </a:lnSpc>
              <a:spcBef>
                <a:spcPct val="0"/>
              </a:spcBef>
            </a:pPr>
            <a:r>
              <a:rPr lang="es-ES" altLang="fr-FR" dirty="0">
                <a:ea typeface="ＭＳ Ｐゴシック" charset="-128"/>
              </a:rPr>
              <a:t>Mejoras en la función renal</a:t>
            </a:r>
          </a:p>
          <a:p>
            <a:pPr lvl="3">
              <a:lnSpc>
                <a:spcPts val="2200"/>
              </a:lnSpc>
              <a:spcBef>
                <a:spcPct val="0"/>
              </a:spcBef>
            </a:pPr>
            <a:r>
              <a:rPr lang="es-ES" altLang="fr-FR" sz="1600" dirty="0">
                <a:ea typeface="ＭＳ Ｐゴシック" charset="-128"/>
              </a:rPr>
              <a:t>Descenso en la creatinina sérica en pacientes que tenían un régimen</a:t>
            </a:r>
            <a:r>
              <a:rPr lang="en-US" altLang="fr-FR" sz="1600" dirty="0">
                <a:ea typeface="ＭＳ Ｐゴシック" charset="-128"/>
              </a:rPr>
              <a:t> con ritonavir </a:t>
            </a:r>
            <a:endParaRPr lang="fr-FR" altLang="fr-FR" sz="1600" dirty="0">
              <a:ea typeface="ＭＳ Ｐゴシック" charset="-128"/>
            </a:endParaRPr>
          </a:p>
          <a:p>
            <a:pPr lvl="3">
              <a:lnSpc>
                <a:spcPts val="2200"/>
              </a:lnSpc>
              <a:spcBef>
                <a:spcPct val="0"/>
              </a:spcBef>
            </a:pPr>
            <a:r>
              <a:rPr lang="es-ES" altLang="fr-FR" sz="1600" dirty="0">
                <a:ea typeface="ＭＳ Ｐゴシック" charset="-128"/>
              </a:rPr>
              <a:t>Descenso en la proteinuria, en los test cuantitativos de proteína urinaria y en la albumina urinaria, en proteínas especificas en túbulo proximal</a:t>
            </a:r>
          </a:p>
          <a:p>
            <a:pPr lvl="3">
              <a:lnSpc>
                <a:spcPts val="2200"/>
              </a:lnSpc>
              <a:spcBef>
                <a:spcPct val="0"/>
              </a:spcBef>
            </a:pPr>
            <a:r>
              <a:rPr lang="es-ES" altLang="fr-FR" sz="1600" dirty="0">
                <a:ea typeface="ＭＳ Ｐゴシック" charset="-128"/>
              </a:rPr>
              <a:t>Mejoras en la función tubular renal proximal (excreción fraccional de ácido úrico, excreción fraccional de fosfato, y en la tasa máxima de reabsorción tubular de fosfato sobre el filtrado </a:t>
            </a:r>
            <a:r>
              <a:rPr lang="en-US" altLang="fr-FR" sz="1600" dirty="0">
                <a:ea typeface="ＭＳ Ｐゴシック" charset="-128"/>
              </a:rPr>
              <a:t>glomerular</a:t>
            </a:r>
            <a:endParaRPr lang="en-US" altLang="fr-FR" sz="1600" dirty="0">
              <a:solidFill>
                <a:srgbClr val="00B050"/>
              </a:solidFill>
              <a:ea typeface="ＭＳ Ｐゴシック" charset="-128"/>
            </a:endParaRP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s-AR" altLang="fr-FR" sz="1800" dirty="0">
                <a:ea typeface="ＭＳ Ｐゴシック" charset="-128"/>
              </a:rPr>
              <a:t>Concentraciones de lípidos ligeramente superiores con TAF que con los regímenes basados en TDF</a:t>
            </a: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6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s-ES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Diseño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559300"/>
            <a:ext cx="9066213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s-ES" altLang="fr-FR" sz="2800" b="1" dirty="0" err="1">
                <a:latin typeface="Calibri" panose="020F0502020204030204" pitchFamily="34" charset="0"/>
              </a:rPr>
              <a:t>Endpoints</a:t>
            </a:r>
            <a:endParaRPr lang="es-ES" altLang="fr-FR" sz="2800" b="1" dirty="0">
              <a:latin typeface="Calibri" panose="020F0502020204030204" pitchFamily="34" charset="0"/>
            </a:endParaRPr>
          </a:p>
          <a:p>
            <a:pPr lvl="1" defTabSz="914400" eaLnBrk="1" hangingPunct="1">
              <a:spcBef>
                <a:spcPts val="75"/>
              </a:spcBef>
            </a:pPr>
            <a:r>
              <a:rPr lang="es-ES" altLang="fr-FR" sz="1600" dirty="0"/>
              <a:t>Primario: proporción de pacientes manteniendo CV &lt; 50 c/</a:t>
            </a:r>
            <a:r>
              <a:rPr lang="es-ES" altLang="fr-FR" sz="1600" dirty="0" err="1"/>
              <a:t>mL</a:t>
            </a:r>
            <a:r>
              <a:rPr lang="es-ES" altLang="fr-FR" sz="1600" dirty="0"/>
              <a:t> a S48 (ITT, </a:t>
            </a:r>
            <a:r>
              <a:rPr lang="es-ES" altLang="fr-FR" sz="1600" dirty="0" err="1"/>
              <a:t>snapshot</a:t>
            </a:r>
            <a:r>
              <a:rPr lang="es-ES" altLang="fr-FR" sz="1600" dirty="0"/>
              <a:t>) ; </a:t>
            </a:r>
            <a:br>
              <a:rPr lang="es-ES" altLang="fr-FR" sz="1600" dirty="0"/>
            </a:br>
            <a:r>
              <a:rPr lang="es-ES" altLang="fr-FR" sz="1600" dirty="0"/>
              <a:t>no inferioridad si el margen inferior de IC95% de dos colas para la diferencia = -12%, poder 99% 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s-ES" altLang="fr-FR" sz="1600" dirty="0"/>
              <a:t>Secundario: porcentaje de cambio en densidad mineral ósea en cadera y columna, cambio en la creatinina sérica, y cambio en el score relacionados a síntomas de </a:t>
            </a:r>
            <a:r>
              <a:rPr lang="es-ES" altLang="fr-FR" sz="1600" dirty="0" err="1"/>
              <a:t>efavirenz</a:t>
            </a:r>
            <a:r>
              <a:rPr lang="es-ES" altLang="fr-FR" sz="1600" dirty="0"/>
              <a:t> a semana 48</a:t>
            </a:r>
            <a:endParaRPr lang="es-ES" altLang="fr-FR" sz="16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990963"/>
              </p:ext>
            </p:extLst>
          </p:nvPr>
        </p:nvGraphicFramePr>
        <p:xfrm>
          <a:off x="4643438" y="2517775"/>
          <a:ext cx="3128962" cy="525463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Cambio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a E/C/F/TAF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978288"/>
              </p:ext>
            </p:extLst>
          </p:nvPr>
        </p:nvGraphicFramePr>
        <p:xfrm>
          <a:off x="4643438" y="3519526"/>
          <a:ext cx="3128962" cy="525463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Continúa con régimen con TDF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4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542507" y="24328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971800" y="12192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Randomización</a:t>
            </a:r>
            <a:endParaRPr lang="es-ES" altLang="fr-FR" sz="1400" b="1" dirty="0">
              <a:solidFill>
                <a:srgbClr val="00006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Etiqueta abierta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34925" y="2378909"/>
            <a:ext cx="3726908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años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 tratamiento con E/C/F/TDF o EFV/FTC/TDF o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ATV/r + FTC/TDF </a:t>
            </a:r>
            <a:r>
              <a:rPr lang="es-ES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96 semanas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CV HIV &lt; 50 c/</a:t>
            </a:r>
            <a:r>
              <a:rPr lang="es-ES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mL</a:t>
            </a: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s-ES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</a:t>
            </a:r>
            <a:r>
              <a:rPr lang="es-ES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mL</a:t>
            </a:r>
            <a:r>
              <a:rPr lang="es-ES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643438" y="27701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348038" y="3260725"/>
            <a:ext cx="5000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851275" y="3789363"/>
            <a:ext cx="827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477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851275" y="2443163"/>
            <a:ext cx="827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959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8030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762875" y="19637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70938" y="1892300"/>
            <a:ext cx="0" cy="22225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 flipV="1">
            <a:off x="7772400" y="372110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7762875" y="276225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3744913" y="4149725"/>
            <a:ext cx="500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dirty="0">
                <a:solidFill>
                  <a:srgbClr val="000066"/>
                </a:solidFill>
              </a:rPr>
              <a:t>*La </a:t>
            </a:r>
            <a:r>
              <a:rPr lang="es-ES" altLang="fr-FR" sz="1400" dirty="0" err="1">
                <a:solidFill>
                  <a:srgbClr val="000066"/>
                </a:solidFill>
              </a:rPr>
              <a:t>randomización</a:t>
            </a:r>
            <a:r>
              <a:rPr lang="es-ES" altLang="fr-FR" sz="1400" dirty="0">
                <a:solidFill>
                  <a:srgbClr val="000066"/>
                </a:solidFill>
              </a:rPr>
              <a:t> fue estratificada </a:t>
            </a:r>
            <a:br>
              <a:rPr lang="es-ES" altLang="fr-FR" sz="1400" dirty="0">
                <a:solidFill>
                  <a:srgbClr val="000066"/>
                </a:solidFill>
              </a:rPr>
            </a:br>
            <a:r>
              <a:rPr lang="es-ES" altLang="fr-FR" sz="1400" dirty="0">
                <a:solidFill>
                  <a:srgbClr val="000066"/>
                </a:solidFill>
              </a:rPr>
              <a:t>por el régimen de tratamiento previo</a:t>
            </a:r>
            <a:endParaRPr lang="es-ES" altLang="fr-FR" sz="1400" baseline="30000" dirty="0">
              <a:solidFill>
                <a:srgbClr val="000066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62135753"/>
              </p:ext>
            </p:extLst>
          </p:nvPr>
        </p:nvGraphicFramePr>
        <p:xfrm>
          <a:off x="395288" y="1537475"/>
          <a:ext cx="8561143" cy="4803949"/>
        </p:xfrm>
        <a:graphic>
          <a:graphicData uri="http://schemas.openxmlformats.org/drawingml/2006/table">
            <a:tbl>
              <a:tblPr/>
              <a:tblGrid>
                <a:gridCol w="396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28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01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48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s-E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959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Régimen basado en 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477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Edad, mediana, años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Mujer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Raza : blanca /negra / asiática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68% / 18% / 6%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66% / 21% / 7%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3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CV HIV-1 &lt; 50 c/</a:t>
                      </a:r>
                      <a:r>
                        <a:rPr kumimoji="0" lang="es-ES" sz="12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mL</a:t>
                      </a:r>
                      <a:endParaRPr kumimoji="0" lang="es-E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98%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98%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3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 (/mm</a:t>
                      </a:r>
                      <a:r>
                        <a:rPr kumimoji="0" lang="es-ES" sz="12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mediana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6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</a:t>
                      </a: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</a:t>
                      </a:r>
                      <a:r>
                        <a:rPr kumimoji="0" lang="es-ES" sz="12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mL</a:t>
                      </a: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/min, mediana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endParaRPr kumimoji="0" lang="es-E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CKD-EPI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s-E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105.7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92.8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s-E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93.9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Proteinuria (Tira reactiva): grado 1 / grado 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9% / &lt; 1%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9% / &lt; 1%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76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Discontinuación a S48,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Por evento adverso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Por falta de eficacia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Decisión del investigador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Retiro de consentimiento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Pérdida de seguimiento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Incumplimiento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Muerte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 (3.3%)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 (8.4%)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2777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s-ES" altLang="fr-FR" sz="2400" b="1" dirty="0">
                <a:latin typeface="Calibri" panose="020F0502020204030204" pitchFamily="34" charset="0"/>
              </a:rPr>
              <a:t>Características basales y disposición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6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009968" y="1100138"/>
            <a:ext cx="71097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400" b="1" dirty="0">
                <a:latin typeface="Calibri" panose="020F0502020204030204" pitchFamily="34" charset="0"/>
              </a:rPr>
              <a:t>Respuesta virológica a semana 48 y 96  (ITT, </a:t>
            </a:r>
            <a:r>
              <a:rPr lang="es-ES" altLang="fr-FR" sz="2400" b="1" dirty="0" err="1">
                <a:latin typeface="Calibri" panose="020F0502020204030204" pitchFamily="34" charset="0"/>
              </a:rPr>
              <a:t>snapshot</a:t>
            </a:r>
            <a:r>
              <a:rPr lang="es-ES" altLang="fr-FR" sz="2400" b="1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26671" name="ZoneTexte 2"/>
          <p:cNvSpPr txBox="1">
            <a:spLocks noChangeArrowheads="1"/>
          </p:cNvSpPr>
          <p:nvPr/>
        </p:nvSpPr>
        <p:spPr bwMode="auto">
          <a:xfrm>
            <a:off x="179512" y="5880368"/>
            <a:ext cx="8758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1400" dirty="0">
                <a:solidFill>
                  <a:srgbClr val="000066"/>
                </a:solidFill>
              </a:rPr>
              <a:t>* Un paciente en el grupo de TAF con fallo virológico (S8) tuvo test de resistencia con la mutación M184I/M. El paciente </a:t>
            </a:r>
            <a:r>
              <a:rPr lang="es-ES" altLang="fr-FR" sz="1400" dirty="0" err="1">
                <a:solidFill>
                  <a:srgbClr val="000066"/>
                </a:solidFill>
              </a:rPr>
              <a:t>resuprimió</a:t>
            </a:r>
            <a:r>
              <a:rPr lang="es-ES" altLang="fr-FR" sz="1400" dirty="0">
                <a:solidFill>
                  <a:srgbClr val="000066"/>
                </a:solidFill>
              </a:rPr>
              <a:t> 4 semanas mas tarde sin cambiar el régimen de tratamiento</a:t>
            </a:r>
          </a:p>
        </p:txBody>
      </p:sp>
      <p:sp>
        <p:nvSpPr>
          <p:cNvPr id="5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61951" y="1719691"/>
            <a:ext cx="8722314" cy="4140490"/>
            <a:chOff x="311075" y="1719691"/>
            <a:chExt cx="8722314" cy="4140490"/>
          </a:xfrm>
        </p:grpSpPr>
        <p:grpSp>
          <p:nvGrpSpPr>
            <p:cNvPr id="2" name="Groupe 1"/>
            <p:cNvGrpSpPr/>
            <p:nvPr/>
          </p:nvGrpSpPr>
          <p:grpSpPr>
            <a:xfrm>
              <a:off x="1594333" y="1719691"/>
              <a:ext cx="6249989" cy="369887"/>
              <a:chOff x="1594333" y="1766583"/>
              <a:chExt cx="6249989" cy="369887"/>
            </a:xfrm>
          </p:grpSpPr>
          <p:sp>
            <p:nvSpPr>
              <p:cNvPr id="26627" name="AutoShape 165"/>
              <p:cNvSpPr>
                <a:spLocks noChangeArrowheads="1"/>
              </p:cNvSpPr>
              <p:nvPr/>
            </p:nvSpPr>
            <p:spPr bwMode="auto">
              <a:xfrm>
                <a:off x="1594333" y="1768558"/>
                <a:ext cx="6214199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28" name="Rectangle 3"/>
              <p:cNvSpPr>
                <a:spLocks noChangeArrowheads="1"/>
              </p:cNvSpPr>
              <p:nvPr/>
            </p:nvSpPr>
            <p:spPr bwMode="auto">
              <a:xfrm>
                <a:off x="1789597" y="1879295"/>
                <a:ext cx="165100" cy="14446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29" name="Rectangle 4"/>
              <p:cNvSpPr>
                <a:spLocks noChangeArrowheads="1"/>
              </p:cNvSpPr>
              <p:nvPr/>
            </p:nvSpPr>
            <p:spPr bwMode="auto">
              <a:xfrm>
                <a:off x="4229584" y="1879295"/>
                <a:ext cx="165100" cy="14446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30" name="ZoneTexte 84"/>
              <p:cNvSpPr txBox="1">
                <a:spLocks noChangeArrowheads="1"/>
              </p:cNvSpPr>
              <p:nvPr/>
            </p:nvSpPr>
            <p:spPr bwMode="auto">
              <a:xfrm>
                <a:off x="1941997" y="1766860"/>
                <a:ext cx="216726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E/C/F/TAF (N = 959)</a:t>
                </a:r>
              </a:p>
            </p:txBody>
          </p:sp>
          <p:sp>
            <p:nvSpPr>
              <p:cNvPr id="26631" name="ZoneTexte 85"/>
              <p:cNvSpPr txBox="1">
                <a:spLocks noChangeArrowheads="1"/>
              </p:cNvSpPr>
              <p:nvPr/>
            </p:nvSpPr>
            <p:spPr bwMode="auto">
              <a:xfrm>
                <a:off x="4381984" y="1766583"/>
                <a:ext cx="3462338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s-E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Régimen basado en TDF (N = 477)</a:t>
                </a:r>
              </a:p>
            </p:txBody>
          </p:sp>
        </p:grpSp>
        <p:sp>
          <p:nvSpPr>
            <p:cNvPr id="26653" name="ZoneTexte 11"/>
            <p:cNvSpPr txBox="1">
              <a:spLocks noChangeArrowheads="1"/>
            </p:cNvSpPr>
            <p:nvPr/>
          </p:nvSpPr>
          <p:spPr bwMode="auto">
            <a:xfrm>
              <a:off x="1292216" y="2224715"/>
              <a:ext cx="178911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HIV RNA &lt; 50 c/</a:t>
              </a:r>
              <a:r>
                <a:rPr lang="fr-FR" alt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</a:rPr>
                <a:t>mL</a:t>
              </a:r>
              <a:endParaRPr lang="fr-FR" altLang="fr-FR" sz="1600" b="1" dirty="0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433" name="ZoneTexte 11"/>
            <p:cNvSpPr txBox="1">
              <a:spLocks noChangeArrowheads="1"/>
            </p:cNvSpPr>
            <p:nvPr/>
          </p:nvSpPr>
          <p:spPr bwMode="auto">
            <a:xfrm>
              <a:off x="3774114" y="2224715"/>
              <a:ext cx="2246312" cy="297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 eaLnBrk="1" hangingPunct="1">
                <a:lnSpc>
                  <a:spcPct val="80000"/>
                </a:lnSpc>
                <a:defRPr/>
              </a:pPr>
              <a:r>
                <a:rPr lang="es-ES" sz="1600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Fallo virológico</a:t>
              </a:r>
            </a:p>
          </p:txBody>
        </p:sp>
        <p:sp>
          <p:nvSpPr>
            <p:cNvPr id="55" name="ZoneTexte 11"/>
            <p:cNvSpPr txBox="1">
              <a:spLocks noChangeArrowheads="1"/>
            </p:cNvSpPr>
            <p:nvPr/>
          </p:nvSpPr>
          <p:spPr bwMode="auto">
            <a:xfrm>
              <a:off x="6732026" y="2224715"/>
              <a:ext cx="1846262" cy="494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 eaLnBrk="1" hangingPunct="1">
                <a:lnSpc>
                  <a:spcPct val="80000"/>
                </a:lnSpc>
                <a:defRPr/>
              </a:pPr>
              <a:r>
                <a:rPr lang="es-ES" sz="1600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Sin datos virológicos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1059356" y="2723127"/>
              <a:ext cx="519726" cy="2088682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1570699" y="2812642"/>
              <a:ext cx="519726" cy="2006951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34" name="Line 12"/>
            <p:cNvSpPr>
              <a:spLocks noChangeShapeType="1"/>
            </p:cNvSpPr>
            <p:nvPr/>
          </p:nvSpPr>
          <p:spPr bwMode="auto">
            <a:xfrm>
              <a:off x="753389" y="4819593"/>
              <a:ext cx="82800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35" name="Rectangle 22"/>
            <p:cNvSpPr>
              <a:spLocks noChangeArrowheads="1"/>
            </p:cNvSpPr>
            <p:nvPr/>
          </p:nvSpPr>
          <p:spPr bwMode="auto">
            <a:xfrm>
              <a:off x="1141786" y="2493563"/>
              <a:ext cx="400971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97.2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36" name="Rectangle 24"/>
            <p:cNvSpPr>
              <a:spLocks noChangeArrowheads="1"/>
            </p:cNvSpPr>
            <p:nvPr/>
          </p:nvSpPr>
          <p:spPr bwMode="auto">
            <a:xfrm>
              <a:off x="1683865" y="2551943"/>
              <a:ext cx="406559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93.1</a:t>
              </a:r>
              <a:endParaRPr lang="fr-FR" altLang="fr-FR" sz="4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37" name="Line 150"/>
            <p:cNvSpPr>
              <a:spLocks noChangeShapeType="1"/>
            </p:cNvSpPr>
            <p:nvPr/>
          </p:nvSpPr>
          <p:spPr bwMode="auto">
            <a:xfrm flipV="1">
              <a:off x="3867384" y="4816999"/>
              <a:ext cx="0" cy="4151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38" name="Text Box 76"/>
            <p:cNvSpPr txBox="1">
              <a:spLocks noChangeArrowheads="1"/>
            </p:cNvSpPr>
            <p:nvPr/>
          </p:nvSpPr>
          <p:spPr bwMode="auto">
            <a:xfrm>
              <a:off x="692942" y="2276872"/>
              <a:ext cx="25427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6639" name="Line 141"/>
            <p:cNvSpPr>
              <a:spLocks noChangeShapeType="1"/>
            </p:cNvSpPr>
            <p:nvPr/>
          </p:nvSpPr>
          <p:spPr bwMode="auto">
            <a:xfrm>
              <a:off x="820450" y="2742587"/>
              <a:ext cx="0" cy="207441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1" name="Line 143"/>
            <p:cNvSpPr>
              <a:spLocks noChangeShapeType="1"/>
            </p:cNvSpPr>
            <p:nvPr/>
          </p:nvSpPr>
          <p:spPr bwMode="auto">
            <a:xfrm>
              <a:off x="761771" y="4401857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2" name="Line 144"/>
            <p:cNvSpPr>
              <a:spLocks noChangeShapeType="1"/>
            </p:cNvSpPr>
            <p:nvPr/>
          </p:nvSpPr>
          <p:spPr bwMode="auto">
            <a:xfrm>
              <a:off x="761771" y="3985417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3" name="Line 145"/>
            <p:cNvSpPr>
              <a:spLocks noChangeShapeType="1"/>
            </p:cNvSpPr>
            <p:nvPr/>
          </p:nvSpPr>
          <p:spPr bwMode="auto">
            <a:xfrm>
              <a:off x="761771" y="3575465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4" name="Line 146"/>
            <p:cNvSpPr>
              <a:spLocks noChangeShapeType="1"/>
            </p:cNvSpPr>
            <p:nvPr/>
          </p:nvSpPr>
          <p:spPr bwMode="auto">
            <a:xfrm>
              <a:off x="761771" y="3159026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5" name="Line 147"/>
            <p:cNvSpPr>
              <a:spLocks noChangeShapeType="1"/>
            </p:cNvSpPr>
            <p:nvPr/>
          </p:nvSpPr>
          <p:spPr bwMode="auto">
            <a:xfrm>
              <a:off x="761771" y="2742587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6" name="Line 149"/>
            <p:cNvSpPr>
              <a:spLocks noChangeShapeType="1"/>
            </p:cNvSpPr>
            <p:nvPr/>
          </p:nvSpPr>
          <p:spPr bwMode="auto">
            <a:xfrm flipV="1">
              <a:off x="820450" y="4816999"/>
              <a:ext cx="0" cy="4151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7" name="Rectangle 159"/>
            <p:cNvSpPr>
              <a:spLocks noChangeArrowheads="1"/>
            </p:cNvSpPr>
            <p:nvPr/>
          </p:nvSpPr>
          <p:spPr bwMode="auto">
            <a:xfrm>
              <a:off x="598554" y="4727600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48" name="Rectangle 160"/>
            <p:cNvSpPr>
              <a:spLocks noChangeArrowheads="1"/>
            </p:cNvSpPr>
            <p:nvPr/>
          </p:nvSpPr>
          <p:spPr bwMode="auto">
            <a:xfrm>
              <a:off x="513596" y="430986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49" name="Rectangle 161"/>
            <p:cNvSpPr>
              <a:spLocks noChangeArrowheads="1"/>
            </p:cNvSpPr>
            <p:nvPr/>
          </p:nvSpPr>
          <p:spPr bwMode="auto">
            <a:xfrm>
              <a:off x="513596" y="389472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50" name="Rectangle 162"/>
            <p:cNvSpPr>
              <a:spLocks noChangeArrowheads="1"/>
            </p:cNvSpPr>
            <p:nvPr/>
          </p:nvSpPr>
          <p:spPr bwMode="auto">
            <a:xfrm>
              <a:off x="513596" y="34847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51" name="Rectangle 163"/>
            <p:cNvSpPr>
              <a:spLocks noChangeArrowheads="1"/>
            </p:cNvSpPr>
            <p:nvPr/>
          </p:nvSpPr>
          <p:spPr bwMode="auto">
            <a:xfrm>
              <a:off x="513596" y="306833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52" name="Rectangle 164"/>
            <p:cNvSpPr>
              <a:spLocks noChangeArrowheads="1"/>
            </p:cNvSpPr>
            <p:nvPr/>
          </p:nvSpPr>
          <p:spPr bwMode="auto">
            <a:xfrm>
              <a:off x="428636" y="265189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dirty="0">
                  <a:solidFill>
                    <a:srgbClr val="000066"/>
                  </a:solidFill>
                </a:rPr>
                <a:t>100</a:t>
              </a:r>
              <a:endParaRPr lang="fr-FR" alt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619307" y="5072345"/>
              <a:ext cx="17634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400" dirty="0">
                  <a:solidFill>
                    <a:srgbClr val="000066"/>
                  </a:solidFill>
                </a:rPr>
                <a:t>Diferencia (IC95%)</a:t>
              </a:r>
              <a:r>
                <a:rPr lang="es-ES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  <a:t/>
              </a:r>
              <a:br>
                <a:rPr lang="es-ES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s-ES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  <a:t>= 4.1% (1.6 a 6.7)</a:t>
              </a:r>
            </a:p>
          </p:txBody>
        </p:sp>
        <p:sp>
          <p:nvSpPr>
            <p:cNvPr id="26655" name="Rectangle 7"/>
            <p:cNvSpPr>
              <a:spLocks noChangeArrowheads="1"/>
            </p:cNvSpPr>
            <p:nvPr/>
          </p:nvSpPr>
          <p:spPr bwMode="auto">
            <a:xfrm>
              <a:off x="4004424" y="4775484"/>
              <a:ext cx="519726" cy="44109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56" name="Rectangle 9"/>
            <p:cNvSpPr>
              <a:spLocks noChangeArrowheads="1"/>
            </p:cNvSpPr>
            <p:nvPr/>
          </p:nvSpPr>
          <p:spPr bwMode="auto">
            <a:xfrm>
              <a:off x="4515767" y="4775484"/>
              <a:ext cx="519726" cy="44109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58" name="Rectangle 22"/>
            <p:cNvSpPr>
              <a:spLocks noChangeArrowheads="1"/>
            </p:cNvSpPr>
            <p:nvPr/>
          </p:nvSpPr>
          <p:spPr bwMode="auto">
            <a:xfrm>
              <a:off x="4138547" y="4536778"/>
              <a:ext cx="282217" cy="17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1*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59" name="Rectangle 24"/>
            <p:cNvSpPr>
              <a:spLocks noChangeArrowheads="1"/>
            </p:cNvSpPr>
            <p:nvPr/>
          </p:nvSpPr>
          <p:spPr bwMode="auto">
            <a:xfrm>
              <a:off x="4644301" y="4553643"/>
              <a:ext cx="280820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1.3</a:t>
              </a:r>
              <a:endParaRPr lang="fr-FR" altLang="fr-FR" sz="4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60" name="ZoneTexte 45"/>
            <p:cNvSpPr txBox="1">
              <a:spLocks noChangeArrowheads="1"/>
            </p:cNvSpPr>
            <p:nvPr/>
          </p:nvSpPr>
          <p:spPr bwMode="auto">
            <a:xfrm>
              <a:off x="3945621" y="5098200"/>
              <a:ext cx="71686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N = 10</a:t>
              </a:r>
            </a:p>
          </p:txBody>
        </p:sp>
        <p:sp>
          <p:nvSpPr>
            <p:cNvPr id="26661" name="ZoneTexte 46"/>
            <p:cNvSpPr txBox="1">
              <a:spLocks noChangeArrowheads="1"/>
            </p:cNvSpPr>
            <p:nvPr/>
          </p:nvSpPr>
          <p:spPr bwMode="auto">
            <a:xfrm>
              <a:off x="4519232" y="5098200"/>
              <a:ext cx="61747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N = 6</a:t>
              </a:r>
            </a:p>
          </p:txBody>
        </p:sp>
        <p:sp>
          <p:nvSpPr>
            <p:cNvPr id="26662" name="Line 150"/>
            <p:cNvSpPr>
              <a:spLocks noChangeShapeType="1"/>
            </p:cNvSpPr>
            <p:nvPr/>
          </p:nvSpPr>
          <p:spPr bwMode="auto">
            <a:xfrm flipV="1">
              <a:off x="6430546" y="4823485"/>
              <a:ext cx="0" cy="4151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63" name="Rectangle 7"/>
            <p:cNvSpPr>
              <a:spLocks noChangeArrowheads="1"/>
            </p:cNvSpPr>
            <p:nvPr/>
          </p:nvSpPr>
          <p:spPr bwMode="auto">
            <a:xfrm>
              <a:off x="6570237" y="4711593"/>
              <a:ext cx="519726" cy="108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64" name="Rectangle 9"/>
            <p:cNvSpPr>
              <a:spLocks noChangeArrowheads="1"/>
            </p:cNvSpPr>
            <p:nvPr/>
          </p:nvSpPr>
          <p:spPr bwMode="auto">
            <a:xfrm>
              <a:off x="7081580" y="4603593"/>
              <a:ext cx="519726" cy="216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65" name="Rectangle 22"/>
            <p:cNvSpPr>
              <a:spLocks noChangeArrowheads="1"/>
            </p:cNvSpPr>
            <p:nvPr/>
          </p:nvSpPr>
          <p:spPr bwMode="auto">
            <a:xfrm>
              <a:off x="6620533" y="4490075"/>
              <a:ext cx="380014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1.8</a:t>
              </a:r>
              <a:endParaRPr lang="fr-FR" altLang="fr-FR" sz="4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66" name="Rectangle 24"/>
            <p:cNvSpPr>
              <a:spLocks noChangeArrowheads="1"/>
            </p:cNvSpPr>
            <p:nvPr/>
          </p:nvSpPr>
          <p:spPr bwMode="auto">
            <a:xfrm>
              <a:off x="7127684" y="4372018"/>
              <a:ext cx="399574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5.7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68" name="ZoneTexte 1"/>
            <p:cNvSpPr txBox="1">
              <a:spLocks noChangeArrowheads="1"/>
            </p:cNvSpPr>
            <p:nvPr/>
          </p:nvSpPr>
          <p:spPr bwMode="auto">
            <a:xfrm>
              <a:off x="311075" y="5552404"/>
              <a:ext cx="23865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400" dirty="0">
                  <a:solidFill>
                    <a:srgbClr val="000066"/>
                  </a:solidFill>
                </a:rPr>
                <a:t>Superioridad de E/C/F/TAF</a:t>
              </a: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87924" y="2803593"/>
              <a:ext cx="519726" cy="2016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3099267" y="2875593"/>
              <a:ext cx="519726" cy="1944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7" name="Rectangle 7"/>
            <p:cNvSpPr>
              <a:spLocks noChangeArrowheads="1"/>
            </p:cNvSpPr>
            <p:nvPr/>
          </p:nvSpPr>
          <p:spPr bwMode="auto">
            <a:xfrm>
              <a:off x="5242720" y="4711593"/>
              <a:ext cx="519726" cy="108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8" name="Rectangle 7"/>
            <p:cNvSpPr>
              <a:spLocks noChangeArrowheads="1"/>
            </p:cNvSpPr>
            <p:nvPr/>
          </p:nvSpPr>
          <p:spPr bwMode="auto">
            <a:xfrm>
              <a:off x="7808533" y="4639593"/>
              <a:ext cx="519726" cy="180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9" name="Rectangle 9"/>
            <p:cNvSpPr>
              <a:spLocks noChangeArrowheads="1"/>
            </p:cNvSpPr>
            <p:nvPr/>
          </p:nvSpPr>
          <p:spPr bwMode="auto">
            <a:xfrm>
              <a:off x="8319876" y="4459593"/>
              <a:ext cx="519726" cy="360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5765758" y="4711593"/>
              <a:ext cx="519726" cy="108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295038" y="4826707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S48</a:t>
              </a: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2828297" y="4826707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S96</a:t>
              </a:r>
            </a:p>
          </p:txBody>
        </p:sp>
        <p:sp>
          <p:nvSpPr>
            <p:cNvPr id="62" name="ZoneTexte 86"/>
            <p:cNvSpPr txBox="1">
              <a:spLocks noChangeArrowheads="1"/>
            </p:cNvSpPr>
            <p:nvPr/>
          </p:nvSpPr>
          <p:spPr bwMode="auto">
            <a:xfrm>
              <a:off x="2288566" y="5072011"/>
              <a:ext cx="17634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≠ (IC95%)</a:t>
              </a:r>
              <a:r>
                <a:rPr lang="fr-FR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  <a:t> = 3.7% (0.4 a 7.0)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6823169" y="4826707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S48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8066156" y="4826707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S96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4300204" y="4826707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S48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5488765" y="4826707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S96</a:t>
              </a:r>
            </a:p>
          </p:txBody>
        </p:sp>
        <p:sp>
          <p:nvSpPr>
            <p:cNvPr id="67" name="Rectangle 22"/>
            <p:cNvSpPr>
              <a:spLocks noChangeArrowheads="1"/>
            </p:cNvSpPr>
            <p:nvPr/>
          </p:nvSpPr>
          <p:spPr bwMode="auto">
            <a:xfrm>
              <a:off x="2602394" y="2520837"/>
              <a:ext cx="40097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8" name="Rectangle 24"/>
            <p:cNvSpPr>
              <a:spLocks noChangeArrowheads="1"/>
            </p:cNvSpPr>
            <p:nvPr/>
          </p:nvSpPr>
          <p:spPr bwMode="auto">
            <a:xfrm>
              <a:off x="3144473" y="2579217"/>
              <a:ext cx="4065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89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7878958" y="4387272"/>
              <a:ext cx="3800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0" name="Rectangle 24"/>
            <p:cNvSpPr>
              <a:spLocks noChangeArrowheads="1"/>
            </p:cNvSpPr>
            <p:nvPr/>
          </p:nvSpPr>
          <p:spPr bwMode="auto">
            <a:xfrm>
              <a:off x="8367967" y="4196647"/>
              <a:ext cx="3995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1" name="Rectangle 22"/>
            <p:cNvSpPr>
              <a:spLocks noChangeArrowheads="1"/>
            </p:cNvSpPr>
            <p:nvPr/>
          </p:nvSpPr>
          <p:spPr bwMode="auto">
            <a:xfrm>
              <a:off x="5313488" y="4484182"/>
              <a:ext cx="3800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2" name="Rectangle 24"/>
            <p:cNvSpPr>
              <a:spLocks noChangeArrowheads="1"/>
            </p:cNvSpPr>
            <p:nvPr/>
          </p:nvSpPr>
          <p:spPr bwMode="auto">
            <a:xfrm>
              <a:off x="5820639" y="4484182"/>
              <a:ext cx="3995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</p:grpSp>
      <p:sp>
        <p:nvSpPr>
          <p:cNvPr id="73" name="ZoneTexte 69"/>
          <p:cNvSpPr txBox="1">
            <a:spLocks noChangeArrowheads="1"/>
          </p:cNvSpPr>
          <p:nvPr/>
        </p:nvSpPr>
        <p:spPr bwMode="auto">
          <a:xfrm>
            <a:off x="2483768" y="6597352"/>
            <a:ext cx="6661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; </a:t>
            </a:r>
            <a:r>
              <a:rPr lang="en-GB" altLang="fr-FR" sz="1200" i="1" dirty="0" err="1">
                <a:solidFill>
                  <a:srgbClr val="CC0000"/>
                </a:solidFill>
              </a:rPr>
              <a:t>DeJesus</a:t>
            </a:r>
            <a:r>
              <a:rPr lang="en-GB" altLang="fr-FR" sz="1200" i="1" dirty="0">
                <a:solidFill>
                  <a:srgbClr val="CC0000"/>
                </a:solidFill>
              </a:rPr>
              <a:t> E. ASM Microbe 2016, Abs. LB-087 </a:t>
            </a:r>
          </a:p>
        </p:txBody>
      </p:sp>
      <p:sp>
        <p:nvSpPr>
          <p:cNvPr id="74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474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30"/>
          <p:cNvSpPr txBox="1">
            <a:spLocks noChangeArrowheads="1"/>
          </p:cNvSpPr>
          <p:nvPr/>
        </p:nvSpPr>
        <p:spPr bwMode="auto">
          <a:xfrm>
            <a:off x="1" y="1171575"/>
            <a:ext cx="9101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Times" panose="02020603050405020304" pitchFamily="18" charset="0"/>
              <a:buNone/>
            </a:pPr>
            <a:r>
              <a:rPr lang="es-ES" altLang="fr-FR" sz="2400" b="1" dirty="0">
                <a:latin typeface="+mj-lt"/>
              </a:rPr>
              <a:t>CV HIV-1 &lt; 50 c/</a:t>
            </a:r>
            <a:r>
              <a:rPr lang="es-ES" altLang="fr-FR" sz="2400" b="1" dirty="0" err="1">
                <a:latin typeface="+mj-lt"/>
              </a:rPr>
              <a:t>mL</a:t>
            </a:r>
            <a:r>
              <a:rPr lang="es-ES" altLang="fr-FR" sz="2400" b="1" dirty="0">
                <a:latin typeface="+mj-lt"/>
              </a:rPr>
              <a:t> a S48 según régimen de tratamiento previo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2996022" y="1667967"/>
            <a:ext cx="4204250" cy="373657"/>
            <a:chOff x="2129753" y="1555673"/>
            <a:chExt cx="4204250" cy="373657"/>
          </a:xfrm>
        </p:grpSpPr>
        <p:sp>
          <p:nvSpPr>
            <p:cNvPr id="37" name="AutoShape 165"/>
            <p:cNvSpPr>
              <a:spLocks noChangeArrowheads="1"/>
            </p:cNvSpPr>
            <p:nvPr/>
          </p:nvSpPr>
          <p:spPr bwMode="auto">
            <a:xfrm>
              <a:off x="2129753" y="1555673"/>
              <a:ext cx="3709255" cy="3736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38" name="Rectangle 3"/>
            <p:cNvSpPr>
              <a:spLocks noChangeArrowheads="1"/>
            </p:cNvSpPr>
            <p:nvPr/>
          </p:nvSpPr>
          <p:spPr bwMode="auto">
            <a:xfrm>
              <a:off x="2281457" y="1678505"/>
              <a:ext cx="12827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39" name="Rectangle 4"/>
            <p:cNvSpPr>
              <a:spLocks noChangeArrowheads="1"/>
            </p:cNvSpPr>
            <p:nvPr/>
          </p:nvSpPr>
          <p:spPr bwMode="auto">
            <a:xfrm>
              <a:off x="3551491" y="1676918"/>
              <a:ext cx="128270" cy="14446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40" name="ZoneTexte 84"/>
            <p:cNvSpPr txBox="1">
              <a:spLocks noChangeArrowheads="1"/>
            </p:cNvSpPr>
            <p:nvPr/>
          </p:nvSpPr>
          <p:spPr bwMode="auto">
            <a:xfrm>
              <a:off x="2399860" y="1557855"/>
              <a:ext cx="15935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E/C/F/TAF</a:t>
              </a:r>
            </a:p>
          </p:txBody>
        </p:sp>
        <p:sp>
          <p:nvSpPr>
            <p:cNvPr id="41" name="ZoneTexte 85"/>
            <p:cNvSpPr txBox="1">
              <a:spLocks noChangeArrowheads="1"/>
            </p:cNvSpPr>
            <p:nvPr/>
          </p:nvSpPr>
          <p:spPr bwMode="auto">
            <a:xfrm>
              <a:off x="3669893" y="1559443"/>
              <a:ext cx="266411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Régimen basado en TDF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01625" y="1923803"/>
            <a:ext cx="8059738" cy="4643441"/>
            <a:chOff x="301625" y="1923803"/>
            <a:chExt cx="8059738" cy="4643441"/>
          </a:xfrm>
        </p:grpSpPr>
        <p:sp>
          <p:nvSpPr>
            <p:cNvPr id="50" name="Freeform 8"/>
            <p:cNvSpPr>
              <a:spLocks/>
            </p:cNvSpPr>
            <p:nvPr/>
          </p:nvSpPr>
          <p:spPr bwMode="auto">
            <a:xfrm>
              <a:off x="1144468" y="2762615"/>
              <a:ext cx="7134225" cy="3090863"/>
            </a:xfrm>
            <a:custGeom>
              <a:avLst/>
              <a:gdLst>
                <a:gd name="T0" fmla="*/ 4494 w 4494"/>
                <a:gd name="T1" fmla="*/ 1947 h 1947"/>
                <a:gd name="T2" fmla="*/ 0 w 4494"/>
                <a:gd name="T3" fmla="*/ 1947 h 1947"/>
                <a:gd name="T4" fmla="*/ 0 w 4494"/>
                <a:gd name="T5" fmla="*/ 0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94" h="1947">
                  <a:moveTo>
                    <a:pt x="4494" y="1947"/>
                  </a:moveTo>
                  <a:lnTo>
                    <a:pt x="0" y="1947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1041281" y="3394440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Line 10"/>
            <p:cNvSpPr>
              <a:spLocks noChangeShapeType="1"/>
            </p:cNvSpPr>
            <p:nvPr/>
          </p:nvSpPr>
          <p:spPr bwMode="auto">
            <a:xfrm>
              <a:off x="1041281" y="4008802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Line 11"/>
            <p:cNvSpPr>
              <a:spLocks noChangeShapeType="1"/>
            </p:cNvSpPr>
            <p:nvPr/>
          </p:nvSpPr>
          <p:spPr bwMode="auto">
            <a:xfrm>
              <a:off x="1041281" y="4623165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Line 12"/>
            <p:cNvSpPr>
              <a:spLocks noChangeShapeType="1"/>
            </p:cNvSpPr>
            <p:nvPr/>
          </p:nvSpPr>
          <p:spPr bwMode="auto">
            <a:xfrm>
              <a:off x="1041281" y="5237527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Line 13"/>
            <p:cNvSpPr>
              <a:spLocks noChangeShapeType="1"/>
            </p:cNvSpPr>
            <p:nvPr/>
          </p:nvSpPr>
          <p:spPr bwMode="auto">
            <a:xfrm>
              <a:off x="1041281" y="5853477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Line 14"/>
            <p:cNvSpPr>
              <a:spLocks noChangeShapeType="1"/>
            </p:cNvSpPr>
            <p:nvPr/>
          </p:nvSpPr>
          <p:spPr bwMode="auto">
            <a:xfrm>
              <a:off x="1041281" y="2778490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Rectangle 15"/>
            <p:cNvSpPr>
              <a:spLocks noChangeArrowheads="1"/>
            </p:cNvSpPr>
            <p:nvPr/>
          </p:nvSpPr>
          <p:spPr bwMode="auto">
            <a:xfrm>
              <a:off x="1422281" y="2865802"/>
              <a:ext cx="606425" cy="2987675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Rectangle 16"/>
            <p:cNvSpPr>
              <a:spLocks noChangeArrowheads="1"/>
            </p:cNvSpPr>
            <p:nvPr/>
          </p:nvSpPr>
          <p:spPr bwMode="auto">
            <a:xfrm>
              <a:off x="5038606" y="2865802"/>
              <a:ext cx="603250" cy="2987675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17"/>
            <p:cNvSpPr>
              <a:spLocks/>
            </p:cNvSpPr>
            <p:nvPr/>
          </p:nvSpPr>
          <p:spPr bwMode="auto">
            <a:xfrm>
              <a:off x="2077918" y="2986452"/>
              <a:ext cx="604838" cy="2867025"/>
            </a:xfrm>
            <a:custGeom>
              <a:avLst/>
              <a:gdLst>
                <a:gd name="T0" fmla="*/ 381 w 381"/>
                <a:gd name="T1" fmla="*/ 0 h 1806"/>
                <a:gd name="T2" fmla="*/ 0 w 381"/>
                <a:gd name="T3" fmla="*/ 0 h 1806"/>
                <a:gd name="T4" fmla="*/ 0 w 381"/>
                <a:gd name="T5" fmla="*/ 1806 h 1806"/>
                <a:gd name="T6" fmla="*/ 381 w 381"/>
                <a:gd name="T7" fmla="*/ 1806 h 1806"/>
                <a:gd name="T8" fmla="*/ 381 w 381"/>
                <a:gd name="T9" fmla="*/ 0 h 1806"/>
                <a:gd name="T10" fmla="*/ 381 w 381"/>
                <a:gd name="T11" fmla="*/ 0 h 1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1" h="1806">
                  <a:moveTo>
                    <a:pt x="381" y="0"/>
                  </a:moveTo>
                  <a:lnTo>
                    <a:pt x="0" y="0"/>
                  </a:lnTo>
                  <a:lnTo>
                    <a:pt x="0" y="1806"/>
                  </a:lnTo>
                  <a:lnTo>
                    <a:pt x="381" y="1806"/>
                  </a:lnTo>
                  <a:lnTo>
                    <a:pt x="381" y="0"/>
                  </a:lnTo>
                  <a:lnTo>
                    <a:pt x="381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18"/>
            <p:cNvSpPr>
              <a:spLocks/>
            </p:cNvSpPr>
            <p:nvPr/>
          </p:nvSpPr>
          <p:spPr bwMode="auto">
            <a:xfrm>
              <a:off x="3224093" y="2892790"/>
              <a:ext cx="603250" cy="2963863"/>
            </a:xfrm>
            <a:custGeom>
              <a:avLst/>
              <a:gdLst>
                <a:gd name="T0" fmla="*/ 380 w 380"/>
                <a:gd name="T1" fmla="*/ 1867 h 1867"/>
                <a:gd name="T2" fmla="*/ 380 w 380"/>
                <a:gd name="T3" fmla="*/ 0 h 1867"/>
                <a:gd name="T4" fmla="*/ 0 w 380"/>
                <a:gd name="T5" fmla="*/ 0 h 1867"/>
                <a:gd name="T6" fmla="*/ 0 w 380"/>
                <a:gd name="T7" fmla="*/ 1867 h 1867"/>
                <a:gd name="T8" fmla="*/ 380 w 380"/>
                <a:gd name="T9" fmla="*/ 1867 h 1867"/>
                <a:gd name="T10" fmla="*/ 380 w 380"/>
                <a:gd name="T11" fmla="*/ 1867 h 1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0" h="1867">
                  <a:moveTo>
                    <a:pt x="380" y="1867"/>
                  </a:moveTo>
                  <a:lnTo>
                    <a:pt x="380" y="0"/>
                  </a:lnTo>
                  <a:lnTo>
                    <a:pt x="0" y="0"/>
                  </a:lnTo>
                  <a:lnTo>
                    <a:pt x="0" y="1867"/>
                  </a:lnTo>
                  <a:lnTo>
                    <a:pt x="380" y="1867"/>
                  </a:lnTo>
                  <a:lnTo>
                    <a:pt x="380" y="1867"/>
                  </a:lnTo>
                  <a:close/>
                </a:path>
              </a:pathLst>
            </a:cu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Rectangle 19"/>
            <p:cNvSpPr>
              <a:spLocks noChangeArrowheads="1"/>
            </p:cNvSpPr>
            <p:nvPr/>
          </p:nvSpPr>
          <p:spPr bwMode="auto">
            <a:xfrm>
              <a:off x="3878143" y="3073765"/>
              <a:ext cx="606425" cy="2779713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Rectangle 20"/>
            <p:cNvSpPr>
              <a:spLocks noChangeArrowheads="1"/>
            </p:cNvSpPr>
            <p:nvPr/>
          </p:nvSpPr>
          <p:spPr bwMode="auto">
            <a:xfrm>
              <a:off x="5692656" y="3016615"/>
              <a:ext cx="606425" cy="2840038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Rectangle 21"/>
            <p:cNvSpPr>
              <a:spLocks noChangeArrowheads="1"/>
            </p:cNvSpPr>
            <p:nvPr/>
          </p:nvSpPr>
          <p:spPr bwMode="auto">
            <a:xfrm>
              <a:off x="6837243" y="2827702"/>
              <a:ext cx="606425" cy="3025775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Rectangle 22"/>
            <p:cNvSpPr>
              <a:spLocks noChangeArrowheads="1"/>
            </p:cNvSpPr>
            <p:nvPr/>
          </p:nvSpPr>
          <p:spPr bwMode="auto">
            <a:xfrm>
              <a:off x="7494468" y="2865802"/>
              <a:ext cx="603250" cy="2987675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551314" y="25510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2172636" y="270497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346043" y="258501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3988430" y="277849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5166052" y="2572678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5789326" y="272656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92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966276" y="254426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98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7621914" y="25891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615607" y="2634126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100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714993" y="324055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80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714993" y="385491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60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714993" y="447192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40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714993" y="508363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20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814379" y="569958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0</a:t>
              </a:r>
            </a:p>
          </p:txBody>
        </p:sp>
        <p:grpSp>
          <p:nvGrpSpPr>
            <p:cNvPr id="28676" name="Group 2"/>
            <p:cNvGrpSpPr>
              <a:grpSpLocks/>
            </p:cNvGrpSpPr>
            <p:nvPr/>
          </p:nvGrpSpPr>
          <p:grpSpPr bwMode="auto">
            <a:xfrm>
              <a:off x="1465263" y="2190748"/>
              <a:ext cx="6889750" cy="411163"/>
              <a:chOff x="1464975" y="1885946"/>
              <a:chExt cx="6889370" cy="411494"/>
            </a:xfrm>
          </p:grpSpPr>
          <p:sp>
            <p:nvSpPr>
              <p:cNvPr id="28696" name="Left Bracket 5"/>
              <p:cNvSpPr>
                <a:spLocks/>
              </p:cNvSpPr>
              <p:nvPr/>
            </p:nvSpPr>
            <p:spPr bwMode="auto">
              <a:xfrm rot="16200000" flipH="1">
                <a:off x="2222025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97" name="Left Bracket 5"/>
              <p:cNvSpPr>
                <a:spLocks/>
              </p:cNvSpPr>
              <p:nvPr/>
            </p:nvSpPr>
            <p:spPr bwMode="auto">
              <a:xfrm rot="16200000" flipH="1">
                <a:off x="7451128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98" name="Left Bracket 5"/>
              <p:cNvSpPr>
                <a:spLocks/>
              </p:cNvSpPr>
              <p:nvPr/>
            </p:nvSpPr>
            <p:spPr bwMode="auto">
              <a:xfrm rot="16200000" flipH="1">
                <a:off x="3894203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99" name="TextBox 24"/>
              <p:cNvSpPr txBox="1">
                <a:spLocks noChangeArrowheads="1"/>
              </p:cNvSpPr>
              <p:nvPr/>
            </p:nvSpPr>
            <p:spPr bwMode="auto">
              <a:xfrm>
                <a:off x="1464975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&lt; 0.001</a:t>
                </a:r>
              </a:p>
            </p:txBody>
          </p:sp>
          <p:sp>
            <p:nvSpPr>
              <p:cNvPr id="28700" name="TextBox 42"/>
              <p:cNvSpPr txBox="1">
                <a:spLocks noChangeArrowheads="1"/>
              </p:cNvSpPr>
              <p:nvPr/>
            </p:nvSpPr>
            <p:spPr bwMode="auto">
              <a:xfrm>
                <a:off x="6685883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= NS</a:t>
                </a:r>
              </a:p>
            </p:txBody>
          </p:sp>
          <p:sp>
            <p:nvSpPr>
              <p:cNvPr id="28701" name="TextBox 44"/>
              <p:cNvSpPr txBox="1">
                <a:spLocks noChangeArrowheads="1"/>
              </p:cNvSpPr>
              <p:nvPr/>
            </p:nvSpPr>
            <p:spPr bwMode="auto">
              <a:xfrm>
                <a:off x="3128552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= 0.02</a:t>
                </a:r>
              </a:p>
            </p:txBody>
          </p:sp>
          <p:sp>
            <p:nvSpPr>
              <p:cNvPr id="28702" name="TextBox 49"/>
              <p:cNvSpPr txBox="1">
                <a:spLocks noChangeArrowheads="1"/>
              </p:cNvSpPr>
              <p:nvPr/>
            </p:nvSpPr>
            <p:spPr bwMode="auto">
              <a:xfrm>
                <a:off x="4944652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= 0.02</a:t>
                </a:r>
              </a:p>
            </p:txBody>
          </p:sp>
          <p:sp>
            <p:nvSpPr>
              <p:cNvPr id="28703" name="Left Bracket 5"/>
              <p:cNvSpPr>
                <a:spLocks/>
              </p:cNvSpPr>
              <p:nvPr/>
            </p:nvSpPr>
            <p:spPr bwMode="auto">
              <a:xfrm rot="16200000" flipH="1">
                <a:off x="5710303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28677" name="Rectangle 8"/>
            <p:cNvSpPr>
              <a:spLocks noChangeArrowheads="1"/>
            </p:cNvSpPr>
            <p:nvPr/>
          </p:nvSpPr>
          <p:spPr bwMode="auto">
            <a:xfrm>
              <a:off x="1144469" y="1923803"/>
              <a:ext cx="183111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600" b="1" dirty="0" err="1">
                  <a:solidFill>
                    <a:srgbClr val="0070C0"/>
                  </a:solidFill>
                  <a:latin typeface="+mj-lt"/>
                </a:rPr>
                <a:t>End</a:t>
              </a:r>
              <a:r>
                <a:rPr lang="es-ES" altLang="fr-FR" sz="1600" b="1" dirty="0">
                  <a:solidFill>
                    <a:srgbClr val="0070C0"/>
                  </a:solidFill>
                  <a:latin typeface="+mj-lt"/>
                </a:rPr>
                <a:t> </a:t>
              </a:r>
              <a:r>
                <a:rPr lang="es-ES" altLang="fr-FR" sz="1600" b="1" dirty="0" err="1">
                  <a:solidFill>
                    <a:srgbClr val="0070C0"/>
                  </a:solidFill>
                  <a:latin typeface="+mj-lt"/>
                </a:rPr>
                <a:t>point</a:t>
              </a:r>
              <a:r>
                <a:rPr lang="es-ES" altLang="fr-FR" sz="1600" b="1" dirty="0">
                  <a:solidFill>
                    <a:srgbClr val="0070C0"/>
                  </a:solidFill>
                  <a:latin typeface="+mj-lt"/>
                </a:rPr>
                <a:t> primario</a:t>
              </a:r>
              <a:endParaRPr lang="es-ES" altLang="fr-FR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8686" name="TextBox 38"/>
            <p:cNvSpPr txBox="1">
              <a:spLocks noChangeArrowheads="1"/>
            </p:cNvSpPr>
            <p:nvPr/>
          </p:nvSpPr>
          <p:spPr bwMode="auto">
            <a:xfrm>
              <a:off x="2961668" y="6292606"/>
              <a:ext cx="166846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0.5 a 12.3 </a:t>
              </a:r>
            </a:p>
          </p:txBody>
        </p:sp>
        <p:sp>
          <p:nvSpPr>
            <p:cNvPr id="28687" name="TextBox 39"/>
            <p:cNvSpPr txBox="1">
              <a:spLocks noChangeArrowheads="1"/>
            </p:cNvSpPr>
            <p:nvPr/>
          </p:nvSpPr>
          <p:spPr bwMode="auto">
            <a:xfrm>
              <a:off x="4935538" y="6292606"/>
              <a:ext cx="166846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0.9 a 9.2 </a:t>
              </a:r>
            </a:p>
          </p:txBody>
        </p:sp>
        <p:sp>
          <p:nvSpPr>
            <p:cNvPr id="28688" name="TextBox 40"/>
            <p:cNvSpPr txBox="1">
              <a:spLocks noChangeArrowheads="1"/>
            </p:cNvSpPr>
            <p:nvPr/>
          </p:nvSpPr>
          <p:spPr bwMode="auto">
            <a:xfrm>
              <a:off x="6692900" y="6292606"/>
              <a:ext cx="166846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-1.9 a 3.9</a:t>
              </a:r>
            </a:p>
          </p:txBody>
        </p:sp>
        <p:sp>
          <p:nvSpPr>
            <p:cNvPr id="28689" name="TextBox 41"/>
            <p:cNvSpPr txBox="1">
              <a:spLocks noChangeArrowheads="1"/>
            </p:cNvSpPr>
            <p:nvPr/>
          </p:nvSpPr>
          <p:spPr bwMode="auto">
            <a:xfrm>
              <a:off x="1551578" y="6276240"/>
              <a:ext cx="9642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 1.6 a 6.7 </a:t>
              </a:r>
            </a:p>
          </p:txBody>
        </p:sp>
        <p:sp>
          <p:nvSpPr>
            <p:cNvPr id="28690" name="TextBox 53"/>
            <p:cNvSpPr txBox="1">
              <a:spLocks noChangeArrowheads="1"/>
            </p:cNvSpPr>
            <p:nvPr/>
          </p:nvSpPr>
          <p:spPr bwMode="auto">
            <a:xfrm>
              <a:off x="301625" y="6292606"/>
              <a:ext cx="166846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 IC95%  =</a:t>
              </a:r>
            </a:p>
          </p:txBody>
        </p:sp>
        <p:sp>
          <p:nvSpPr>
            <p:cNvPr id="87" name="TextBox 25"/>
            <p:cNvSpPr txBox="1">
              <a:spLocks noChangeArrowheads="1"/>
            </p:cNvSpPr>
            <p:nvPr/>
          </p:nvSpPr>
          <p:spPr bwMode="auto">
            <a:xfrm>
              <a:off x="1414709" y="5686790"/>
              <a:ext cx="614362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959</a:t>
              </a:r>
            </a:p>
          </p:txBody>
        </p:sp>
        <p:sp>
          <p:nvSpPr>
            <p:cNvPr id="88" name="TextBox 27"/>
            <p:cNvSpPr txBox="1">
              <a:spLocks noChangeArrowheads="1"/>
            </p:cNvSpPr>
            <p:nvPr/>
          </p:nvSpPr>
          <p:spPr bwMode="auto">
            <a:xfrm>
              <a:off x="2091228" y="5686790"/>
              <a:ext cx="587375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477</a:t>
              </a:r>
            </a:p>
          </p:txBody>
        </p:sp>
        <p:sp>
          <p:nvSpPr>
            <p:cNvPr id="89" name="TextBox 28"/>
            <p:cNvSpPr txBox="1">
              <a:spLocks noChangeArrowheads="1"/>
            </p:cNvSpPr>
            <p:nvPr/>
          </p:nvSpPr>
          <p:spPr bwMode="auto">
            <a:xfrm>
              <a:off x="6848475" y="5686790"/>
              <a:ext cx="584200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306</a:t>
              </a:r>
            </a:p>
          </p:txBody>
        </p:sp>
        <p:sp>
          <p:nvSpPr>
            <p:cNvPr id="90" name="TextBox 29"/>
            <p:cNvSpPr txBox="1">
              <a:spLocks noChangeArrowheads="1"/>
            </p:cNvSpPr>
            <p:nvPr/>
          </p:nvSpPr>
          <p:spPr bwMode="auto">
            <a:xfrm>
              <a:off x="7470775" y="5686790"/>
              <a:ext cx="630238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153</a:t>
              </a:r>
            </a:p>
          </p:txBody>
        </p:sp>
        <p:sp>
          <p:nvSpPr>
            <p:cNvPr id="91" name="TextBox 32"/>
            <p:cNvSpPr txBox="1">
              <a:spLocks noChangeArrowheads="1"/>
            </p:cNvSpPr>
            <p:nvPr/>
          </p:nvSpPr>
          <p:spPr bwMode="auto">
            <a:xfrm>
              <a:off x="3228122" y="5686790"/>
              <a:ext cx="584200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251</a:t>
              </a:r>
            </a:p>
          </p:txBody>
        </p:sp>
        <p:sp>
          <p:nvSpPr>
            <p:cNvPr id="92" name="TextBox 33"/>
            <p:cNvSpPr txBox="1">
              <a:spLocks noChangeArrowheads="1"/>
            </p:cNvSpPr>
            <p:nvPr/>
          </p:nvSpPr>
          <p:spPr bwMode="auto">
            <a:xfrm>
              <a:off x="3885591" y="5686790"/>
              <a:ext cx="630237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125</a:t>
              </a:r>
            </a:p>
          </p:txBody>
        </p:sp>
        <p:sp>
          <p:nvSpPr>
            <p:cNvPr id="93" name="TextBox 34"/>
            <p:cNvSpPr txBox="1">
              <a:spLocks noChangeArrowheads="1"/>
            </p:cNvSpPr>
            <p:nvPr/>
          </p:nvSpPr>
          <p:spPr bwMode="auto">
            <a:xfrm>
              <a:off x="5051060" y="5686790"/>
              <a:ext cx="582612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402</a:t>
              </a:r>
            </a:p>
          </p:txBody>
        </p:sp>
        <p:sp>
          <p:nvSpPr>
            <p:cNvPr id="94" name="TextBox 35"/>
            <p:cNvSpPr txBox="1">
              <a:spLocks noChangeArrowheads="1"/>
            </p:cNvSpPr>
            <p:nvPr/>
          </p:nvSpPr>
          <p:spPr bwMode="auto">
            <a:xfrm>
              <a:off x="5695218" y="5686790"/>
              <a:ext cx="631825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199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916762" y="5872528"/>
              <a:ext cx="2303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Todos los regímenes previos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3287214" y="5872528"/>
              <a:ext cx="11705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Previo</a:t>
              </a:r>
            </a:p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EFV/FTC/TDF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4934098" y="5872528"/>
              <a:ext cx="14460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Previo</a:t>
              </a:r>
            </a:p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ATV/r + FTC/TDF 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6997636" y="5872528"/>
              <a:ext cx="965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Previo</a:t>
              </a:r>
            </a:p>
            <a:p>
              <a:pPr algn="ctr"/>
              <a:r>
                <a:rPr lang="es-ES" sz="1200" b="1" dirty="0">
                  <a:solidFill>
                    <a:srgbClr val="333399"/>
                  </a:solidFill>
                  <a:latin typeface="+mn-lt"/>
                </a:rPr>
                <a:t>E/C/F/TDF </a:t>
              </a:r>
            </a:p>
          </p:txBody>
        </p:sp>
      </p:grpSp>
      <p:sp>
        <p:nvSpPr>
          <p:cNvPr id="7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solidFill>
                  <a:srgbClr val="333399"/>
                </a:solidFill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>
              <a:solidFill>
                <a:srgbClr val="333399"/>
              </a:solidFill>
            </a:endParaRPr>
          </a:p>
        </p:txBody>
      </p:sp>
      <p:sp>
        <p:nvSpPr>
          <p:cNvPr id="8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81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5432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0"/>
          <p:cNvSpPr txBox="1">
            <a:spLocks noChangeArrowheads="1"/>
          </p:cNvSpPr>
          <p:nvPr/>
        </p:nvSpPr>
        <p:spPr bwMode="auto">
          <a:xfrm>
            <a:off x="1499089" y="1124744"/>
            <a:ext cx="61722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  <a:buFont typeface="Times" panose="02020603050405020304" pitchFamily="18" charset="0"/>
              <a:buNone/>
            </a:pPr>
            <a:r>
              <a:rPr lang="es-ES" altLang="fr-FR" sz="2400" b="1" dirty="0">
                <a:latin typeface="+mj-lt"/>
              </a:rPr>
              <a:t>Diferencias en pacientes con CV &lt; 50 c/</a:t>
            </a:r>
            <a:r>
              <a:rPr lang="es-ES" altLang="fr-FR" sz="2400" b="1" dirty="0" err="1">
                <a:latin typeface="+mj-lt"/>
              </a:rPr>
              <a:t>mL</a:t>
            </a:r>
            <a:r>
              <a:rPr lang="es-ES" altLang="fr-FR" sz="2400" b="1" dirty="0">
                <a:latin typeface="+mj-lt"/>
              </a:rPr>
              <a:t> a S96 </a:t>
            </a:r>
          </a:p>
          <a:p>
            <a:pPr algn="ctr" eaLnBrk="1" hangingPunct="1">
              <a:spcBef>
                <a:spcPts val="0"/>
              </a:spcBef>
              <a:buClrTx/>
              <a:buFont typeface="Times" panose="02020603050405020304" pitchFamily="18" charset="0"/>
              <a:buNone/>
            </a:pPr>
            <a:r>
              <a:rPr lang="es-ES" altLang="fr-FR" sz="2400" b="1" dirty="0">
                <a:latin typeface="+mj-lt"/>
              </a:rPr>
              <a:t>Por subgrupo, % (IC95%)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417850" y="2204864"/>
            <a:ext cx="7349928" cy="3661375"/>
            <a:chOff x="417850" y="1844824"/>
            <a:chExt cx="7349928" cy="3661375"/>
          </a:xfrm>
        </p:grpSpPr>
        <p:sp>
          <p:nvSpPr>
            <p:cNvPr id="13" name="ZoneTexte 12"/>
            <p:cNvSpPr txBox="1"/>
            <p:nvPr/>
          </p:nvSpPr>
          <p:spPr>
            <a:xfrm>
              <a:off x="836234" y="2504519"/>
              <a:ext cx="7409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ES" sz="1400" b="1" dirty="0">
                  <a:solidFill>
                    <a:srgbClr val="333399"/>
                  </a:solidFill>
                  <a:latin typeface="+mn-lt"/>
                </a:rPr>
                <a:t>Global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38689" y="2924944"/>
              <a:ext cx="1138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ES" sz="1400" b="1" dirty="0">
                  <a:solidFill>
                    <a:srgbClr val="333399"/>
                  </a:solidFill>
                  <a:latin typeface="+mn-lt"/>
                </a:rPr>
                <a:t>Edad, años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964474" y="3534544"/>
              <a:ext cx="6126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ES" sz="1400" b="1" dirty="0">
                  <a:solidFill>
                    <a:srgbClr val="333399"/>
                  </a:solidFill>
                  <a:latin typeface="+mn-lt"/>
                </a:rPr>
                <a:t>Sexo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74092" y="4144144"/>
              <a:ext cx="6030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ES" sz="1400" b="1" dirty="0">
                  <a:solidFill>
                    <a:srgbClr val="333399"/>
                  </a:solidFill>
                  <a:latin typeface="+mn-lt"/>
                </a:rPr>
                <a:t>Raza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17850" y="4703990"/>
              <a:ext cx="1159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ES" sz="1400" b="1" dirty="0">
                  <a:solidFill>
                    <a:srgbClr val="333399"/>
                  </a:solidFill>
                  <a:latin typeface="+mn-lt"/>
                </a:rPr>
                <a:t>Adherencia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502722" y="2862968"/>
              <a:ext cx="5373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&lt; 50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502722" y="3147150"/>
              <a:ext cx="5373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u="sng" dirty="0">
                  <a:solidFill>
                    <a:srgbClr val="333399"/>
                  </a:solidFill>
                  <a:latin typeface="+mn-lt"/>
                </a:rPr>
                <a:t>&gt;</a:t>
              </a:r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 50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502722" y="3451706"/>
              <a:ext cx="8210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Hombre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502722" y="3744422"/>
              <a:ext cx="6319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solidFill>
                    <a:srgbClr val="333399"/>
                  </a:solidFill>
                  <a:latin typeface="+mn-lt"/>
                </a:rPr>
                <a:t>Mujer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502722" y="4052199"/>
              <a:ext cx="11095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solidFill>
                    <a:srgbClr val="333399"/>
                  </a:solidFill>
                  <a:latin typeface="+mn-lt"/>
                </a:rPr>
                <a:t>Raza negra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502722" y="4340087"/>
              <a:ext cx="13580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solidFill>
                    <a:srgbClr val="333399"/>
                  </a:solidFill>
                  <a:latin typeface="+mn-lt"/>
                </a:rPr>
                <a:t>Raza no negra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502722" y="4647897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&lt; 95%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502722" y="4921375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u="sng" dirty="0">
                  <a:solidFill>
                    <a:srgbClr val="333399"/>
                  </a:solidFill>
                  <a:latin typeface="+mn-lt"/>
                </a:rPr>
                <a:t>&gt;</a:t>
              </a:r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 95%</a:t>
              </a:r>
            </a:p>
          </p:txBody>
        </p:sp>
        <p:sp>
          <p:nvSpPr>
            <p:cNvPr id="26" name="Flèche droite 25"/>
            <p:cNvSpPr/>
            <p:nvPr/>
          </p:nvSpPr>
          <p:spPr bwMode="auto">
            <a:xfrm>
              <a:off x="5220931" y="1844824"/>
              <a:ext cx="2396999" cy="648072"/>
            </a:xfrm>
            <a:prstGeom prst="rightArrow">
              <a:avLst>
                <a:gd name="adj1" fmla="val 50000"/>
                <a:gd name="adj2" fmla="val 82680"/>
              </a:avLst>
            </a:prstGeom>
            <a:solidFill>
              <a:srgbClr val="3333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  <a:ea typeface="ＭＳ Ｐゴシック" pitchFamily="-109" charset="-128"/>
                  <a:cs typeface="ＭＳ Ｐゴシック" pitchFamily="-109" charset="-128"/>
                </a:rPr>
                <a:t>E/C/F/TAF</a:t>
              </a:r>
            </a:p>
          </p:txBody>
        </p:sp>
        <p:sp>
          <p:nvSpPr>
            <p:cNvPr id="27" name="Flèche droite 26"/>
            <p:cNvSpPr/>
            <p:nvPr/>
          </p:nvSpPr>
          <p:spPr bwMode="auto">
            <a:xfrm flipH="1">
              <a:off x="2817484" y="1844824"/>
              <a:ext cx="2396999" cy="648072"/>
            </a:xfrm>
            <a:prstGeom prst="rightArrow">
              <a:avLst>
                <a:gd name="adj1" fmla="val 50000"/>
                <a:gd name="adj2" fmla="val 82680"/>
              </a:avLst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defTabSz="914400"/>
              <a:r>
                <a:rPr lang="es-ES" sz="1400" b="1" dirty="0">
                  <a:solidFill>
                    <a:schemeClr val="bg1"/>
                  </a:solidFill>
                  <a:latin typeface="+mj-lt"/>
                  <a:ea typeface="ＭＳ Ｐゴシック" pitchFamily="-109" charset="-128"/>
                  <a:cs typeface="ＭＳ Ｐゴシック" pitchFamily="-109" charset="-128"/>
                </a:rPr>
                <a:t>Régimen basado en TDF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663271" y="52292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-12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915986" y="5229200"/>
              <a:ext cx="3209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-6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116010" y="522920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0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6246685" y="5229200"/>
              <a:ext cx="3209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-6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413194" y="522920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12</a:t>
              </a:r>
            </a:p>
          </p:txBody>
        </p:sp>
        <p:sp>
          <p:nvSpPr>
            <p:cNvPr id="39" name="Line 12"/>
            <p:cNvSpPr>
              <a:spLocks noChangeShapeType="1"/>
            </p:cNvSpPr>
            <p:nvPr/>
          </p:nvSpPr>
          <p:spPr bwMode="auto">
            <a:xfrm>
              <a:off x="2872124" y="5214664"/>
              <a:ext cx="473103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Line 150"/>
            <p:cNvSpPr>
              <a:spLocks noChangeShapeType="1"/>
            </p:cNvSpPr>
            <p:nvPr/>
          </p:nvSpPr>
          <p:spPr bwMode="auto">
            <a:xfrm flipV="1">
              <a:off x="2871204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150"/>
            <p:cNvSpPr>
              <a:spLocks noChangeShapeType="1"/>
            </p:cNvSpPr>
            <p:nvPr/>
          </p:nvSpPr>
          <p:spPr bwMode="auto">
            <a:xfrm flipV="1">
              <a:off x="4077052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Line 150"/>
            <p:cNvSpPr>
              <a:spLocks noChangeShapeType="1"/>
            </p:cNvSpPr>
            <p:nvPr/>
          </p:nvSpPr>
          <p:spPr bwMode="auto">
            <a:xfrm flipV="1">
              <a:off x="5255976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Line 150"/>
            <p:cNvSpPr>
              <a:spLocks noChangeShapeType="1"/>
            </p:cNvSpPr>
            <p:nvPr/>
          </p:nvSpPr>
          <p:spPr bwMode="auto">
            <a:xfrm flipV="1">
              <a:off x="6427788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Line 150"/>
            <p:cNvSpPr>
              <a:spLocks noChangeShapeType="1"/>
            </p:cNvSpPr>
            <p:nvPr/>
          </p:nvSpPr>
          <p:spPr bwMode="auto">
            <a:xfrm flipV="1">
              <a:off x="7603156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Line 150"/>
            <p:cNvSpPr>
              <a:spLocks noChangeShapeType="1"/>
            </p:cNvSpPr>
            <p:nvPr/>
          </p:nvSpPr>
          <p:spPr bwMode="auto">
            <a:xfrm flipV="1">
              <a:off x="2871204" y="2535935"/>
              <a:ext cx="0" cy="266432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Line 150"/>
            <p:cNvSpPr>
              <a:spLocks noChangeShapeType="1"/>
            </p:cNvSpPr>
            <p:nvPr/>
          </p:nvSpPr>
          <p:spPr bwMode="auto">
            <a:xfrm flipV="1">
              <a:off x="7603156" y="2529839"/>
              <a:ext cx="0" cy="2672933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Line 150"/>
            <p:cNvSpPr>
              <a:spLocks noChangeShapeType="1"/>
            </p:cNvSpPr>
            <p:nvPr/>
          </p:nvSpPr>
          <p:spPr bwMode="auto">
            <a:xfrm flipV="1">
              <a:off x="5254740" y="2535935"/>
              <a:ext cx="0" cy="266432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Line 150"/>
            <p:cNvSpPr>
              <a:spLocks noChangeShapeType="1"/>
            </p:cNvSpPr>
            <p:nvPr/>
          </p:nvSpPr>
          <p:spPr bwMode="auto">
            <a:xfrm rot="16200000" flipV="1">
              <a:off x="6089713" y="3758043"/>
              <a:ext cx="0" cy="1418421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Line 150"/>
            <p:cNvSpPr>
              <a:spLocks noChangeShapeType="1"/>
            </p:cNvSpPr>
            <p:nvPr/>
          </p:nvSpPr>
          <p:spPr bwMode="auto">
            <a:xfrm rot="16200000" flipV="1">
              <a:off x="5483204" y="2569874"/>
              <a:ext cx="0" cy="32004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Line 150"/>
            <p:cNvSpPr>
              <a:spLocks noChangeShapeType="1"/>
            </p:cNvSpPr>
            <p:nvPr/>
          </p:nvSpPr>
          <p:spPr bwMode="auto">
            <a:xfrm rot="16200000" flipV="1">
              <a:off x="5682023" y="4405163"/>
              <a:ext cx="0" cy="1314321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Line 150"/>
            <p:cNvSpPr>
              <a:spLocks noChangeShapeType="1"/>
            </p:cNvSpPr>
            <p:nvPr/>
          </p:nvSpPr>
          <p:spPr bwMode="auto">
            <a:xfrm rot="16200000" flipV="1">
              <a:off x="6312949" y="3498676"/>
              <a:ext cx="0" cy="2526435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 type="triangle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Line 150"/>
            <p:cNvSpPr>
              <a:spLocks noChangeShapeType="1"/>
            </p:cNvSpPr>
            <p:nvPr/>
          </p:nvSpPr>
          <p:spPr bwMode="auto">
            <a:xfrm rot="16200000" flipV="1">
              <a:off x="6139794" y="2863954"/>
              <a:ext cx="0" cy="141478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150"/>
            <p:cNvSpPr>
              <a:spLocks noChangeShapeType="1"/>
            </p:cNvSpPr>
            <p:nvPr/>
          </p:nvSpPr>
          <p:spPr bwMode="auto">
            <a:xfrm rot="16200000" flipV="1">
              <a:off x="4720812" y="2078216"/>
              <a:ext cx="0" cy="3585696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Line 150"/>
            <p:cNvSpPr>
              <a:spLocks noChangeShapeType="1"/>
            </p:cNvSpPr>
            <p:nvPr/>
          </p:nvSpPr>
          <p:spPr bwMode="auto">
            <a:xfrm rot="16200000" flipV="1">
              <a:off x="5702874" y="2267054"/>
              <a:ext cx="0" cy="141478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Line 150"/>
            <p:cNvSpPr>
              <a:spLocks noChangeShapeType="1"/>
            </p:cNvSpPr>
            <p:nvPr/>
          </p:nvSpPr>
          <p:spPr bwMode="auto">
            <a:xfrm rot="16200000" flipV="1">
              <a:off x="6532328" y="2215088"/>
              <a:ext cx="0" cy="2133392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Line 150"/>
            <p:cNvSpPr>
              <a:spLocks noChangeShapeType="1"/>
            </p:cNvSpPr>
            <p:nvPr/>
          </p:nvSpPr>
          <p:spPr bwMode="auto">
            <a:xfrm rot="16200000" flipV="1">
              <a:off x="5988706" y="2026982"/>
              <a:ext cx="0" cy="1295484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590735" y="498348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812259" y="467868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006636" y="4383405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413462" y="408432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417147" y="378333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088443" y="3489578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934395" y="3196208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633416" y="2883788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rot="2700000">
              <a:off x="5915890" y="2602723"/>
              <a:ext cx="144000" cy="14400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54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DeJesus</a:t>
            </a:r>
            <a:r>
              <a:rPr lang="en-GB" altLang="fr-FR" sz="1200" i="1" dirty="0">
                <a:solidFill>
                  <a:srgbClr val="CC0000"/>
                </a:solidFill>
              </a:rPr>
              <a:t> E. ASM Microbe 2016, Abs. LB-087 </a:t>
            </a:r>
          </a:p>
        </p:txBody>
      </p:sp>
      <p:sp>
        <p:nvSpPr>
          <p:cNvPr id="70" name="AutoShape 162"/>
          <p:cNvSpPr>
            <a:spLocks noChangeArrowheads="1"/>
          </p:cNvSpPr>
          <p:nvPr/>
        </p:nvSpPr>
        <p:spPr bwMode="auto">
          <a:xfrm>
            <a:off x="0" y="6581814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6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46663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4" name="Text Box 2"/>
          <p:cNvSpPr txBox="1">
            <a:spLocks noChangeArrowheads="1"/>
          </p:cNvSpPr>
          <p:nvPr/>
        </p:nvSpPr>
        <p:spPr bwMode="auto">
          <a:xfrm>
            <a:off x="2035158" y="1100138"/>
            <a:ext cx="50610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800" b="1" dirty="0">
                <a:latin typeface="Calibri" panose="020F0502020204030204" pitchFamily="34" charset="0"/>
              </a:rPr>
              <a:t>Cambios en DMO del basal a S48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925803"/>
              </p:ext>
            </p:extLst>
          </p:nvPr>
        </p:nvGraphicFramePr>
        <p:xfrm>
          <a:off x="395288" y="1696860"/>
          <a:ext cx="8353426" cy="4689096"/>
        </p:xfrm>
        <a:graphic>
          <a:graphicData uri="http://schemas.openxmlformats.org/drawingml/2006/table">
            <a:tbl>
              <a:tblPr/>
              <a:tblGrid>
                <a:gridCol w="40104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19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55409">
                  <a:extLst>
                    <a:ext uri="{9D8B030D-6E8A-4147-A177-3AD203B41FA5}">
                      <a16:colId xmlns:a16="http://schemas.microsoft.com/office/drawing/2014/main" xmlns="" val="3854977211"/>
                    </a:ext>
                  </a:extLst>
                </a:gridCol>
              </a:tblGrid>
              <a:tr h="5269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E/C/F/TAF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TDF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Diferencia en medias </a:t>
                      </a:r>
                      <a:br>
                        <a:rPr kumimoji="0" lang="es-ES" alt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-128"/>
                        </a:rPr>
                      </a:br>
                      <a:r>
                        <a:rPr kumimoji="0" lang="es-ES" alt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de mínimos cuadrados (IC95% 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0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Cambio en DMO de cadera (N)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T-score (media de cambio desde el basal)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0.13 (0.10 – 0.15) ; </a:t>
                      </a:r>
                      <a:b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% de cambio desde el basal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1.47%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- 0.34%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1.81 (1.49 – 2.13) ; </a:t>
                      </a:r>
                      <a:b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 a 3% incremento en DMO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&gt; 3% incremento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56%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38%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0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Cambio en DMO de columna (N)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881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T-score (media de cambio desde el basal)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0.19 (0.16 – 0.23) ; </a:t>
                      </a:r>
                      <a:b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% de cambio desde el basal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1.56%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- 0.44%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2.00 (1.55 – 2.45) ; </a:t>
                      </a:r>
                      <a:b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 a 3% incremento en DMO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&gt; 3% incremento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41%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34%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 p &lt; 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11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80" name="Text Box 2"/>
          <p:cNvSpPr txBox="1">
            <a:spLocks noChangeArrowheads="1"/>
          </p:cNvSpPr>
          <p:nvPr/>
        </p:nvSpPr>
        <p:spPr bwMode="auto">
          <a:xfrm>
            <a:off x="77023" y="1100138"/>
            <a:ext cx="89772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>
              <a:spcBef>
                <a:spcPct val="0"/>
              </a:spcBef>
              <a:buClrTx/>
              <a:buNone/>
            </a:pPr>
            <a:r>
              <a:rPr lang="es-ES" altLang="fr-FR" sz="2800" b="1" dirty="0">
                <a:latin typeface="Calibri" panose="020F0502020204030204" pitchFamily="34" charset="0"/>
              </a:rPr>
              <a:t>Cambios en DMO del </a:t>
            </a:r>
            <a:r>
              <a:rPr lang="fr-FR" altLang="fr-FR" sz="2800" b="1" dirty="0">
                <a:latin typeface="Calibri" panose="020F0502020204030204" pitchFamily="34" charset="0"/>
              </a:rPr>
              <a:t>basal a S48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fr-FR" sz="2800" b="1" dirty="0">
                <a:latin typeface="Calibri" panose="020F0502020204030204" pitchFamily="34" charset="0"/>
              </a:rPr>
              <a:t>En pacientes previamente tratados </a:t>
            </a:r>
            <a:r>
              <a:rPr lang="en-US" altLang="fr-FR" sz="2800" b="1" dirty="0">
                <a:latin typeface="Calibri" panose="020F0502020204030204" pitchFamily="34" charset="0"/>
              </a:rPr>
              <a:t>con ATV + r + FTC/TDF 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Mills A. Lancet </a:t>
            </a:r>
            <a:r>
              <a:rPr lang="en-GB" altLang="fr-FR" sz="1200" i="1" dirty="0" err="1"/>
              <a:t>Infec</a:t>
            </a:r>
            <a:r>
              <a:rPr lang="en-GB" altLang="fr-FR" sz="1200" i="1" dirty="0"/>
              <a:t> Dis 2016;16:43-52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927249"/>
              </p:ext>
            </p:extLst>
          </p:nvPr>
        </p:nvGraphicFramePr>
        <p:xfrm>
          <a:off x="395288" y="2179892"/>
          <a:ext cx="8353425" cy="4009614"/>
        </p:xfrm>
        <a:graphic>
          <a:graphicData uri="http://schemas.openxmlformats.org/drawingml/2006/table">
            <a:tbl>
              <a:tblPr/>
              <a:tblGrid>
                <a:gridCol w="4786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02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ATV + r + FTC/TDF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DMO en cadera, media de cambio (N)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41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Durante 144 semanas en tratamiento previo con ATV + r + FTC/TDF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- 4.58%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% de cambio desde el basal a S48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+ 1.35%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- 0.77%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DMO en columna, media de cambio (N)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42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Durante 144 semanas en tratamiento previo con ATV + r + FTC/TDF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- 3.1%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% de cambio desde el basal a S48</a:t>
                      </a:r>
                      <a:endParaRPr kumimoji="0" 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+ 2.83%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- 0.74%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94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2" y="4014532"/>
            <a:ext cx="132978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 b="1" dirty="0">
                <a:solidFill>
                  <a:srgbClr val="CC3300"/>
                </a:solidFill>
                <a:latin typeface="+mj-lt"/>
              </a:rPr>
              <a:t>DMO cadera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792" y="1803609"/>
            <a:ext cx="15343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 b="1" dirty="0">
                <a:solidFill>
                  <a:srgbClr val="CC3300"/>
                </a:solidFill>
                <a:latin typeface="+mj-lt"/>
              </a:rPr>
              <a:t>DMO columna</a:t>
            </a: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4906838" y="65895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DeJesus</a:t>
            </a:r>
            <a:r>
              <a:rPr lang="en-GB" altLang="fr-FR" sz="1200" i="1" dirty="0">
                <a:solidFill>
                  <a:srgbClr val="CC0000"/>
                </a:solidFill>
              </a:rPr>
              <a:t> E. ASM Microbes 2016, Abs. LB-087 </a:t>
            </a:r>
          </a:p>
        </p:txBody>
      </p:sp>
      <p:sp>
        <p:nvSpPr>
          <p:cNvPr id="1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151" name="Groupe 150"/>
          <p:cNvGrpSpPr/>
          <p:nvPr/>
        </p:nvGrpSpPr>
        <p:grpSpPr>
          <a:xfrm>
            <a:off x="2474143" y="1705050"/>
            <a:ext cx="4903090" cy="2155998"/>
            <a:chOff x="2121723" y="1416586"/>
            <a:chExt cx="4903090" cy="2155998"/>
          </a:xfrm>
        </p:grpSpPr>
        <p:sp>
          <p:nvSpPr>
            <p:cNvPr id="20" name="Line 11"/>
            <p:cNvSpPr>
              <a:spLocks noChangeShapeType="1"/>
            </p:cNvSpPr>
            <p:nvPr/>
          </p:nvSpPr>
          <p:spPr bwMode="auto">
            <a:xfrm flipV="1">
              <a:off x="2630075" y="1539240"/>
              <a:ext cx="0" cy="1772414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586052" y="1539591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2586052" y="204741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586052" y="2297926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2586052" y="2552050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2586052" y="2803653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2586052" y="330603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2328322" y="3341752"/>
              <a:ext cx="4732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Basal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3533408" y="3341752"/>
              <a:ext cx="7745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00" dirty="0">
                  <a:solidFill>
                    <a:srgbClr val="000066"/>
                  </a:solidFill>
                </a:rPr>
                <a:t>Semana 24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971165" y="3341752"/>
              <a:ext cx="7745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00" dirty="0">
                  <a:solidFill>
                    <a:srgbClr val="000066"/>
                  </a:solidFill>
                </a:rPr>
                <a:t>Semana 96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2273047" y="319831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-2.5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273047" y="2695931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-0.5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306711" y="2444328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0.5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306711" y="2190204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1.5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2306711" y="193969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2.5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2306711" y="1416586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4.5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6272566" y="2064941"/>
              <a:ext cx="3609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2.0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2121723" y="2291153"/>
              <a:ext cx="18466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800" b="1" dirty="0">
                <a:solidFill>
                  <a:srgbClr val="000066"/>
                </a:solidFill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4752608" y="3341752"/>
              <a:ext cx="7745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00" dirty="0">
                  <a:solidFill>
                    <a:srgbClr val="000066"/>
                  </a:solidFill>
                </a:rPr>
                <a:t>Semana 48</a:t>
              </a:r>
            </a:p>
          </p:txBody>
        </p:sp>
        <p:sp>
          <p:nvSpPr>
            <p:cNvPr id="74" name="Line 21"/>
            <p:cNvSpPr>
              <a:spLocks noChangeShapeType="1"/>
            </p:cNvSpPr>
            <p:nvPr/>
          </p:nvSpPr>
          <p:spPr bwMode="auto">
            <a:xfrm>
              <a:off x="2586052" y="305838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2273047" y="295066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-1.5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2586052" y="179214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2306711" y="168442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3.5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6272566" y="2636441"/>
              <a:ext cx="4042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-0.3</a:t>
              </a:r>
            </a:p>
          </p:txBody>
        </p:sp>
        <p:sp>
          <p:nvSpPr>
            <p:cNvPr id="79" name="Line 16"/>
            <p:cNvSpPr>
              <a:spLocks noChangeShapeType="1"/>
            </p:cNvSpPr>
            <p:nvPr/>
          </p:nvSpPr>
          <p:spPr bwMode="auto">
            <a:xfrm>
              <a:off x="2627784" y="2673360"/>
              <a:ext cx="3666336" cy="0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87" name="Ellipse 86"/>
            <p:cNvSpPr/>
            <p:nvPr/>
          </p:nvSpPr>
          <p:spPr bwMode="auto">
            <a:xfrm>
              <a:off x="3824319" y="270316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8" name="Ellipse 87"/>
            <p:cNvSpPr/>
            <p:nvPr/>
          </p:nvSpPr>
          <p:spPr bwMode="auto">
            <a:xfrm>
              <a:off x="5043519" y="271078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9" name="Ellipse 88"/>
            <p:cNvSpPr/>
            <p:nvPr/>
          </p:nvSpPr>
          <p:spPr bwMode="auto">
            <a:xfrm>
              <a:off x="6258909" y="272983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0" name="Ellipse 89"/>
            <p:cNvSpPr/>
            <p:nvPr/>
          </p:nvSpPr>
          <p:spPr bwMode="auto">
            <a:xfrm>
              <a:off x="6258909" y="2150719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1" name="Ellipse 90"/>
            <p:cNvSpPr/>
            <p:nvPr/>
          </p:nvSpPr>
          <p:spPr bwMode="auto">
            <a:xfrm>
              <a:off x="5043519" y="2181199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2" name="Ellipse 91"/>
            <p:cNvSpPr/>
            <p:nvPr/>
          </p:nvSpPr>
          <p:spPr bwMode="auto">
            <a:xfrm>
              <a:off x="3820509" y="2261209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3" name="Forme libre 92"/>
            <p:cNvSpPr/>
            <p:nvPr/>
          </p:nvSpPr>
          <p:spPr>
            <a:xfrm>
              <a:off x="3827175" y="1855771"/>
              <a:ext cx="49128" cy="83599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4" name="Forme libre 93"/>
            <p:cNvSpPr/>
            <p:nvPr/>
          </p:nvSpPr>
          <p:spPr>
            <a:xfrm>
              <a:off x="3827175" y="2322495"/>
              <a:ext cx="49128" cy="868379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5" name="Forme libre 94"/>
            <p:cNvSpPr/>
            <p:nvPr/>
          </p:nvSpPr>
          <p:spPr>
            <a:xfrm>
              <a:off x="5045978" y="1700808"/>
              <a:ext cx="49128" cy="10157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6" name="Forme libre 95"/>
            <p:cNvSpPr/>
            <p:nvPr/>
          </p:nvSpPr>
          <p:spPr>
            <a:xfrm>
              <a:off x="5045978" y="2278380"/>
              <a:ext cx="49128" cy="952499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7" name="Forme libre 96"/>
            <p:cNvSpPr/>
            <p:nvPr/>
          </p:nvSpPr>
          <p:spPr>
            <a:xfrm>
              <a:off x="6266304" y="1605915"/>
              <a:ext cx="49128" cy="10965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8" name="Forme libre 97"/>
            <p:cNvSpPr/>
            <p:nvPr/>
          </p:nvSpPr>
          <p:spPr>
            <a:xfrm>
              <a:off x="6266304" y="2116456"/>
              <a:ext cx="49128" cy="109461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9" name="Forme libre 98"/>
            <p:cNvSpPr/>
            <p:nvPr/>
          </p:nvSpPr>
          <p:spPr bwMode="auto">
            <a:xfrm>
              <a:off x="2626360" y="2176780"/>
              <a:ext cx="3665220" cy="497840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220" h="497840">
                  <a:moveTo>
                    <a:pt x="0" y="497840"/>
                  </a:moveTo>
                  <a:lnTo>
                    <a:pt x="1224280" y="111760"/>
                  </a:lnTo>
                  <a:lnTo>
                    <a:pt x="2448560" y="30480"/>
                  </a:lnTo>
                  <a:lnTo>
                    <a:pt x="3665220" y="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0" name="Forme libre 99"/>
            <p:cNvSpPr/>
            <p:nvPr/>
          </p:nvSpPr>
          <p:spPr bwMode="auto">
            <a:xfrm>
              <a:off x="2633980" y="2677160"/>
              <a:ext cx="3652520" cy="78740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57600"/>
                <a:gd name="connsiteY0" fmla="*/ 58420 h 111760"/>
                <a:gd name="connsiteX1" fmla="*/ 1216660 w 3657600"/>
                <a:gd name="connsiteY1" fmla="*/ 111760 h 111760"/>
                <a:gd name="connsiteX2" fmla="*/ 2440940 w 3657600"/>
                <a:gd name="connsiteY2" fmla="*/ 30480 h 111760"/>
                <a:gd name="connsiteX3" fmla="*/ 3657600 w 3657600"/>
                <a:gd name="connsiteY3" fmla="*/ 0 h 111760"/>
                <a:gd name="connsiteX0" fmla="*/ 0 w 3657600"/>
                <a:gd name="connsiteY0" fmla="*/ 58420 h 114300"/>
                <a:gd name="connsiteX1" fmla="*/ 1216660 w 3657600"/>
                <a:gd name="connsiteY1" fmla="*/ 111760 h 114300"/>
                <a:gd name="connsiteX2" fmla="*/ 2435860 w 3657600"/>
                <a:gd name="connsiteY2" fmla="*/ 114300 h 114300"/>
                <a:gd name="connsiteX3" fmla="*/ 3657600 w 3657600"/>
                <a:gd name="connsiteY3" fmla="*/ 0 h 114300"/>
                <a:gd name="connsiteX0" fmla="*/ 0 w 3652520"/>
                <a:gd name="connsiteY0" fmla="*/ 0 h 78740"/>
                <a:gd name="connsiteX1" fmla="*/ 1216660 w 3652520"/>
                <a:gd name="connsiteY1" fmla="*/ 53340 h 78740"/>
                <a:gd name="connsiteX2" fmla="*/ 2435860 w 3652520"/>
                <a:gd name="connsiteY2" fmla="*/ 55880 h 78740"/>
                <a:gd name="connsiteX3" fmla="*/ 3652520 w 3652520"/>
                <a:gd name="connsiteY3" fmla="*/ 78740 h 7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2520" h="78740">
                  <a:moveTo>
                    <a:pt x="0" y="0"/>
                  </a:moveTo>
                  <a:lnTo>
                    <a:pt x="1216660" y="53340"/>
                  </a:lnTo>
                  <a:lnTo>
                    <a:pt x="2435860" y="55880"/>
                  </a:lnTo>
                  <a:lnTo>
                    <a:pt x="3652520" y="78740"/>
                  </a:ln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6" name="Ellipse 85"/>
            <p:cNvSpPr/>
            <p:nvPr/>
          </p:nvSpPr>
          <p:spPr bwMode="auto">
            <a:xfrm>
              <a:off x="2601309" y="264982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1" name="Parenthèse fermante 100"/>
            <p:cNvSpPr/>
            <p:nvPr/>
          </p:nvSpPr>
          <p:spPr bwMode="auto">
            <a:xfrm>
              <a:off x="6607400" y="2190204"/>
              <a:ext cx="73152" cy="570497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6394512" y="2341260"/>
              <a:ext cx="630301" cy="215444"/>
            </a:xfrm>
            <a:prstGeom prst="rect">
              <a:avLst/>
            </a:prstGeom>
            <a:solidFill>
              <a:srgbClr val="DDDDDD"/>
            </a:solidFill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0066"/>
                  </a:solidFill>
                </a:rPr>
                <a:t>p &lt; 0,001</a:t>
              </a:r>
            </a:p>
          </p:txBody>
        </p:sp>
      </p:grpSp>
      <p:grpSp>
        <p:nvGrpSpPr>
          <p:cNvPr id="152" name="Groupe 151"/>
          <p:cNvGrpSpPr/>
          <p:nvPr/>
        </p:nvGrpSpPr>
        <p:grpSpPr>
          <a:xfrm>
            <a:off x="2625467" y="3937298"/>
            <a:ext cx="4751766" cy="2155998"/>
            <a:chOff x="2273047" y="3851406"/>
            <a:chExt cx="4751766" cy="2155998"/>
          </a:xfrm>
        </p:grpSpPr>
        <p:sp>
          <p:nvSpPr>
            <p:cNvPr id="103" name="Line 11"/>
            <p:cNvSpPr>
              <a:spLocks noChangeShapeType="1"/>
            </p:cNvSpPr>
            <p:nvPr/>
          </p:nvSpPr>
          <p:spPr bwMode="auto">
            <a:xfrm flipV="1">
              <a:off x="2630075" y="3974060"/>
              <a:ext cx="0" cy="1772414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4" name="Line 16"/>
            <p:cNvSpPr>
              <a:spLocks noChangeShapeType="1"/>
            </p:cNvSpPr>
            <p:nvPr/>
          </p:nvSpPr>
          <p:spPr bwMode="auto">
            <a:xfrm>
              <a:off x="2586052" y="3974411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>
              <a:off x="2586052" y="448223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2586052" y="4732746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7" name="Line 19"/>
            <p:cNvSpPr>
              <a:spLocks noChangeShapeType="1"/>
            </p:cNvSpPr>
            <p:nvPr/>
          </p:nvSpPr>
          <p:spPr bwMode="auto">
            <a:xfrm>
              <a:off x="2586052" y="4986870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8" name="Line 20"/>
            <p:cNvSpPr>
              <a:spLocks noChangeShapeType="1"/>
            </p:cNvSpPr>
            <p:nvPr/>
          </p:nvSpPr>
          <p:spPr bwMode="auto">
            <a:xfrm>
              <a:off x="2586052" y="5238473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9" name="Line 21"/>
            <p:cNvSpPr>
              <a:spLocks noChangeShapeType="1"/>
            </p:cNvSpPr>
            <p:nvPr/>
          </p:nvSpPr>
          <p:spPr bwMode="auto">
            <a:xfrm>
              <a:off x="2586052" y="574085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2328322" y="5776572"/>
              <a:ext cx="4732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Basal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3533408" y="5776572"/>
              <a:ext cx="7745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00" dirty="0">
                  <a:solidFill>
                    <a:srgbClr val="000066"/>
                  </a:solidFill>
                </a:rPr>
                <a:t>Semana 24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5971165" y="5776572"/>
              <a:ext cx="7745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00" dirty="0">
                  <a:solidFill>
                    <a:srgbClr val="000066"/>
                  </a:solidFill>
                </a:rPr>
                <a:t>Semana 96</a:t>
              </a: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2273047" y="563313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-2.5</a:t>
              </a: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2273047" y="5130751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-0.5</a:t>
              </a: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2306711" y="4879148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0.5</a:t>
              </a:r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2306711" y="4625024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1.5</a:t>
              </a:r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2306711" y="437451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2.5</a:t>
              </a: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2306711" y="3851406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4.5</a:t>
              </a:r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6272566" y="4475377"/>
              <a:ext cx="3609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2.1</a:t>
              </a: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4752608" y="5776572"/>
              <a:ext cx="7745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900" dirty="0">
                  <a:solidFill>
                    <a:srgbClr val="000066"/>
                  </a:solidFill>
                </a:rPr>
                <a:t>Semana 48</a:t>
              </a:r>
            </a:p>
          </p:txBody>
        </p:sp>
        <p:sp>
          <p:nvSpPr>
            <p:cNvPr id="122" name="Line 21"/>
            <p:cNvSpPr>
              <a:spLocks noChangeShapeType="1"/>
            </p:cNvSpPr>
            <p:nvPr/>
          </p:nvSpPr>
          <p:spPr bwMode="auto">
            <a:xfrm>
              <a:off x="2586052" y="549320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2273047" y="538548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-1.5</a:t>
              </a:r>
            </a:p>
          </p:txBody>
        </p:sp>
        <p:sp>
          <p:nvSpPr>
            <p:cNvPr id="124" name="Line 17"/>
            <p:cNvSpPr>
              <a:spLocks noChangeShapeType="1"/>
            </p:cNvSpPr>
            <p:nvPr/>
          </p:nvSpPr>
          <p:spPr bwMode="auto">
            <a:xfrm>
              <a:off x="2586052" y="422696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2306711" y="411924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3.5</a:t>
              </a: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6272566" y="5149036"/>
              <a:ext cx="4042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-0.6</a:t>
              </a:r>
            </a:p>
          </p:txBody>
        </p:sp>
        <p:sp>
          <p:nvSpPr>
            <p:cNvPr id="127" name="Line 16"/>
            <p:cNvSpPr>
              <a:spLocks noChangeShapeType="1"/>
            </p:cNvSpPr>
            <p:nvPr/>
          </p:nvSpPr>
          <p:spPr bwMode="auto">
            <a:xfrm>
              <a:off x="2627784" y="5108180"/>
              <a:ext cx="3666336" cy="0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8" name="Ellipse 127"/>
            <p:cNvSpPr/>
            <p:nvPr/>
          </p:nvSpPr>
          <p:spPr bwMode="auto">
            <a:xfrm>
              <a:off x="3824319" y="5101283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>
              <a:off x="5043519" y="513417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0" name="Ellipse 129"/>
            <p:cNvSpPr/>
            <p:nvPr/>
          </p:nvSpPr>
          <p:spPr bwMode="auto">
            <a:xfrm>
              <a:off x="6258909" y="5233234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1" name="Ellipse 130"/>
            <p:cNvSpPr/>
            <p:nvPr/>
          </p:nvSpPr>
          <p:spPr bwMode="auto">
            <a:xfrm>
              <a:off x="6258909" y="4555064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2" name="Ellipse 131"/>
            <p:cNvSpPr/>
            <p:nvPr/>
          </p:nvSpPr>
          <p:spPr bwMode="auto">
            <a:xfrm>
              <a:off x="5043519" y="4702890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4" name="Forme libre 133"/>
            <p:cNvSpPr/>
            <p:nvPr/>
          </p:nvSpPr>
          <p:spPr>
            <a:xfrm>
              <a:off x="3825652" y="4568690"/>
              <a:ext cx="49128" cy="53949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5" name="Forme libre 134"/>
            <p:cNvSpPr/>
            <p:nvPr/>
          </p:nvSpPr>
          <p:spPr>
            <a:xfrm>
              <a:off x="3825652" y="4871696"/>
              <a:ext cx="49128" cy="55245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6" name="Forme libre 135"/>
            <p:cNvSpPr/>
            <p:nvPr/>
          </p:nvSpPr>
          <p:spPr>
            <a:xfrm>
              <a:off x="5045978" y="4366870"/>
              <a:ext cx="49128" cy="670153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7" name="Forme libre 136"/>
            <p:cNvSpPr/>
            <p:nvPr/>
          </p:nvSpPr>
          <p:spPr>
            <a:xfrm>
              <a:off x="5045978" y="4816451"/>
              <a:ext cx="49128" cy="69605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8" name="Forme libre 137"/>
            <p:cNvSpPr/>
            <p:nvPr/>
          </p:nvSpPr>
          <p:spPr>
            <a:xfrm>
              <a:off x="6266304" y="4165308"/>
              <a:ext cx="49128" cy="816878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9" name="Forme libre 138"/>
            <p:cNvSpPr/>
            <p:nvPr/>
          </p:nvSpPr>
          <p:spPr>
            <a:xfrm>
              <a:off x="6266304" y="4764232"/>
              <a:ext cx="49128" cy="88089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40" name="Forme libre 139"/>
            <p:cNvSpPr/>
            <p:nvPr/>
          </p:nvSpPr>
          <p:spPr bwMode="auto">
            <a:xfrm>
              <a:off x="2626360" y="4586834"/>
              <a:ext cx="3665220" cy="522605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65220"/>
                <a:gd name="connsiteY0" fmla="*/ 497840 h 497840"/>
                <a:gd name="connsiteX1" fmla="*/ 1228090 w 3665220"/>
                <a:gd name="connsiteY1" fmla="*/ 27178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65220"/>
                <a:gd name="connsiteY0" fmla="*/ 497840 h 497840"/>
                <a:gd name="connsiteX1" fmla="*/ 1228090 w 3665220"/>
                <a:gd name="connsiteY1" fmla="*/ 271780 h 497840"/>
                <a:gd name="connsiteX2" fmla="*/ 2442845 w 3665220"/>
                <a:gd name="connsiteY2" fmla="*/ 123825 h 497840"/>
                <a:gd name="connsiteX3" fmla="*/ 3665220 w 3665220"/>
                <a:gd name="connsiteY3" fmla="*/ 0 h 497840"/>
                <a:gd name="connsiteX0" fmla="*/ 0 w 3665220"/>
                <a:gd name="connsiteY0" fmla="*/ 522605 h 522605"/>
                <a:gd name="connsiteX1" fmla="*/ 1228090 w 3665220"/>
                <a:gd name="connsiteY1" fmla="*/ 296545 h 522605"/>
                <a:gd name="connsiteX2" fmla="*/ 2442845 w 3665220"/>
                <a:gd name="connsiteY2" fmla="*/ 148590 h 522605"/>
                <a:gd name="connsiteX3" fmla="*/ 3665220 w 3665220"/>
                <a:gd name="connsiteY3" fmla="*/ 0 h 52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220" h="522605">
                  <a:moveTo>
                    <a:pt x="0" y="522605"/>
                  </a:moveTo>
                  <a:lnTo>
                    <a:pt x="1228090" y="296545"/>
                  </a:lnTo>
                  <a:lnTo>
                    <a:pt x="2442845" y="148590"/>
                  </a:lnTo>
                  <a:lnTo>
                    <a:pt x="3665220" y="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1" name="Forme libre 140"/>
            <p:cNvSpPr/>
            <p:nvPr/>
          </p:nvSpPr>
          <p:spPr bwMode="auto">
            <a:xfrm>
              <a:off x="2624454" y="5106264"/>
              <a:ext cx="3669665" cy="156845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57600"/>
                <a:gd name="connsiteY0" fmla="*/ 58420 h 111760"/>
                <a:gd name="connsiteX1" fmla="*/ 1216660 w 3657600"/>
                <a:gd name="connsiteY1" fmla="*/ 111760 h 111760"/>
                <a:gd name="connsiteX2" fmla="*/ 2440940 w 3657600"/>
                <a:gd name="connsiteY2" fmla="*/ 30480 h 111760"/>
                <a:gd name="connsiteX3" fmla="*/ 3657600 w 3657600"/>
                <a:gd name="connsiteY3" fmla="*/ 0 h 111760"/>
                <a:gd name="connsiteX0" fmla="*/ 0 w 3657600"/>
                <a:gd name="connsiteY0" fmla="*/ 58420 h 114300"/>
                <a:gd name="connsiteX1" fmla="*/ 1216660 w 3657600"/>
                <a:gd name="connsiteY1" fmla="*/ 111760 h 114300"/>
                <a:gd name="connsiteX2" fmla="*/ 2435860 w 3657600"/>
                <a:gd name="connsiteY2" fmla="*/ 114300 h 114300"/>
                <a:gd name="connsiteX3" fmla="*/ 3657600 w 3657600"/>
                <a:gd name="connsiteY3" fmla="*/ 0 h 114300"/>
                <a:gd name="connsiteX0" fmla="*/ 0 w 3652520"/>
                <a:gd name="connsiteY0" fmla="*/ 0 h 78740"/>
                <a:gd name="connsiteX1" fmla="*/ 1216660 w 3652520"/>
                <a:gd name="connsiteY1" fmla="*/ 53340 h 78740"/>
                <a:gd name="connsiteX2" fmla="*/ 2435860 w 3652520"/>
                <a:gd name="connsiteY2" fmla="*/ 55880 h 78740"/>
                <a:gd name="connsiteX3" fmla="*/ 3652520 w 3652520"/>
                <a:gd name="connsiteY3" fmla="*/ 78740 h 78740"/>
                <a:gd name="connsiteX0" fmla="*/ 0 w 3660140"/>
                <a:gd name="connsiteY0" fmla="*/ 0 h 151130"/>
                <a:gd name="connsiteX1" fmla="*/ 1216660 w 3660140"/>
                <a:gd name="connsiteY1" fmla="*/ 53340 h 151130"/>
                <a:gd name="connsiteX2" fmla="*/ 2435860 w 3660140"/>
                <a:gd name="connsiteY2" fmla="*/ 55880 h 151130"/>
                <a:gd name="connsiteX3" fmla="*/ 3660140 w 3660140"/>
                <a:gd name="connsiteY3" fmla="*/ 151130 h 151130"/>
                <a:gd name="connsiteX0" fmla="*/ 0 w 3660140"/>
                <a:gd name="connsiteY0" fmla="*/ 0 h 151130"/>
                <a:gd name="connsiteX1" fmla="*/ 1216660 w 3660140"/>
                <a:gd name="connsiteY1" fmla="*/ 53340 h 151130"/>
                <a:gd name="connsiteX2" fmla="*/ 2433955 w 3660140"/>
                <a:gd name="connsiteY2" fmla="*/ 50165 h 151130"/>
                <a:gd name="connsiteX3" fmla="*/ 3660140 w 3660140"/>
                <a:gd name="connsiteY3" fmla="*/ 151130 h 151130"/>
                <a:gd name="connsiteX0" fmla="*/ 0 w 3660140"/>
                <a:gd name="connsiteY0" fmla="*/ 0 h 151130"/>
                <a:gd name="connsiteX1" fmla="*/ 1216660 w 3660140"/>
                <a:gd name="connsiteY1" fmla="*/ 19050 h 151130"/>
                <a:gd name="connsiteX2" fmla="*/ 2433955 w 3660140"/>
                <a:gd name="connsiteY2" fmla="*/ 50165 h 151130"/>
                <a:gd name="connsiteX3" fmla="*/ 3660140 w 3660140"/>
                <a:gd name="connsiteY3" fmla="*/ 151130 h 151130"/>
                <a:gd name="connsiteX0" fmla="*/ 0 w 3669665"/>
                <a:gd name="connsiteY0" fmla="*/ 0 h 156845"/>
                <a:gd name="connsiteX1" fmla="*/ 1226185 w 3669665"/>
                <a:gd name="connsiteY1" fmla="*/ 24765 h 156845"/>
                <a:gd name="connsiteX2" fmla="*/ 2443480 w 3669665"/>
                <a:gd name="connsiteY2" fmla="*/ 55880 h 156845"/>
                <a:gd name="connsiteX3" fmla="*/ 3669665 w 3669665"/>
                <a:gd name="connsiteY3" fmla="*/ 156845 h 15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9665" h="156845">
                  <a:moveTo>
                    <a:pt x="0" y="0"/>
                  </a:moveTo>
                  <a:lnTo>
                    <a:pt x="1226185" y="24765"/>
                  </a:lnTo>
                  <a:lnTo>
                    <a:pt x="2443480" y="55880"/>
                  </a:lnTo>
                  <a:lnTo>
                    <a:pt x="3669665" y="156845"/>
                  </a:ln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2" name="Ellipse 141"/>
            <p:cNvSpPr/>
            <p:nvPr/>
          </p:nvSpPr>
          <p:spPr bwMode="auto">
            <a:xfrm>
              <a:off x="2601309" y="508464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3" name="Parenthèse fermante 142"/>
            <p:cNvSpPr/>
            <p:nvPr/>
          </p:nvSpPr>
          <p:spPr bwMode="auto">
            <a:xfrm>
              <a:off x="6607400" y="4612616"/>
              <a:ext cx="69098" cy="659530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6394512" y="4821800"/>
              <a:ext cx="630301" cy="215444"/>
            </a:xfrm>
            <a:prstGeom prst="rect">
              <a:avLst/>
            </a:prstGeom>
            <a:solidFill>
              <a:srgbClr val="DDDDDD"/>
            </a:solidFill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0066"/>
                  </a:solidFill>
                </a:rPr>
                <a:t>p &lt; 0,001</a:t>
              </a:r>
            </a:p>
          </p:txBody>
        </p:sp>
        <p:sp>
          <p:nvSpPr>
            <p:cNvPr id="133" name="Ellipse 132"/>
            <p:cNvSpPr/>
            <p:nvPr/>
          </p:nvSpPr>
          <p:spPr bwMode="auto">
            <a:xfrm>
              <a:off x="3822414" y="4853256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146" name="Content Placeholder 10"/>
          <p:cNvSpPr txBox="1">
            <a:spLocks/>
          </p:cNvSpPr>
          <p:nvPr/>
        </p:nvSpPr>
        <p:spPr bwMode="auto">
          <a:xfrm>
            <a:off x="50800" y="6021288"/>
            <a:ext cx="9024938" cy="65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s-ES" sz="1600" kern="0" dirty="0">
                <a:solidFill>
                  <a:srgbClr val="000066"/>
                </a:solidFill>
              </a:rPr>
              <a:t>Independientemente del régimen previo de tratamiento, las diferencias entre las ramas fueron estadísticamente significativas para DMO de columna y cadera</a:t>
            </a:r>
          </a:p>
        </p:txBody>
      </p:sp>
      <p:sp>
        <p:nvSpPr>
          <p:cNvPr id="149" name="TextBox 12"/>
          <p:cNvSpPr txBox="1"/>
          <p:nvPr/>
        </p:nvSpPr>
        <p:spPr>
          <a:xfrm>
            <a:off x="283792" y="4315221"/>
            <a:ext cx="2284151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rgbClr val="333399"/>
                </a:solidFill>
                <a:latin typeface="+mj-lt"/>
              </a:rPr>
              <a:t>Todos los pacientes (N = 1 354)</a:t>
            </a:r>
          </a:p>
        </p:txBody>
      </p:sp>
      <p:sp>
        <p:nvSpPr>
          <p:cNvPr id="150" name="TextBox 13"/>
          <p:cNvSpPr txBox="1"/>
          <p:nvPr/>
        </p:nvSpPr>
        <p:spPr>
          <a:xfrm>
            <a:off x="283792" y="2080608"/>
            <a:ext cx="2284151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rgbClr val="333399"/>
                </a:solidFill>
                <a:latin typeface="+mj-lt"/>
              </a:rPr>
              <a:t>Todos los pacientes (N = 1 369)</a:t>
            </a:r>
          </a:p>
        </p:txBody>
      </p:sp>
      <p:grpSp>
        <p:nvGrpSpPr>
          <p:cNvPr id="154" name="Groupe 153"/>
          <p:cNvGrpSpPr/>
          <p:nvPr/>
        </p:nvGrpSpPr>
        <p:grpSpPr>
          <a:xfrm>
            <a:off x="3619739" y="1602420"/>
            <a:ext cx="3340081" cy="279615"/>
            <a:chOff x="2129753" y="1555673"/>
            <a:chExt cx="4570429" cy="403170"/>
          </a:xfrm>
        </p:grpSpPr>
        <p:sp>
          <p:nvSpPr>
            <p:cNvPr id="155" name="AutoShape 165"/>
            <p:cNvSpPr>
              <a:spLocks noChangeArrowheads="1"/>
            </p:cNvSpPr>
            <p:nvPr/>
          </p:nvSpPr>
          <p:spPr bwMode="auto">
            <a:xfrm>
              <a:off x="2129753" y="1555673"/>
              <a:ext cx="4437552" cy="37365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56" name="Rectangle 3"/>
            <p:cNvSpPr>
              <a:spLocks noChangeArrowheads="1"/>
            </p:cNvSpPr>
            <p:nvPr/>
          </p:nvSpPr>
          <p:spPr bwMode="auto">
            <a:xfrm>
              <a:off x="2281457" y="1678505"/>
              <a:ext cx="12827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157" name="Rectangle 4"/>
            <p:cNvSpPr>
              <a:spLocks noChangeArrowheads="1"/>
            </p:cNvSpPr>
            <p:nvPr/>
          </p:nvSpPr>
          <p:spPr bwMode="auto">
            <a:xfrm>
              <a:off x="3789835" y="1676919"/>
              <a:ext cx="128269" cy="144461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158" name="ZoneTexte 84"/>
            <p:cNvSpPr txBox="1">
              <a:spLocks noChangeArrowheads="1"/>
            </p:cNvSpPr>
            <p:nvPr/>
          </p:nvSpPr>
          <p:spPr bwMode="auto">
            <a:xfrm>
              <a:off x="2399859" y="1557854"/>
              <a:ext cx="1389975" cy="399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E/C/F/TAF</a:t>
              </a:r>
            </a:p>
          </p:txBody>
        </p:sp>
        <p:sp>
          <p:nvSpPr>
            <p:cNvPr id="159" name="ZoneTexte 85"/>
            <p:cNvSpPr txBox="1">
              <a:spLocks noChangeArrowheads="1"/>
            </p:cNvSpPr>
            <p:nvPr/>
          </p:nvSpPr>
          <p:spPr bwMode="auto">
            <a:xfrm>
              <a:off x="3921635" y="1559444"/>
              <a:ext cx="2778547" cy="399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fr-FR" sz="12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Regímenes basados en TDF</a:t>
              </a:r>
            </a:p>
          </p:txBody>
        </p:sp>
      </p:grpSp>
      <p:sp>
        <p:nvSpPr>
          <p:cNvPr id="145" name="Text Box 2"/>
          <p:cNvSpPr txBox="1">
            <a:spLocks noChangeArrowheads="1"/>
          </p:cNvSpPr>
          <p:nvPr/>
        </p:nvSpPr>
        <p:spPr bwMode="auto">
          <a:xfrm>
            <a:off x="911350" y="1100138"/>
            <a:ext cx="73086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>
              <a:spcBef>
                <a:spcPct val="0"/>
              </a:spcBef>
              <a:buClrTx/>
              <a:buNone/>
            </a:pPr>
            <a:r>
              <a:rPr lang="es-ES" sz="2800" b="1" dirty="0">
                <a:solidFill>
                  <a:srgbClr val="CC0000"/>
                </a:solidFill>
                <a:latin typeface="+mj-lt"/>
              </a:rPr>
              <a:t>Mediana % de cambio en DMO (Q1, Q3) en DXA</a:t>
            </a:r>
          </a:p>
        </p:txBody>
      </p:sp>
      <p:sp>
        <p:nvSpPr>
          <p:cNvPr id="147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Estudio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GS-US-292-0109: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Cambio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de TDF a 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4310291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3261</TotalTime>
  <Words>1847</Words>
  <Application>Microsoft Office PowerPoint</Application>
  <PresentationFormat>Affichage à l'écran (4:3)</PresentationFormat>
  <Paragraphs>620</Paragraphs>
  <Slides>17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ARV_trials_2016</vt:lpstr>
      <vt:lpstr>Cambio de TDF a TAF</vt:lpstr>
      <vt:lpstr>Estudio GS-US-292-0109: Cambio de TDF a TAF</vt:lpstr>
      <vt:lpstr>Estudio GS-US-292-0109: Cambio de TDF a TAF</vt:lpstr>
      <vt:lpstr>Estudio GS-US-292-0109: Cambio de TDF a TAF</vt:lpstr>
      <vt:lpstr>Estudio GS-US-292-0109: Cambio de TDF a TAF</vt:lpstr>
      <vt:lpstr>Estudio GS-US-292-0109: Cambio de TDF a TAF</vt:lpstr>
      <vt:lpstr>Estudio GS-US-292-0109: Cambio de TDF a TAF</vt:lpstr>
      <vt:lpstr>Estudio GS-US-292-0109: Cambio de TDF a TAF</vt:lpstr>
      <vt:lpstr>Estudio GS-US-292-0109: Cambio de TDF a TAF</vt:lpstr>
      <vt:lpstr>Cambio en diagnóstico de Osteopenia/Osteoporosis (definido por T-Score)</vt:lpstr>
      <vt:lpstr>Estudio GS-US-292-0109: Cambio de TDF a TAF</vt:lpstr>
      <vt:lpstr>Resultados de seguridad renal (mediana % cambio en la proteinuria)</vt:lpstr>
      <vt:lpstr>Estudio GS-US-292-0109: Cambio de TDF a TAF</vt:lpstr>
      <vt:lpstr>Estudio GS-US-292-0109: Cambio de TDF a TAF</vt:lpstr>
      <vt:lpstr>Estudio GS-US-292-0109: Cambio de TDF a TAF</vt:lpstr>
      <vt:lpstr>Lípidos en ayunas (mg/dL, mediana)</vt:lpstr>
      <vt:lpstr>Estudio GS-US-292-0109: Cambio de TDF a TAF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Utilisateur</cp:lastModifiedBy>
  <cp:revision>196</cp:revision>
  <dcterms:created xsi:type="dcterms:W3CDTF">2014-10-03T08:50:57Z</dcterms:created>
  <dcterms:modified xsi:type="dcterms:W3CDTF">2016-09-08T08:43:46Z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