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541" r:id="rId2"/>
    <p:sldId id="515" r:id="rId3"/>
    <p:sldId id="516" r:id="rId4"/>
    <p:sldId id="517" r:id="rId5"/>
    <p:sldId id="518" r:id="rId6"/>
    <p:sldId id="519" r:id="rId7"/>
    <p:sldId id="540" r:id="rId8"/>
    <p:sldId id="520" r:id="rId9"/>
    <p:sldId id="521" r:id="rId10"/>
    <p:sldId id="522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3" r:id="rId21"/>
    <p:sldId id="534" r:id="rId22"/>
    <p:sldId id="535" r:id="rId23"/>
    <p:sldId id="536" r:id="rId24"/>
    <p:sldId id="537" r:id="rId25"/>
    <p:sldId id="538" r:id="rId26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19">
          <p15:clr>
            <a:srgbClr val="A4A3A4"/>
          </p15:clr>
        </p15:guide>
        <p15:guide id="2" pos="567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69">
          <p15:clr>
            <a:srgbClr val="A4A3A4"/>
          </p15:clr>
        </p15:guide>
        <p15:guide id="2" pos="2236">
          <p15:clr>
            <a:srgbClr val="A4A3A4"/>
          </p15:clr>
        </p15:guide>
        <p15:guide id="3" pos="405">
          <p15:clr>
            <a:srgbClr val="A4A3A4"/>
          </p15:clr>
        </p15:guide>
        <p15:guide id="4" pos="37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99"/>
    <a:srgbClr val="000066"/>
    <a:srgbClr val="C0C0C0"/>
    <a:srgbClr val="0099FF"/>
    <a:srgbClr val="993300"/>
    <a:srgbClr val="3399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9" autoAdjust="0"/>
    <p:restoredTop sz="94660"/>
  </p:normalViewPr>
  <p:slideViewPr>
    <p:cSldViewPr snapToObjects="1" showGuides="1">
      <p:cViewPr varScale="1">
        <p:scale>
          <a:sx n="113" d="100"/>
          <a:sy n="113" d="100"/>
        </p:scale>
        <p:origin x="-1488" y="-10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 showGuides="1">
      <p:cViewPr varScale="1">
        <p:scale>
          <a:sx n="97" d="100"/>
          <a:sy n="97" d="100"/>
        </p:scale>
        <p:origin x="-3582" y="-114"/>
      </p:cViewPr>
      <p:guideLst>
        <p:guide orient="horz" pos="2969"/>
        <p:guide pos="2236"/>
        <p:guide pos="405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7CAB5E99-8E6F-40F1-BEDE-2802153423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68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559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322" tIns="58662" rIns="117322" bIns="58662"/>
          <a:lstStyle/>
          <a:p>
            <a:pPr algn="l" defTabSz="1173163"/>
            <a:r>
              <a:rPr lang="fr-FR" sz="16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66543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8CCEE59-14C0-4042-B3E1-DFB026F4C5E3}" type="datetime1">
              <a:rPr lang="fr-FR"/>
              <a:pPr>
                <a:defRPr/>
              </a:pPr>
              <a:t>24/09/2015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311" tIns="54156" rIns="108311" bIns="54156"/>
          <a:lstStyle/>
          <a:p>
            <a:pPr algn="l" defTabSz="1082675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2A9E170-4444-48F3-BABC-CAE364E537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24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34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224" cy="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3" tIns="49991" rIns="99983" bIns="49991"/>
          <a:lstStyle/>
          <a:p>
            <a:pPr defTabSz="999077"/>
            <a:r>
              <a:rPr lang="fr-FR" sz="14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741924" y="9429704"/>
            <a:ext cx="3073077" cy="51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5" rIns="92053" bIns="46025" anchor="b"/>
          <a:lstStyle/>
          <a:p>
            <a:pPr algn="r" defTabSz="921695"/>
            <a:fld id="{8B87528F-3C34-418C-B37E-B3F1FFDBC226}" type="slidenum">
              <a:rPr lang="fr-FR" sz="1300">
                <a:latin typeface="Calibri" pitchFamily="34" charset="0"/>
              </a:rPr>
              <a:pPr algn="r" defTabSz="921695"/>
              <a:t>1</a:t>
            </a:fld>
            <a:endParaRPr lang="fr-FR" sz="13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1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07AB107E-FE74-4320-A4E0-6760FC551473}" type="slidenum">
              <a:rPr lang="fr-FR" smtClean="0">
                <a:latin typeface="Arial" pitchFamily="34" charset="0"/>
              </a:rPr>
              <a:pPr defTabSz="1035050"/>
              <a:t>2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7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67B117E6-C73A-4770-B943-4EF152288090}" type="slidenum">
              <a:rPr lang="fr-FR" smtClean="0">
                <a:latin typeface="Arial" pitchFamily="34" charset="0"/>
              </a:rPr>
              <a:pPr defTabSz="1035050"/>
              <a:t>3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85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174CCFF7-1CF3-4E97-918E-829B46DC6D5E}" type="slidenum">
              <a:rPr lang="fr-FR" smtClean="0">
                <a:latin typeface="Arial" pitchFamily="34" charset="0"/>
              </a:rPr>
              <a:pPr defTabSz="1035050"/>
              <a:t>4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149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4B87ADAB-9889-4EB5-9555-EDE82612F66A}" type="slidenum">
              <a:rPr lang="fr-FR" smtClean="0">
                <a:latin typeface="Arial" pitchFamily="34" charset="0"/>
              </a:rPr>
              <a:pPr defTabSz="1035050"/>
              <a:t>5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592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0893E42C-CC89-4142-A17F-F2CD23EF7B64}" type="slidenum">
              <a:rPr lang="fr-FR" smtClean="0">
                <a:latin typeface="Arial" pitchFamily="34" charset="0"/>
              </a:rPr>
              <a:pPr defTabSz="1035050"/>
              <a:t>6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4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83DF122D-4FC2-45C2-8A37-09E767EB2995}" type="slidenum">
              <a:rPr lang="fr-FR" smtClean="0">
                <a:latin typeface="Arial" pitchFamily="34" charset="0"/>
              </a:rPr>
              <a:pPr defTabSz="1035050"/>
              <a:t>8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44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FA588C98-FB6F-42AA-A0F3-43F139E0AD57}" type="slidenum">
              <a:rPr lang="fr-FR" smtClean="0">
                <a:latin typeface="Arial" pitchFamily="34" charset="0"/>
              </a:rPr>
              <a:pPr defTabSz="1035050"/>
              <a:t>9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481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28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35050"/>
            <a:fld id="{03D7D078-629B-4D80-A889-8C0D481EA0B6}" type="slidenum">
              <a:rPr lang="fr-FR" smtClean="0">
                <a:latin typeface="Arial" pitchFamily="34" charset="0"/>
              </a:rPr>
              <a:pPr defTabSz="1035050"/>
              <a:t>10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3584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18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34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34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34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34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34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34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Reemplazo por régimen con RAL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Estudio canadiense </a:t>
            </a:r>
          </a:p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Estudio CHEER</a:t>
            </a:r>
            <a:endParaRPr lang="es-AR" sz="2800" b="1" dirty="0" smtClean="0">
              <a:solidFill>
                <a:srgbClr val="B2B2B2"/>
              </a:solidFill>
              <a:latin typeface="Calibri" pitchFamily="34" charset="0"/>
              <a:ea typeface="ＭＳ Ｐゴシック" pitchFamily="34" charset="-128"/>
            </a:endParaRPr>
          </a:p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  <a:ea typeface="ＭＳ Ｐゴシック" pitchFamily="34" charset="-128"/>
              </a:rPr>
              <a:t>Estudio de Montreal</a:t>
            </a:r>
          </a:p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Estudio </a:t>
            </a:r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  <a:endParaRPr lang="es-AR" sz="2800" b="1" dirty="0" smtClean="0">
              <a:solidFill>
                <a:srgbClr val="B2B2B2"/>
              </a:solidFill>
              <a:latin typeface="Calibri" pitchFamily="34" charset="0"/>
              <a:ea typeface="ＭＳ Ｐゴシック" pitchFamily="34" charset="-128"/>
            </a:endParaRPr>
          </a:p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Estudio </a:t>
            </a:r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  <a:endParaRPr lang="es-AR" sz="2800" b="1" dirty="0" smtClean="0">
              <a:solidFill>
                <a:srgbClr val="B2B2B2"/>
              </a:solidFill>
              <a:latin typeface="Calibri" pitchFamily="34" charset="0"/>
              <a:ea typeface="ＭＳ Ｐゴシック" pitchFamily="34" charset="-128"/>
            </a:endParaRPr>
          </a:p>
          <a:p>
            <a:r>
              <a:rPr lang="es-AR" sz="2800" b="1" dirty="0" smtClean="0">
                <a:latin typeface="Calibri" pitchFamily="34" charset="0"/>
              </a:rPr>
              <a:t>Estudio </a:t>
            </a:r>
            <a:r>
              <a:rPr lang="es-AR" sz="2800" b="1" dirty="0" smtClean="0"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Estudio </a:t>
            </a:r>
            <a:r>
              <a:rPr lang="es-AR" sz="2800" b="1" dirty="0" err="1" smtClean="0">
                <a:solidFill>
                  <a:srgbClr val="B2B2B2"/>
                </a:solidFill>
                <a:latin typeface="Calibri" pitchFamily="34" charset="0"/>
              </a:rPr>
              <a:t>Switch</a:t>
            </a:r>
            <a:r>
              <a:rPr lang="es-AR" sz="2800" b="1" dirty="0" smtClean="0">
                <a:solidFill>
                  <a:srgbClr val="B2B2B2"/>
                </a:solidFill>
                <a:latin typeface="Calibri" pitchFamily="34" charset="0"/>
              </a:rPr>
              <a:t> ER</a:t>
            </a:r>
            <a:endParaRPr lang="es-AR" sz="2800" b="1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154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1267" name="Rectangle 19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678863" cy="1106488"/>
          </a:xfrm>
        </p:spPr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11268" name="Espace réservé du contenu 5"/>
          <p:cNvSpPr>
            <a:spLocks noGrp="1"/>
          </p:cNvSpPr>
          <p:nvPr>
            <p:ph idx="1"/>
          </p:nvPr>
        </p:nvSpPr>
        <p:spPr>
          <a:xfrm>
            <a:off x="50800" y="1409700"/>
            <a:ext cx="8842375" cy="5303838"/>
          </a:xfrm>
        </p:spPr>
        <p:txBody>
          <a:bodyPr/>
          <a:lstStyle/>
          <a:p>
            <a:r>
              <a:rPr lang="es-ES" sz="2800" b="1" dirty="0" smtClean="0">
                <a:latin typeface="Calibri" pitchFamily="34" charset="0"/>
              </a:rPr>
              <a:t>Conclusiones</a:t>
            </a:r>
            <a:br>
              <a:rPr lang="es-ES" sz="2800" b="1" dirty="0" smtClean="0">
                <a:latin typeface="Calibri" pitchFamily="34" charset="0"/>
              </a:rPr>
            </a:br>
            <a:endParaRPr lang="es-ES" sz="2800" b="1" dirty="0" smtClean="0">
              <a:latin typeface="Calibri" pitchFamily="34" charset="0"/>
            </a:endParaRPr>
          </a:p>
          <a:p>
            <a:pPr lvl="1"/>
            <a:r>
              <a:rPr lang="es-ES" sz="2000" dirty="0" smtClean="0"/>
              <a:t>En pacientes HIV positivos adultos con carga viral sostenida a nivel </a:t>
            </a:r>
            <a:br>
              <a:rPr lang="es-ES" sz="2000" dirty="0" smtClean="0"/>
            </a:br>
            <a:r>
              <a:rPr lang="es-ES" sz="2000" dirty="0" smtClean="0"/>
              <a:t>&lt; 50 c/</a:t>
            </a:r>
            <a:r>
              <a:rPr lang="es-ES" sz="2000" dirty="0" err="1" smtClean="0"/>
              <a:t>mL</a:t>
            </a:r>
            <a:r>
              <a:rPr lang="es-ES" sz="2000" dirty="0" smtClean="0"/>
              <a:t> en terapia conteniendo IP/r, </a:t>
            </a:r>
            <a:br>
              <a:rPr lang="es-ES" sz="2000" dirty="0" smtClean="0"/>
            </a:br>
            <a:r>
              <a:rPr lang="es-ES" sz="2000" dirty="0" smtClean="0"/>
              <a:t>el reemplazo del componente IP/r a </a:t>
            </a:r>
            <a:r>
              <a:rPr lang="es-ES" sz="2000" dirty="0" err="1" smtClean="0"/>
              <a:t>raltegravir</a:t>
            </a:r>
            <a:r>
              <a:rPr lang="es-ES" sz="2000" dirty="0" smtClean="0"/>
              <a:t> resulta en</a:t>
            </a:r>
          </a:p>
          <a:p>
            <a:pPr lvl="2"/>
            <a:r>
              <a:rPr lang="es-ES" sz="2000" dirty="0" smtClean="0"/>
              <a:t>Eficacia no inferior </a:t>
            </a:r>
          </a:p>
          <a:p>
            <a:pPr lvl="2"/>
            <a:r>
              <a:rPr lang="es-ES" sz="2000" dirty="0" smtClean="0"/>
              <a:t>Mejor perfil </a:t>
            </a:r>
            <a:r>
              <a:rPr lang="es-ES" sz="2000" dirty="0" err="1" smtClean="0"/>
              <a:t>lipídico</a:t>
            </a:r>
            <a:endParaRPr lang="es-ES" sz="2000" dirty="0" smtClean="0"/>
          </a:p>
        </p:txBody>
      </p:sp>
      <p:sp>
        <p:nvSpPr>
          <p:cNvPr id="1126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50800" y="1168400"/>
            <a:ext cx="9085263" cy="747713"/>
          </a:xfrm>
        </p:spPr>
        <p:txBody>
          <a:bodyPr/>
          <a:lstStyle/>
          <a:p>
            <a:pPr algn="ctr"/>
            <a:r>
              <a:rPr lang="es-ES" sz="2200" dirty="0" err="1" smtClean="0">
                <a:solidFill>
                  <a:srgbClr val="CC3300"/>
                </a:solidFill>
              </a:rPr>
              <a:t>Biomarcadores</a:t>
            </a:r>
            <a:r>
              <a:rPr lang="es-ES" sz="2200" dirty="0" smtClean="0">
                <a:solidFill>
                  <a:srgbClr val="CC3300"/>
                </a:solidFill>
              </a:rPr>
              <a:t>  cardiovasculares: mediana (95%IC) diferencia porcentual </a:t>
            </a:r>
            <a:br>
              <a:rPr lang="es-ES" sz="2200" dirty="0" smtClean="0">
                <a:solidFill>
                  <a:srgbClr val="CC3300"/>
                </a:solidFill>
              </a:rPr>
            </a:br>
            <a:r>
              <a:rPr lang="es-ES" sz="2200" dirty="0" smtClean="0">
                <a:solidFill>
                  <a:srgbClr val="CC3300"/>
                </a:solidFill>
              </a:rPr>
              <a:t>de  cambio desde el  basal a S48, RAL (N = 119) menos IP/r (N = 114)</a:t>
            </a:r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es-A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Estudio SPIRAL: </a:t>
            </a:r>
            <a:r>
              <a:rPr lang="es-AR" sz="3200" b="1" kern="0" dirty="0" smtClean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reemplazo </a:t>
            </a:r>
            <a:r>
              <a:rPr lang="es-A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IP/r por RAL</a:t>
            </a:r>
          </a:p>
        </p:txBody>
      </p:sp>
      <p:sp>
        <p:nvSpPr>
          <p:cNvPr id="205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s-AR" sz="1200" b="1" i="1">
                <a:solidFill>
                  <a:srgbClr val="333399"/>
                </a:solidFill>
                <a:latin typeface="+mj-lt"/>
                <a:cs typeface="Arial" pitchFamily="34" charset="0"/>
              </a:rPr>
              <a:t>SPIRAL</a:t>
            </a:r>
          </a:p>
        </p:txBody>
      </p:sp>
      <p:grpSp>
        <p:nvGrpSpPr>
          <p:cNvPr id="12293" name="Groupe 84"/>
          <p:cNvGrpSpPr>
            <a:grpSpLocks/>
          </p:cNvGrpSpPr>
          <p:nvPr/>
        </p:nvGrpSpPr>
        <p:grpSpPr bwMode="auto">
          <a:xfrm>
            <a:off x="250825" y="1851025"/>
            <a:ext cx="8213725" cy="4640263"/>
            <a:chOff x="250825" y="1851025"/>
            <a:chExt cx="8214149" cy="4639965"/>
          </a:xfrm>
        </p:grpSpPr>
        <p:sp>
          <p:nvSpPr>
            <p:cNvPr id="2052" name="ZoneTexte 5"/>
            <p:cNvSpPr txBox="1">
              <a:spLocks noChangeArrowheads="1"/>
            </p:cNvSpPr>
            <p:nvPr/>
          </p:nvSpPr>
          <p:spPr bwMode="auto">
            <a:xfrm>
              <a:off x="725513" y="6029057"/>
              <a:ext cx="3073559" cy="27779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AR" sz="1200" b="1" dirty="0">
                  <a:solidFill>
                    <a:srgbClr val="C00000"/>
                  </a:solidFill>
                  <a:latin typeface="+mj-lt"/>
                  <a:ea typeface="+mn-ea"/>
                </a:rPr>
                <a:t>Marcadores de inflamación</a:t>
              </a:r>
            </a:p>
          </p:txBody>
        </p:sp>
        <p:sp>
          <p:nvSpPr>
            <p:cNvPr id="2" name="ZoneTexte 6"/>
            <p:cNvSpPr txBox="1">
              <a:spLocks noChangeArrowheads="1"/>
            </p:cNvSpPr>
            <p:nvPr/>
          </p:nvSpPr>
          <p:spPr bwMode="auto">
            <a:xfrm>
              <a:off x="4202317" y="6029057"/>
              <a:ext cx="1974952" cy="2762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AR" sz="1200" b="1" dirty="0">
                  <a:solidFill>
                    <a:srgbClr val="C00000"/>
                  </a:solidFill>
                  <a:latin typeface="+mj-lt"/>
                </a:rPr>
                <a:t>Disfunción </a:t>
              </a:r>
              <a:r>
                <a:rPr lang="es-AR" sz="1200" b="1" dirty="0">
                  <a:solidFill>
                    <a:srgbClr val="C00000"/>
                  </a:solidFill>
                  <a:latin typeface="+mj-lt"/>
                  <a:ea typeface="+mn-ea"/>
                </a:rPr>
                <a:t>endotelial</a:t>
              </a:r>
            </a:p>
          </p:txBody>
        </p:sp>
        <p:sp>
          <p:nvSpPr>
            <p:cNvPr id="3" name="ZoneTexte 7"/>
            <p:cNvSpPr txBox="1">
              <a:spLocks noChangeArrowheads="1"/>
            </p:cNvSpPr>
            <p:nvPr/>
          </p:nvSpPr>
          <p:spPr bwMode="auto">
            <a:xfrm>
              <a:off x="6296337" y="6029057"/>
              <a:ext cx="984301" cy="46193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AR" sz="1200" b="1" dirty="0">
                  <a:solidFill>
                    <a:srgbClr val="C00000"/>
                  </a:solidFill>
                  <a:latin typeface="+mj-lt"/>
                </a:rPr>
                <a:t>Resistencia a la i</a:t>
              </a:r>
              <a:r>
                <a:rPr lang="es-AR" sz="1200" b="1" dirty="0">
                  <a:solidFill>
                    <a:srgbClr val="C00000"/>
                  </a:solidFill>
                  <a:latin typeface="+mj-lt"/>
                  <a:ea typeface="+mn-ea"/>
                </a:rPr>
                <a:t>nsulina</a:t>
              </a:r>
            </a:p>
          </p:txBody>
        </p:sp>
        <p:sp>
          <p:nvSpPr>
            <p:cNvPr id="2055" name="ZoneTexte 8"/>
            <p:cNvSpPr txBox="1">
              <a:spLocks noChangeArrowheads="1"/>
            </p:cNvSpPr>
            <p:nvPr/>
          </p:nvSpPr>
          <p:spPr bwMode="auto">
            <a:xfrm>
              <a:off x="7347316" y="6029057"/>
              <a:ext cx="1117658" cy="46193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AR" sz="1200" b="1" dirty="0" err="1">
                  <a:solidFill>
                    <a:srgbClr val="C00000"/>
                  </a:solidFill>
                  <a:latin typeface="+mj-lt"/>
                  <a:ea typeface="+mn-ea"/>
                </a:rPr>
                <a:t>Hiper</a:t>
              </a:r>
              <a:r>
                <a:rPr lang="es-AR" sz="1200" b="1" dirty="0">
                  <a:solidFill>
                    <a:srgbClr val="C00000"/>
                  </a:solidFill>
                  <a:latin typeface="+mj-lt"/>
                  <a:ea typeface="+mn-ea"/>
                </a:rPr>
                <a:t>-</a:t>
              </a:r>
            </a:p>
            <a:p>
              <a:pPr>
                <a:defRPr/>
              </a:pPr>
              <a:r>
                <a:rPr lang="es-AR" sz="1200" b="1" dirty="0" err="1">
                  <a:solidFill>
                    <a:srgbClr val="C00000"/>
                  </a:solidFill>
                  <a:latin typeface="+mj-lt"/>
                  <a:ea typeface="+mn-ea"/>
                </a:rPr>
                <a:t>coagulabilidad</a:t>
              </a:r>
              <a:endParaRPr lang="es-AR" sz="1200" b="1" dirty="0">
                <a:solidFill>
                  <a:srgbClr val="C00000"/>
                </a:solidFill>
                <a:latin typeface="+mj-lt"/>
                <a:ea typeface="+mn-ea"/>
              </a:endParaRPr>
            </a:p>
          </p:txBody>
        </p:sp>
        <p:sp>
          <p:nvSpPr>
            <p:cNvPr id="103" name="ZoneTexte 102"/>
            <p:cNvSpPr txBox="1"/>
            <p:nvPr/>
          </p:nvSpPr>
          <p:spPr>
            <a:xfrm rot="16200000">
              <a:off x="1156580" y="5159939"/>
              <a:ext cx="677819" cy="3079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MCP-1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 rot="16200000">
              <a:off x="573142" y="5140096"/>
              <a:ext cx="644484" cy="3079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 err="1">
                  <a:solidFill>
                    <a:srgbClr val="0070C0"/>
                  </a:solidFill>
                  <a:latin typeface="+mj-lt"/>
                </a:rPr>
                <a:t>hsCRP</a:t>
              </a:r>
              <a:endParaRPr lang="fr-FR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 rot="16200000">
              <a:off x="1780491" y="5067870"/>
              <a:ext cx="515904" cy="3079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OPG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 rot="16200000">
              <a:off x="2365510" y="5163907"/>
              <a:ext cx="453996" cy="3079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IL-6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 rot="16200000">
              <a:off x="2861635" y="5083744"/>
              <a:ext cx="544478" cy="3079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IL-10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 rot="16200000">
              <a:off x="3426820" y="5139302"/>
              <a:ext cx="641309" cy="3064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TNF-</a:t>
              </a:r>
              <a:r>
                <a:rPr lang="fr-FR" sz="1400" b="1" dirty="0">
                  <a:solidFill>
                    <a:srgbClr val="0070C0"/>
                  </a:solidFill>
                  <a:latin typeface="Symbol" pitchFamily="18" charset="2"/>
                </a:rPr>
                <a:t>a</a:t>
              </a:r>
            </a:p>
          </p:txBody>
        </p:sp>
        <p:sp>
          <p:nvSpPr>
            <p:cNvPr id="12305" name="ZoneTexte 108"/>
            <p:cNvSpPr txBox="1">
              <a:spLocks noChangeArrowheads="1"/>
            </p:cNvSpPr>
            <p:nvPr/>
          </p:nvSpPr>
          <p:spPr bwMode="auto">
            <a:xfrm rot="-5400000">
              <a:off x="3960813" y="5195888"/>
              <a:ext cx="739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ICAM-1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06" name="ZoneTexte 109"/>
            <p:cNvSpPr txBox="1">
              <a:spLocks noChangeArrowheads="1"/>
            </p:cNvSpPr>
            <p:nvPr/>
          </p:nvSpPr>
          <p:spPr bwMode="auto">
            <a:xfrm rot="-5400000">
              <a:off x="4524376" y="5227637"/>
              <a:ext cx="7937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VCAM-1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07" name="ZoneTexte 110"/>
            <p:cNvSpPr txBox="1">
              <a:spLocks noChangeArrowheads="1"/>
            </p:cNvSpPr>
            <p:nvPr/>
          </p:nvSpPr>
          <p:spPr bwMode="auto">
            <a:xfrm rot="-5400000">
              <a:off x="4966494" y="5285581"/>
              <a:ext cx="9032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E-selectin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08" name="ZoneTexte 112"/>
            <p:cNvSpPr txBox="1">
              <a:spLocks noChangeArrowheads="1"/>
            </p:cNvSpPr>
            <p:nvPr/>
          </p:nvSpPr>
          <p:spPr bwMode="auto">
            <a:xfrm rot="-5400000">
              <a:off x="5553075" y="5286375"/>
              <a:ext cx="9112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P-selectin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09" name="ZoneTexte 113"/>
            <p:cNvSpPr txBox="1">
              <a:spLocks noChangeArrowheads="1"/>
            </p:cNvSpPr>
            <p:nvPr/>
          </p:nvSpPr>
          <p:spPr bwMode="auto">
            <a:xfrm rot="-5400000">
              <a:off x="6075362" y="5249863"/>
              <a:ext cx="1090613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Adiponectin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10" name="ZoneTexte 114"/>
            <p:cNvSpPr txBox="1">
              <a:spLocks noChangeArrowheads="1"/>
            </p:cNvSpPr>
            <p:nvPr/>
          </p:nvSpPr>
          <p:spPr bwMode="auto">
            <a:xfrm rot="-5400000">
              <a:off x="6794501" y="5162550"/>
              <a:ext cx="684212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Insulin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12311" name="ZoneTexte 115"/>
            <p:cNvSpPr txBox="1">
              <a:spLocks noChangeArrowheads="1"/>
            </p:cNvSpPr>
            <p:nvPr/>
          </p:nvSpPr>
          <p:spPr bwMode="auto">
            <a:xfrm rot="-5400000">
              <a:off x="7318376" y="5226050"/>
              <a:ext cx="7937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D-dimer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grpSp>
          <p:nvGrpSpPr>
            <p:cNvPr id="12312" name="Groupe 83"/>
            <p:cNvGrpSpPr>
              <a:grpSpLocks/>
            </p:cNvGrpSpPr>
            <p:nvPr/>
          </p:nvGrpSpPr>
          <p:grpSpPr bwMode="auto">
            <a:xfrm>
              <a:off x="250825" y="1851025"/>
              <a:ext cx="7704138" cy="3589338"/>
              <a:chOff x="250825" y="1851025"/>
              <a:chExt cx="7704138" cy="3589338"/>
            </a:xfrm>
          </p:grpSpPr>
          <p:sp>
            <p:nvSpPr>
              <p:cNvPr id="12313" name="Rectangle 18"/>
              <p:cNvSpPr>
                <a:spLocks noChangeArrowheads="1"/>
              </p:cNvSpPr>
              <p:nvPr/>
            </p:nvSpPr>
            <p:spPr bwMode="auto">
              <a:xfrm>
                <a:off x="596900" y="2201863"/>
                <a:ext cx="9525" cy="3141662"/>
              </a:xfrm>
              <a:prstGeom prst="rect">
                <a:avLst/>
              </a:prstGeom>
              <a:solidFill>
                <a:srgbClr val="868686"/>
              </a:solidFill>
              <a:ln w="19050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4" name="Freeform 19"/>
              <p:cNvSpPr>
                <a:spLocks noEditPoints="1"/>
              </p:cNvSpPr>
              <p:nvPr/>
            </p:nvSpPr>
            <p:spPr bwMode="auto">
              <a:xfrm>
                <a:off x="544513" y="2197100"/>
                <a:ext cx="57150" cy="3151188"/>
              </a:xfrm>
              <a:custGeom>
                <a:avLst/>
                <a:gdLst>
                  <a:gd name="T0" fmla="*/ 0 w 36"/>
                  <a:gd name="T1" fmla="*/ 2147483647 h 1985"/>
                  <a:gd name="T2" fmla="*/ 2147483647 w 36"/>
                  <a:gd name="T3" fmla="*/ 2147483647 h 1985"/>
                  <a:gd name="T4" fmla="*/ 2147483647 w 36"/>
                  <a:gd name="T5" fmla="*/ 2147483647 h 1985"/>
                  <a:gd name="T6" fmla="*/ 0 w 36"/>
                  <a:gd name="T7" fmla="*/ 2147483647 h 1985"/>
                  <a:gd name="T8" fmla="*/ 0 w 36"/>
                  <a:gd name="T9" fmla="*/ 2147483647 h 1985"/>
                  <a:gd name="T10" fmla="*/ 0 w 36"/>
                  <a:gd name="T11" fmla="*/ 2147483647 h 1985"/>
                  <a:gd name="T12" fmla="*/ 2147483647 w 36"/>
                  <a:gd name="T13" fmla="*/ 2147483647 h 1985"/>
                  <a:gd name="T14" fmla="*/ 2147483647 w 36"/>
                  <a:gd name="T15" fmla="*/ 2147483647 h 1985"/>
                  <a:gd name="T16" fmla="*/ 0 w 36"/>
                  <a:gd name="T17" fmla="*/ 2147483647 h 1985"/>
                  <a:gd name="T18" fmla="*/ 0 w 36"/>
                  <a:gd name="T19" fmla="*/ 2147483647 h 1985"/>
                  <a:gd name="T20" fmla="*/ 0 w 36"/>
                  <a:gd name="T21" fmla="*/ 2147483647 h 1985"/>
                  <a:gd name="T22" fmla="*/ 2147483647 w 36"/>
                  <a:gd name="T23" fmla="*/ 2147483647 h 1985"/>
                  <a:gd name="T24" fmla="*/ 2147483647 w 36"/>
                  <a:gd name="T25" fmla="*/ 2147483647 h 1985"/>
                  <a:gd name="T26" fmla="*/ 0 w 36"/>
                  <a:gd name="T27" fmla="*/ 2147483647 h 1985"/>
                  <a:gd name="T28" fmla="*/ 0 w 36"/>
                  <a:gd name="T29" fmla="*/ 2147483647 h 1985"/>
                  <a:gd name="T30" fmla="*/ 0 w 36"/>
                  <a:gd name="T31" fmla="*/ 2147483647 h 1985"/>
                  <a:gd name="T32" fmla="*/ 2147483647 w 36"/>
                  <a:gd name="T33" fmla="*/ 2147483647 h 1985"/>
                  <a:gd name="T34" fmla="*/ 2147483647 w 36"/>
                  <a:gd name="T35" fmla="*/ 2147483647 h 1985"/>
                  <a:gd name="T36" fmla="*/ 0 w 36"/>
                  <a:gd name="T37" fmla="*/ 2147483647 h 1985"/>
                  <a:gd name="T38" fmla="*/ 0 w 36"/>
                  <a:gd name="T39" fmla="*/ 2147483647 h 1985"/>
                  <a:gd name="T40" fmla="*/ 0 w 36"/>
                  <a:gd name="T41" fmla="*/ 2147483647 h 1985"/>
                  <a:gd name="T42" fmla="*/ 2147483647 w 36"/>
                  <a:gd name="T43" fmla="*/ 2147483647 h 1985"/>
                  <a:gd name="T44" fmla="*/ 2147483647 w 36"/>
                  <a:gd name="T45" fmla="*/ 2147483647 h 1985"/>
                  <a:gd name="T46" fmla="*/ 0 w 36"/>
                  <a:gd name="T47" fmla="*/ 2147483647 h 1985"/>
                  <a:gd name="T48" fmla="*/ 0 w 36"/>
                  <a:gd name="T49" fmla="*/ 2147483647 h 1985"/>
                  <a:gd name="T50" fmla="*/ 0 w 36"/>
                  <a:gd name="T51" fmla="*/ 2147483647 h 1985"/>
                  <a:gd name="T52" fmla="*/ 2147483647 w 36"/>
                  <a:gd name="T53" fmla="*/ 2147483647 h 1985"/>
                  <a:gd name="T54" fmla="*/ 2147483647 w 36"/>
                  <a:gd name="T55" fmla="*/ 2147483647 h 1985"/>
                  <a:gd name="T56" fmla="*/ 0 w 36"/>
                  <a:gd name="T57" fmla="*/ 2147483647 h 1985"/>
                  <a:gd name="T58" fmla="*/ 0 w 36"/>
                  <a:gd name="T59" fmla="*/ 2147483647 h 1985"/>
                  <a:gd name="T60" fmla="*/ 0 w 36"/>
                  <a:gd name="T61" fmla="*/ 2147483647 h 1985"/>
                  <a:gd name="T62" fmla="*/ 2147483647 w 36"/>
                  <a:gd name="T63" fmla="*/ 2147483647 h 1985"/>
                  <a:gd name="T64" fmla="*/ 2147483647 w 36"/>
                  <a:gd name="T65" fmla="*/ 2147483647 h 1985"/>
                  <a:gd name="T66" fmla="*/ 0 w 36"/>
                  <a:gd name="T67" fmla="*/ 2147483647 h 1985"/>
                  <a:gd name="T68" fmla="*/ 0 w 36"/>
                  <a:gd name="T69" fmla="*/ 2147483647 h 1985"/>
                  <a:gd name="T70" fmla="*/ 0 w 36"/>
                  <a:gd name="T71" fmla="*/ 2147483647 h 1985"/>
                  <a:gd name="T72" fmla="*/ 2147483647 w 36"/>
                  <a:gd name="T73" fmla="*/ 2147483647 h 1985"/>
                  <a:gd name="T74" fmla="*/ 2147483647 w 36"/>
                  <a:gd name="T75" fmla="*/ 2147483647 h 1985"/>
                  <a:gd name="T76" fmla="*/ 0 w 36"/>
                  <a:gd name="T77" fmla="*/ 2147483647 h 1985"/>
                  <a:gd name="T78" fmla="*/ 0 w 36"/>
                  <a:gd name="T79" fmla="*/ 2147483647 h 1985"/>
                  <a:gd name="T80" fmla="*/ 0 w 36"/>
                  <a:gd name="T81" fmla="*/ 2147483647 h 1985"/>
                  <a:gd name="T82" fmla="*/ 2147483647 w 36"/>
                  <a:gd name="T83" fmla="*/ 2147483647 h 1985"/>
                  <a:gd name="T84" fmla="*/ 2147483647 w 36"/>
                  <a:gd name="T85" fmla="*/ 2147483647 h 1985"/>
                  <a:gd name="T86" fmla="*/ 0 w 36"/>
                  <a:gd name="T87" fmla="*/ 2147483647 h 1985"/>
                  <a:gd name="T88" fmla="*/ 0 w 36"/>
                  <a:gd name="T89" fmla="*/ 2147483647 h 1985"/>
                  <a:gd name="T90" fmla="*/ 0 w 36"/>
                  <a:gd name="T91" fmla="*/ 0 h 1985"/>
                  <a:gd name="T92" fmla="*/ 2147483647 w 36"/>
                  <a:gd name="T93" fmla="*/ 0 h 1985"/>
                  <a:gd name="T94" fmla="*/ 2147483647 w 36"/>
                  <a:gd name="T95" fmla="*/ 2147483647 h 1985"/>
                  <a:gd name="T96" fmla="*/ 0 w 36"/>
                  <a:gd name="T97" fmla="*/ 2147483647 h 1985"/>
                  <a:gd name="T98" fmla="*/ 0 w 36"/>
                  <a:gd name="T99" fmla="*/ 0 h 198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6"/>
                  <a:gd name="T151" fmla="*/ 0 h 1985"/>
                  <a:gd name="T152" fmla="*/ 36 w 36"/>
                  <a:gd name="T153" fmla="*/ 1985 h 198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6" h="1985">
                    <a:moveTo>
                      <a:pt x="0" y="1979"/>
                    </a:moveTo>
                    <a:lnTo>
                      <a:pt x="36" y="1979"/>
                    </a:lnTo>
                    <a:lnTo>
                      <a:pt x="36" y="1985"/>
                    </a:lnTo>
                    <a:lnTo>
                      <a:pt x="0" y="1985"/>
                    </a:lnTo>
                    <a:lnTo>
                      <a:pt x="0" y="1979"/>
                    </a:lnTo>
                    <a:close/>
                    <a:moveTo>
                      <a:pt x="0" y="1756"/>
                    </a:moveTo>
                    <a:lnTo>
                      <a:pt x="36" y="1756"/>
                    </a:lnTo>
                    <a:lnTo>
                      <a:pt x="36" y="1762"/>
                    </a:lnTo>
                    <a:lnTo>
                      <a:pt x="0" y="1762"/>
                    </a:lnTo>
                    <a:lnTo>
                      <a:pt x="0" y="1756"/>
                    </a:lnTo>
                    <a:close/>
                    <a:moveTo>
                      <a:pt x="0" y="1540"/>
                    </a:moveTo>
                    <a:lnTo>
                      <a:pt x="36" y="1540"/>
                    </a:lnTo>
                    <a:lnTo>
                      <a:pt x="36" y="1546"/>
                    </a:lnTo>
                    <a:lnTo>
                      <a:pt x="0" y="1546"/>
                    </a:lnTo>
                    <a:lnTo>
                      <a:pt x="0" y="1540"/>
                    </a:lnTo>
                    <a:close/>
                    <a:moveTo>
                      <a:pt x="0" y="1317"/>
                    </a:moveTo>
                    <a:lnTo>
                      <a:pt x="36" y="1317"/>
                    </a:lnTo>
                    <a:lnTo>
                      <a:pt x="36" y="1323"/>
                    </a:lnTo>
                    <a:lnTo>
                      <a:pt x="0" y="1323"/>
                    </a:lnTo>
                    <a:lnTo>
                      <a:pt x="0" y="1317"/>
                    </a:lnTo>
                    <a:close/>
                    <a:moveTo>
                      <a:pt x="0" y="1095"/>
                    </a:moveTo>
                    <a:lnTo>
                      <a:pt x="36" y="1095"/>
                    </a:lnTo>
                    <a:lnTo>
                      <a:pt x="36" y="1101"/>
                    </a:lnTo>
                    <a:lnTo>
                      <a:pt x="0" y="1101"/>
                    </a:lnTo>
                    <a:lnTo>
                      <a:pt x="0" y="1095"/>
                    </a:lnTo>
                    <a:close/>
                    <a:moveTo>
                      <a:pt x="0" y="878"/>
                    </a:moveTo>
                    <a:lnTo>
                      <a:pt x="36" y="878"/>
                    </a:lnTo>
                    <a:lnTo>
                      <a:pt x="36" y="884"/>
                    </a:lnTo>
                    <a:lnTo>
                      <a:pt x="0" y="884"/>
                    </a:lnTo>
                    <a:lnTo>
                      <a:pt x="0" y="878"/>
                    </a:lnTo>
                    <a:close/>
                    <a:moveTo>
                      <a:pt x="0" y="656"/>
                    </a:moveTo>
                    <a:lnTo>
                      <a:pt x="36" y="656"/>
                    </a:lnTo>
                    <a:lnTo>
                      <a:pt x="36" y="662"/>
                    </a:lnTo>
                    <a:lnTo>
                      <a:pt x="0" y="662"/>
                    </a:lnTo>
                    <a:lnTo>
                      <a:pt x="0" y="656"/>
                    </a:lnTo>
                    <a:close/>
                    <a:moveTo>
                      <a:pt x="0" y="439"/>
                    </a:moveTo>
                    <a:lnTo>
                      <a:pt x="36" y="439"/>
                    </a:lnTo>
                    <a:lnTo>
                      <a:pt x="36" y="445"/>
                    </a:lnTo>
                    <a:lnTo>
                      <a:pt x="0" y="445"/>
                    </a:lnTo>
                    <a:lnTo>
                      <a:pt x="0" y="439"/>
                    </a:lnTo>
                    <a:close/>
                    <a:moveTo>
                      <a:pt x="0" y="217"/>
                    </a:moveTo>
                    <a:lnTo>
                      <a:pt x="36" y="217"/>
                    </a:lnTo>
                    <a:lnTo>
                      <a:pt x="36" y="223"/>
                    </a:lnTo>
                    <a:lnTo>
                      <a:pt x="0" y="223"/>
                    </a:lnTo>
                    <a:lnTo>
                      <a:pt x="0" y="217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15" name="Rectangle 20"/>
              <p:cNvSpPr>
                <a:spLocks noChangeArrowheads="1"/>
              </p:cNvSpPr>
              <p:nvPr/>
            </p:nvSpPr>
            <p:spPr bwMode="auto">
              <a:xfrm>
                <a:off x="601663" y="2894013"/>
                <a:ext cx="7353300" cy="9525"/>
              </a:xfrm>
              <a:prstGeom prst="rect">
                <a:avLst/>
              </a:prstGeom>
              <a:solidFill>
                <a:srgbClr val="002060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6" name="Freeform 21"/>
              <p:cNvSpPr>
                <a:spLocks noEditPoints="1"/>
              </p:cNvSpPr>
              <p:nvPr/>
            </p:nvSpPr>
            <p:spPr bwMode="auto">
              <a:xfrm>
                <a:off x="585788" y="2898775"/>
                <a:ext cx="7362825" cy="57150"/>
              </a:xfrm>
              <a:custGeom>
                <a:avLst/>
                <a:gdLst>
                  <a:gd name="T0" fmla="*/ 2147483647 w 4638"/>
                  <a:gd name="T1" fmla="*/ 2147483647 h 36"/>
                  <a:gd name="T2" fmla="*/ 0 w 4638"/>
                  <a:gd name="T3" fmla="*/ 0 h 36"/>
                  <a:gd name="T4" fmla="*/ 2147483647 w 4638"/>
                  <a:gd name="T5" fmla="*/ 0 h 36"/>
                  <a:gd name="T6" fmla="*/ 2147483647 w 4638"/>
                  <a:gd name="T7" fmla="*/ 2147483647 h 36"/>
                  <a:gd name="T8" fmla="*/ 2147483647 w 4638"/>
                  <a:gd name="T9" fmla="*/ 0 h 36"/>
                  <a:gd name="T10" fmla="*/ 2147483647 w 4638"/>
                  <a:gd name="T11" fmla="*/ 2147483647 h 36"/>
                  <a:gd name="T12" fmla="*/ 2147483647 w 4638"/>
                  <a:gd name="T13" fmla="*/ 0 h 36"/>
                  <a:gd name="T14" fmla="*/ 2147483647 w 4638"/>
                  <a:gd name="T15" fmla="*/ 0 h 36"/>
                  <a:gd name="T16" fmla="*/ 2147483647 w 4638"/>
                  <a:gd name="T17" fmla="*/ 2147483647 h 36"/>
                  <a:gd name="T18" fmla="*/ 2147483647 w 4638"/>
                  <a:gd name="T19" fmla="*/ 0 h 36"/>
                  <a:gd name="T20" fmla="*/ 2147483647 w 4638"/>
                  <a:gd name="T21" fmla="*/ 2147483647 h 36"/>
                  <a:gd name="T22" fmla="*/ 2147483647 w 4638"/>
                  <a:gd name="T23" fmla="*/ 0 h 36"/>
                  <a:gd name="T24" fmla="*/ 2147483647 w 4638"/>
                  <a:gd name="T25" fmla="*/ 0 h 36"/>
                  <a:gd name="T26" fmla="*/ 2147483647 w 4638"/>
                  <a:gd name="T27" fmla="*/ 2147483647 h 36"/>
                  <a:gd name="T28" fmla="*/ 2147483647 w 4638"/>
                  <a:gd name="T29" fmla="*/ 0 h 36"/>
                  <a:gd name="T30" fmla="*/ 2147483647 w 4638"/>
                  <a:gd name="T31" fmla="*/ 2147483647 h 36"/>
                  <a:gd name="T32" fmla="*/ 2147483647 w 4638"/>
                  <a:gd name="T33" fmla="*/ 0 h 36"/>
                  <a:gd name="T34" fmla="*/ 2147483647 w 4638"/>
                  <a:gd name="T35" fmla="*/ 0 h 36"/>
                  <a:gd name="T36" fmla="*/ 2147483647 w 4638"/>
                  <a:gd name="T37" fmla="*/ 2147483647 h 36"/>
                  <a:gd name="T38" fmla="*/ 2147483647 w 4638"/>
                  <a:gd name="T39" fmla="*/ 0 h 36"/>
                  <a:gd name="T40" fmla="*/ 2147483647 w 4638"/>
                  <a:gd name="T41" fmla="*/ 2147483647 h 36"/>
                  <a:gd name="T42" fmla="*/ 2147483647 w 4638"/>
                  <a:gd name="T43" fmla="*/ 0 h 36"/>
                  <a:gd name="T44" fmla="*/ 2147483647 w 4638"/>
                  <a:gd name="T45" fmla="*/ 0 h 36"/>
                  <a:gd name="T46" fmla="*/ 2147483647 w 4638"/>
                  <a:gd name="T47" fmla="*/ 2147483647 h 36"/>
                  <a:gd name="T48" fmla="*/ 2147483647 w 4638"/>
                  <a:gd name="T49" fmla="*/ 0 h 36"/>
                  <a:gd name="T50" fmla="*/ 2147483647 w 4638"/>
                  <a:gd name="T51" fmla="*/ 2147483647 h 36"/>
                  <a:gd name="T52" fmla="*/ 2147483647 w 4638"/>
                  <a:gd name="T53" fmla="*/ 0 h 36"/>
                  <a:gd name="T54" fmla="*/ 2147483647 w 4638"/>
                  <a:gd name="T55" fmla="*/ 0 h 36"/>
                  <a:gd name="T56" fmla="*/ 2147483647 w 4638"/>
                  <a:gd name="T57" fmla="*/ 2147483647 h 36"/>
                  <a:gd name="T58" fmla="*/ 2147483647 w 4638"/>
                  <a:gd name="T59" fmla="*/ 0 h 36"/>
                  <a:gd name="T60" fmla="*/ 2147483647 w 4638"/>
                  <a:gd name="T61" fmla="*/ 2147483647 h 36"/>
                  <a:gd name="T62" fmla="*/ 2147483647 w 4638"/>
                  <a:gd name="T63" fmla="*/ 0 h 36"/>
                  <a:gd name="T64" fmla="*/ 2147483647 w 4638"/>
                  <a:gd name="T65" fmla="*/ 0 h 36"/>
                  <a:gd name="T66" fmla="*/ 2147483647 w 4638"/>
                  <a:gd name="T67" fmla="*/ 2147483647 h 36"/>
                  <a:gd name="T68" fmla="*/ 2147483647 w 4638"/>
                  <a:gd name="T69" fmla="*/ 0 h 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638"/>
                  <a:gd name="T106" fmla="*/ 0 h 36"/>
                  <a:gd name="T107" fmla="*/ 4638 w 4638"/>
                  <a:gd name="T108" fmla="*/ 36 h 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638" h="36">
                    <a:moveTo>
                      <a:pt x="6" y="0"/>
                    </a:moveTo>
                    <a:lnTo>
                      <a:pt x="6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361" y="0"/>
                    </a:moveTo>
                    <a:lnTo>
                      <a:pt x="361" y="36"/>
                    </a:lnTo>
                    <a:lnTo>
                      <a:pt x="355" y="36"/>
                    </a:lnTo>
                    <a:lnTo>
                      <a:pt x="355" y="0"/>
                    </a:lnTo>
                    <a:lnTo>
                      <a:pt x="361" y="0"/>
                    </a:lnTo>
                    <a:close/>
                    <a:moveTo>
                      <a:pt x="721" y="0"/>
                    </a:moveTo>
                    <a:lnTo>
                      <a:pt x="721" y="36"/>
                    </a:lnTo>
                    <a:lnTo>
                      <a:pt x="715" y="36"/>
                    </a:lnTo>
                    <a:lnTo>
                      <a:pt x="715" y="0"/>
                    </a:lnTo>
                    <a:lnTo>
                      <a:pt x="721" y="0"/>
                    </a:lnTo>
                    <a:close/>
                    <a:moveTo>
                      <a:pt x="1076" y="0"/>
                    </a:moveTo>
                    <a:lnTo>
                      <a:pt x="1076" y="36"/>
                    </a:lnTo>
                    <a:lnTo>
                      <a:pt x="1070" y="36"/>
                    </a:lnTo>
                    <a:lnTo>
                      <a:pt x="1070" y="0"/>
                    </a:lnTo>
                    <a:lnTo>
                      <a:pt x="1076" y="0"/>
                    </a:lnTo>
                    <a:close/>
                    <a:moveTo>
                      <a:pt x="1430" y="0"/>
                    </a:moveTo>
                    <a:lnTo>
                      <a:pt x="1430" y="36"/>
                    </a:lnTo>
                    <a:lnTo>
                      <a:pt x="1424" y="36"/>
                    </a:lnTo>
                    <a:lnTo>
                      <a:pt x="1424" y="0"/>
                    </a:lnTo>
                    <a:lnTo>
                      <a:pt x="1430" y="0"/>
                    </a:lnTo>
                    <a:close/>
                    <a:moveTo>
                      <a:pt x="1785" y="0"/>
                    </a:moveTo>
                    <a:lnTo>
                      <a:pt x="1785" y="36"/>
                    </a:lnTo>
                    <a:lnTo>
                      <a:pt x="1779" y="36"/>
                    </a:lnTo>
                    <a:lnTo>
                      <a:pt x="1779" y="0"/>
                    </a:lnTo>
                    <a:lnTo>
                      <a:pt x="1785" y="0"/>
                    </a:lnTo>
                    <a:close/>
                    <a:moveTo>
                      <a:pt x="2145" y="0"/>
                    </a:moveTo>
                    <a:lnTo>
                      <a:pt x="2145" y="36"/>
                    </a:lnTo>
                    <a:lnTo>
                      <a:pt x="2139" y="36"/>
                    </a:lnTo>
                    <a:lnTo>
                      <a:pt x="2139" y="0"/>
                    </a:lnTo>
                    <a:lnTo>
                      <a:pt x="2145" y="0"/>
                    </a:lnTo>
                    <a:close/>
                    <a:moveTo>
                      <a:pt x="2499" y="0"/>
                    </a:moveTo>
                    <a:lnTo>
                      <a:pt x="2499" y="36"/>
                    </a:lnTo>
                    <a:lnTo>
                      <a:pt x="2493" y="36"/>
                    </a:lnTo>
                    <a:lnTo>
                      <a:pt x="2493" y="0"/>
                    </a:lnTo>
                    <a:lnTo>
                      <a:pt x="2499" y="0"/>
                    </a:lnTo>
                    <a:close/>
                    <a:moveTo>
                      <a:pt x="2854" y="0"/>
                    </a:moveTo>
                    <a:lnTo>
                      <a:pt x="2854" y="36"/>
                    </a:lnTo>
                    <a:lnTo>
                      <a:pt x="2848" y="36"/>
                    </a:lnTo>
                    <a:lnTo>
                      <a:pt x="2848" y="0"/>
                    </a:lnTo>
                    <a:lnTo>
                      <a:pt x="2854" y="0"/>
                    </a:lnTo>
                    <a:close/>
                    <a:moveTo>
                      <a:pt x="3214" y="0"/>
                    </a:moveTo>
                    <a:lnTo>
                      <a:pt x="3214" y="36"/>
                    </a:lnTo>
                    <a:lnTo>
                      <a:pt x="3208" y="36"/>
                    </a:lnTo>
                    <a:lnTo>
                      <a:pt x="3208" y="0"/>
                    </a:lnTo>
                    <a:lnTo>
                      <a:pt x="3214" y="0"/>
                    </a:lnTo>
                    <a:close/>
                    <a:moveTo>
                      <a:pt x="3569" y="0"/>
                    </a:moveTo>
                    <a:lnTo>
                      <a:pt x="3569" y="36"/>
                    </a:lnTo>
                    <a:lnTo>
                      <a:pt x="3563" y="36"/>
                    </a:lnTo>
                    <a:lnTo>
                      <a:pt x="3563" y="0"/>
                    </a:lnTo>
                    <a:lnTo>
                      <a:pt x="3569" y="0"/>
                    </a:lnTo>
                    <a:close/>
                    <a:moveTo>
                      <a:pt x="3923" y="0"/>
                    </a:moveTo>
                    <a:lnTo>
                      <a:pt x="3923" y="36"/>
                    </a:lnTo>
                    <a:lnTo>
                      <a:pt x="3917" y="36"/>
                    </a:lnTo>
                    <a:lnTo>
                      <a:pt x="3917" y="0"/>
                    </a:lnTo>
                    <a:lnTo>
                      <a:pt x="3923" y="0"/>
                    </a:lnTo>
                    <a:close/>
                    <a:moveTo>
                      <a:pt x="4277" y="0"/>
                    </a:moveTo>
                    <a:lnTo>
                      <a:pt x="4277" y="36"/>
                    </a:lnTo>
                    <a:lnTo>
                      <a:pt x="4271" y="36"/>
                    </a:lnTo>
                    <a:lnTo>
                      <a:pt x="4271" y="0"/>
                    </a:lnTo>
                    <a:lnTo>
                      <a:pt x="4277" y="0"/>
                    </a:lnTo>
                    <a:close/>
                    <a:moveTo>
                      <a:pt x="4638" y="0"/>
                    </a:moveTo>
                    <a:lnTo>
                      <a:pt x="4638" y="36"/>
                    </a:lnTo>
                    <a:lnTo>
                      <a:pt x="4632" y="36"/>
                    </a:lnTo>
                    <a:lnTo>
                      <a:pt x="4632" y="0"/>
                    </a:lnTo>
                    <a:lnTo>
                      <a:pt x="4638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17" name="Freeform 22"/>
              <p:cNvSpPr>
                <a:spLocks/>
              </p:cNvSpPr>
              <p:nvPr/>
            </p:nvSpPr>
            <p:spPr bwMode="auto">
              <a:xfrm>
                <a:off x="874713" y="3638550"/>
                <a:ext cx="28575" cy="1222375"/>
              </a:xfrm>
              <a:custGeom>
                <a:avLst/>
                <a:gdLst>
                  <a:gd name="T0" fmla="*/ 2147483647 w 48"/>
                  <a:gd name="T1" fmla="*/ 2147483647 h 2048"/>
                  <a:gd name="T2" fmla="*/ 2147483647 w 48"/>
                  <a:gd name="T3" fmla="*/ 2147483647 h 2048"/>
                  <a:gd name="T4" fmla="*/ 2147483647 w 48"/>
                  <a:gd name="T5" fmla="*/ 2147483647 h 2048"/>
                  <a:gd name="T6" fmla="*/ 0 w 48"/>
                  <a:gd name="T7" fmla="*/ 2147483647 h 2048"/>
                  <a:gd name="T8" fmla="*/ 0 w 48"/>
                  <a:gd name="T9" fmla="*/ 2147483647 h 2048"/>
                  <a:gd name="T10" fmla="*/ 2147483647 w 48"/>
                  <a:gd name="T11" fmla="*/ 0 h 2048"/>
                  <a:gd name="T12" fmla="*/ 2147483647 w 48"/>
                  <a:gd name="T13" fmla="*/ 2147483647 h 20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2048"/>
                  <a:gd name="T23" fmla="*/ 48 w 48"/>
                  <a:gd name="T24" fmla="*/ 2048 h 20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2048">
                    <a:moveTo>
                      <a:pt x="48" y="24"/>
                    </a:moveTo>
                    <a:lnTo>
                      <a:pt x="48" y="2024"/>
                    </a:lnTo>
                    <a:cubicBezTo>
                      <a:pt x="48" y="2038"/>
                      <a:pt x="38" y="2048"/>
                      <a:pt x="24" y="2048"/>
                    </a:cubicBezTo>
                    <a:cubicBezTo>
                      <a:pt x="11" y="2048"/>
                      <a:pt x="0" y="2038"/>
                      <a:pt x="0" y="2024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18" name="Freeform 23"/>
              <p:cNvSpPr>
                <a:spLocks/>
              </p:cNvSpPr>
              <p:nvPr/>
            </p:nvSpPr>
            <p:spPr bwMode="auto">
              <a:xfrm>
                <a:off x="1436688" y="3219450"/>
                <a:ext cx="28575" cy="811213"/>
              </a:xfrm>
              <a:custGeom>
                <a:avLst/>
                <a:gdLst>
                  <a:gd name="T0" fmla="*/ 2147483647 w 48"/>
                  <a:gd name="T1" fmla="*/ 2147483647 h 1360"/>
                  <a:gd name="T2" fmla="*/ 2147483647 w 48"/>
                  <a:gd name="T3" fmla="*/ 2147483647 h 1360"/>
                  <a:gd name="T4" fmla="*/ 2147483647 w 48"/>
                  <a:gd name="T5" fmla="*/ 2147483647 h 1360"/>
                  <a:gd name="T6" fmla="*/ 0 w 48"/>
                  <a:gd name="T7" fmla="*/ 2147483647 h 1360"/>
                  <a:gd name="T8" fmla="*/ 0 w 48"/>
                  <a:gd name="T9" fmla="*/ 2147483647 h 1360"/>
                  <a:gd name="T10" fmla="*/ 2147483647 w 48"/>
                  <a:gd name="T11" fmla="*/ 0 h 1360"/>
                  <a:gd name="T12" fmla="*/ 2147483647 w 48"/>
                  <a:gd name="T13" fmla="*/ 2147483647 h 1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360"/>
                  <a:gd name="T23" fmla="*/ 48 w 48"/>
                  <a:gd name="T24" fmla="*/ 1360 h 1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360">
                    <a:moveTo>
                      <a:pt x="48" y="24"/>
                    </a:moveTo>
                    <a:lnTo>
                      <a:pt x="48" y="1336"/>
                    </a:lnTo>
                    <a:cubicBezTo>
                      <a:pt x="48" y="1350"/>
                      <a:pt x="38" y="1360"/>
                      <a:pt x="24" y="1360"/>
                    </a:cubicBezTo>
                    <a:cubicBezTo>
                      <a:pt x="11" y="1360"/>
                      <a:pt x="0" y="1350"/>
                      <a:pt x="0" y="1336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19" name="Freeform 24"/>
              <p:cNvSpPr>
                <a:spLocks/>
              </p:cNvSpPr>
              <p:nvPr/>
            </p:nvSpPr>
            <p:spPr bwMode="auto">
              <a:xfrm>
                <a:off x="1998663" y="3055938"/>
                <a:ext cx="28575" cy="573087"/>
              </a:xfrm>
              <a:custGeom>
                <a:avLst/>
                <a:gdLst>
                  <a:gd name="T0" fmla="*/ 2147483647 w 48"/>
                  <a:gd name="T1" fmla="*/ 2147483647 h 960"/>
                  <a:gd name="T2" fmla="*/ 2147483647 w 48"/>
                  <a:gd name="T3" fmla="*/ 2147483647 h 960"/>
                  <a:gd name="T4" fmla="*/ 2147483647 w 48"/>
                  <a:gd name="T5" fmla="*/ 2147483647 h 960"/>
                  <a:gd name="T6" fmla="*/ 0 w 48"/>
                  <a:gd name="T7" fmla="*/ 2147483647 h 960"/>
                  <a:gd name="T8" fmla="*/ 0 w 48"/>
                  <a:gd name="T9" fmla="*/ 2147483647 h 960"/>
                  <a:gd name="T10" fmla="*/ 2147483647 w 48"/>
                  <a:gd name="T11" fmla="*/ 0 h 960"/>
                  <a:gd name="T12" fmla="*/ 2147483647 w 48"/>
                  <a:gd name="T13" fmla="*/ 2147483647 h 9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960"/>
                  <a:gd name="T23" fmla="*/ 48 w 48"/>
                  <a:gd name="T24" fmla="*/ 960 h 9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960">
                    <a:moveTo>
                      <a:pt x="48" y="24"/>
                    </a:moveTo>
                    <a:lnTo>
                      <a:pt x="48" y="936"/>
                    </a:lnTo>
                    <a:cubicBezTo>
                      <a:pt x="48" y="950"/>
                      <a:pt x="38" y="960"/>
                      <a:pt x="24" y="960"/>
                    </a:cubicBezTo>
                    <a:cubicBezTo>
                      <a:pt x="11" y="960"/>
                      <a:pt x="0" y="950"/>
                      <a:pt x="0" y="936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0" name="Freeform 25"/>
              <p:cNvSpPr>
                <a:spLocks/>
              </p:cNvSpPr>
              <p:nvPr/>
            </p:nvSpPr>
            <p:spPr bwMode="auto">
              <a:xfrm>
                <a:off x="2571750" y="3916363"/>
                <a:ext cx="28575" cy="1182687"/>
              </a:xfrm>
              <a:custGeom>
                <a:avLst/>
                <a:gdLst>
                  <a:gd name="T0" fmla="*/ 2147483647 w 48"/>
                  <a:gd name="T1" fmla="*/ 2147483647 h 1984"/>
                  <a:gd name="T2" fmla="*/ 2147483647 w 48"/>
                  <a:gd name="T3" fmla="*/ 2147483647 h 1984"/>
                  <a:gd name="T4" fmla="*/ 2147483647 w 48"/>
                  <a:gd name="T5" fmla="*/ 2147483647 h 1984"/>
                  <a:gd name="T6" fmla="*/ 0 w 48"/>
                  <a:gd name="T7" fmla="*/ 2147483647 h 1984"/>
                  <a:gd name="T8" fmla="*/ 0 w 48"/>
                  <a:gd name="T9" fmla="*/ 2147483647 h 1984"/>
                  <a:gd name="T10" fmla="*/ 2147483647 w 48"/>
                  <a:gd name="T11" fmla="*/ 0 h 1984"/>
                  <a:gd name="T12" fmla="*/ 2147483647 w 48"/>
                  <a:gd name="T13" fmla="*/ 2147483647 h 19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984"/>
                  <a:gd name="T23" fmla="*/ 48 w 48"/>
                  <a:gd name="T24" fmla="*/ 1984 h 198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984">
                    <a:moveTo>
                      <a:pt x="48" y="24"/>
                    </a:moveTo>
                    <a:lnTo>
                      <a:pt x="48" y="1960"/>
                    </a:lnTo>
                    <a:cubicBezTo>
                      <a:pt x="48" y="1974"/>
                      <a:pt x="38" y="1984"/>
                      <a:pt x="24" y="1984"/>
                    </a:cubicBezTo>
                    <a:cubicBezTo>
                      <a:pt x="11" y="1984"/>
                      <a:pt x="0" y="1974"/>
                      <a:pt x="0" y="1960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1" name="Freeform 26"/>
              <p:cNvSpPr>
                <a:spLocks/>
              </p:cNvSpPr>
              <p:nvPr/>
            </p:nvSpPr>
            <p:spPr bwMode="auto">
              <a:xfrm>
                <a:off x="3133725" y="2684463"/>
                <a:ext cx="28575" cy="381000"/>
              </a:xfrm>
              <a:custGeom>
                <a:avLst/>
                <a:gdLst>
                  <a:gd name="T0" fmla="*/ 2147483647 w 48"/>
                  <a:gd name="T1" fmla="*/ 2147483647 h 640"/>
                  <a:gd name="T2" fmla="*/ 2147483647 w 48"/>
                  <a:gd name="T3" fmla="*/ 2147483647 h 640"/>
                  <a:gd name="T4" fmla="*/ 2147483647 w 48"/>
                  <a:gd name="T5" fmla="*/ 2147483647 h 640"/>
                  <a:gd name="T6" fmla="*/ 0 w 48"/>
                  <a:gd name="T7" fmla="*/ 2147483647 h 640"/>
                  <a:gd name="T8" fmla="*/ 0 w 48"/>
                  <a:gd name="T9" fmla="*/ 2147483647 h 640"/>
                  <a:gd name="T10" fmla="*/ 2147483647 w 48"/>
                  <a:gd name="T11" fmla="*/ 0 h 640"/>
                  <a:gd name="T12" fmla="*/ 2147483647 w 48"/>
                  <a:gd name="T13" fmla="*/ 2147483647 h 6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640"/>
                  <a:gd name="T23" fmla="*/ 48 w 48"/>
                  <a:gd name="T24" fmla="*/ 640 h 6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640">
                    <a:moveTo>
                      <a:pt x="48" y="24"/>
                    </a:moveTo>
                    <a:lnTo>
                      <a:pt x="48" y="616"/>
                    </a:lnTo>
                    <a:cubicBezTo>
                      <a:pt x="48" y="630"/>
                      <a:pt x="38" y="640"/>
                      <a:pt x="24" y="640"/>
                    </a:cubicBezTo>
                    <a:cubicBezTo>
                      <a:pt x="11" y="640"/>
                      <a:pt x="0" y="630"/>
                      <a:pt x="0" y="616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2" name="Freeform 27"/>
              <p:cNvSpPr>
                <a:spLocks/>
              </p:cNvSpPr>
              <p:nvPr/>
            </p:nvSpPr>
            <p:spPr bwMode="auto">
              <a:xfrm>
                <a:off x="3697288" y="3276600"/>
                <a:ext cx="28575" cy="1125538"/>
              </a:xfrm>
              <a:custGeom>
                <a:avLst/>
                <a:gdLst>
                  <a:gd name="T0" fmla="*/ 2147483647 w 48"/>
                  <a:gd name="T1" fmla="*/ 2147483647 h 1888"/>
                  <a:gd name="T2" fmla="*/ 2147483647 w 48"/>
                  <a:gd name="T3" fmla="*/ 2147483647 h 1888"/>
                  <a:gd name="T4" fmla="*/ 2147483647 w 48"/>
                  <a:gd name="T5" fmla="*/ 2147483647 h 1888"/>
                  <a:gd name="T6" fmla="*/ 0 w 48"/>
                  <a:gd name="T7" fmla="*/ 2147483647 h 1888"/>
                  <a:gd name="T8" fmla="*/ 0 w 48"/>
                  <a:gd name="T9" fmla="*/ 2147483647 h 1888"/>
                  <a:gd name="T10" fmla="*/ 2147483647 w 48"/>
                  <a:gd name="T11" fmla="*/ 0 h 1888"/>
                  <a:gd name="T12" fmla="*/ 2147483647 w 48"/>
                  <a:gd name="T13" fmla="*/ 2147483647 h 18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888"/>
                  <a:gd name="T23" fmla="*/ 48 w 48"/>
                  <a:gd name="T24" fmla="*/ 1888 h 18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888">
                    <a:moveTo>
                      <a:pt x="48" y="24"/>
                    </a:moveTo>
                    <a:lnTo>
                      <a:pt x="48" y="1864"/>
                    </a:lnTo>
                    <a:cubicBezTo>
                      <a:pt x="48" y="1878"/>
                      <a:pt x="38" y="1888"/>
                      <a:pt x="24" y="1888"/>
                    </a:cubicBezTo>
                    <a:cubicBezTo>
                      <a:pt x="11" y="1888"/>
                      <a:pt x="0" y="1878"/>
                      <a:pt x="0" y="1864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3" name="Freeform 28"/>
              <p:cNvSpPr>
                <a:spLocks/>
              </p:cNvSpPr>
              <p:nvPr/>
            </p:nvSpPr>
            <p:spPr bwMode="auto">
              <a:xfrm>
                <a:off x="4259263" y="2827338"/>
                <a:ext cx="28575" cy="620712"/>
              </a:xfrm>
              <a:custGeom>
                <a:avLst/>
                <a:gdLst>
                  <a:gd name="T0" fmla="*/ 2147483647 w 48"/>
                  <a:gd name="T1" fmla="*/ 2147483647 h 1040"/>
                  <a:gd name="T2" fmla="*/ 2147483647 w 48"/>
                  <a:gd name="T3" fmla="*/ 2147483647 h 1040"/>
                  <a:gd name="T4" fmla="*/ 2147483647 w 48"/>
                  <a:gd name="T5" fmla="*/ 2147483647 h 1040"/>
                  <a:gd name="T6" fmla="*/ 0 w 48"/>
                  <a:gd name="T7" fmla="*/ 2147483647 h 1040"/>
                  <a:gd name="T8" fmla="*/ 0 w 48"/>
                  <a:gd name="T9" fmla="*/ 2147483647 h 1040"/>
                  <a:gd name="T10" fmla="*/ 2147483647 w 48"/>
                  <a:gd name="T11" fmla="*/ 0 h 1040"/>
                  <a:gd name="T12" fmla="*/ 2147483647 w 48"/>
                  <a:gd name="T13" fmla="*/ 2147483647 h 10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040"/>
                  <a:gd name="T23" fmla="*/ 48 w 48"/>
                  <a:gd name="T24" fmla="*/ 1040 h 10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040">
                    <a:moveTo>
                      <a:pt x="48" y="24"/>
                    </a:moveTo>
                    <a:lnTo>
                      <a:pt x="48" y="1016"/>
                    </a:lnTo>
                    <a:cubicBezTo>
                      <a:pt x="48" y="1030"/>
                      <a:pt x="38" y="1040"/>
                      <a:pt x="24" y="1040"/>
                    </a:cubicBezTo>
                    <a:cubicBezTo>
                      <a:pt x="11" y="1040"/>
                      <a:pt x="0" y="1030"/>
                      <a:pt x="0" y="1016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4" name="Freeform 29"/>
              <p:cNvSpPr>
                <a:spLocks/>
              </p:cNvSpPr>
              <p:nvPr/>
            </p:nvSpPr>
            <p:spPr bwMode="auto">
              <a:xfrm>
                <a:off x="4832350" y="2589213"/>
                <a:ext cx="28575" cy="611187"/>
              </a:xfrm>
              <a:custGeom>
                <a:avLst/>
                <a:gdLst>
                  <a:gd name="T0" fmla="*/ 2147483647 w 48"/>
                  <a:gd name="T1" fmla="*/ 2147483647 h 1024"/>
                  <a:gd name="T2" fmla="*/ 2147483647 w 48"/>
                  <a:gd name="T3" fmla="*/ 2147483647 h 1024"/>
                  <a:gd name="T4" fmla="*/ 2147483647 w 48"/>
                  <a:gd name="T5" fmla="*/ 2147483647 h 1024"/>
                  <a:gd name="T6" fmla="*/ 0 w 48"/>
                  <a:gd name="T7" fmla="*/ 2147483647 h 1024"/>
                  <a:gd name="T8" fmla="*/ 0 w 48"/>
                  <a:gd name="T9" fmla="*/ 2147483647 h 1024"/>
                  <a:gd name="T10" fmla="*/ 2147483647 w 48"/>
                  <a:gd name="T11" fmla="*/ 0 h 1024"/>
                  <a:gd name="T12" fmla="*/ 2147483647 w 48"/>
                  <a:gd name="T13" fmla="*/ 2147483647 h 1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024"/>
                  <a:gd name="T23" fmla="*/ 48 w 48"/>
                  <a:gd name="T24" fmla="*/ 1024 h 1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024">
                    <a:moveTo>
                      <a:pt x="48" y="24"/>
                    </a:moveTo>
                    <a:lnTo>
                      <a:pt x="48" y="1000"/>
                    </a:lnTo>
                    <a:cubicBezTo>
                      <a:pt x="48" y="1014"/>
                      <a:pt x="38" y="1024"/>
                      <a:pt x="24" y="1024"/>
                    </a:cubicBezTo>
                    <a:cubicBezTo>
                      <a:pt x="11" y="1024"/>
                      <a:pt x="0" y="1014"/>
                      <a:pt x="0" y="1000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5" name="Freeform 30"/>
              <p:cNvSpPr>
                <a:spLocks/>
              </p:cNvSpPr>
              <p:nvPr/>
            </p:nvSpPr>
            <p:spPr bwMode="auto">
              <a:xfrm>
                <a:off x="5394325" y="2684463"/>
                <a:ext cx="28575" cy="1117600"/>
              </a:xfrm>
              <a:custGeom>
                <a:avLst/>
                <a:gdLst>
                  <a:gd name="T0" fmla="*/ 2147483647 w 48"/>
                  <a:gd name="T1" fmla="*/ 2147483647 h 1872"/>
                  <a:gd name="T2" fmla="*/ 2147483647 w 48"/>
                  <a:gd name="T3" fmla="*/ 2147483647 h 1872"/>
                  <a:gd name="T4" fmla="*/ 2147483647 w 48"/>
                  <a:gd name="T5" fmla="*/ 2147483647 h 1872"/>
                  <a:gd name="T6" fmla="*/ 0 w 48"/>
                  <a:gd name="T7" fmla="*/ 2147483647 h 1872"/>
                  <a:gd name="T8" fmla="*/ 0 w 48"/>
                  <a:gd name="T9" fmla="*/ 2147483647 h 1872"/>
                  <a:gd name="T10" fmla="*/ 2147483647 w 48"/>
                  <a:gd name="T11" fmla="*/ 0 h 1872"/>
                  <a:gd name="T12" fmla="*/ 2147483647 w 48"/>
                  <a:gd name="T13" fmla="*/ 2147483647 h 18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872"/>
                  <a:gd name="T23" fmla="*/ 48 w 48"/>
                  <a:gd name="T24" fmla="*/ 1872 h 187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872">
                    <a:moveTo>
                      <a:pt x="48" y="24"/>
                    </a:moveTo>
                    <a:lnTo>
                      <a:pt x="48" y="1848"/>
                    </a:lnTo>
                    <a:cubicBezTo>
                      <a:pt x="48" y="1862"/>
                      <a:pt x="38" y="1872"/>
                      <a:pt x="24" y="1872"/>
                    </a:cubicBezTo>
                    <a:cubicBezTo>
                      <a:pt x="11" y="1872"/>
                      <a:pt x="0" y="1862"/>
                      <a:pt x="0" y="1848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6" name="Freeform 31"/>
              <p:cNvSpPr>
                <a:spLocks/>
              </p:cNvSpPr>
              <p:nvPr/>
            </p:nvSpPr>
            <p:spPr bwMode="auto">
              <a:xfrm>
                <a:off x="5956300" y="2551113"/>
                <a:ext cx="28575" cy="1163637"/>
              </a:xfrm>
              <a:custGeom>
                <a:avLst/>
                <a:gdLst>
                  <a:gd name="T0" fmla="*/ 2147483647 w 48"/>
                  <a:gd name="T1" fmla="*/ 2147483647 h 1952"/>
                  <a:gd name="T2" fmla="*/ 2147483647 w 48"/>
                  <a:gd name="T3" fmla="*/ 2147483647 h 1952"/>
                  <a:gd name="T4" fmla="*/ 2147483647 w 48"/>
                  <a:gd name="T5" fmla="*/ 2147483647 h 1952"/>
                  <a:gd name="T6" fmla="*/ 0 w 48"/>
                  <a:gd name="T7" fmla="*/ 2147483647 h 1952"/>
                  <a:gd name="T8" fmla="*/ 0 w 48"/>
                  <a:gd name="T9" fmla="*/ 2147483647 h 1952"/>
                  <a:gd name="T10" fmla="*/ 2147483647 w 48"/>
                  <a:gd name="T11" fmla="*/ 0 h 1952"/>
                  <a:gd name="T12" fmla="*/ 2147483647 w 48"/>
                  <a:gd name="T13" fmla="*/ 2147483647 h 19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952"/>
                  <a:gd name="T23" fmla="*/ 48 w 48"/>
                  <a:gd name="T24" fmla="*/ 1952 h 19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952">
                    <a:moveTo>
                      <a:pt x="48" y="24"/>
                    </a:moveTo>
                    <a:lnTo>
                      <a:pt x="48" y="1928"/>
                    </a:lnTo>
                    <a:cubicBezTo>
                      <a:pt x="48" y="1942"/>
                      <a:pt x="38" y="1952"/>
                      <a:pt x="24" y="1952"/>
                    </a:cubicBezTo>
                    <a:cubicBezTo>
                      <a:pt x="11" y="1952"/>
                      <a:pt x="0" y="1942"/>
                      <a:pt x="0" y="1928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7" name="Freeform 32"/>
              <p:cNvSpPr>
                <a:spLocks/>
              </p:cNvSpPr>
              <p:nvPr/>
            </p:nvSpPr>
            <p:spPr bwMode="auto">
              <a:xfrm>
                <a:off x="6529388" y="2206625"/>
                <a:ext cx="28575" cy="849313"/>
              </a:xfrm>
              <a:custGeom>
                <a:avLst/>
                <a:gdLst>
                  <a:gd name="T0" fmla="*/ 2147483647 w 48"/>
                  <a:gd name="T1" fmla="*/ 2147483647 h 1424"/>
                  <a:gd name="T2" fmla="*/ 2147483647 w 48"/>
                  <a:gd name="T3" fmla="*/ 2147483647 h 1424"/>
                  <a:gd name="T4" fmla="*/ 2147483647 w 48"/>
                  <a:gd name="T5" fmla="*/ 2147483647 h 1424"/>
                  <a:gd name="T6" fmla="*/ 0 w 48"/>
                  <a:gd name="T7" fmla="*/ 2147483647 h 1424"/>
                  <a:gd name="T8" fmla="*/ 0 w 48"/>
                  <a:gd name="T9" fmla="*/ 2147483647 h 1424"/>
                  <a:gd name="T10" fmla="*/ 2147483647 w 48"/>
                  <a:gd name="T11" fmla="*/ 0 h 1424"/>
                  <a:gd name="T12" fmla="*/ 2147483647 w 48"/>
                  <a:gd name="T13" fmla="*/ 2147483647 h 14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424"/>
                  <a:gd name="T23" fmla="*/ 48 w 48"/>
                  <a:gd name="T24" fmla="*/ 1424 h 14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424">
                    <a:moveTo>
                      <a:pt x="48" y="24"/>
                    </a:moveTo>
                    <a:lnTo>
                      <a:pt x="48" y="1400"/>
                    </a:lnTo>
                    <a:cubicBezTo>
                      <a:pt x="48" y="1414"/>
                      <a:pt x="38" y="1424"/>
                      <a:pt x="24" y="1424"/>
                    </a:cubicBezTo>
                    <a:cubicBezTo>
                      <a:pt x="11" y="1424"/>
                      <a:pt x="0" y="1414"/>
                      <a:pt x="0" y="1400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8" name="Freeform 33"/>
              <p:cNvSpPr>
                <a:spLocks/>
              </p:cNvSpPr>
              <p:nvPr/>
            </p:nvSpPr>
            <p:spPr bwMode="auto">
              <a:xfrm>
                <a:off x="7091363" y="3467100"/>
                <a:ext cx="28575" cy="649288"/>
              </a:xfrm>
              <a:custGeom>
                <a:avLst/>
                <a:gdLst>
                  <a:gd name="T0" fmla="*/ 2147483647 w 48"/>
                  <a:gd name="T1" fmla="*/ 2147483647 h 1088"/>
                  <a:gd name="T2" fmla="*/ 2147483647 w 48"/>
                  <a:gd name="T3" fmla="*/ 2147483647 h 1088"/>
                  <a:gd name="T4" fmla="*/ 2147483647 w 48"/>
                  <a:gd name="T5" fmla="*/ 2147483647 h 1088"/>
                  <a:gd name="T6" fmla="*/ 0 w 48"/>
                  <a:gd name="T7" fmla="*/ 2147483647 h 1088"/>
                  <a:gd name="T8" fmla="*/ 0 w 48"/>
                  <a:gd name="T9" fmla="*/ 2147483647 h 1088"/>
                  <a:gd name="T10" fmla="*/ 2147483647 w 48"/>
                  <a:gd name="T11" fmla="*/ 0 h 1088"/>
                  <a:gd name="T12" fmla="*/ 2147483647 w 48"/>
                  <a:gd name="T13" fmla="*/ 2147483647 h 10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088"/>
                  <a:gd name="T23" fmla="*/ 48 w 48"/>
                  <a:gd name="T24" fmla="*/ 1088 h 10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088">
                    <a:moveTo>
                      <a:pt x="48" y="24"/>
                    </a:moveTo>
                    <a:lnTo>
                      <a:pt x="48" y="1064"/>
                    </a:lnTo>
                    <a:cubicBezTo>
                      <a:pt x="48" y="1078"/>
                      <a:pt x="38" y="1088"/>
                      <a:pt x="24" y="1088"/>
                    </a:cubicBezTo>
                    <a:cubicBezTo>
                      <a:pt x="11" y="1088"/>
                      <a:pt x="0" y="1078"/>
                      <a:pt x="0" y="1064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9" name="Freeform 34"/>
              <p:cNvSpPr>
                <a:spLocks/>
              </p:cNvSpPr>
              <p:nvPr/>
            </p:nvSpPr>
            <p:spPr bwMode="auto">
              <a:xfrm>
                <a:off x="7654925" y="2884488"/>
                <a:ext cx="28575" cy="639762"/>
              </a:xfrm>
              <a:custGeom>
                <a:avLst/>
                <a:gdLst>
                  <a:gd name="T0" fmla="*/ 2147483647 w 48"/>
                  <a:gd name="T1" fmla="*/ 2147483647 h 1072"/>
                  <a:gd name="T2" fmla="*/ 2147483647 w 48"/>
                  <a:gd name="T3" fmla="*/ 2147483647 h 1072"/>
                  <a:gd name="T4" fmla="*/ 2147483647 w 48"/>
                  <a:gd name="T5" fmla="*/ 2147483647 h 1072"/>
                  <a:gd name="T6" fmla="*/ 0 w 48"/>
                  <a:gd name="T7" fmla="*/ 2147483647 h 1072"/>
                  <a:gd name="T8" fmla="*/ 0 w 48"/>
                  <a:gd name="T9" fmla="*/ 2147483647 h 1072"/>
                  <a:gd name="T10" fmla="*/ 2147483647 w 48"/>
                  <a:gd name="T11" fmla="*/ 0 h 1072"/>
                  <a:gd name="T12" fmla="*/ 2147483647 w 48"/>
                  <a:gd name="T13" fmla="*/ 2147483647 h 10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1072"/>
                  <a:gd name="T23" fmla="*/ 48 w 48"/>
                  <a:gd name="T24" fmla="*/ 1072 h 107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1072">
                    <a:moveTo>
                      <a:pt x="48" y="24"/>
                    </a:moveTo>
                    <a:lnTo>
                      <a:pt x="48" y="1048"/>
                    </a:lnTo>
                    <a:cubicBezTo>
                      <a:pt x="48" y="1062"/>
                      <a:pt x="38" y="1072"/>
                      <a:pt x="24" y="1072"/>
                    </a:cubicBezTo>
                    <a:cubicBezTo>
                      <a:pt x="11" y="1072"/>
                      <a:pt x="0" y="1062"/>
                      <a:pt x="0" y="1048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8" y="11"/>
                      <a:pt x="48" y="2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>
                <a:solidFill>
                  <a:srgbClr val="0070C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30" name="Oval 35"/>
              <p:cNvSpPr>
                <a:spLocks noChangeArrowheads="1"/>
              </p:cNvSpPr>
              <p:nvPr/>
            </p:nvSpPr>
            <p:spPr bwMode="auto">
              <a:xfrm>
                <a:off x="814388" y="4221163"/>
                <a:ext cx="153987" cy="153987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1" name="Freeform 36"/>
              <p:cNvSpPr>
                <a:spLocks noEditPoints="1"/>
              </p:cNvSpPr>
              <p:nvPr/>
            </p:nvSpPr>
            <p:spPr bwMode="auto">
              <a:xfrm>
                <a:off x="809625" y="4216400"/>
                <a:ext cx="163513" cy="163513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3" y="232"/>
                    </a:lnTo>
                    <a:cubicBezTo>
                      <a:pt x="233" y="233"/>
                      <a:pt x="232" y="234"/>
                      <a:pt x="231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2"/>
                    </a:lnTo>
                    <a:cubicBezTo>
                      <a:pt x="39" y="41"/>
                      <a:pt x="40" y="40"/>
                      <a:pt x="41" y="40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1" y="40"/>
                    </a:lnTo>
                    <a:cubicBezTo>
                      <a:pt x="232" y="40"/>
                      <a:pt x="232" y="41"/>
                      <a:pt x="233" y="42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0" y="51"/>
                    </a:lnTo>
                    <a:lnTo>
                      <a:pt x="222" y="53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3"/>
                    </a:lnTo>
                    <a:lnTo>
                      <a:pt x="52" y="51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2" y="221"/>
                    </a:lnTo>
                    <a:lnTo>
                      <a:pt x="220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32" name="Oval 37"/>
              <p:cNvSpPr>
                <a:spLocks noChangeArrowheads="1"/>
              </p:cNvSpPr>
              <p:nvPr/>
            </p:nvSpPr>
            <p:spPr bwMode="auto">
              <a:xfrm>
                <a:off x="1379538" y="3538538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3" name="Freeform 38"/>
              <p:cNvSpPr>
                <a:spLocks noEditPoints="1"/>
              </p:cNvSpPr>
              <p:nvPr/>
            </p:nvSpPr>
            <p:spPr bwMode="auto">
              <a:xfrm>
                <a:off x="1374775" y="3533775"/>
                <a:ext cx="163513" cy="161925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1"/>
                    </a:lnTo>
                    <a:cubicBezTo>
                      <a:pt x="234" y="232"/>
                      <a:pt x="233" y="233"/>
                      <a:pt x="232" y="233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3"/>
                    </a:lnTo>
                    <a:cubicBezTo>
                      <a:pt x="40" y="233"/>
                      <a:pt x="39" y="232"/>
                      <a:pt x="39" y="231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39"/>
                    </a:lnTo>
                    <a:cubicBezTo>
                      <a:pt x="233" y="39"/>
                      <a:pt x="234" y="40"/>
                      <a:pt x="234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0"/>
                    </a:lnTo>
                    <a:lnTo>
                      <a:pt x="223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2"/>
                    </a:lnTo>
                    <a:lnTo>
                      <a:pt x="50" y="220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0"/>
                    </a:lnTo>
                    <a:lnTo>
                      <a:pt x="221" y="222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34" name="Oval 39"/>
              <p:cNvSpPr>
                <a:spLocks noChangeArrowheads="1"/>
              </p:cNvSpPr>
              <p:nvPr/>
            </p:nvSpPr>
            <p:spPr bwMode="auto">
              <a:xfrm>
                <a:off x="1944688" y="3294063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5" name="Freeform 40"/>
              <p:cNvSpPr>
                <a:spLocks noEditPoints="1"/>
              </p:cNvSpPr>
              <p:nvPr/>
            </p:nvSpPr>
            <p:spPr bwMode="auto">
              <a:xfrm>
                <a:off x="1939925" y="3289300"/>
                <a:ext cx="163513" cy="163513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2" y="234"/>
                    </a:lnTo>
                    <a:cubicBezTo>
                      <a:pt x="41" y="234"/>
                      <a:pt x="40" y="233"/>
                      <a:pt x="40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40" y="42"/>
                    </a:lnTo>
                    <a:cubicBezTo>
                      <a:pt x="40" y="41"/>
                      <a:pt x="41" y="40"/>
                      <a:pt x="42" y="40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40"/>
                    </a:lnTo>
                    <a:cubicBezTo>
                      <a:pt x="233" y="40"/>
                      <a:pt x="234" y="41"/>
                      <a:pt x="234" y="42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1"/>
                    </a:lnTo>
                    <a:lnTo>
                      <a:pt x="223" y="53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1" y="53"/>
                    </a:lnTo>
                    <a:lnTo>
                      <a:pt x="53" y="51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3" y="223"/>
                    </a:lnTo>
                    <a:lnTo>
                      <a:pt x="51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36" name="Oval 41"/>
              <p:cNvSpPr>
                <a:spLocks noChangeArrowheads="1"/>
              </p:cNvSpPr>
              <p:nvPr/>
            </p:nvSpPr>
            <p:spPr bwMode="auto">
              <a:xfrm>
                <a:off x="2511425" y="4416425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7" name="Freeform 42"/>
              <p:cNvSpPr>
                <a:spLocks noEditPoints="1"/>
              </p:cNvSpPr>
              <p:nvPr/>
            </p:nvSpPr>
            <p:spPr bwMode="auto">
              <a:xfrm>
                <a:off x="2506663" y="4411663"/>
                <a:ext cx="161925" cy="163512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3" y="232"/>
                    </a:lnTo>
                    <a:cubicBezTo>
                      <a:pt x="233" y="233"/>
                      <a:pt x="232" y="234"/>
                      <a:pt x="231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1" y="39"/>
                    </a:lnTo>
                    <a:cubicBezTo>
                      <a:pt x="232" y="39"/>
                      <a:pt x="233" y="40"/>
                      <a:pt x="233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0" y="50"/>
                    </a:lnTo>
                    <a:lnTo>
                      <a:pt x="222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2" y="221"/>
                    </a:lnTo>
                    <a:lnTo>
                      <a:pt x="220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38" name="Oval 43"/>
              <p:cNvSpPr>
                <a:spLocks noChangeArrowheads="1"/>
              </p:cNvSpPr>
              <p:nvPr/>
            </p:nvSpPr>
            <p:spPr bwMode="auto">
              <a:xfrm>
                <a:off x="3074988" y="2800350"/>
                <a:ext cx="153987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9" name="Freeform 44"/>
              <p:cNvSpPr>
                <a:spLocks noEditPoints="1"/>
              </p:cNvSpPr>
              <p:nvPr/>
            </p:nvSpPr>
            <p:spPr bwMode="auto">
              <a:xfrm>
                <a:off x="3070225" y="2794000"/>
                <a:ext cx="163513" cy="163513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2" y="234"/>
                    </a:lnTo>
                    <a:cubicBezTo>
                      <a:pt x="41" y="234"/>
                      <a:pt x="40" y="233"/>
                      <a:pt x="40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40" y="42"/>
                    </a:lnTo>
                    <a:cubicBezTo>
                      <a:pt x="40" y="41"/>
                      <a:pt x="41" y="40"/>
                      <a:pt x="42" y="40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40"/>
                    </a:lnTo>
                    <a:cubicBezTo>
                      <a:pt x="233" y="40"/>
                      <a:pt x="234" y="41"/>
                      <a:pt x="234" y="42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1"/>
                    </a:lnTo>
                    <a:lnTo>
                      <a:pt x="223" y="53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1" y="53"/>
                    </a:lnTo>
                    <a:lnTo>
                      <a:pt x="53" y="51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3" y="223"/>
                    </a:lnTo>
                    <a:lnTo>
                      <a:pt x="51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0" name="Oval 45"/>
              <p:cNvSpPr>
                <a:spLocks noChangeArrowheads="1"/>
              </p:cNvSpPr>
              <p:nvPr/>
            </p:nvSpPr>
            <p:spPr bwMode="auto">
              <a:xfrm>
                <a:off x="3641725" y="3778250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Freeform 46"/>
              <p:cNvSpPr>
                <a:spLocks noEditPoints="1"/>
              </p:cNvSpPr>
              <p:nvPr/>
            </p:nvSpPr>
            <p:spPr bwMode="auto">
              <a:xfrm>
                <a:off x="3636963" y="3773488"/>
                <a:ext cx="161925" cy="163512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3" y="231"/>
                    </a:lnTo>
                    <a:cubicBezTo>
                      <a:pt x="232" y="232"/>
                      <a:pt x="232" y="232"/>
                      <a:pt x="231" y="233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3"/>
                    </a:lnTo>
                    <a:cubicBezTo>
                      <a:pt x="40" y="233"/>
                      <a:pt x="39" y="232"/>
                      <a:pt x="39" y="231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1" y="39"/>
                    </a:lnTo>
                    <a:cubicBezTo>
                      <a:pt x="232" y="39"/>
                      <a:pt x="233" y="40"/>
                      <a:pt x="233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0" y="50"/>
                    </a:lnTo>
                    <a:lnTo>
                      <a:pt x="222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2"/>
                    </a:lnTo>
                    <a:lnTo>
                      <a:pt x="50" y="220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2" y="220"/>
                    </a:lnTo>
                    <a:lnTo>
                      <a:pt x="220" y="222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2" name="Oval 47"/>
              <p:cNvSpPr>
                <a:spLocks noChangeArrowheads="1"/>
              </p:cNvSpPr>
              <p:nvPr/>
            </p:nvSpPr>
            <p:spPr bwMode="auto">
              <a:xfrm>
                <a:off x="4206875" y="3041650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3" name="Freeform 48"/>
              <p:cNvSpPr>
                <a:spLocks noEditPoints="1"/>
              </p:cNvSpPr>
              <p:nvPr/>
            </p:nvSpPr>
            <p:spPr bwMode="auto">
              <a:xfrm>
                <a:off x="4202113" y="3036888"/>
                <a:ext cx="161925" cy="163512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39"/>
                    </a:lnTo>
                    <a:cubicBezTo>
                      <a:pt x="233" y="39"/>
                      <a:pt x="234" y="40"/>
                      <a:pt x="234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0"/>
                    </a:lnTo>
                    <a:lnTo>
                      <a:pt x="223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4" name="Oval 49"/>
              <p:cNvSpPr>
                <a:spLocks noChangeArrowheads="1"/>
              </p:cNvSpPr>
              <p:nvPr/>
            </p:nvSpPr>
            <p:spPr bwMode="auto">
              <a:xfrm>
                <a:off x="4772025" y="2825750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5" name="Freeform 50"/>
              <p:cNvSpPr>
                <a:spLocks noEditPoints="1"/>
              </p:cNvSpPr>
              <p:nvPr/>
            </p:nvSpPr>
            <p:spPr bwMode="auto">
              <a:xfrm>
                <a:off x="4767263" y="2820988"/>
                <a:ext cx="161925" cy="163512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2" y="234"/>
                    </a:lnTo>
                    <a:cubicBezTo>
                      <a:pt x="41" y="234"/>
                      <a:pt x="40" y="233"/>
                      <a:pt x="40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40" y="42"/>
                    </a:lnTo>
                    <a:cubicBezTo>
                      <a:pt x="40" y="41"/>
                      <a:pt x="41" y="40"/>
                      <a:pt x="42" y="40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40"/>
                    </a:lnTo>
                    <a:cubicBezTo>
                      <a:pt x="233" y="40"/>
                      <a:pt x="234" y="41"/>
                      <a:pt x="234" y="42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1"/>
                    </a:lnTo>
                    <a:lnTo>
                      <a:pt x="223" y="53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1" y="53"/>
                    </a:lnTo>
                    <a:lnTo>
                      <a:pt x="53" y="51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3" y="223"/>
                    </a:lnTo>
                    <a:lnTo>
                      <a:pt x="51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6" name="Oval 51"/>
              <p:cNvSpPr>
                <a:spLocks noChangeArrowheads="1"/>
              </p:cNvSpPr>
              <p:nvPr/>
            </p:nvSpPr>
            <p:spPr bwMode="auto">
              <a:xfrm>
                <a:off x="5337175" y="3149600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Freeform 52"/>
              <p:cNvSpPr>
                <a:spLocks noEditPoints="1"/>
              </p:cNvSpPr>
              <p:nvPr/>
            </p:nvSpPr>
            <p:spPr bwMode="auto">
              <a:xfrm>
                <a:off x="5332413" y="3144838"/>
                <a:ext cx="161925" cy="163512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39"/>
                    </a:lnTo>
                    <a:cubicBezTo>
                      <a:pt x="233" y="39"/>
                      <a:pt x="234" y="40"/>
                      <a:pt x="234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0"/>
                    </a:lnTo>
                    <a:lnTo>
                      <a:pt x="223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8" name="Oval 53"/>
              <p:cNvSpPr>
                <a:spLocks noChangeArrowheads="1"/>
              </p:cNvSpPr>
              <p:nvPr/>
            </p:nvSpPr>
            <p:spPr bwMode="auto">
              <a:xfrm>
                <a:off x="5902325" y="3048000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9" name="Freeform 54"/>
              <p:cNvSpPr>
                <a:spLocks noEditPoints="1"/>
              </p:cNvSpPr>
              <p:nvPr/>
            </p:nvSpPr>
            <p:spPr bwMode="auto">
              <a:xfrm>
                <a:off x="5897563" y="3043238"/>
                <a:ext cx="161925" cy="161925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2" y="234"/>
                    </a:lnTo>
                    <a:cubicBezTo>
                      <a:pt x="41" y="234"/>
                      <a:pt x="40" y="233"/>
                      <a:pt x="40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40" y="41"/>
                    </a:lnTo>
                    <a:cubicBezTo>
                      <a:pt x="40" y="40"/>
                      <a:pt x="41" y="39"/>
                      <a:pt x="42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39"/>
                    </a:lnTo>
                    <a:cubicBezTo>
                      <a:pt x="233" y="39"/>
                      <a:pt x="234" y="40"/>
                      <a:pt x="234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0"/>
                    </a:lnTo>
                    <a:lnTo>
                      <a:pt x="223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1" y="52"/>
                    </a:lnTo>
                    <a:lnTo>
                      <a:pt x="53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3" y="223"/>
                    </a:lnTo>
                    <a:lnTo>
                      <a:pt x="51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50" name="Oval 55"/>
              <p:cNvSpPr>
                <a:spLocks noChangeArrowheads="1"/>
              </p:cNvSpPr>
              <p:nvPr/>
            </p:nvSpPr>
            <p:spPr bwMode="auto">
              <a:xfrm>
                <a:off x="6467475" y="2541588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1" name="Freeform 56"/>
              <p:cNvSpPr>
                <a:spLocks noEditPoints="1"/>
              </p:cNvSpPr>
              <p:nvPr/>
            </p:nvSpPr>
            <p:spPr bwMode="auto">
              <a:xfrm>
                <a:off x="6462713" y="2536825"/>
                <a:ext cx="163512" cy="161925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3" y="232"/>
                    </a:lnTo>
                    <a:cubicBezTo>
                      <a:pt x="233" y="233"/>
                      <a:pt x="232" y="234"/>
                      <a:pt x="231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2"/>
                    </a:lnTo>
                    <a:cubicBezTo>
                      <a:pt x="39" y="41"/>
                      <a:pt x="40" y="40"/>
                      <a:pt x="41" y="40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1" y="40"/>
                    </a:lnTo>
                    <a:cubicBezTo>
                      <a:pt x="232" y="40"/>
                      <a:pt x="232" y="41"/>
                      <a:pt x="233" y="42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0" y="51"/>
                    </a:lnTo>
                    <a:lnTo>
                      <a:pt x="222" y="53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3"/>
                    </a:lnTo>
                    <a:lnTo>
                      <a:pt x="52" y="51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2" y="221"/>
                    </a:lnTo>
                    <a:lnTo>
                      <a:pt x="220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52" name="Oval 57"/>
              <p:cNvSpPr>
                <a:spLocks noChangeArrowheads="1"/>
              </p:cNvSpPr>
              <p:nvPr/>
            </p:nvSpPr>
            <p:spPr bwMode="auto">
              <a:xfrm>
                <a:off x="7032625" y="3735388"/>
                <a:ext cx="152400" cy="1524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3" name="Freeform 58"/>
              <p:cNvSpPr>
                <a:spLocks noEditPoints="1"/>
              </p:cNvSpPr>
              <p:nvPr/>
            </p:nvSpPr>
            <p:spPr bwMode="auto">
              <a:xfrm>
                <a:off x="7027863" y="3730625"/>
                <a:ext cx="163512" cy="161925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4" y="232"/>
                    </a:lnTo>
                    <a:cubicBezTo>
                      <a:pt x="234" y="233"/>
                      <a:pt x="233" y="234"/>
                      <a:pt x="232" y="234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4"/>
                    </a:lnTo>
                    <a:cubicBezTo>
                      <a:pt x="40" y="234"/>
                      <a:pt x="39" y="233"/>
                      <a:pt x="39" y="232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2" y="39"/>
                    </a:lnTo>
                    <a:cubicBezTo>
                      <a:pt x="233" y="39"/>
                      <a:pt x="234" y="40"/>
                      <a:pt x="234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1" y="50"/>
                    </a:lnTo>
                    <a:lnTo>
                      <a:pt x="223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3"/>
                    </a:lnTo>
                    <a:lnTo>
                      <a:pt x="50" y="221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3" y="221"/>
                    </a:lnTo>
                    <a:lnTo>
                      <a:pt x="221" y="223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54" name="Oval 59"/>
              <p:cNvSpPr>
                <a:spLocks noChangeArrowheads="1"/>
              </p:cNvSpPr>
              <p:nvPr/>
            </p:nvSpPr>
            <p:spPr bwMode="auto">
              <a:xfrm>
                <a:off x="7597775" y="3097213"/>
                <a:ext cx="153988" cy="153987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5" name="Freeform 60"/>
              <p:cNvSpPr>
                <a:spLocks noEditPoints="1"/>
              </p:cNvSpPr>
              <p:nvPr/>
            </p:nvSpPr>
            <p:spPr bwMode="auto">
              <a:xfrm>
                <a:off x="7593013" y="3092450"/>
                <a:ext cx="163512" cy="163513"/>
              </a:xfrm>
              <a:custGeom>
                <a:avLst/>
                <a:gdLst>
                  <a:gd name="T0" fmla="*/ 2147483647 w 273"/>
                  <a:gd name="T1" fmla="*/ 2147483647 h 273"/>
                  <a:gd name="T2" fmla="*/ 2147483647 w 273"/>
                  <a:gd name="T3" fmla="*/ 2147483647 h 273"/>
                  <a:gd name="T4" fmla="*/ 2147483647 w 273"/>
                  <a:gd name="T5" fmla="*/ 2147483647 h 273"/>
                  <a:gd name="T6" fmla="*/ 2147483647 w 273"/>
                  <a:gd name="T7" fmla="*/ 2147483647 h 273"/>
                  <a:gd name="T8" fmla="*/ 2147483647 w 273"/>
                  <a:gd name="T9" fmla="*/ 2147483647 h 273"/>
                  <a:gd name="T10" fmla="*/ 2147483647 w 273"/>
                  <a:gd name="T11" fmla="*/ 2147483647 h 273"/>
                  <a:gd name="T12" fmla="*/ 2147483647 w 273"/>
                  <a:gd name="T13" fmla="*/ 2147483647 h 273"/>
                  <a:gd name="T14" fmla="*/ 2147483647 w 273"/>
                  <a:gd name="T15" fmla="*/ 2147483647 h 273"/>
                  <a:gd name="T16" fmla="*/ 2147483647 w 273"/>
                  <a:gd name="T17" fmla="*/ 2147483647 h 273"/>
                  <a:gd name="T18" fmla="*/ 2147483647 w 273"/>
                  <a:gd name="T19" fmla="*/ 2147483647 h 273"/>
                  <a:gd name="T20" fmla="*/ 2147483647 w 273"/>
                  <a:gd name="T21" fmla="*/ 2147483647 h 273"/>
                  <a:gd name="T22" fmla="*/ 2147483647 w 273"/>
                  <a:gd name="T23" fmla="*/ 2147483647 h 273"/>
                  <a:gd name="T24" fmla="*/ 2147483647 w 273"/>
                  <a:gd name="T25" fmla="*/ 2147483647 h 273"/>
                  <a:gd name="T26" fmla="*/ 2147483647 w 273"/>
                  <a:gd name="T27" fmla="*/ 2147483647 h 273"/>
                  <a:gd name="T28" fmla="*/ 2147483647 w 273"/>
                  <a:gd name="T29" fmla="*/ 2147483647 h 273"/>
                  <a:gd name="T30" fmla="*/ 2147483647 w 273"/>
                  <a:gd name="T31" fmla="*/ 2147483647 h 273"/>
                  <a:gd name="T32" fmla="*/ 2147483647 w 273"/>
                  <a:gd name="T33" fmla="*/ 2147483647 h 273"/>
                  <a:gd name="T34" fmla="*/ 2147483647 w 273"/>
                  <a:gd name="T35" fmla="*/ 2147483647 h 273"/>
                  <a:gd name="T36" fmla="*/ 2147483647 w 273"/>
                  <a:gd name="T37" fmla="*/ 2147483647 h 273"/>
                  <a:gd name="T38" fmla="*/ 2147483647 w 273"/>
                  <a:gd name="T39" fmla="*/ 2147483647 h 273"/>
                  <a:gd name="T40" fmla="*/ 2147483647 w 273"/>
                  <a:gd name="T41" fmla="*/ 2147483647 h 273"/>
                  <a:gd name="T42" fmla="*/ 2147483647 w 273"/>
                  <a:gd name="T43" fmla="*/ 2147483647 h 273"/>
                  <a:gd name="T44" fmla="*/ 2147483647 w 273"/>
                  <a:gd name="T45" fmla="*/ 2147483647 h 273"/>
                  <a:gd name="T46" fmla="*/ 2147483647 w 273"/>
                  <a:gd name="T47" fmla="*/ 2147483647 h 273"/>
                  <a:gd name="T48" fmla="*/ 2147483647 w 273"/>
                  <a:gd name="T49" fmla="*/ 2147483647 h 273"/>
                  <a:gd name="T50" fmla="*/ 2147483647 w 273"/>
                  <a:gd name="T51" fmla="*/ 2147483647 h 273"/>
                  <a:gd name="T52" fmla="*/ 2147483647 w 273"/>
                  <a:gd name="T53" fmla="*/ 2147483647 h 273"/>
                  <a:gd name="T54" fmla="*/ 2147483647 w 273"/>
                  <a:gd name="T55" fmla="*/ 2147483647 h 273"/>
                  <a:gd name="T56" fmla="*/ 2147483647 w 273"/>
                  <a:gd name="T57" fmla="*/ 2147483647 h 273"/>
                  <a:gd name="T58" fmla="*/ 2147483647 w 273"/>
                  <a:gd name="T59" fmla="*/ 2147483647 h 273"/>
                  <a:gd name="T60" fmla="*/ 2147483647 w 273"/>
                  <a:gd name="T61" fmla="*/ 2147483647 h 273"/>
                  <a:gd name="T62" fmla="*/ 2147483647 w 273"/>
                  <a:gd name="T63" fmla="*/ 2147483647 h 273"/>
                  <a:gd name="T64" fmla="*/ 2147483647 w 273"/>
                  <a:gd name="T65" fmla="*/ 2147483647 h 2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3"/>
                  <a:gd name="T100" fmla="*/ 0 h 273"/>
                  <a:gd name="T101" fmla="*/ 273 w 273"/>
                  <a:gd name="T102" fmla="*/ 273 h 2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3" h="273">
                    <a:moveTo>
                      <a:pt x="272" y="135"/>
                    </a:moveTo>
                    <a:cubicBezTo>
                      <a:pt x="273" y="136"/>
                      <a:pt x="273" y="137"/>
                      <a:pt x="272" y="138"/>
                    </a:cubicBezTo>
                    <a:lnTo>
                      <a:pt x="262" y="188"/>
                    </a:lnTo>
                    <a:cubicBezTo>
                      <a:pt x="262" y="189"/>
                      <a:pt x="262" y="190"/>
                      <a:pt x="261" y="191"/>
                    </a:cubicBezTo>
                    <a:lnTo>
                      <a:pt x="233" y="231"/>
                    </a:lnTo>
                    <a:cubicBezTo>
                      <a:pt x="232" y="232"/>
                      <a:pt x="232" y="232"/>
                      <a:pt x="231" y="233"/>
                    </a:cubicBezTo>
                    <a:lnTo>
                      <a:pt x="191" y="261"/>
                    </a:lnTo>
                    <a:cubicBezTo>
                      <a:pt x="190" y="262"/>
                      <a:pt x="189" y="262"/>
                      <a:pt x="188" y="262"/>
                    </a:cubicBezTo>
                    <a:lnTo>
                      <a:pt x="138" y="272"/>
                    </a:lnTo>
                    <a:cubicBezTo>
                      <a:pt x="137" y="273"/>
                      <a:pt x="136" y="273"/>
                      <a:pt x="135" y="272"/>
                    </a:cubicBezTo>
                    <a:lnTo>
                      <a:pt x="85" y="262"/>
                    </a:lnTo>
                    <a:cubicBezTo>
                      <a:pt x="84" y="262"/>
                      <a:pt x="83" y="262"/>
                      <a:pt x="82" y="261"/>
                    </a:cubicBezTo>
                    <a:lnTo>
                      <a:pt x="41" y="233"/>
                    </a:lnTo>
                    <a:cubicBezTo>
                      <a:pt x="40" y="233"/>
                      <a:pt x="39" y="232"/>
                      <a:pt x="39" y="231"/>
                    </a:cubicBezTo>
                    <a:lnTo>
                      <a:pt x="12" y="191"/>
                    </a:lnTo>
                    <a:cubicBezTo>
                      <a:pt x="11" y="190"/>
                      <a:pt x="11" y="189"/>
                      <a:pt x="11" y="188"/>
                    </a:cubicBezTo>
                    <a:lnTo>
                      <a:pt x="1" y="138"/>
                    </a:lnTo>
                    <a:cubicBezTo>
                      <a:pt x="0" y="137"/>
                      <a:pt x="0" y="136"/>
                      <a:pt x="1" y="135"/>
                    </a:cubicBezTo>
                    <a:lnTo>
                      <a:pt x="11" y="85"/>
                    </a:lnTo>
                    <a:cubicBezTo>
                      <a:pt x="11" y="84"/>
                      <a:pt x="11" y="83"/>
                      <a:pt x="12" y="82"/>
                    </a:cubicBezTo>
                    <a:lnTo>
                      <a:pt x="39" y="41"/>
                    </a:lnTo>
                    <a:cubicBezTo>
                      <a:pt x="39" y="40"/>
                      <a:pt x="40" y="39"/>
                      <a:pt x="41" y="39"/>
                    </a:cubicBezTo>
                    <a:lnTo>
                      <a:pt x="82" y="12"/>
                    </a:lnTo>
                    <a:cubicBezTo>
                      <a:pt x="83" y="11"/>
                      <a:pt x="84" y="11"/>
                      <a:pt x="85" y="11"/>
                    </a:cubicBezTo>
                    <a:lnTo>
                      <a:pt x="135" y="1"/>
                    </a:lnTo>
                    <a:cubicBezTo>
                      <a:pt x="136" y="0"/>
                      <a:pt x="137" y="0"/>
                      <a:pt x="138" y="1"/>
                    </a:cubicBezTo>
                    <a:lnTo>
                      <a:pt x="188" y="11"/>
                    </a:lnTo>
                    <a:cubicBezTo>
                      <a:pt x="189" y="11"/>
                      <a:pt x="190" y="11"/>
                      <a:pt x="191" y="12"/>
                    </a:cubicBezTo>
                    <a:lnTo>
                      <a:pt x="231" y="39"/>
                    </a:lnTo>
                    <a:cubicBezTo>
                      <a:pt x="232" y="39"/>
                      <a:pt x="233" y="40"/>
                      <a:pt x="233" y="41"/>
                    </a:cubicBezTo>
                    <a:lnTo>
                      <a:pt x="261" y="82"/>
                    </a:lnTo>
                    <a:cubicBezTo>
                      <a:pt x="262" y="83"/>
                      <a:pt x="262" y="84"/>
                      <a:pt x="262" y="85"/>
                    </a:cubicBezTo>
                    <a:lnTo>
                      <a:pt x="272" y="135"/>
                    </a:lnTo>
                    <a:close/>
                    <a:moveTo>
                      <a:pt x="247" y="88"/>
                    </a:moveTo>
                    <a:lnTo>
                      <a:pt x="248" y="91"/>
                    </a:lnTo>
                    <a:lnTo>
                      <a:pt x="220" y="50"/>
                    </a:lnTo>
                    <a:lnTo>
                      <a:pt x="222" y="52"/>
                    </a:lnTo>
                    <a:lnTo>
                      <a:pt x="182" y="25"/>
                    </a:lnTo>
                    <a:lnTo>
                      <a:pt x="185" y="26"/>
                    </a:lnTo>
                    <a:lnTo>
                      <a:pt x="135" y="16"/>
                    </a:lnTo>
                    <a:lnTo>
                      <a:pt x="138" y="16"/>
                    </a:lnTo>
                    <a:lnTo>
                      <a:pt x="88" y="26"/>
                    </a:lnTo>
                    <a:lnTo>
                      <a:pt x="91" y="25"/>
                    </a:lnTo>
                    <a:lnTo>
                      <a:pt x="50" y="52"/>
                    </a:lnTo>
                    <a:lnTo>
                      <a:pt x="52" y="50"/>
                    </a:lnTo>
                    <a:lnTo>
                      <a:pt x="25" y="91"/>
                    </a:lnTo>
                    <a:lnTo>
                      <a:pt x="26" y="88"/>
                    </a:lnTo>
                    <a:lnTo>
                      <a:pt x="16" y="138"/>
                    </a:lnTo>
                    <a:lnTo>
                      <a:pt x="16" y="135"/>
                    </a:lnTo>
                    <a:lnTo>
                      <a:pt x="26" y="185"/>
                    </a:lnTo>
                    <a:lnTo>
                      <a:pt x="25" y="182"/>
                    </a:lnTo>
                    <a:lnTo>
                      <a:pt x="52" y="222"/>
                    </a:lnTo>
                    <a:lnTo>
                      <a:pt x="50" y="220"/>
                    </a:lnTo>
                    <a:lnTo>
                      <a:pt x="91" y="248"/>
                    </a:lnTo>
                    <a:lnTo>
                      <a:pt x="88" y="247"/>
                    </a:lnTo>
                    <a:lnTo>
                      <a:pt x="138" y="257"/>
                    </a:lnTo>
                    <a:lnTo>
                      <a:pt x="135" y="257"/>
                    </a:lnTo>
                    <a:lnTo>
                      <a:pt x="185" y="247"/>
                    </a:lnTo>
                    <a:lnTo>
                      <a:pt x="182" y="248"/>
                    </a:lnTo>
                    <a:lnTo>
                      <a:pt x="222" y="220"/>
                    </a:lnTo>
                    <a:lnTo>
                      <a:pt x="220" y="222"/>
                    </a:lnTo>
                    <a:lnTo>
                      <a:pt x="248" y="182"/>
                    </a:lnTo>
                    <a:lnTo>
                      <a:pt x="247" y="185"/>
                    </a:lnTo>
                    <a:lnTo>
                      <a:pt x="257" y="135"/>
                    </a:lnTo>
                    <a:lnTo>
                      <a:pt x="257" y="138"/>
                    </a:lnTo>
                    <a:lnTo>
                      <a:pt x="247" y="88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56" name="Rectangle 61"/>
              <p:cNvSpPr>
                <a:spLocks noChangeArrowheads="1"/>
              </p:cNvSpPr>
              <p:nvPr/>
            </p:nvSpPr>
            <p:spPr bwMode="auto">
              <a:xfrm>
                <a:off x="250825" y="522763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57" name="Rectangle 62"/>
              <p:cNvSpPr>
                <a:spLocks noChangeArrowheads="1"/>
              </p:cNvSpPr>
              <p:nvPr/>
            </p:nvSpPr>
            <p:spPr bwMode="auto">
              <a:xfrm>
                <a:off x="311150" y="522763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70</a:t>
                </a:r>
                <a:endParaRPr lang="fr-FR"/>
              </a:p>
            </p:txBody>
          </p:sp>
          <p:sp>
            <p:nvSpPr>
              <p:cNvPr id="12358" name="Rectangle 63"/>
              <p:cNvSpPr>
                <a:spLocks noChangeArrowheads="1"/>
              </p:cNvSpPr>
              <p:nvPr/>
            </p:nvSpPr>
            <p:spPr bwMode="auto">
              <a:xfrm>
                <a:off x="250825" y="487838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59" name="Rectangle 64"/>
              <p:cNvSpPr>
                <a:spLocks noChangeArrowheads="1"/>
              </p:cNvSpPr>
              <p:nvPr/>
            </p:nvSpPr>
            <p:spPr bwMode="auto">
              <a:xfrm>
                <a:off x="311150" y="487838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60</a:t>
                </a:r>
                <a:endParaRPr lang="fr-FR"/>
              </a:p>
            </p:txBody>
          </p:sp>
          <p:sp>
            <p:nvSpPr>
              <p:cNvPr id="12360" name="Rectangle 65"/>
              <p:cNvSpPr>
                <a:spLocks noChangeArrowheads="1"/>
              </p:cNvSpPr>
              <p:nvPr/>
            </p:nvSpPr>
            <p:spPr bwMode="auto">
              <a:xfrm>
                <a:off x="250825" y="452913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61" name="Rectangle 66"/>
              <p:cNvSpPr>
                <a:spLocks noChangeArrowheads="1"/>
              </p:cNvSpPr>
              <p:nvPr/>
            </p:nvSpPr>
            <p:spPr bwMode="auto">
              <a:xfrm>
                <a:off x="311150" y="452913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50</a:t>
                </a:r>
                <a:endParaRPr lang="fr-FR"/>
              </a:p>
            </p:txBody>
          </p:sp>
          <p:sp>
            <p:nvSpPr>
              <p:cNvPr id="12362" name="Rectangle 67"/>
              <p:cNvSpPr>
                <a:spLocks noChangeArrowheads="1"/>
              </p:cNvSpPr>
              <p:nvPr/>
            </p:nvSpPr>
            <p:spPr bwMode="auto">
              <a:xfrm>
                <a:off x="250825" y="417988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63" name="Rectangle 68"/>
              <p:cNvSpPr>
                <a:spLocks noChangeArrowheads="1"/>
              </p:cNvSpPr>
              <p:nvPr/>
            </p:nvSpPr>
            <p:spPr bwMode="auto">
              <a:xfrm>
                <a:off x="311150" y="417988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40</a:t>
                </a:r>
                <a:endParaRPr lang="fr-FR"/>
              </a:p>
            </p:txBody>
          </p:sp>
          <p:sp>
            <p:nvSpPr>
              <p:cNvPr id="12364" name="Rectangle 69"/>
              <p:cNvSpPr>
                <a:spLocks noChangeArrowheads="1"/>
              </p:cNvSpPr>
              <p:nvPr/>
            </p:nvSpPr>
            <p:spPr bwMode="auto">
              <a:xfrm>
                <a:off x="250825" y="383063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65" name="Rectangle 70"/>
              <p:cNvSpPr>
                <a:spLocks noChangeArrowheads="1"/>
              </p:cNvSpPr>
              <p:nvPr/>
            </p:nvSpPr>
            <p:spPr bwMode="auto">
              <a:xfrm>
                <a:off x="311150" y="383063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30</a:t>
                </a:r>
                <a:endParaRPr lang="fr-FR"/>
              </a:p>
            </p:txBody>
          </p:sp>
          <p:sp>
            <p:nvSpPr>
              <p:cNvPr id="12366" name="Rectangle 71"/>
              <p:cNvSpPr>
                <a:spLocks noChangeArrowheads="1"/>
              </p:cNvSpPr>
              <p:nvPr/>
            </p:nvSpPr>
            <p:spPr bwMode="auto">
              <a:xfrm>
                <a:off x="250825" y="348138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67" name="Rectangle 72"/>
              <p:cNvSpPr>
                <a:spLocks noChangeArrowheads="1"/>
              </p:cNvSpPr>
              <p:nvPr/>
            </p:nvSpPr>
            <p:spPr bwMode="auto">
              <a:xfrm>
                <a:off x="311150" y="348138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20</a:t>
                </a:r>
                <a:endParaRPr lang="fr-FR"/>
              </a:p>
            </p:txBody>
          </p:sp>
          <p:sp>
            <p:nvSpPr>
              <p:cNvPr id="12368" name="Rectangle 73"/>
              <p:cNvSpPr>
                <a:spLocks noChangeArrowheads="1"/>
              </p:cNvSpPr>
              <p:nvPr/>
            </p:nvSpPr>
            <p:spPr bwMode="auto">
              <a:xfrm>
                <a:off x="250825" y="3132138"/>
                <a:ext cx="53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-</a:t>
                </a:r>
                <a:endParaRPr lang="fr-FR"/>
              </a:p>
            </p:txBody>
          </p:sp>
          <p:sp>
            <p:nvSpPr>
              <p:cNvPr id="12369" name="Rectangle 74"/>
              <p:cNvSpPr>
                <a:spLocks noChangeArrowheads="1"/>
              </p:cNvSpPr>
              <p:nvPr/>
            </p:nvSpPr>
            <p:spPr bwMode="auto">
              <a:xfrm>
                <a:off x="311150" y="313213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10</a:t>
                </a:r>
                <a:endParaRPr lang="fr-FR"/>
              </a:p>
            </p:txBody>
          </p:sp>
          <p:sp>
            <p:nvSpPr>
              <p:cNvPr id="12370" name="Rectangle 75"/>
              <p:cNvSpPr>
                <a:spLocks noChangeArrowheads="1"/>
              </p:cNvSpPr>
              <p:nvPr/>
            </p:nvSpPr>
            <p:spPr bwMode="auto">
              <a:xfrm>
                <a:off x="400050" y="2782888"/>
                <a:ext cx="90488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  <a:endParaRPr lang="fr-FR"/>
              </a:p>
            </p:txBody>
          </p:sp>
          <p:sp>
            <p:nvSpPr>
              <p:cNvPr id="12371" name="Rectangle 76"/>
              <p:cNvSpPr>
                <a:spLocks noChangeArrowheads="1"/>
              </p:cNvSpPr>
              <p:nvPr/>
            </p:nvSpPr>
            <p:spPr bwMode="auto">
              <a:xfrm>
                <a:off x="311150" y="243363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10</a:t>
                </a:r>
                <a:endParaRPr lang="fr-FR"/>
              </a:p>
            </p:txBody>
          </p:sp>
          <p:sp>
            <p:nvSpPr>
              <p:cNvPr id="12372" name="Rectangle 77"/>
              <p:cNvSpPr>
                <a:spLocks noChangeArrowheads="1"/>
              </p:cNvSpPr>
              <p:nvPr/>
            </p:nvSpPr>
            <p:spPr bwMode="auto">
              <a:xfrm>
                <a:off x="311150" y="2084388"/>
                <a:ext cx="180975" cy="212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2060"/>
                    </a:solidFill>
                    <a:latin typeface="Calibri" pitchFamily="34" charset="0"/>
                  </a:rPr>
                  <a:t>20</a:t>
                </a:r>
                <a:endParaRPr lang="fr-FR"/>
              </a:p>
            </p:txBody>
          </p:sp>
          <p:sp>
            <p:nvSpPr>
              <p:cNvPr id="12373" name="ZoneTexte 82"/>
              <p:cNvSpPr txBox="1">
                <a:spLocks noChangeArrowheads="1"/>
              </p:cNvSpPr>
              <p:nvPr/>
            </p:nvSpPr>
            <p:spPr bwMode="auto">
              <a:xfrm>
                <a:off x="388938" y="1851025"/>
                <a:ext cx="390525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</p:grpSp>
      </p:grpSp>
      <p:sp>
        <p:nvSpPr>
          <p:cNvPr id="12294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2012;26:2315-26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627063" y="1052513"/>
            <a:ext cx="8193087" cy="717550"/>
          </a:xfrm>
        </p:spPr>
        <p:txBody>
          <a:bodyPr/>
          <a:lstStyle/>
          <a:p>
            <a:pPr algn="ctr"/>
            <a:r>
              <a:rPr lang="es-ES" sz="2400" smtClean="0">
                <a:solidFill>
                  <a:srgbClr val="CC3300"/>
                </a:solidFill>
              </a:rPr>
              <a:t>Correlaciones entre ∆ biomarcadores y ∆ lípidos</a:t>
            </a:r>
          </a:p>
        </p:txBody>
      </p:sp>
      <p:cxnSp>
        <p:nvCxnSpPr>
          <p:cNvPr id="6" name="5 Conector recto"/>
          <p:cNvCxnSpPr/>
          <p:nvPr/>
        </p:nvCxnSpPr>
        <p:spPr>
          <a:xfrm rot="5400000" flipH="1" flipV="1">
            <a:off x="2008188" y="1482725"/>
            <a:ext cx="1588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9 CuadroTexto"/>
          <p:cNvSpPr txBox="1">
            <a:spLocks noChangeArrowheads="1"/>
          </p:cNvSpPr>
          <p:nvPr/>
        </p:nvSpPr>
        <p:spPr bwMode="auto">
          <a:xfrm>
            <a:off x="385763" y="3625850"/>
            <a:ext cx="8507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AR" sz="1400" dirty="0">
                <a:solidFill>
                  <a:srgbClr val="002060"/>
                </a:solidFill>
              </a:rPr>
              <a:t>No hay evidencia de correlaciones entre ∆ OPG, ∆ IL-6, ∆ IL-10, ∆ TNF-</a:t>
            </a:r>
            <a:r>
              <a:rPr lang="es-AR" sz="1400" dirty="0" err="1">
                <a:solidFill>
                  <a:srgbClr val="002060"/>
                </a:solidFill>
              </a:rPr>
              <a:t>alpha</a:t>
            </a:r>
            <a:r>
              <a:rPr lang="es-AR" sz="1400" dirty="0">
                <a:solidFill>
                  <a:srgbClr val="002060"/>
                </a:solidFill>
              </a:rPr>
              <a:t>, ∆ ICAM-1, ∆ VCAM-1, </a:t>
            </a:r>
          </a:p>
          <a:p>
            <a:pPr algn="l"/>
            <a:r>
              <a:rPr lang="es-AR" sz="1400" dirty="0">
                <a:solidFill>
                  <a:srgbClr val="002060"/>
                </a:solidFill>
              </a:rPr>
              <a:t>∆ </a:t>
            </a:r>
            <a:r>
              <a:rPr lang="es-AR" sz="1400" dirty="0" smtClean="0">
                <a:solidFill>
                  <a:srgbClr val="002060"/>
                </a:solidFill>
              </a:rPr>
              <a:t>E-</a:t>
            </a:r>
            <a:r>
              <a:rPr lang="es-AR" sz="1400" dirty="0" err="1" smtClean="0">
                <a:solidFill>
                  <a:srgbClr val="002060"/>
                </a:solidFill>
              </a:rPr>
              <a:t>selectina</a:t>
            </a:r>
            <a:r>
              <a:rPr lang="es-AR" sz="1400" dirty="0" smtClean="0">
                <a:solidFill>
                  <a:srgbClr val="002060"/>
                </a:solidFill>
              </a:rPr>
              <a:t>, </a:t>
            </a:r>
            <a:r>
              <a:rPr lang="es-AR" sz="1400" dirty="0">
                <a:solidFill>
                  <a:srgbClr val="002060"/>
                </a:solidFill>
              </a:rPr>
              <a:t>∆ </a:t>
            </a:r>
            <a:r>
              <a:rPr lang="es-AR" sz="1400" dirty="0" smtClean="0">
                <a:solidFill>
                  <a:srgbClr val="002060"/>
                </a:solidFill>
              </a:rPr>
              <a:t>P-</a:t>
            </a:r>
            <a:r>
              <a:rPr lang="es-AR" sz="1400" dirty="0" err="1" smtClean="0">
                <a:solidFill>
                  <a:srgbClr val="002060"/>
                </a:solidFill>
              </a:rPr>
              <a:t>selectina</a:t>
            </a:r>
            <a:r>
              <a:rPr lang="es-AR" sz="1400" dirty="0" smtClean="0">
                <a:solidFill>
                  <a:srgbClr val="002060"/>
                </a:solidFill>
              </a:rPr>
              <a:t>, </a:t>
            </a:r>
            <a:r>
              <a:rPr lang="es-AR" sz="1400" dirty="0">
                <a:solidFill>
                  <a:srgbClr val="002060"/>
                </a:solidFill>
              </a:rPr>
              <a:t>∆ </a:t>
            </a:r>
            <a:r>
              <a:rPr lang="es-AR" sz="1400" dirty="0" err="1" smtClean="0">
                <a:solidFill>
                  <a:srgbClr val="002060"/>
                </a:solidFill>
              </a:rPr>
              <a:t>Adiponectina</a:t>
            </a:r>
            <a:r>
              <a:rPr lang="es-AR" sz="1400" dirty="0" smtClean="0">
                <a:solidFill>
                  <a:srgbClr val="002060"/>
                </a:solidFill>
              </a:rPr>
              <a:t>, ∆ </a:t>
            </a:r>
            <a:r>
              <a:rPr lang="es-AR" sz="1400" dirty="0" err="1" smtClean="0">
                <a:solidFill>
                  <a:srgbClr val="002060"/>
                </a:solidFill>
              </a:rPr>
              <a:t>Dimero</a:t>
            </a:r>
            <a:r>
              <a:rPr lang="es-AR" sz="1400" dirty="0" smtClean="0">
                <a:solidFill>
                  <a:srgbClr val="002060"/>
                </a:solidFill>
              </a:rPr>
              <a:t> - D </a:t>
            </a:r>
            <a:r>
              <a:rPr lang="es-AR" sz="1400" dirty="0">
                <a:solidFill>
                  <a:srgbClr val="002060"/>
                </a:solidFill>
              </a:rPr>
              <a:t>y  </a:t>
            </a:r>
            <a:r>
              <a:rPr lang="es-AR" sz="1400" dirty="0" smtClean="0">
                <a:solidFill>
                  <a:srgbClr val="002060"/>
                </a:solidFill>
              </a:rPr>
              <a:t>algún cambio </a:t>
            </a:r>
            <a:r>
              <a:rPr lang="es-AR" sz="1400" dirty="0">
                <a:solidFill>
                  <a:srgbClr val="002060"/>
                </a:solidFill>
              </a:rPr>
              <a:t>en </a:t>
            </a:r>
            <a:r>
              <a:rPr lang="es-AR" sz="1400" dirty="0" smtClean="0">
                <a:solidFill>
                  <a:srgbClr val="002060"/>
                </a:solidFill>
              </a:rPr>
              <a:t>lípidos</a:t>
            </a:r>
            <a:endParaRPr lang="es-AR" sz="1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149725"/>
            <a:ext cx="8763000" cy="2573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s-AR" sz="2200" b="1" kern="0" dirty="0" smtClean="0">
                <a:solidFill>
                  <a:srgbClr val="CC3300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Conclusión</a:t>
            </a:r>
            <a:endParaRPr lang="es-AR" sz="2200" b="1" kern="0" dirty="0">
              <a:solidFill>
                <a:srgbClr val="CC3300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El cambio desde IP/r a RAL determino no solo cambios significativos en los lípidos plasmáticos sino también cambios  significativos en varios </a:t>
            </a:r>
            <a:r>
              <a:rPr lang="es-AR" kern="0" dirty="0" err="1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biomarcadores</a:t>
            </a: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 cardiovasculares  asociados  con inflamación, resistencia </a:t>
            </a:r>
            <a:r>
              <a:rPr lang="es-AR" kern="0" dirty="0" err="1" smtClean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insulinica</a:t>
            </a:r>
            <a:r>
              <a:rPr lang="es-AR" kern="0" dirty="0" smtClean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e </a:t>
            </a:r>
            <a:r>
              <a:rPr lang="es-AR" kern="0" dirty="0" err="1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hipercoagulabilidad</a:t>
            </a:r>
            <a:endParaRPr lang="es-AR" kern="0" dirty="0">
              <a:solidFill>
                <a:srgbClr val="000066"/>
              </a:solidFill>
              <a:latin typeface="Arial"/>
              <a:ea typeface="ＭＳ Ｐゴシック" pitchFamily="-1" charset="-128"/>
              <a:cs typeface="ＭＳ Ｐゴシック" pitchFamily="-1" charset="-128"/>
            </a:endParaRP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Se observaron escasas y débiles correlaciones entre los cambios en los lípidos y  cambios en </a:t>
            </a:r>
            <a:r>
              <a:rPr lang="es-AR" kern="0" dirty="0" err="1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biomarcadores</a:t>
            </a: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, lo que sugiere que las reducciones en los </a:t>
            </a:r>
            <a:r>
              <a:rPr lang="es-AR" kern="0" dirty="0" err="1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biomarcadores</a:t>
            </a:r>
            <a:r>
              <a:rPr lang="es-AR" kern="0" dirty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 fueron independientes de los cambios </a:t>
            </a:r>
            <a:r>
              <a:rPr lang="es-AR" kern="0" dirty="0" err="1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lipídicos</a:t>
            </a:r>
            <a:endParaRPr lang="es-AR" kern="0" dirty="0">
              <a:solidFill>
                <a:srgbClr val="000066"/>
              </a:solidFill>
              <a:latin typeface="Arial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19"/>
          <p:cNvSpPr txBox="1">
            <a:spLocks noChangeArrowheads="1"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es-A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Estudio </a:t>
            </a:r>
            <a:r>
              <a:rPr lang="es-AR" sz="3200" b="1" kern="0" dirty="0" smtClean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SPIRAL: reemplazo </a:t>
            </a:r>
            <a:r>
              <a:rPr lang="es-A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IP/r por RAL</a:t>
            </a:r>
          </a:p>
        </p:txBody>
      </p:sp>
      <p:sp>
        <p:nvSpPr>
          <p:cNvPr id="1331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aphicFrame>
        <p:nvGraphicFramePr>
          <p:cNvPr id="11" name="3 Marcador de contenido"/>
          <p:cNvGraphicFramePr>
            <a:graphicFrameLocks/>
          </p:cNvGraphicFramePr>
          <p:nvPr/>
        </p:nvGraphicFramePr>
        <p:xfrm>
          <a:off x="312738" y="1760538"/>
          <a:ext cx="8507412" cy="1416106"/>
        </p:xfrm>
        <a:graphic>
          <a:graphicData uri="http://schemas.openxmlformats.org/drawingml/2006/table">
            <a:tbl>
              <a:tblPr/>
              <a:tblGrid>
                <a:gridCol w="1163637"/>
                <a:gridCol w="1724025"/>
                <a:gridCol w="1981200"/>
                <a:gridCol w="1936750"/>
                <a:gridCol w="1701800"/>
              </a:tblGrid>
              <a:tr h="335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triglicéridos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colesterol total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LDL colesterol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HDL colesterol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0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</a:t>
                      </a:r>
                      <a:r>
                        <a:rPr kumimoji="0" lang="es-AR" sz="16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hsPCR</a:t>
                      </a:r>
                      <a:endParaRPr kumimoji="0" lang="es-A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0.2415 (p=0.0016)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DEC"/>
                    </a:solidFill>
                  </a:tcPr>
                </a:tc>
              </a:tr>
              <a:tr h="360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MCP-1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0.1608 (p=0.032)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0.1608 (p=0.032)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0.1807 (p=0.0202)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</a:tr>
              <a:tr h="360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Insulina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0.2842 (p=0.0001)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- 0.2125 (p=0.004)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F6"/>
                    </a:solidFill>
                  </a:tcPr>
                </a:tc>
              </a:tr>
            </a:tbl>
          </a:graphicData>
        </a:graphic>
      </p:graphicFrame>
      <p:sp>
        <p:nvSpPr>
          <p:cNvPr id="13352" name="ZoneTexte 9"/>
          <p:cNvSpPr txBox="1">
            <a:spLocks noChangeArrowheads="1"/>
          </p:cNvSpPr>
          <p:nvPr/>
        </p:nvSpPr>
        <p:spPr bwMode="auto">
          <a:xfrm>
            <a:off x="225425" y="3213100"/>
            <a:ext cx="2978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solidFill>
                  <a:srgbClr val="002060"/>
                </a:solidFill>
              </a:rPr>
              <a:t>Datos exprimidos en Spearman’s rho (p) </a:t>
            </a:r>
          </a:p>
        </p:txBody>
      </p:sp>
      <p:sp>
        <p:nvSpPr>
          <p:cNvPr id="13353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2012;26:2315-26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remplazo de IP/r por RAL</a:t>
            </a:r>
            <a:br>
              <a:rPr lang="es-AR" sz="3200" dirty="0" smtClean="0"/>
            </a:br>
            <a:r>
              <a:rPr lang="es-AR" sz="3200" dirty="0" err="1" smtClean="0"/>
              <a:t>Subestudio</a:t>
            </a:r>
            <a:r>
              <a:rPr lang="es-AR" sz="3200" dirty="0" smtClean="0"/>
              <a:t> SPIRAL-LIP (composición corporal)</a:t>
            </a:r>
          </a:p>
        </p:txBody>
      </p:sp>
      <p:sp>
        <p:nvSpPr>
          <p:cNvPr id="14339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400" b="1" dirty="0" smtClean="0">
                <a:latin typeface="Calibri" pitchFamily="34" charset="0"/>
              </a:rPr>
              <a:t>Procedimientos en la visita basal y S48</a:t>
            </a:r>
          </a:p>
          <a:p>
            <a:pPr lvl="1"/>
            <a:r>
              <a:rPr lang="es-AR" sz="2000" dirty="0" smtClean="0"/>
              <a:t>DEXA </a:t>
            </a:r>
            <a:r>
              <a:rPr lang="es-AR" sz="2000" dirty="0" err="1" smtClean="0"/>
              <a:t>scan</a:t>
            </a:r>
            <a:r>
              <a:rPr lang="es-AR" sz="2000" dirty="0" smtClean="0"/>
              <a:t> corporal total, lumbar y cadera</a:t>
            </a:r>
          </a:p>
          <a:p>
            <a:pPr lvl="1"/>
            <a:r>
              <a:rPr lang="es-AR" sz="2000" dirty="0" smtClean="0"/>
              <a:t>TC de abdomen (cortes únicos de  5 mm a nivel L4)</a:t>
            </a:r>
          </a:p>
          <a:p>
            <a:pPr lvl="1"/>
            <a:r>
              <a:rPr lang="es-AR" sz="2000" dirty="0" smtClean="0"/>
              <a:t>Protocolo estandarizado efectuado por un único radiólogo ciego respecto del tratamiento asignado a cada paciente</a:t>
            </a:r>
          </a:p>
          <a:p>
            <a:r>
              <a:rPr lang="es-AR" sz="2400" b="1" dirty="0" smtClean="0">
                <a:latin typeface="Calibri" pitchFamily="34" charset="0"/>
              </a:rPr>
              <a:t>Puntos finales</a:t>
            </a:r>
          </a:p>
          <a:p>
            <a:pPr lvl="1"/>
            <a:r>
              <a:rPr lang="es-AR" sz="2000" dirty="0" smtClean="0"/>
              <a:t>Primario: cambio en el área de tejido adiposo visceral (VAT) (cm</a:t>
            </a:r>
            <a:r>
              <a:rPr lang="es-AR" sz="2000" baseline="30000" dirty="0" smtClean="0"/>
              <a:t>2</a:t>
            </a:r>
            <a:r>
              <a:rPr lang="es-AR" sz="2000" dirty="0" smtClean="0"/>
              <a:t>)</a:t>
            </a:r>
          </a:p>
          <a:p>
            <a:pPr lvl="1"/>
            <a:r>
              <a:rPr lang="es-AR" sz="2000" dirty="0" smtClean="0"/>
              <a:t>Secundario: cambios en la grasa en pantorrillas, tronco, grasa corporal total, área total de tejido adiposo, área del  tejido adiposo subcutáneo (SAT), relación  SAT/VAT, cambios en la densidad mineral ósea y score T corporal total, columna vertebral (L1-L4) y cadera (cuello femoral y cadera total) </a:t>
            </a:r>
          </a:p>
          <a:p>
            <a:pPr lvl="1"/>
            <a:endParaRPr lang="es-AR" sz="2400" dirty="0" smtClean="0"/>
          </a:p>
        </p:txBody>
      </p:sp>
      <p:sp>
        <p:nvSpPr>
          <p:cNvPr id="14340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  <p:sp>
        <p:nvSpPr>
          <p:cNvPr id="1434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remplazo de IP/r por RAL </a:t>
            </a:r>
            <a:br>
              <a:rPr lang="es-AR" sz="3200" dirty="0" smtClean="0"/>
            </a:br>
            <a:r>
              <a:rPr lang="es-AR" sz="3200" dirty="0" err="1" smtClean="0"/>
              <a:t>Subestudio</a:t>
            </a:r>
            <a:r>
              <a:rPr lang="es-AR" sz="3200" dirty="0" smtClean="0"/>
              <a:t> SPIRAL-LIP (composición corporal)</a:t>
            </a:r>
          </a:p>
        </p:txBody>
      </p:sp>
      <p:graphicFrame>
        <p:nvGraphicFramePr>
          <p:cNvPr id="7" name="Group 7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16854292"/>
              </p:ext>
            </p:extLst>
          </p:nvPr>
        </p:nvGraphicFramePr>
        <p:xfrm>
          <a:off x="611385" y="2060575"/>
          <a:ext cx="7993063" cy="3252785"/>
        </p:xfrm>
        <a:graphic>
          <a:graphicData uri="http://schemas.openxmlformats.org/drawingml/2006/table">
            <a:tbl>
              <a:tblPr/>
              <a:tblGrid>
                <a:gridCol w="4614193"/>
                <a:gridCol w="1690265"/>
                <a:gridCol w="1688605"/>
              </a:tblGrid>
              <a:tr h="435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RAL</a:t>
                      </a:r>
                      <a:endParaRPr kumimoji="0" lang="es-AR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IP/r</a:t>
                      </a:r>
                      <a:endParaRPr kumimoji="0" lang="es-AR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Pacientes incluidos en el </a:t>
                      </a:r>
                      <a:r>
                        <a:rPr kumimoji="0" lang="es-AR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subestudio</a:t>
                      </a: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SPIRAL-LIP, n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39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Mujeres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20%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31%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Nucleosidos: TDF ; ABC ; ZDV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62% ; 33% ; 3% 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69% ; 23% ; 17%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IP/r al ingreso: LPV/r ; ATV/r ; FPV/r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43% ; 51% ; 3%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46% ; 34% ; 0%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Tiempo en previos IP/r, meses (mediana)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35.7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30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Coinfección</a:t>
                      </a: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HCV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28%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17%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Peso, kg (mediana)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70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68.5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IMC, kg/m</a:t>
                      </a:r>
                      <a:r>
                        <a:rPr kumimoji="0" lang="es-AR" sz="1400" b="1" i="0" u="none" strike="noStrike" cap="none" normalizeH="0" baseline="3000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(mediana)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23.4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23.6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65" name="Rectangle 8"/>
          <p:cNvSpPr>
            <a:spLocks noChangeArrowheads="1"/>
          </p:cNvSpPr>
          <p:nvPr/>
        </p:nvSpPr>
        <p:spPr bwMode="auto">
          <a:xfrm>
            <a:off x="901898" y="1484313"/>
            <a:ext cx="7516812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  <a:defRPr/>
            </a:pPr>
            <a:r>
              <a:rPr lang="es-AR" sz="2400" b="1" dirty="0" smtClean="0">
                <a:solidFill>
                  <a:srgbClr val="CC3300"/>
                </a:solidFill>
                <a:latin typeface="+mj-lt"/>
              </a:rPr>
              <a:t>Características basales  </a:t>
            </a:r>
            <a:r>
              <a:rPr lang="es-AR" sz="2400" b="1" dirty="0">
                <a:solidFill>
                  <a:srgbClr val="CC3300"/>
                </a:solidFill>
                <a:latin typeface="+mj-lt"/>
              </a:rPr>
              <a:t>de </a:t>
            </a:r>
            <a:r>
              <a:rPr lang="es-AR" sz="2400" b="1" dirty="0" smtClean="0">
                <a:solidFill>
                  <a:srgbClr val="CC3300"/>
                </a:solidFill>
                <a:latin typeface="+mj-lt"/>
              </a:rPr>
              <a:t>los </a:t>
            </a:r>
            <a:r>
              <a:rPr lang="es-AR" sz="2400" b="1" dirty="0">
                <a:solidFill>
                  <a:srgbClr val="CC3300"/>
                </a:solidFill>
                <a:latin typeface="+mj-lt"/>
              </a:rPr>
              <a:t>74 participantes</a:t>
            </a:r>
          </a:p>
        </p:txBody>
      </p:sp>
      <p:sp>
        <p:nvSpPr>
          <p:cNvPr id="1540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5407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remplazo de IP/r por RAL </a:t>
            </a:r>
            <a:br>
              <a:rPr lang="es-AR" sz="3200" dirty="0" smtClean="0"/>
            </a:br>
            <a:r>
              <a:rPr lang="es-AR" sz="3200" dirty="0" err="1" smtClean="0"/>
              <a:t>Subestudio</a:t>
            </a:r>
            <a:r>
              <a:rPr lang="es-AR" sz="3200" dirty="0" smtClean="0"/>
              <a:t> SPIRAL-LIP (composición corporal)</a:t>
            </a:r>
          </a:p>
        </p:txBody>
      </p:sp>
      <p:graphicFrame>
        <p:nvGraphicFramePr>
          <p:cNvPr id="7" name="Group 7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97833513"/>
              </p:ext>
            </p:extLst>
          </p:nvPr>
        </p:nvGraphicFramePr>
        <p:xfrm>
          <a:off x="323850" y="1628775"/>
          <a:ext cx="8305799" cy="4211636"/>
        </p:xfrm>
        <a:graphic>
          <a:graphicData uri="http://schemas.openxmlformats.org/drawingml/2006/table">
            <a:tbl>
              <a:tblPr/>
              <a:tblGrid>
                <a:gridCol w="275039"/>
                <a:gridCol w="2605281"/>
                <a:gridCol w="1681063"/>
                <a:gridCol w="1872208"/>
                <a:gridCol w="1872208"/>
              </a:tblGrid>
              <a:tr h="5232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IP/r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Diferencia* (IQR)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IP/r vs RAL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3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TC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VAT (cm</a:t>
                      </a:r>
                      <a:r>
                        <a:rPr kumimoji="0" lang="es-AR" sz="16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10.9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20,7 (p=0.002)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11.4 (- 9.5 ; 38.2)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VAT (%)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12.8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11.9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1.6 (- 1.4 ; 1.9)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TAT (cm</a:t>
                      </a:r>
                      <a:r>
                        <a:rPr kumimoji="0" lang="es-AR" sz="16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21.4 (p=0.013)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10.9 (- 22.8 ; 44.8)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 (cm</a:t>
                      </a:r>
                      <a:r>
                        <a:rPr kumimoji="0" lang="es-AR" sz="16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- 3.2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5.1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2.1 (-18.0 ; 18.5)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 (%)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- 1.9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- 1.1 (- 4.1 ; 1.9)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SAT/VAT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- 0.25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- 0.11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- 0.15 (-0.66 ; 0.15)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DEXA scan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Grasa en pantorrillas (g)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171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85 (- 383 ; 795)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Grasa en tronco (g)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- 28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382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323 (- 988 ; 1768)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Grasa total (g)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- 389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307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293 (- 1304 ; 2816)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Relación pantorrilla/tronco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- 0.02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- 0.01 (- 0.05 ; 0.05)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69" name="Rectangle 8"/>
          <p:cNvSpPr>
            <a:spLocks noChangeArrowheads="1"/>
          </p:cNvSpPr>
          <p:nvPr/>
        </p:nvSpPr>
        <p:spPr bwMode="auto">
          <a:xfrm>
            <a:off x="514350" y="1196975"/>
            <a:ext cx="8305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s-AR" sz="2200" b="1">
                <a:solidFill>
                  <a:srgbClr val="CC3300"/>
                </a:solidFill>
                <a:latin typeface="Calibri" pitchFamily="34" charset="0"/>
              </a:rPr>
              <a:t>Distribución de la grasa (mediana de cambio desde el basal a S48)</a:t>
            </a:r>
          </a:p>
        </p:txBody>
      </p:sp>
      <p:sp>
        <p:nvSpPr>
          <p:cNvPr id="16470" name="ZoneTexte 9"/>
          <p:cNvSpPr txBox="1">
            <a:spLocks noChangeArrowheads="1"/>
          </p:cNvSpPr>
          <p:nvPr/>
        </p:nvSpPr>
        <p:spPr bwMode="auto">
          <a:xfrm>
            <a:off x="323850" y="5840411"/>
            <a:ext cx="39481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400" smtClean="0">
                <a:solidFill>
                  <a:srgbClr val="002060"/>
                </a:solidFill>
              </a:rPr>
              <a:t>* p no significativa para todas las mediciones </a:t>
            </a:r>
            <a:endParaRPr lang="es-AR" sz="1400">
              <a:solidFill>
                <a:srgbClr val="002060"/>
              </a:solidFill>
            </a:endParaRPr>
          </a:p>
        </p:txBody>
      </p:sp>
      <p:sp>
        <p:nvSpPr>
          <p:cNvPr id="1647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6472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remplazo de IP/r por RAL </a:t>
            </a:r>
            <a:br>
              <a:rPr lang="es-AR" sz="3200" dirty="0" smtClean="0"/>
            </a:br>
            <a:r>
              <a:rPr lang="es-AR" sz="3200" dirty="0" err="1" smtClean="0"/>
              <a:t>Subestudio</a:t>
            </a:r>
            <a:r>
              <a:rPr lang="es-AR" sz="3200" dirty="0" smtClean="0"/>
              <a:t> SPIRAL-LIP (composición corporal)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5587063"/>
              </p:ext>
            </p:extLst>
          </p:nvPr>
        </p:nvGraphicFramePr>
        <p:xfrm>
          <a:off x="684213" y="1828800"/>
          <a:ext cx="7939087" cy="2981780"/>
        </p:xfrm>
        <a:graphic>
          <a:graphicData uri="http://schemas.openxmlformats.org/drawingml/2006/table">
            <a:tbl>
              <a:tblPr/>
              <a:tblGrid>
                <a:gridCol w="217487"/>
                <a:gridCol w="2484438"/>
                <a:gridCol w="1746250"/>
                <a:gridCol w="766762"/>
                <a:gridCol w="2025650"/>
                <a:gridCol w="698500"/>
              </a:tblGrid>
              <a:tr h="5231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IP/r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Diferencia (IQR)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IP/r vs RAL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2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DEXA </a:t>
                      </a:r>
                      <a:r>
                        <a:rPr kumimoji="0" lang="es-AR" sz="16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scan</a:t>
                      </a:r>
                      <a:endParaRPr kumimoji="0" lang="es-A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BMD Total (g/cm</a:t>
                      </a:r>
                      <a:r>
                        <a:rPr kumimoji="0" lang="es-AR" sz="12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(p=0.002)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(- 0.01 ; 0.02)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0.079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Cuello femoral BMD (g/cm</a:t>
                      </a:r>
                      <a:r>
                        <a:rPr kumimoji="0" lang="es-AR" sz="12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- 0.01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(- 0.02 ; 0.02)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0.032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Cuello femoral T score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0.04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- 0.10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(- 0.18 ; 0.18)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BMD cadera total (g/cm</a:t>
                      </a:r>
                      <a:r>
                        <a:rPr kumimoji="0" lang="es-AR" sz="12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(p=0.015)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 (- 0.01 ; 0.02)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 score total cadera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0.12 (p=0.004)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0.11 (- 0.05 ; 0.20)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L1-L4 BMD (g/cm</a:t>
                      </a:r>
                      <a:r>
                        <a:rPr kumimoji="0" lang="es-AR" sz="1200" b="1" i="0" u="none" strike="noStrike" cap="none" normalizeH="0" baseline="3000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 (- 0.02 ; 0.04)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L1-L4 T score</a:t>
                      </a:r>
                    </a:p>
                  </a:txBody>
                  <a:tcPr marT="45710" marB="4571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0.10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0.09 (- 0.11 ; 0.31)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  <a:endParaRPr kumimoji="0" lang="es-A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480" name="Rectangle 8"/>
          <p:cNvSpPr>
            <a:spLocks noChangeArrowheads="1"/>
          </p:cNvSpPr>
          <p:nvPr/>
        </p:nvSpPr>
        <p:spPr bwMode="auto">
          <a:xfrm>
            <a:off x="533400" y="1371600"/>
            <a:ext cx="8153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s-AR" sz="2400" b="1">
                <a:solidFill>
                  <a:srgbClr val="CC3300"/>
                </a:solidFill>
                <a:latin typeface="Calibri" pitchFamily="34" charset="0"/>
              </a:rPr>
              <a:t>Composición ósea (mediana de cambio desde el basal a S48)</a:t>
            </a:r>
          </a:p>
        </p:txBody>
      </p:sp>
      <p:sp>
        <p:nvSpPr>
          <p:cNvPr id="17481" name="ZoneTexte 11"/>
          <p:cNvSpPr txBox="1">
            <a:spLocks noChangeArrowheads="1"/>
          </p:cNvSpPr>
          <p:nvPr/>
        </p:nvSpPr>
        <p:spPr bwMode="auto">
          <a:xfrm>
            <a:off x="544513" y="4824413"/>
            <a:ext cx="2482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400">
                <a:solidFill>
                  <a:srgbClr val="002060"/>
                </a:solidFill>
              </a:rPr>
              <a:t>BMD: densidad mineral ósea</a:t>
            </a:r>
          </a:p>
        </p:txBody>
      </p:sp>
      <p:sp>
        <p:nvSpPr>
          <p:cNvPr id="17482" name="ZoneTexte 12"/>
          <p:cNvSpPr txBox="1">
            <a:spLocks noChangeArrowheads="1"/>
          </p:cNvSpPr>
          <p:nvPr/>
        </p:nvSpPr>
        <p:spPr bwMode="auto">
          <a:xfrm>
            <a:off x="228600" y="5562600"/>
            <a:ext cx="8275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es-AR">
                <a:solidFill>
                  <a:srgbClr val="000066"/>
                </a:solidFill>
              </a:rPr>
              <a:t>No se observaron diferencias significativas en DMO o T scores en cada grupo aun controlando por uso de TDF</a:t>
            </a:r>
          </a:p>
        </p:txBody>
      </p:sp>
      <p:sp>
        <p:nvSpPr>
          <p:cNvPr id="1748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7484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800" b="1" dirty="0" smtClean="0">
                <a:latin typeface="Calibri" pitchFamily="34" charset="0"/>
              </a:rPr>
              <a:t>Conclusión</a:t>
            </a:r>
            <a:r>
              <a:rPr lang="es-AR" sz="2400" b="1" dirty="0" smtClean="0">
                <a:latin typeface="Calibri" pitchFamily="34" charset="0"/>
              </a:rPr>
              <a:t/>
            </a:r>
            <a:br>
              <a:rPr lang="es-AR" sz="2400" b="1" dirty="0" smtClean="0">
                <a:latin typeface="Calibri" pitchFamily="34" charset="0"/>
              </a:rPr>
            </a:br>
            <a:endParaRPr lang="es-AR" sz="2400" b="1" dirty="0" smtClean="0">
              <a:latin typeface="Calibri" pitchFamily="34" charset="0"/>
            </a:endParaRPr>
          </a:p>
          <a:p>
            <a:pPr lvl="1"/>
            <a:r>
              <a:rPr lang="es-AR" sz="2000" dirty="0" smtClean="0"/>
              <a:t>Si bien no se observaron cambios </a:t>
            </a:r>
            <a:r>
              <a:rPr lang="es-AR" sz="2000" dirty="0" smtClean="0">
                <a:latin typeface="AdvPACF3" charset="0"/>
              </a:rPr>
              <a:t>significativos en la grasa corporal  entre las ramas, el mantener un régimen basado en IP/r se asocio </a:t>
            </a:r>
            <a:br>
              <a:rPr lang="es-AR" sz="2000" dirty="0" smtClean="0">
                <a:latin typeface="AdvPACF3" charset="0"/>
              </a:rPr>
            </a:br>
            <a:r>
              <a:rPr lang="es-AR" sz="2000" dirty="0" smtClean="0">
                <a:latin typeface="AdvPACF3" charset="0"/>
              </a:rPr>
              <a:t>con un incremento significativo en VAT y TAT</a:t>
            </a:r>
          </a:p>
          <a:p>
            <a:pPr lvl="1"/>
            <a:r>
              <a:rPr lang="es-AR" sz="2000" dirty="0" smtClean="0">
                <a:latin typeface="AdvPACF3" charset="0"/>
              </a:rPr>
              <a:t>El cambio a RAL llevo aun incremento significativo en la DMO </a:t>
            </a:r>
            <a:br>
              <a:rPr lang="es-AR" sz="2000" dirty="0" smtClean="0">
                <a:latin typeface="AdvPACF3" charset="0"/>
              </a:rPr>
            </a:br>
            <a:r>
              <a:rPr lang="es-AR" sz="2000" dirty="0" smtClean="0">
                <a:latin typeface="AdvPACF3" charset="0"/>
              </a:rPr>
              <a:t>del cuello femoral cuando se compararon ambos grupos</a:t>
            </a:r>
            <a:endParaRPr lang="es-AR" sz="2000" dirty="0" smtClean="0"/>
          </a:p>
        </p:txBody>
      </p:sp>
      <p:sp>
        <p:nvSpPr>
          <p:cNvPr id="1843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8436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  <p:sp>
        <p:nvSpPr>
          <p:cNvPr id="1843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remplazo de IP/r por RAL L</a:t>
            </a:r>
            <a:br>
              <a:rPr lang="es-AR" sz="3200" dirty="0" smtClean="0"/>
            </a:br>
            <a:r>
              <a:rPr lang="es-AR" sz="3200" dirty="0" err="1" smtClean="0"/>
              <a:t>Subestudio</a:t>
            </a:r>
            <a:r>
              <a:rPr lang="es-AR" sz="3200" dirty="0" smtClean="0"/>
              <a:t> SPIRAL-LIP (composición corporal)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75713" cy="1106488"/>
          </a:xfrm>
        </p:spPr>
        <p:txBody>
          <a:bodyPr/>
          <a:lstStyle/>
          <a:p>
            <a:r>
              <a:rPr lang="fr-FR" sz="3000" smtClean="0"/>
              <a:t>Estudio SPIRAL: </a:t>
            </a:r>
            <a:r>
              <a:rPr lang="es-AR" sz="3000" smtClean="0"/>
              <a:t>comparación</a:t>
            </a:r>
            <a:r>
              <a:rPr lang="fr-FR" sz="3000" smtClean="0"/>
              <a:t> de ABC/3TC vs TDF/FTC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657600" y="6581775"/>
            <a:ext cx="548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pt-BR" sz="1200" i="1">
                <a:solidFill>
                  <a:srgbClr val="CC0000"/>
                </a:solidFill>
              </a:rPr>
              <a:t>Martinez E, AIDS Res Hum Retroviruses. 2013 Feb;29(2):235-41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250825" y="4649788"/>
            <a:ext cx="85074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ts val="600"/>
              </a:spcBef>
              <a:buClr>
                <a:srgbClr val="CC0000"/>
              </a:buClr>
              <a:buFont typeface="Wingdings" pitchFamily="2" charset="2"/>
              <a:buChar char="§"/>
            </a:pPr>
            <a:r>
              <a:rPr lang="es-AR" dirty="0">
                <a:solidFill>
                  <a:srgbClr val="000066"/>
                </a:solidFill>
              </a:rPr>
              <a:t>Rama RAL, reducción en triglicéridos e incremento en colesterol HDL a S48 con tendencia más pronunciada con ABC/3TC que con TDF/FTC</a:t>
            </a:r>
          </a:p>
          <a:p>
            <a:pPr marL="342900" indent="-342900" algn="l" defTabSz="914400" eaLnBrk="0" hangingPunct="0">
              <a:spcBef>
                <a:spcPts val="600"/>
              </a:spcBef>
              <a:buClr>
                <a:srgbClr val="CC0000"/>
              </a:buClr>
            </a:pPr>
            <a:endParaRPr lang="es-AR" sz="1000" dirty="0">
              <a:solidFill>
                <a:srgbClr val="000066"/>
              </a:solidFill>
            </a:endParaRPr>
          </a:p>
          <a:p>
            <a:pPr marL="342900" indent="-342900" algn="l" defTabSz="914400" eaLnBrk="0" hangingPunct="0">
              <a:spcBef>
                <a:spcPts val="600"/>
              </a:spcBef>
              <a:buClr>
                <a:srgbClr val="CC0000"/>
              </a:buClr>
              <a:buFont typeface="Wingdings" pitchFamily="2" charset="2"/>
              <a:buChar char="§"/>
            </a:pPr>
            <a:r>
              <a:rPr lang="es-AR" dirty="0">
                <a:solidFill>
                  <a:srgbClr val="000066"/>
                </a:solidFill>
              </a:rPr>
              <a:t>Diferencias en la relación colesterol total a -HDL colesterol  entre ambas combinaciones de INTR con tendencia a ser mayores en el grupo RAL, </a:t>
            </a:r>
            <a:r>
              <a:rPr lang="es-AR" dirty="0" smtClean="0">
                <a:solidFill>
                  <a:srgbClr val="000066"/>
                </a:solidFill>
              </a:rPr>
              <a:t/>
            </a:r>
            <a:br>
              <a:rPr lang="es-AR" dirty="0" smtClean="0">
                <a:solidFill>
                  <a:srgbClr val="000066"/>
                </a:solidFill>
              </a:rPr>
            </a:br>
            <a:r>
              <a:rPr lang="es-AR" dirty="0" smtClean="0">
                <a:solidFill>
                  <a:srgbClr val="000066"/>
                </a:solidFill>
              </a:rPr>
              <a:t>si </a:t>
            </a:r>
            <a:r>
              <a:rPr lang="es-AR" dirty="0">
                <a:solidFill>
                  <a:srgbClr val="000066"/>
                </a:solidFill>
              </a:rPr>
              <a:t>bien las diferencias a S48 no fueron significativas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9388" y="1485900"/>
          <a:ext cx="8875711" cy="2500312"/>
        </p:xfrm>
        <a:graphic>
          <a:graphicData uri="http://schemas.openxmlformats.org/drawingml/2006/table">
            <a:tbl>
              <a:tblPr/>
              <a:tblGrid>
                <a:gridCol w="3260806"/>
                <a:gridCol w="1131299"/>
                <a:gridCol w="1131299"/>
                <a:gridCol w="1132963"/>
                <a:gridCol w="2219344"/>
              </a:tblGrid>
              <a:tr h="335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Cambio a RAL</a:t>
                      </a:r>
                      <a:endParaRPr kumimoji="0" lang="es-A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Continuación de IP/r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8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NRTI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27)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73)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27)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70)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Fallo de tratamiento*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3 (11.1%)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(11%)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4 (14.8%)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12 (17.1%)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79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-65" charset="0"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Fallo virológico </a:t>
                      </a:r>
                      <a:b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(HIV-1 RNA &gt; 50 c/</a:t>
                      </a:r>
                      <a:r>
                        <a:rPr kumimoji="0" lang="es-AR" sz="16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mL</a:t>
                      </a: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confirmado)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1 (3.7%)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3 (4.1%)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2 (7.4%)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4 (5.7%)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-65" charset="0"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Discontinuación por EA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0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 </a:t>
                      </a:r>
                      <a:b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(Reducción del FG, N = 3), </a:t>
                      </a:r>
                      <a:b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Reducción de DMO, N = 1)</a:t>
                      </a:r>
                      <a:endParaRPr kumimoji="0" lang="es-AR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9497" name="Rectangle 6"/>
          <p:cNvSpPr>
            <a:spLocks noChangeArrowheads="1"/>
          </p:cNvSpPr>
          <p:nvPr/>
        </p:nvSpPr>
        <p:spPr bwMode="auto">
          <a:xfrm>
            <a:off x="107950" y="3984625"/>
            <a:ext cx="8985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 eaLnBrk="0" hangingPunct="0">
              <a:buClr>
                <a:srgbClr val="FFFF00"/>
              </a:buClr>
            </a:pPr>
            <a:r>
              <a:rPr lang="es-AR" sz="1400" dirty="0">
                <a:solidFill>
                  <a:srgbClr val="000066"/>
                </a:solidFill>
              </a:rPr>
              <a:t>* Fallo: de tratamiento: fallo virológico, discontinuación de INTR por eventos adversos, retiro de consentimiento, perdida de seguimiento</a:t>
            </a:r>
          </a:p>
        </p:txBody>
      </p:sp>
      <p:sp>
        <p:nvSpPr>
          <p:cNvPr id="1949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46"/>
          <p:cNvSpPr txBox="1">
            <a:spLocks noChangeArrowheads="1"/>
          </p:cNvSpPr>
          <p:nvPr/>
        </p:nvSpPr>
        <p:spPr bwMode="auto">
          <a:xfrm>
            <a:off x="6432550" y="1355725"/>
            <a:ext cx="4206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>
                <a:solidFill>
                  <a:srgbClr val="000066"/>
                </a:solidFill>
              </a:rPr>
              <a:t>382</a:t>
            </a:r>
          </a:p>
        </p:txBody>
      </p:sp>
      <p:sp>
        <p:nvSpPr>
          <p:cNvPr id="20483" name="AutoShape 126"/>
          <p:cNvSpPr>
            <a:spLocks noChangeArrowheads="1"/>
          </p:cNvSpPr>
          <p:nvPr/>
        </p:nvSpPr>
        <p:spPr bwMode="auto">
          <a:xfrm>
            <a:off x="3048000" y="1222375"/>
            <a:ext cx="2055813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3267075" y="1320800"/>
            <a:ext cx="177800" cy="144463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>
              <a:solidFill>
                <a:srgbClr val="000066"/>
              </a:solidFill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287838" y="1319213"/>
            <a:ext cx="177800" cy="144462"/>
          </a:xfrm>
          <a:prstGeom prst="rect">
            <a:avLst/>
          </a:prstGeom>
          <a:solidFill>
            <a:srgbClr val="CC66FF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>
              <a:solidFill>
                <a:srgbClr val="000066"/>
              </a:solidFill>
            </a:endParaRPr>
          </a:p>
        </p:txBody>
      </p:sp>
      <p:sp>
        <p:nvSpPr>
          <p:cNvPr id="20486" name="ZoneTexte 84"/>
          <p:cNvSpPr txBox="1">
            <a:spLocks noChangeArrowheads="1"/>
          </p:cNvSpPr>
          <p:nvPr/>
        </p:nvSpPr>
        <p:spPr bwMode="auto">
          <a:xfrm>
            <a:off x="3398838" y="1196975"/>
            <a:ext cx="547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RAL</a:t>
            </a:r>
          </a:p>
        </p:txBody>
      </p:sp>
      <p:sp>
        <p:nvSpPr>
          <p:cNvPr id="20487" name="ZoneTexte 85"/>
          <p:cNvSpPr txBox="1">
            <a:spLocks noChangeArrowheads="1"/>
          </p:cNvSpPr>
          <p:nvPr/>
        </p:nvSpPr>
        <p:spPr bwMode="auto">
          <a:xfrm>
            <a:off x="4421188" y="1196975"/>
            <a:ext cx="546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IP/r</a:t>
            </a:r>
          </a:p>
        </p:txBody>
      </p:sp>
      <p:sp>
        <p:nvSpPr>
          <p:cNvPr id="2048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sz="3000" smtClean="0"/>
              <a:t>Subestudio SPIRAL-LIP: cambios en grasa </a:t>
            </a:r>
            <a:br>
              <a:rPr lang="es-ES" sz="3000" smtClean="0"/>
            </a:br>
            <a:r>
              <a:rPr lang="es-ES" sz="3000" smtClean="0"/>
              <a:t>corporal a semana 48</a:t>
            </a:r>
          </a:p>
        </p:txBody>
      </p:sp>
      <p:sp>
        <p:nvSpPr>
          <p:cNvPr id="20489" name="ZoneTexte 87"/>
          <p:cNvSpPr txBox="1">
            <a:spLocks noChangeArrowheads="1"/>
          </p:cNvSpPr>
          <p:nvPr/>
        </p:nvSpPr>
        <p:spPr bwMode="auto">
          <a:xfrm>
            <a:off x="381000" y="5486400"/>
            <a:ext cx="4716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400">
                <a:solidFill>
                  <a:srgbClr val="000066"/>
                </a:solidFill>
              </a:rPr>
              <a:t>Medianas</a:t>
            </a:r>
          </a:p>
          <a:p>
            <a:pPr algn="l"/>
            <a:r>
              <a:rPr lang="es-ES_tradnl" sz="1400">
                <a:solidFill>
                  <a:srgbClr val="000066"/>
                </a:solidFill>
              </a:rPr>
              <a:t>Todas las diferencias entre IP/r vs RAL no significativas</a:t>
            </a:r>
          </a:p>
        </p:txBody>
      </p:sp>
      <p:sp>
        <p:nvSpPr>
          <p:cNvPr id="2049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2012;64:475-81</a:t>
            </a:r>
          </a:p>
        </p:txBody>
      </p:sp>
      <p:grpSp>
        <p:nvGrpSpPr>
          <p:cNvPr id="20491" name="Groupe 77"/>
          <p:cNvGrpSpPr>
            <a:grpSpLocks/>
          </p:cNvGrpSpPr>
          <p:nvPr/>
        </p:nvGrpSpPr>
        <p:grpSpPr bwMode="auto">
          <a:xfrm>
            <a:off x="147638" y="1563688"/>
            <a:ext cx="9007475" cy="4884737"/>
            <a:chOff x="147638" y="1563688"/>
            <a:chExt cx="9007330" cy="4884737"/>
          </a:xfrm>
        </p:grpSpPr>
        <p:sp>
          <p:nvSpPr>
            <p:cNvPr id="5" name="Rectangle 4"/>
            <p:cNvSpPr/>
            <p:nvPr/>
          </p:nvSpPr>
          <p:spPr bwMode="auto">
            <a:xfrm>
              <a:off x="839777" y="2265363"/>
              <a:ext cx="217483" cy="1770062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057260" y="3729038"/>
              <a:ext cx="217484" cy="30638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565252" y="3613150"/>
              <a:ext cx="217484" cy="42227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782737" y="4035425"/>
              <a:ext cx="217483" cy="263525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216117" y="2322513"/>
              <a:ext cx="217484" cy="1712912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690990" y="4035425"/>
              <a:ext cx="217483" cy="30163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376561" y="3730625"/>
              <a:ext cx="219071" cy="296863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95632" y="4027488"/>
              <a:ext cx="217483" cy="157162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3601" y="3133725"/>
              <a:ext cx="217483" cy="90170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951227" y="3048000"/>
              <a:ext cx="219071" cy="98742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70298" y="2974975"/>
              <a:ext cx="217483" cy="106045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908473" y="4035425"/>
              <a:ext cx="217484" cy="6350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cxnSp>
          <p:nvCxnSpPr>
            <p:cNvPr id="18" name="Connecteur droit 17"/>
            <p:cNvCxnSpPr/>
            <p:nvPr/>
          </p:nvCxnSpPr>
          <p:spPr bwMode="auto">
            <a:xfrm>
              <a:off x="693729" y="4035425"/>
              <a:ext cx="1957355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 bwMode="auto">
            <a:xfrm flipV="1">
              <a:off x="3111452" y="4037013"/>
              <a:ext cx="1354116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 bwMode="auto">
            <a:xfrm>
              <a:off x="5554576" y="4033838"/>
              <a:ext cx="2147852" cy="1587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6534047" y="1663700"/>
              <a:ext cx="217484" cy="2370138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062568" y="3833813"/>
              <a:ext cx="217483" cy="200025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808572" y="2970213"/>
              <a:ext cx="217483" cy="106362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751532" y="4033838"/>
              <a:ext cx="217483" cy="17303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 flipV="1">
              <a:off x="8262807" y="4019550"/>
              <a:ext cx="219071" cy="31750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8553315" y="3959225"/>
              <a:ext cx="217484" cy="33338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484945" y="4033838"/>
              <a:ext cx="217483" cy="241458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267460" y="2127250"/>
              <a:ext cx="217484" cy="1906588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0516" name="ZoneTexte 31"/>
            <p:cNvSpPr txBox="1">
              <a:spLocks noChangeArrowheads="1"/>
            </p:cNvSpPr>
            <p:nvPr/>
          </p:nvSpPr>
          <p:spPr bwMode="auto">
            <a:xfrm>
              <a:off x="719138" y="1993900"/>
              <a:ext cx="458787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21.4</a:t>
              </a:r>
            </a:p>
          </p:txBody>
        </p:sp>
        <p:sp>
          <p:nvSpPr>
            <p:cNvPr id="20517" name="ZoneTexte 32"/>
            <p:cNvSpPr txBox="1">
              <a:spLocks noChangeArrowheads="1"/>
            </p:cNvSpPr>
            <p:nvPr/>
          </p:nvSpPr>
          <p:spPr bwMode="auto">
            <a:xfrm>
              <a:off x="1013476" y="3465513"/>
              <a:ext cx="38022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3.7</a:t>
              </a:r>
            </a:p>
          </p:txBody>
        </p:sp>
        <p:sp>
          <p:nvSpPr>
            <p:cNvPr id="20518" name="ZoneTexte 33"/>
            <p:cNvSpPr txBox="1">
              <a:spLocks noChangeArrowheads="1"/>
            </p:cNvSpPr>
            <p:nvPr/>
          </p:nvSpPr>
          <p:spPr bwMode="auto">
            <a:xfrm>
              <a:off x="3313113" y="3465513"/>
              <a:ext cx="3794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3.6</a:t>
              </a:r>
            </a:p>
          </p:txBody>
        </p:sp>
        <p:sp>
          <p:nvSpPr>
            <p:cNvPr id="20519" name="ZoneTexte 34"/>
            <p:cNvSpPr txBox="1">
              <a:spLocks noChangeArrowheads="1"/>
            </p:cNvSpPr>
            <p:nvPr/>
          </p:nvSpPr>
          <p:spPr bwMode="auto">
            <a:xfrm>
              <a:off x="3767138" y="2816225"/>
              <a:ext cx="4587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11.9</a:t>
              </a:r>
            </a:p>
          </p:txBody>
        </p:sp>
        <p:sp>
          <p:nvSpPr>
            <p:cNvPr id="20520" name="ZoneTexte 35"/>
            <p:cNvSpPr txBox="1">
              <a:spLocks noChangeArrowheads="1"/>
            </p:cNvSpPr>
            <p:nvPr/>
          </p:nvSpPr>
          <p:spPr bwMode="auto">
            <a:xfrm>
              <a:off x="4070350" y="2714625"/>
              <a:ext cx="458788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12.8</a:t>
              </a:r>
            </a:p>
          </p:txBody>
        </p:sp>
        <p:sp>
          <p:nvSpPr>
            <p:cNvPr id="20521" name="ZoneTexte 36"/>
            <p:cNvSpPr txBox="1">
              <a:spLocks noChangeArrowheads="1"/>
            </p:cNvSpPr>
            <p:nvPr/>
          </p:nvSpPr>
          <p:spPr bwMode="auto">
            <a:xfrm>
              <a:off x="2384425" y="2868613"/>
              <a:ext cx="458788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10.9</a:t>
              </a:r>
            </a:p>
          </p:txBody>
        </p:sp>
        <p:sp>
          <p:nvSpPr>
            <p:cNvPr id="20522" name="ZoneTexte 37"/>
            <p:cNvSpPr txBox="1">
              <a:spLocks noChangeArrowheads="1"/>
            </p:cNvSpPr>
            <p:nvPr/>
          </p:nvSpPr>
          <p:spPr bwMode="auto">
            <a:xfrm>
              <a:off x="2124075" y="2051050"/>
              <a:ext cx="458788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20.7</a:t>
              </a:r>
            </a:p>
          </p:txBody>
        </p:sp>
        <p:sp>
          <p:nvSpPr>
            <p:cNvPr id="20523" name="ZoneTexte 38"/>
            <p:cNvSpPr txBox="1">
              <a:spLocks noChangeArrowheads="1"/>
            </p:cNvSpPr>
            <p:nvPr/>
          </p:nvSpPr>
          <p:spPr bwMode="auto">
            <a:xfrm>
              <a:off x="1504950" y="3355975"/>
              <a:ext cx="379413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5.1</a:t>
              </a:r>
            </a:p>
          </p:txBody>
        </p:sp>
        <p:sp>
          <p:nvSpPr>
            <p:cNvPr id="20524" name="ZoneTexte 39"/>
            <p:cNvSpPr txBox="1">
              <a:spLocks noChangeArrowheads="1"/>
            </p:cNvSpPr>
            <p:nvPr/>
          </p:nvSpPr>
          <p:spPr bwMode="auto">
            <a:xfrm>
              <a:off x="1671638" y="4257675"/>
              <a:ext cx="425450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-3.2</a:t>
              </a:r>
            </a:p>
          </p:txBody>
        </p:sp>
        <p:sp>
          <p:nvSpPr>
            <p:cNvPr id="20525" name="ZoneTexte 40"/>
            <p:cNvSpPr txBox="1">
              <a:spLocks noChangeArrowheads="1"/>
            </p:cNvSpPr>
            <p:nvPr/>
          </p:nvSpPr>
          <p:spPr bwMode="auto">
            <a:xfrm>
              <a:off x="3492500" y="4186238"/>
              <a:ext cx="4254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-1.9</a:t>
              </a:r>
            </a:p>
          </p:txBody>
        </p:sp>
        <p:sp>
          <p:nvSpPr>
            <p:cNvPr id="20526" name="ZoneTexte 41"/>
            <p:cNvSpPr txBox="1">
              <a:spLocks noChangeArrowheads="1"/>
            </p:cNvSpPr>
            <p:nvPr/>
          </p:nvSpPr>
          <p:spPr bwMode="auto">
            <a:xfrm>
              <a:off x="4487863" y="4079875"/>
              <a:ext cx="506412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-0.11</a:t>
              </a:r>
            </a:p>
          </p:txBody>
        </p:sp>
        <p:sp>
          <p:nvSpPr>
            <p:cNvPr id="20527" name="ZoneTexte 42"/>
            <p:cNvSpPr txBox="1">
              <a:spLocks noChangeArrowheads="1"/>
            </p:cNvSpPr>
            <p:nvPr/>
          </p:nvSpPr>
          <p:spPr bwMode="auto">
            <a:xfrm>
              <a:off x="4845050" y="4073525"/>
              <a:ext cx="504825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-0.25</a:t>
              </a:r>
            </a:p>
          </p:txBody>
        </p:sp>
        <p:sp>
          <p:nvSpPr>
            <p:cNvPr id="20528" name="ZoneTexte 43"/>
            <p:cNvSpPr txBox="1">
              <a:spLocks noChangeArrowheads="1"/>
            </p:cNvSpPr>
            <p:nvPr/>
          </p:nvSpPr>
          <p:spPr bwMode="auto">
            <a:xfrm>
              <a:off x="5730875" y="2730500"/>
              <a:ext cx="420688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20529" name="ZoneTexte 44"/>
            <p:cNvSpPr txBox="1">
              <a:spLocks noChangeArrowheads="1"/>
            </p:cNvSpPr>
            <p:nvPr/>
          </p:nvSpPr>
          <p:spPr bwMode="auto">
            <a:xfrm>
              <a:off x="6000750" y="3613150"/>
              <a:ext cx="3413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20530" name="ZoneTexte 45"/>
            <p:cNvSpPr txBox="1">
              <a:spLocks noChangeArrowheads="1"/>
            </p:cNvSpPr>
            <p:nvPr/>
          </p:nvSpPr>
          <p:spPr bwMode="auto">
            <a:xfrm>
              <a:off x="6635750" y="4208463"/>
              <a:ext cx="427038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- 28</a:t>
              </a:r>
            </a:p>
          </p:txBody>
        </p:sp>
        <p:sp>
          <p:nvSpPr>
            <p:cNvPr id="20531" name="ZoneTexte 47"/>
            <p:cNvSpPr txBox="1">
              <a:spLocks noChangeArrowheads="1"/>
            </p:cNvSpPr>
            <p:nvPr/>
          </p:nvSpPr>
          <p:spPr bwMode="auto">
            <a:xfrm>
              <a:off x="7164388" y="1844675"/>
              <a:ext cx="420687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307</a:t>
              </a:r>
            </a:p>
          </p:txBody>
        </p:sp>
        <p:sp>
          <p:nvSpPr>
            <p:cNvPr id="20532" name="ZoneTexte 48"/>
            <p:cNvSpPr txBox="1">
              <a:spLocks noChangeArrowheads="1"/>
            </p:cNvSpPr>
            <p:nvPr/>
          </p:nvSpPr>
          <p:spPr bwMode="auto">
            <a:xfrm>
              <a:off x="7072313" y="6172200"/>
              <a:ext cx="466725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-389</a:t>
              </a:r>
            </a:p>
          </p:txBody>
        </p:sp>
        <p:sp>
          <p:nvSpPr>
            <p:cNvPr id="20533" name="ZoneTexte 49"/>
            <p:cNvSpPr txBox="1">
              <a:spLocks noChangeArrowheads="1"/>
            </p:cNvSpPr>
            <p:nvPr/>
          </p:nvSpPr>
          <p:spPr bwMode="auto">
            <a:xfrm>
              <a:off x="8124825" y="4005263"/>
              <a:ext cx="504825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-0.02</a:t>
              </a:r>
            </a:p>
          </p:txBody>
        </p:sp>
        <p:sp>
          <p:nvSpPr>
            <p:cNvPr id="20534" name="ZoneTexte 50"/>
            <p:cNvSpPr txBox="1">
              <a:spLocks noChangeArrowheads="1"/>
            </p:cNvSpPr>
            <p:nvPr/>
          </p:nvSpPr>
          <p:spPr bwMode="auto">
            <a:xfrm>
              <a:off x="8532813" y="3736975"/>
              <a:ext cx="263525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>
                  <a:solidFill>
                    <a:srgbClr val="000066"/>
                  </a:solidFill>
                </a:rPr>
                <a:t>0</a:t>
              </a:r>
            </a:p>
          </p:txBody>
        </p:sp>
        <p:cxnSp>
          <p:nvCxnSpPr>
            <p:cNvPr id="53" name="Connecteur droit 52"/>
            <p:cNvCxnSpPr/>
            <p:nvPr/>
          </p:nvCxnSpPr>
          <p:spPr bwMode="auto">
            <a:xfrm rot="5400000" flipH="1" flipV="1">
              <a:off x="-556427" y="3304381"/>
              <a:ext cx="2501900" cy="1587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 bwMode="auto">
            <a:xfrm rot="5400000" flipH="1" flipV="1">
              <a:off x="3708313" y="3516313"/>
              <a:ext cx="3694113" cy="1587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 bwMode="auto">
            <a:xfrm rot="5400000">
              <a:off x="2189908" y="3661569"/>
              <a:ext cx="2000250" cy="1587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538" name="ZoneTexte 67"/>
            <p:cNvSpPr txBox="1">
              <a:spLocks noChangeArrowheads="1"/>
            </p:cNvSpPr>
            <p:nvPr/>
          </p:nvSpPr>
          <p:spPr bwMode="auto">
            <a:xfrm>
              <a:off x="147638" y="1982788"/>
              <a:ext cx="533400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cm</a:t>
              </a:r>
              <a:r>
                <a:rPr lang="fr-FR" sz="1600" baseline="30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0539" name="ZoneTexte 68"/>
            <p:cNvSpPr txBox="1">
              <a:spLocks noChangeArrowheads="1"/>
            </p:cNvSpPr>
            <p:nvPr/>
          </p:nvSpPr>
          <p:spPr bwMode="auto">
            <a:xfrm>
              <a:off x="2843213" y="2428875"/>
              <a:ext cx="3683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0540" name="ZoneTexte 69"/>
            <p:cNvSpPr txBox="1">
              <a:spLocks noChangeArrowheads="1"/>
            </p:cNvSpPr>
            <p:nvPr/>
          </p:nvSpPr>
          <p:spPr bwMode="auto">
            <a:xfrm>
              <a:off x="820738" y="4514850"/>
              <a:ext cx="45402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TAT</a:t>
              </a:r>
            </a:p>
          </p:txBody>
        </p:sp>
        <p:sp>
          <p:nvSpPr>
            <p:cNvPr id="20541" name="ZoneTexte 70"/>
            <p:cNvSpPr txBox="1">
              <a:spLocks noChangeArrowheads="1"/>
            </p:cNvSpPr>
            <p:nvPr/>
          </p:nvSpPr>
          <p:spPr bwMode="auto">
            <a:xfrm>
              <a:off x="1609725" y="4514850"/>
              <a:ext cx="4730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</a:t>
              </a:r>
            </a:p>
          </p:txBody>
        </p:sp>
        <p:sp>
          <p:nvSpPr>
            <p:cNvPr id="20542" name="ZoneTexte 71"/>
            <p:cNvSpPr txBox="1">
              <a:spLocks noChangeArrowheads="1"/>
            </p:cNvSpPr>
            <p:nvPr/>
          </p:nvSpPr>
          <p:spPr bwMode="auto">
            <a:xfrm>
              <a:off x="2333625" y="4514850"/>
              <a:ext cx="4619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VAT</a:t>
              </a:r>
            </a:p>
          </p:txBody>
        </p:sp>
        <p:sp>
          <p:nvSpPr>
            <p:cNvPr id="20543" name="ZoneTexte 72"/>
            <p:cNvSpPr txBox="1">
              <a:spLocks noChangeArrowheads="1"/>
            </p:cNvSpPr>
            <p:nvPr/>
          </p:nvSpPr>
          <p:spPr bwMode="auto">
            <a:xfrm>
              <a:off x="4070350" y="4514850"/>
              <a:ext cx="4603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VAT</a:t>
              </a:r>
            </a:p>
          </p:txBody>
        </p:sp>
        <p:sp>
          <p:nvSpPr>
            <p:cNvPr id="20544" name="ZoneTexte 73"/>
            <p:cNvSpPr txBox="1">
              <a:spLocks noChangeArrowheads="1"/>
            </p:cNvSpPr>
            <p:nvPr/>
          </p:nvSpPr>
          <p:spPr bwMode="auto">
            <a:xfrm>
              <a:off x="3419475" y="4514850"/>
              <a:ext cx="4730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</a:t>
              </a:r>
            </a:p>
          </p:txBody>
        </p:sp>
        <p:sp>
          <p:nvSpPr>
            <p:cNvPr id="20545" name="ZoneTexte 74"/>
            <p:cNvSpPr txBox="1">
              <a:spLocks noChangeArrowheads="1"/>
            </p:cNvSpPr>
            <p:nvPr/>
          </p:nvSpPr>
          <p:spPr bwMode="auto">
            <a:xfrm>
              <a:off x="4635500" y="4514850"/>
              <a:ext cx="7921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SAT/VAT</a:t>
              </a:r>
            </a:p>
          </p:txBody>
        </p:sp>
        <p:sp>
          <p:nvSpPr>
            <p:cNvPr id="20546" name="ZoneTexte 78"/>
            <p:cNvSpPr txBox="1">
              <a:spLocks noChangeArrowheads="1"/>
            </p:cNvSpPr>
            <p:nvPr/>
          </p:nvSpPr>
          <p:spPr bwMode="auto">
            <a:xfrm>
              <a:off x="7794625" y="3916363"/>
              <a:ext cx="3683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0547" name="ZoneTexte 81"/>
            <p:cNvSpPr txBox="1">
              <a:spLocks noChangeArrowheads="1"/>
            </p:cNvSpPr>
            <p:nvPr/>
          </p:nvSpPr>
          <p:spPr bwMode="auto">
            <a:xfrm>
              <a:off x="5597559" y="4514850"/>
              <a:ext cx="78098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solidFill>
                    <a:srgbClr val="000066"/>
                  </a:solidFill>
                </a:rPr>
                <a:t>Grasa</a:t>
              </a:r>
              <a:br>
                <a:rPr lang="es-ES" sz="1200">
                  <a:solidFill>
                    <a:srgbClr val="000066"/>
                  </a:solidFill>
                </a:rPr>
              </a:br>
              <a:r>
                <a:rPr lang="es-ES" sz="1200">
                  <a:solidFill>
                    <a:srgbClr val="000066"/>
                  </a:solidFill>
                </a:rPr>
                <a:t>miembro</a:t>
              </a:r>
            </a:p>
          </p:txBody>
        </p:sp>
        <p:sp>
          <p:nvSpPr>
            <p:cNvPr id="20548" name="ZoneTexte 82"/>
            <p:cNvSpPr txBox="1">
              <a:spLocks noChangeArrowheads="1"/>
            </p:cNvSpPr>
            <p:nvPr/>
          </p:nvSpPr>
          <p:spPr bwMode="auto">
            <a:xfrm>
              <a:off x="6480175" y="4514850"/>
              <a:ext cx="6111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Grasa</a:t>
              </a:r>
              <a:br>
                <a:rPr lang="fr-FR" sz="1200">
                  <a:solidFill>
                    <a:srgbClr val="000066"/>
                  </a:solidFill>
                </a:rPr>
              </a:br>
              <a:r>
                <a:rPr lang="fr-FR" sz="1200">
                  <a:solidFill>
                    <a:srgbClr val="000066"/>
                  </a:solidFill>
                </a:rPr>
                <a:t>tronco</a:t>
              </a:r>
            </a:p>
          </p:txBody>
        </p:sp>
        <p:sp>
          <p:nvSpPr>
            <p:cNvPr id="20549" name="ZoneTexte 83"/>
            <p:cNvSpPr txBox="1">
              <a:spLocks noChangeArrowheads="1"/>
            </p:cNvSpPr>
            <p:nvPr/>
          </p:nvSpPr>
          <p:spPr bwMode="auto">
            <a:xfrm>
              <a:off x="7433540" y="3589338"/>
              <a:ext cx="5677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solidFill>
                    <a:srgbClr val="000066"/>
                  </a:solidFill>
                </a:rPr>
                <a:t>Total</a:t>
              </a:r>
            </a:p>
            <a:p>
              <a:r>
                <a:rPr lang="es-ES" sz="1200">
                  <a:solidFill>
                    <a:srgbClr val="000066"/>
                  </a:solidFill>
                </a:rPr>
                <a:t>grasa</a:t>
              </a:r>
            </a:p>
          </p:txBody>
        </p:sp>
        <p:sp>
          <p:nvSpPr>
            <p:cNvPr id="20550" name="ZoneTexte 84"/>
            <p:cNvSpPr txBox="1">
              <a:spLocks noChangeArrowheads="1"/>
            </p:cNvSpPr>
            <p:nvPr/>
          </p:nvSpPr>
          <p:spPr bwMode="auto">
            <a:xfrm>
              <a:off x="7904305" y="4514850"/>
              <a:ext cx="125066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solidFill>
                    <a:srgbClr val="000066"/>
                  </a:solidFill>
                </a:rPr>
                <a:t>Ratio</a:t>
              </a:r>
            </a:p>
            <a:p>
              <a:r>
                <a:rPr lang="es-ES" sz="1200">
                  <a:solidFill>
                    <a:srgbClr val="000066"/>
                  </a:solidFill>
                </a:rPr>
                <a:t>miembro/tronco</a:t>
              </a:r>
            </a:p>
          </p:txBody>
        </p:sp>
        <p:sp>
          <p:nvSpPr>
            <p:cNvPr id="20551" name="ZoneTexte 85"/>
            <p:cNvSpPr txBox="1">
              <a:spLocks noChangeArrowheads="1"/>
            </p:cNvSpPr>
            <p:nvPr/>
          </p:nvSpPr>
          <p:spPr bwMode="auto">
            <a:xfrm>
              <a:off x="5248275" y="1563688"/>
              <a:ext cx="3143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66"/>
                  </a:solidFill>
                </a:rPr>
                <a:t>g</a:t>
              </a:r>
            </a:p>
          </p:txBody>
        </p:sp>
        <p:cxnSp>
          <p:nvCxnSpPr>
            <p:cNvPr id="76" name="Connecteur droit 75"/>
            <p:cNvCxnSpPr/>
            <p:nvPr/>
          </p:nvCxnSpPr>
          <p:spPr bwMode="auto">
            <a:xfrm>
              <a:off x="4616378" y="4025900"/>
              <a:ext cx="611178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 bwMode="auto">
            <a:xfrm>
              <a:off x="8212008" y="4005263"/>
              <a:ext cx="609590" cy="0"/>
            </a:xfrm>
            <a:prstGeom prst="line">
              <a:avLst/>
            </a:prstGeom>
            <a:ln w="127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49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s-ES" sz="2800" b="1" ker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618880"/>
            <a:ext cx="9040813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2400" b="1" dirty="0">
                <a:solidFill>
                  <a:srgbClr val="CC3300"/>
                </a:solidFill>
                <a:latin typeface="Calibri" pitchFamily="34" charset="0"/>
              </a:rPr>
              <a:t>Puntos finales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s-ES" sz="1600" dirty="0">
                <a:solidFill>
                  <a:srgbClr val="000066"/>
                </a:solidFill>
              </a:rPr>
              <a:t>Primarios: no inferioridad en la  proporción de pacientes con fallo a tratamiento S48* </a:t>
            </a:r>
            <a:br>
              <a:rPr lang="es-ES" sz="1600" dirty="0">
                <a:solidFill>
                  <a:srgbClr val="000066"/>
                </a:solidFill>
              </a:rPr>
            </a:br>
            <a:r>
              <a:rPr lang="es-ES" sz="1600" dirty="0">
                <a:solidFill>
                  <a:srgbClr val="000066"/>
                </a:solidFill>
              </a:rPr>
              <a:t>(non completa = fallo, ITT), límite inferior del IC 95% para la diferencia = - 12.5%, poder 80% ; * Los eventos ocurridos en las 2 semanas posteriores a S48 fueron incluidos en el análisis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s-ES" sz="1600" dirty="0">
                <a:solidFill>
                  <a:srgbClr val="000066"/>
                </a:solidFill>
              </a:rPr>
              <a:t>Secundarios: fallo virológica (carga viral confirmada &gt; 50 c/</a:t>
            </a:r>
            <a:r>
              <a:rPr lang="es-ES" sz="1600" dirty="0" err="1">
                <a:solidFill>
                  <a:srgbClr val="000066"/>
                </a:solidFill>
              </a:rPr>
              <a:t>mL</a:t>
            </a:r>
            <a:r>
              <a:rPr lang="es-ES" sz="1600" dirty="0">
                <a:solidFill>
                  <a:srgbClr val="000066"/>
                </a:solidFill>
              </a:rPr>
              <a:t>), CD4, lípidos de ayuno, eventos adversos</a:t>
            </a:r>
            <a:endParaRPr lang="es-ES" sz="1600" b="1" dirty="0">
              <a:solidFill>
                <a:srgbClr val="000066"/>
              </a:solidFill>
            </a:endParaRPr>
          </a:p>
        </p:txBody>
      </p:sp>
      <p:graphicFrame>
        <p:nvGraphicFramePr>
          <p:cNvPr id="128031" name="Group 31"/>
          <p:cNvGraphicFramePr>
            <a:graphicFrameLocks noGrp="1"/>
          </p:cNvGraphicFramePr>
          <p:nvPr/>
        </p:nvGraphicFramePr>
        <p:xfrm>
          <a:off x="4562475" y="2454275"/>
          <a:ext cx="3476625" cy="530330"/>
        </p:xfrm>
        <a:graphic>
          <a:graphicData uri="http://schemas.openxmlformats.org/drawingml/2006/table">
            <a:tbl>
              <a:tblPr/>
              <a:tblGrid>
                <a:gridCol w="347662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Reemplazo por RAL 400 mg BID + continuación de los demás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ARVs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8030" name="Group 30"/>
          <p:cNvGraphicFramePr>
            <a:graphicFrameLocks noGrp="1"/>
          </p:cNvGraphicFramePr>
          <p:nvPr/>
        </p:nvGraphicFramePr>
        <p:xfrm>
          <a:off x="4562475" y="3444875"/>
          <a:ext cx="3462338" cy="530330"/>
        </p:xfrm>
        <a:graphic>
          <a:graphicData uri="http://schemas.openxmlformats.org/drawingml/2006/table">
            <a:tbl>
              <a:tblPr/>
              <a:tblGrid>
                <a:gridCol w="3462338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Continuación PI/r + 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continuación </a:t>
                      </a:r>
                      <a:b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 los demás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ARVs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1335088" y="3962400"/>
            <a:ext cx="71294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/>
            <a:r>
              <a:rPr lang="es-ES" sz="1600">
                <a:solidFill>
                  <a:srgbClr val="000066"/>
                </a:solidFill>
              </a:rPr>
              <a:t>*  La randomización fue estratificada por uso actual de terapia hipolipemiante</a:t>
            </a:r>
          </a:p>
          <a:p>
            <a:pPr algn="l" defTabSz="914400"/>
            <a:r>
              <a:rPr lang="es-ES" sz="1600">
                <a:solidFill>
                  <a:srgbClr val="000066"/>
                </a:solidFill>
              </a:rPr>
              <a:t>**  La mediana tiempo con supresión virológica fue &gt; 6 años</a:t>
            </a:r>
          </a:p>
        </p:txBody>
      </p:sp>
      <p:sp>
        <p:nvSpPr>
          <p:cNvPr id="411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cxnSp>
        <p:nvCxnSpPr>
          <p:cNvPr id="4116" name="Connecteur droit 66"/>
          <p:cNvCxnSpPr>
            <a:cxnSpLocks noChangeShapeType="1"/>
          </p:cNvCxnSpPr>
          <p:nvPr/>
        </p:nvCxnSpPr>
        <p:spPr bwMode="auto">
          <a:xfrm rot="5400000">
            <a:off x="3313907" y="24979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4117" name="Oval 170"/>
          <p:cNvSpPr>
            <a:spLocks noChangeArrowheads="1"/>
          </p:cNvSpPr>
          <p:nvPr/>
        </p:nvSpPr>
        <p:spPr bwMode="auto">
          <a:xfrm>
            <a:off x="2743200" y="1284288"/>
            <a:ext cx="1539875" cy="101441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s-ES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Randomización*</a:t>
            </a:r>
          </a:p>
          <a:p>
            <a:pPr defTabSz="914400"/>
            <a:r>
              <a:rPr lang="es-ES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defTabSz="914400"/>
            <a:r>
              <a:rPr lang="es-ES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Etiqueta abierta</a:t>
            </a:r>
          </a:p>
        </p:txBody>
      </p:sp>
      <p:sp>
        <p:nvSpPr>
          <p:cNvPr id="4118" name="AutoShape 162"/>
          <p:cNvSpPr>
            <a:spLocks noChangeArrowheads="1"/>
          </p:cNvSpPr>
          <p:nvPr/>
        </p:nvSpPr>
        <p:spPr bwMode="auto">
          <a:xfrm>
            <a:off x="234950" y="2609850"/>
            <a:ext cx="3003550" cy="117633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defTabSz="914400"/>
            <a:r>
              <a:rPr lang="es-ES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Pacientes HIV+ </a:t>
            </a:r>
            <a:r>
              <a:rPr lang="es-ES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s-ES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años</a:t>
            </a:r>
          </a:p>
          <a:p>
            <a:pPr defTabSz="914400"/>
            <a:r>
              <a:rPr lang="es-ES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en 2 ARV + PI/r</a:t>
            </a:r>
          </a:p>
          <a:p>
            <a:pPr defTabSz="914400"/>
            <a:r>
              <a:rPr lang="es-ES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HIV RNA &lt; 50 c/mL &gt; 6 meses**</a:t>
            </a:r>
          </a:p>
          <a:p>
            <a:pPr defTabSz="914400"/>
            <a:r>
              <a:rPr lang="es-ES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Naïve de raltegravir</a:t>
            </a:r>
          </a:p>
        </p:txBody>
      </p:sp>
      <p:cxnSp>
        <p:nvCxnSpPr>
          <p:cNvPr id="4119" name="AutoShape 60"/>
          <p:cNvCxnSpPr>
            <a:cxnSpLocks noChangeShapeType="1"/>
          </p:cNvCxnSpPr>
          <p:nvPr/>
        </p:nvCxnSpPr>
        <p:spPr bwMode="auto">
          <a:xfrm rot="10800000" flipH="1" flipV="1">
            <a:off x="4548188" y="27066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120" name="Line 63"/>
          <p:cNvSpPr>
            <a:spLocks noChangeShapeType="1"/>
          </p:cNvSpPr>
          <p:nvPr/>
        </p:nvSpPr>
        <p:spPr bwMode="auto">
          <a:xfrm>
            <a:off x="3338513" y="3197225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21" name="Rectangle 9"/>
          <p:cNvSpPr>
            <a:spLocks noChangeArrowheads="1"/>
          </p:cNvSpPr>
          <p:nvPr/>
        </p:nvSpPr>
        <p:spPr bwMode="auto">
          <a:xfrm>
            <a:off x="3773488" y="3373438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s-ES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140</a:t>
            </a:r>
          </a:p>
        </p:txBody>
      </p:sp>
      <p:sp>
        <p:nvSpPr>
          <p:cNvPr id="4122" name="Rectangle 8"/>
          <p:cNvSpPr>
            <a:spLocks noChangeArrowheads="1"/>
          </p:cNvSpPr>
          <p:nvPr/>
        </p:nvSpPr>
        <p:spPr bwMode="auto">
          <a:xfrm>
            <a:off x="3773488" y="2379663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s-ES" sz="1600" b="1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142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785100" y="13604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s-ES" sz="1600" b="1">
                <a:solidFill>
                  <a:srgbClr val="0066FF"/>
                </a:solidFill>
                <a:latin typeface="Calibri" pitchFamily="34" charset="0"/>
              </a:rPr>
              <a:t>S48</a:t>
            </a:r>
            <a:endParaRPr lang="es-ES" sz="16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4124" name="Line 172"/>
          <p:cNvSpPr>
            <a:spLocks noChangeShapeType="1"/>
          </p:cNvSpPr>
          <p:nvPr/>
        </p:nvSpPr>
        <p:spPr bwMode="auto">
          <a:xfrm>
            <a:off x="8067675" y="19002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64600" cy="1106488"/>
          </a:xfrm>
        </p:spPr>
        <p:txBody>
          <a:bodyPr/>
          <a:lstStyle/>
          <a:p>
            <a:r>
              <a:rPr lang="es-ES_tradnl" smtClean="0"/>
              <a:t>Subestudio SPIRAL-MET: subclases de LDL y actividad de la lipoprotein-fosfolipasa A2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es-ES_tradnl" sz="2400" b="1" dirty="0" smtClean="0">
                <a:latin typeface="+mj-lt"/>
                <a:ea typeface="ＭＳ Ｐゴシック" pitchFamily="-65" charset="-128"/>
              </a:rPr>
              <a:t>81 pacientes, IP/r grupo (n = 41), RAL grupo (n = 40)</a:t>
            </a:r>
            <a:br>
              <a:rPr lang="es-ES_tradnl" sz="2400" b="1" dirty="0" smtClean="0">
                <a:latin typeface="+mj-lt"/>
                <a:ea typeface="ＭＳ Ｐゴシック" pitchFamily="-65" charset="-128"/>
              </a:rPr>
            </a:br>
            <a:endParaRPr lang="es-ES_tradnl" sz="2400" b="1" dirty="0" smtClean="0">
              <a:latin typeface="+mj-lt"/>
              <a:ea typeface="ＭＳ Ｐゴシック" pitchFamily="-65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es-ES_tradnl" sz="2400" b="1" dirty="0" smtClean="0">
                <a:latin typeface="+mj-lt"/>
                <a:ea typeface="ＭＳ Ｐゴシック" pitchFamily="-65" charset="-128"/>
              </a:rPr>
              <a:t>Determinaciones basales a semana 48 :</a:t>
            </a:r>
          </a:p>
          <a:p>
            <a:pPr lvl="1">
              <a:defRPr/>
            </a:pPr>
            <a:r>
              <a:rPr lang="es-ES_tradnl" sz="2000" dirty="0" smtClean="0">
                <a:ea typeface="ＭＳ Ｐゴシック" pitchFamily="-65" charset="-128"/>
              </a:rPr>
              <a:t>LDL (tamaño y fenotipo) :</a:t>
            </a:r>
          </a:p>
          <a:p>
            <a:pPr lvl="2">
              <a:defRPr/>
            </a:pPr>
            <a:r>
              <a:rPr lang="es-ES_tradnl" sz="1800" dirty="0" smtClean="0">
                <a:ea typeface="ＭＳ Ｐゴシック" pitchFamily="-65" charset="-128"/>
              </a:rPr>
              <a:t>Fenotipo A : LDL  &gt; 26.8 </a:t>
            </a:r>
            <a:r>
              <a:rPr lang="es-ES_tradnl" sz="1800" dirty="0" err="1" smtClean="0">
                <a:ea typeface="ＭＳ Ｐゴシック" pitchFamily="-65" charset="-128"/>
              </a:rPr>
              <a:t>nm</a:t>
            </a:r>
            <a:r>
              <a:rPr lang="es-ES_tradnl" sz="1800" dirty="0" smtClean="0">
                <a:ea typeface="ＭＳ Ｐゴシック" pitchFamily="-65" charset="-128"/>
              </a:rPr>
              <a:t> con  predominancia de </a:t>
            </a:r>
            <a:r>
              <a:rPr lang="es-ES_tradnl" sz="1800" dirty="0" err="1" smtClean="0">
                <a:ea typeface="ＭＳ Ｐゴシック" pitchFamily="-65" charset="-128"/>
              </a:rPr>
              <a:t>subfracciones</a:t>
            </a:r>
            <a:r>
              <a:rPr lang="es-ES_tradnl" sz="1800" dirty="0" smtClean="0">
                <a:ea typeface="ＭＳ Ｐゴシック" pitchFamily="-65" charset="-128"/>
              </a:rPr>
              <a:t> de LDL flotante de gran tamaño</a:t>
            </a:r>
          </a:p>
          <a:p>
            <a:pPr lvl="2">
              <a:defRPr/>
            </a:pPr>
            <a:r>
              <a:rPr lang="es-ES_tradnl" sz="1800" dirty="0" smtClean="0">
                <a:ea typeface="ＭＳ Ｐゴシック" pitchFamily="-65" charset="-128"/>
              </a:rPr>
              <a:t>Fenotipo intermedio : LDL  26.0-26.8 </a:t>
            </a:r>
            <a:r>
              <a:rPr lang="es-ES_tradnl" sz="1800" dirty="0" err="1" smtClean="0">
                <a:ea typeface="ＭＳ Ｐゴシック" pitchFamily="-65" charset="-128"/>
              </a:rPr>
              <a:t>nm</a:t>
            </a:r>
            <a:endParaRPr lang="es-ES_tradnl" sz="1800" dirty="0" smtClean="0">
              <a:ea typeface="ＭＳ Ｐゴシック" pitchFamily="-65" charset="-128"/>
            </a:endParaRPr>
          </a:p>
          <a:p>
            <a:pPr lvl="2">
              <a:defRPr/>
            </a:pPr>
            <a:r>
              <a:rPr lang="es-ES_tradnl" sz="1800" dirty="0" smtClean="0">
                <a:ea typeface="ＭＳ Ｐゴシック" pitchFamily="-65" charset="-128"/>
              </a:rPr>
              <a:t>Fenotipo B : LDL  &lt; 26.0 </a:t>
            </a:r>
            <a:r>
              <a:rPr lang="es-ES_tradnl" sz="1800" dirty="0" err="1" smtClean="0">
                <a:ea typeface="ＭＳ Ｐゴシック" pitchFamily="-65" charset="-128"/>
              </a:rPr>
              <a:t>nm</a:t>
            </a:r>
            <a:r>
              <a:rPr lang="es-ES_tradnl" sz="1800" dirty="0" smtClean="0">
                <a:ea typeface="ＭＳ Ｐゴシック" pitchFamily="-65" charset="-128"/>
              </a:rPr>
              <a:t> con predominancia de pequeñas </a:t>
            </a:r>
            <a:r>
              <a:rPr lang="es-ES_tradnl" sz="1800" dirty="0" err="1" smtClean="0">
                <a:ea typeface="ＭＳ Ｐゴシック" pitchFamily="-65" charset="-128"/>
              </a:rPr>
              <a:t>subfracciones</a:t>
            </a:r>
            <a:r>
              <a:rPr lang="es-ES_tradnl" sz="1800" dirty="0" smtClean="0">
                <a:ea typeface="ＭＳ Ｐゴシック" pitchFamily="-65" charset="-128"/>
              </a:rPr>
              <a:t> densas</a:t>
            </a:r>
          </a:p>
          <a:p>
            <a:pPr lvl="1">
              <a:defRPr/>
            </a:pPr>
            <a:r>
              <a:rPr lang="es-ES_tradnl" sz="2000" dirty="0" err="1" smtClean="0">
                <a:ea typeface="ＭＳ Ｐゴシック" pitchFamily="-65" charset="-128"/>
              </a:rPr>
              <a:t>Fosfolipasa</a:t>
            </a:r>
            <a:r>
              <a:rPr lang="es-ES_tradnl" sz="2000" dirty="0" smtClean="0">
                <a:ea typeface="ＭＳ Ｐゴシック" pitchFamily="-65" charset="-128"/>
              </a:rPr>
              <a:t> A2 (Lp-PLA2) asociada a </a:t>
            </a:r>
            <a:r>
              <a:rPr lang="es-ES_tradnl" sz="2000" dirty="0" err="1" smtClean="0">
                <a:ea typeface="ＭＳ Ｐゴシック" pitchFamily="-65" charset="-128"/>
              </a:rPr>
              <a:t>lipoproteinas</a:t>
            </a:r>
            <a:endParaRPr lang="es-ES_tradnl" sz="2000" dirty="0" smtClean="0">
              <a:ea typeface="ＭＳ Ｐゴシック" pitchFamily="-65" charset="-128"/>
            </a:endParaRPr>
          </a:p>
          <a:p>
            <a:pPr lvl="1">
              <a:defRPr/>
            </a:pPr>
            <a:r>
              <a:rPr lang="es-ES_tradnl" sz="2000" dirty="0" err="1" smtClean="0">
                <a:ea typeface="ＭＳ Ｐゴシック" pitchFamily="-65" charset="-128"/>
              </a:rPr>
              <a:t>Proprotein</a:t>
            </a:r>
            <a:r>
              <a:rPr lang="es-ES_tradnl" sz="2000" dirty="0" smtClean="0">
                <a:ea typeface="ＭＳ Ｐゴシック" pitchFamily="-65" charset="-128"/>
              </a:rPr>
              <a:t> </a:t>
            </a:r>
            <a:r>
              <a:rPr lang="es-ES_tradnl" sz="2000" dirty="0" err="1" smtClean="0">
                <a:ea typeface="ＭＳ Ｐゴシック" pitchFamily="-65" charset="-128"/>
              </a:rPr>
              <a:t>convertasa</a:t>
            </a:r>
            <a:r>
              <a:rPr lang="es-ES_tradnl" sz="2000" dirty="0" smtClean="0">
                <a:ea typeface="ＭＳ Ｐゴシック" pitchFamily="-65" charset="-128"/>
              </a:rPr>
              <a:t> </a:t>
            </a:r>
            <a:r>
              <a:rPr lang="es-ES_tradnl" sz="2000" dirty="0" err="1" smtClean="0">
                <a:ea typeface="ＭＳ Ｐゴシック" pitchFamily="-65" charset="-128"/>
              </a:rPr>
              <a:t>subtilisin</a:t>
            </a:r>
            <a:r>
              <a:rPr lang="es-ES_tradnl" sz="2000" dirty="0" smtClean="0">
                <a:ea typeface="ＭＳ Ｐゴシック" pitchFamily="-65" charset="-128"/>
              </a:rPr>
              <a:t>/</a:t>
            </a:r>
            <a:r>
              <a:rPr lang="es-ES_tradnl" sz="2000" dirty="0" err="1" smtClean="0">
                <a:ea typeface="ＭＳ Ｐゴシック" pitchFamily="-65" charset="-128"/>
              </a:rPr>
              <a:t>kexin</a:t>
            </a:r>
            <a:r>
              <a:rPr lang="es-ES_tradnl" sz="2000" dirty="0" smtClean="0">
                <a:ea typeface="ＭＳ Ｐゴシック" pitchFamily="-65" charset="-128"/>
              </a:rPr>
              <a:t> tipo 9 (PCSK9)</a:t>
            </a:r>
          </a:p>
          <a:p>
            <a:pPr lvl="1">
              <a:defRPr/>
            </a:pPr>
            <a:r>
              <a:rPr lang="es-ES_tradnl" sz="2000" dirty="0" smtClean="0">
                <a:ea typeface="ＭＳ Ｐゴシック" pitchFamily="-65" charset="-128"/>
              </a:rPr>
              <a:t>Parámetros </a:t>
            </a:r>
            <a:r>
              <a:rPr lang="es-ES_tradnl" sz="2000" dirty="0" err="1" smtClean="0">
                <a:ea typeface="ＭＳ Ｐゴシック" pitchFamily="-65" charset="-128"/>
              </a:rPr>
              <a:t>lipídicos</a:t>
            </a:r>
            <a:r>
              <a:rPr lang="es-ES_tradnl" sz="2000" dirty="0" smtClean="0">
                <a:ea typeface="ＭＳ Ｐゴシック" pitchFamily="-65" charset="-128"/>
              </a:rPr>
              <a:t> estándar</a:t>
            </a:r>
          </a:p>
          <a:p>
            <a:pPr lvl="1">
              <a:defRPr/>
            </a:pPr>
            <a:r>
              <a:rPr lang="es-ES_tradnl" sz="2000" dirty="0" smtClean="0">
                <a:ea typeface="ＭＳ Ｐゴシック" pitchFamily="-65" charset="-128"/>
              </a:rPr>
              <a:t>Insulina, </a:t>
            </a:r>
            <a:r>
              <a:rPr lang="es-ES_tradnl" sz="2000" dirty="0" err="1" smtClean="0">
                <a:ea typeface="ＭＳ Ｐゴシック" pitchFamily="-65" charset="-128"/>
              </a:rPr>
              <a:t>peptido</a:t>
            </a:r>
            <a:r>
              <a:rPr lang="es-ES_tradnl" sz="2000" dirty="0" smtClean="0">
                <a:ea typeface="ＭＳ Ｐゴシック" pitchFamily="-65" charset="-128"/>
              </a:rPr>
              <a:t> C, índice HOMA </a:t>
            </a:r>
          </a:p>
          <a:p>
            <a:pPr lvl="1">
              <a:defRPr/>
            </a:pPr>
            <a:r>
              <a:rPr lang="es-ES_tradnl" sz="2000" dirty="0" err="1" smtClean="0">
                <a:ea typeface="ＭＳ Ｐゴシック" pitchFamily="-65" charset="-128"/>
              </a:rPr>
              <a:t>Estadificación</a:t>
            </a:r>
            <a:r>
              <a:rPr lang="es-ES_tradnl" sz="2000" dirty="0" smtClean="0">
                <a:ea typeface="ＭＳ Ｐゴシック" pitchFamily="-65" charset="-128"/>
              </a:rPr>
              <a:t> cardiovascular (Ecuación de </a:t>
            </a:r>
            <a:r>
              <a:rPr lang="es-ES_tradnl" sz="2000" dirty="0" err="1" smtClean="0">
                <a:ea typeface="ＭＳ Ｐゴシック" pitchFamily="-65" charset="-128"/>
              </a:rPr>
              <a:t>Framingham</a:t>
            </a:r>
            <a:r>
              <a:rPr lang="es-ES_tradnl" sz="2000" dirty="0" smtClean="0">
                <a:ea typeface="ＭＳ Ｐゴシック" pitchFamily="-65" charset="-128"/>
              </a:rPr>
              <a:t>)</a:t>
            </a:r>
          </a:p>
        </p:txBody>
      </p:sp>
      <p:sp>
        <p:nvSpPr>
          <p:cNvPr id="21508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2150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2"/>
          <p:cNvGraphicFramePr>
            <a:graphicFrameLocks noGrp="1"/>
          </p:cNvGraphicFramePr>
          <p:nvPr>
            <p:ph idx="1"/>
          </p:nvPr>
        </p:nvGraphicFramePr>
        <p:xfrm>
          <a:off x="152400" y="1909763"/>
          <a:ext cx="8864600" cy="3232152"/>
        </p:xfrm>
        <a:graphic>
          <a:graphicData uri="http://schemas.openxmlformats.org/drawingml/2006/table">
            <a:tbl>
              <a:tblPr/>
              <a:tblGrid>
                <a:gridCol w="4267200"/>
                <a:gridCol w="2438400"/>
                <a:gridCol w="2159000"/>
              </a:tblGrid>
              <a:tr h="381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RAL (N = 40)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IP/r (N = 41)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Edad, años (mediana)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Mujeres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51% ; 22%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INTR: TDF/FTC ; ABC/3TC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43% ; 35%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IP/r al ingreso: LPV/r ; ATV/r ; FPV/r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43% ; 38% ; 10%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37% ; 39% ; 12%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Tiempo en IP/r previos, meses (mediana)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35.7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Peso, kg (mediana)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73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71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IMC, kg/m</a:t>
                      </a:r>
                      <a:r>
                        <a:rPr kumimoji="0" lang="es-ES_tradnl" sz="14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(mediana)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24.5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24.4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6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Estimación de riesgo cardiovascular (</a:t>
                      </a:r>
                      <a:r>
                        <a:rPr kumimoji="0" lang="es-ES_tradnl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Framingham</a:t>
                      </a: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)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7.42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8.27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Tratamiento hipolipemiante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17.5%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22.8%</a:t>
                      </a: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76" name="Espace réservé du contenu 5"/>
          <p:cNvSpPr txBox="1">
            <a:spLocks/>
          </p:cNvSpPr>
          <p:nvPr/>
        </p:nvSpPr>
        <p:spPr bwMode="auto">
          <a:xfrm>
            <a:off x="50800" y="1143000"/>
            <a:ext cx="8842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_tradnl" sz="2800" b="1">
                <a:solidFill>
                  <a:srgbClr val="CC3300"/>
                </a:solidFill>
                <a:latin typeface="Calibri" pitchFamily="34" charset="0"/>
              </a:rPr>
              <a:t>Características basales</a:t>
            </a:r>
            <a:endParaRPr lang="es-ES_tradnl" sz="2400">
              <a:solidFill>
                <a:srgbClr val="000066"/>
              </a:solidFill>
            </a:endParaRPr>
          </a:p>
        </p:txBody>
      </p:sp>
      <p:sp>
        <p:nvSpPr>
          <p:cNvPr id="22577" name="ZoneTexte 5"/>
          <p:cNvSpPr txBox="1">
            <a:spLocks noChangeArrowheads="1"/>
          </p:cNvSpPr>
          <p:nvPr/>
        </p:nvSpPr>
        <p:spPr bwMode="auto">
          <a:xfrm>
            <a:off x="152400" y="5219700"/>
            <a:ext cx="8740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AR" sz="1600" smtClean="0">
                <a:solidFill>
                  <a:srgbClr val="000066"/>
                </a:solidFill>
              </a:rPr>
              <a:t>Los parámetros lip</a:t>
            </a:r>
            <a:r>
              <a:rPr lang="es-AR" sz="1600" smtClean="0"/>
              <a:t>í</a:t>
            </a:r>
            <a:r>
              <a:rPr lang="es-AR" sz="1600" smtClean="0">
                <a:solidFill>
                  <a:srgbClr val="000066"/>
                </a:solidFill>
              </a:rPr>
              <a:t>dicos  no fueron  significativamente diferentes entre  grupos, excepto  Apo B, que fue mas bajo en la rama  RAL rama (p = 0.035)</a:t>
            </a:r>
            <a:endParaRPr lang="es-AR" sz="1600">
              <a:solidFill>
                <a:srgbClr val="000066"/>
              </a:solidFill>
            </a:endParaRPr>
          </a:p>
        </p:txBody>
      </p:sp>
      <p:sp>
        <p:nvSpPr>
          <p:cNvPr id="22578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2257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64600" cy="1106488"/>
          </a:xfrm>
        </p:spPr>
        <p:txBody>
          <a:bodyPr/>
          <a:lstStyle/>
          <a:p>
            <a:r>
              <a:rPr lang="es-ES_tradnl" smtClean="0"/>
              <a:t>Subestudio SPIRAL-MET</a:t>
            </a:r>
          </a:p>
        </p:txBody>
      </p:sp>
      <p:sp>
        <p:nvSpPr>
          <p:cNvPr id="2258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contenu 5"/>
          <p:cNvSpPr txBox="1">
            <a:spLocks/>
          </p:cNvSpPr>
          <p:nvPr/>
        </p:nvSpPr>
        <p:spPr bwMode="auto">
          <a:xfrm>
            <a:off x="50800" y="1196975"/>
            <a:ext cx="9093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es-ES_tradnl" sz="2800" b="1" dirty="0">
                <a:solidFill>
                  <a:srgbClr val="CC3300"/>
                </a:solidFill>
                <a:latin typeface="Calibri" pitchFamily="34" charset="0"/>
              </a:rPr>
              <a:t>Resultados </a:t>
            </a:r>
            <a:br>
              <a:rPr lang="es-ES_tradnl" sz="2800" b="1" dirty="0">
                <a:solidFill>
                  <a:srgbClr val="CC3300"/>
                </a:solidFill>
                <a:latin typeface="Calibri" pitchFamily="34" charset="0"/>
              </a:rPr>
            </a:br>
            <a:endParaRPr lang="es-ES_tradnl" sz="1000" b="1" dirty="0">
              <a:solidFill>
                <a:srgbClr val="CC3300"/>
              </a:solidFill>
              <a:latin typeface="Calibri" pitchFamily="34" charset="0"/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s-ES_tradnl" sz="2000" dirty="0">
                <a:solidFill>
                  <a:srgbClr val="000066"/>
                </a:solidFill>
              </a:rPr>
              <a:t>Insulina, circunferencia abdominal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>
                <a:solidFill>
                  <a:srgbClr val="000066"/>
                </a:solidFill>
              </a:rPr>
              <a:t>Diferencias significativas en niveles de insulina entre ramas favorable 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al RAL a S48 (p = 0.020)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 err="1">
                <a:solidFill>
                  <a:srgbClr val="000066"/>
                </a:solidFill>
              </a:rPr>
              <a:t>Indice</a:t>
            </a:r>
            <a:r>
              <a:rPr lang="es-ES_tradnl" dirty="0">
                <a:solidFill>
                  <a:srgbClr val="000066"/>
                </a:solidFill>
              </a:rPr>
              <a:t> HOMA  reducido en rama  RAL (0.6 </a:t>
            </a:r>
            <a:r>
              <a:rPr lang="es-ES_tradnl" dirty="0" err="1">
                <a:solidFill>
                  <a:srgbClr val="000066"/>
                </a:solidFill>
              </a:rPr>
              <a:t>mU</a:t>
            </a:r>
            <a:r>
              <a:rPr lang="es-ES_tradnl" dirty="0">
                <a:solidFill>
                  <a:srgbClr val="000066"/>
                </a:solidFill>
              </a:rPr>
              <a:t>/L x </a:t>
            </a:r>
            <a:r>
              <a:rPr lang="es-ES_tradnl" dirty="0" err="1">
                <a:solidFill>
                  <a:srgbClr val="000066"/>
                </a:solidFill>
              </a:rPr>
              <a:t>mmol</a:t>
            </a:r>
            <a:r>
              <a:rPr lang="es-ES_tradnl" dirty="0">
                <a:solidFill>
                  <a:srgbClr val="000066"/>
                </a:solidFill>
              </a:rPr>
              <a:t>/L ; p = 0.032) 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a S48, permaneciendo sin cambio en la rama  IP/r a S48,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incremento en circunferencia abdominal (3.95 cm ; p = 0.004) 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y relación cintura-cadera (0.01; p = 0.022) en la rama  IP/r,  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sin cambio en la rama  RAL 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endParaRPr lang="es-ES_tradnl" dirty="0">
              <a:solidFill>
                <a:srgbClr val="000066"/>
              </a:solidFill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s-ES_tradnl" sz="2000" dirty="0">
                <a:solidFill>
                  <a:srgbClr val="000066"/>
                </a:solidFill>
              </a:rPr>
              <a:t>Sin cambio en el numero de  pacientes en tratamiento </a:t>
            </a:r>
            <a:r>
              <a:rPr lang="es-ES_tradnl" sz="2000" dirty="0" err="1">
                <a:solidFill>
                  <a:srgbClr val="000066"/>
                </a:solidFill>
              </a:rPr>
              <a:t>hipolipemiante</a:t>
            </a:r>
            <a:r>
              <a:rPr lang="es-ES_tradnl" sz="2000" dirty="0">
                <a:solidFill>
                  <a:srgbClr val="000066"/>
                </a:solidFill>
              </a:rPr>
              <a:t/>
            </a:r>
            <a:br>
              <a:rPr lang="es-ES_tradnl" sz="2000" dirty="0">
                <a:solidFill>
                  <a:srgbClr val="000066"/>
                </a:solidFill>
              </a:rPr>
            </a:br>
            <a:endParaRPr lang="es-ES_tradnl" sz="2000" dirty="0">
              <a:solidFill>
                <a:srgbClr val="000066"/>
              </a:solidFill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s-ES_tradnl" sz="2000" dirty="0">
                <a:solidFill>
                  <a:srgbClr val="000066"/>
                </a:solidFill>
              </a:rPr>
              <a:t>Estudio del riesgo cardiovascular a S48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>
                <a:solidFill>
                  <a:srgbClr val="000066"/>
                </a:solidFill>
              </a:rPr>
              <a:t>Incremento en rama IP/r (0.8% ; p = 0.032)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>
                <a:solidFill>
                  <a:srgbClr val="000066"/>
                </a:solidFill>
              </a:rPr>
              <a:t>Sin cambios en rama  RAL 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>
                <a:solidFill>
                  <a:srgbClr val="000066"/>
                </a:solidFill>
              </a:rPr>
              <a:t>Sin cambios entre ramas a S48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s-ES_tradnl" dirty="0">
                <a:solidFill>
                  <a:srgbClr val="000066"/>
                </a:solidFill>
              </a:rPr>
              <a:t>Incremento significativo de la TA sistólica (+ 5 mm Hg) y diastólica </a:t>
            </a:r>
            <a:br>
              <a:rPr lang="es-ES_tradnl" dirty="0">
                <a:solidFill>
                  <a:srgbClr val="000066"/>
                </a:solidFill>
              </a:rPr>
            </a:br>
            <a:r>
              <a:rPr lang="es-ES_tradnl" dirty="0">
                <a:solidFill>
                  <a:srgbClr val="000066"/>
                </a:solidFill>
              </a:rPr>
              <a:t>(+ 8,5 mm Hg) la rama l RAL, sin cambios en la rama IP/r 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s-ES_tradnl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s-ES_tradnl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s-ES_tradnl" dirty="0">
              <a:solidFill>
                <a:srgbClr val="000066"/>
              </a:solidFill>
            </a:endParaRPr>
          </a:p>
        </p:txBody>
      </p:sp>
      <p:sp>
        <p:nvSpPr>
          <p:cNvPr id="2355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2355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Subestudio SPIRAL-MET</a:t>
            </a:r>
          </a:p>
        </p:txBody>
      </p:sp>
      <p:sp>
        <p:nvSpPr>
          <p:cNvPr id="2355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 txBox="1">
            <a:spLocks/>
          </p:cNvSpPr>
          <p:nvPr/>
        </p:nvSpPr>
        <p:spPr bwMode="auto">
          <a:xfrm>
            <a:off x="407988" y="212725"/>
            <a:ext cx="8539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40" tIns="40620" rIns="81240" bIns="40620"/>
          <a:lstStyle/>
          <a:p>
            <a:pPr defTabSz="677863" eaLnBrk="0" hangingPunct="0">
              <a:lnSpc>
                <a:spcPct val="90000"/>
              </a:lnSpc>
            </a:pPr>
            <a:endParaRPr lang="es-ES" sz="2500" b="1">
              <a:solidFill>
                <a:srgbClr val="8DAEFF"/>
              </a:solidFill>
              <a:cs typeface="Arial" pitchFamily="34" charset="0"/>
            </a:endParaRPr>
          </a:p>
        </p:txBody>
      </p:sp>
      <p:sp>
        <p:nvSpPr>
          <p:cNvPr id="2457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24580" name="ZoneTexte 108"/>
          <p:cNvSpPr txBox="1">
            <a:spLocks noChangeArrowheads="1"/>
          </p:cNvSpPr>
          <p:nvPr/>
        </p:nvSpPr>
        <p:spPr bwMode="auto">
          <a:xfrm>
            <a:off x="804863" y="5948363"/>
            <a:ext cx="701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&lt; 0.001</a:t>
            </a:r>
          </a:p>
        </p:txBody>
      </p:sp>
      <p:sp>
        <p:nvSpPr>
          <p:cNvPr id="24581" name="ZoneTexte 109"/>
          <p:cNvSpPr txBox="1">
            <a:spLocks noChangeArrowheads="1"/>
          </p:cNvSpPr>
          <p:nvPr/>
        </p:nvSpPr>
        <p:spPr bwMode="auto">
          <a:xfrm>
            <a:off x="1720850" y="5948363"/>
            <a:ext cx="568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0.023</a:t>
            </a:r>
          </a:p>
        </p:txBody>
      </p:sp>
      <p:sp>
        <p:nvSpPr>
          <p:cNvPr id="24582" name="ZoneTexte 110"/>
          <p:cNvSpPr txBox="1">
            <a:spLocks noChangeArrowheads="1"/>
          </p:cNvSpPr>
          <p:nvPr/>
        </p:nvSpPr>
        <p:spPr bwMode="auto">
          <a:xfrm>
            <a:off x="2571750" y="5948363"/>
            <a:ext cx="5667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0.108</a:t>
            </a:r>
          </a:p>
        </p:txBody>
      </p:sp>
      <p:sp>
        <p:nvSpPr>
          <p:cNvPr id="24583" name="ZoneTexte 111"/>
          <p:cNvSpPr txBox="1">
            <a:spLocks noChangeArrowheads="1"/>
          </p:cNvSpPr>
          <p:nvPr/>
        </p:nvSpPr>
        <p:spPr bwMode="auto">
          <a:xfrm>
            <a:off x="3276600" y="5948363"/>
            <a:ext cx="700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&lt; 0.001</a:t>
            </a:r>
          </a:p>
        </p:txBody>
      </p:sp>
      <p:sp>
        <p:nvSpPr>
          <p:cNvPr id="24584" name="ZoneTexte 112"/>
          <p:cNvSpPr txBox="1">
            <a:spLocks noChangeArrowheads="1"/>
          </p:cNvSpPr>
          <p:nvPr/>
        </p:nvSpPr>
        <p:spPr bwMode="auto">
          <a:xfrm>
            <a:off x="4203700" y="5948363"/>
            <a:ext cx="701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&lt; 0.001</a:t>
            </a:r>
          </a:p>
        </p:txBody>
      </p:sp>
      <p:sp>
        <p:nvSpPr>
          <p:cNvPr id="24585" name="ZoneTexte 113"/>
          <p:cNvSpPr txBox="1">
            <a:spLocks noChangeArrowheads="1"/>
          </p:cNvSpPr>
          <p:nvPr/>
        </p:nvSpPr>
        <p:spPr bwMode="auto">
          <a:xfrm>
            <a:off x="5121275" y="5948363"/>
            <a:ext cx="5667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0.026</a:t>
            </a:r>
          </a:p>
        </p:txBody>
      </p:sp>
      <p:sp>
        <p:nvSpPr>
          <p:cNvPr id="24586" name="ZoneTexte 114"/>
          <p:cNvSpPr txBox="1">
            <a:spLocks noChangeArrowheads="1"/>
          </p:cNvSpPr>
          <p:nvPr/>
        </p:nvSpPr>
        <p:spPr bwMode="auto">
          <a:xfrm>
            <a:off x="5970588" y="5948363"/>
            <a:ext cx="568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0.004</a:t>
            </a:r>
          </a:p>
        </p:txBody>
      </p:sp>
      <p:sp>
        <p:nvSpPr>
          <p:cNvPr id="24587" name="ZoneTexte 115"/>
          <p:cNvSpPr txBox="1">
            <a:spLocks noChangeArrowheads="1"/>
          </p:cNvSpPr>
          <p:nvPr/>
        </p:nvSpPr>
        <p:spPr bwMode="auto">
          <a:xfrm>
            <a:off x="6753225" y="5948363"/>
            <a:ext cx="701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&lt; 0.001</a:t>
            </a:r>
          </a:p>
        </p:txBody>
      </p:sp>
      <p:sp>
        <p:nvSpPr>
          <p:cNvPr id="24588" name="ZoneTexte 116"/>
          <p:cNvSpPr txBox="1">
            <a:spLocks noChangeArrowheads="1"/>
          </p:cNvSpPr>
          <p:nvPr/>
        </p:nvSpPr>
        <p:spPr bwMode="auto">
          <a:xfrm>
            <a:off x="7669213" y="5948363"/>
            <a:ext cx="568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</a:rPr>
              <a:t>0.073</a:t>
            </a:r>
          </a:p>
        </p:txBody>
      </p:sp>
      <p:sp>
        <p:nvSpPr>
          <p:cNvPr id="11318" name="ZoneTexte 121"/>
          <p:cNvSpPr txBox="1">
            <a:spLocks noChangeArrowheads="1"/>
          </p:cNvSpPr>
          <p:nvPr/>
        </p:nvSpPr>
        <p:spPr bwMode="auto">
          <a:xfrm>
            <a:off x="968375" y="6215063"/>
            <a:ext cx="374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 dirty="0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TC</a:t>
            </a:r>
          </a:p>
        </p:txBody>
      </p:sp>
      <p:sp>
        <p:nvSpPr>
          <p:cNvPr id="11319" name="ZoneTexte 122"/>
          <p:cNvSpPr txBox="1">
            <a:spLocks noChangeArrowheads="1"/>
          </p:cNvSpPr>
          <p:nvPr/>
        </p:nvSpPr>
        <p:spPr bwMode="auto">
          <a:xfrm>
            <a:off x="1712913" y="6215063"/>
            <a:ext cx="5857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LDL-c</a:t>
            </a:r>
          </a:p>
        </p:txBody>
      </p:sp>
      <p:sp>
        <p:nvSpPr>
          <p:cNvPr id="11320" name="ZoneTexte 123"/>
          <p:cNvSpPr txBox="1">
            <a:spLocks noChangeArrowheads="1"/>
          </p:cNvSpPr>
          <p:nvPr/>
        </p:nvSpPr>
        <p:spPr bwMode="auto">
          <a:xfrm>
            <a:off x="2554288" y="6215063"/>
            <a:ext cx="601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HDL-c</a:t>
            </a:r>
          </a:p>
        </p:txBody>
      </p:sp>
      <p:sp>
        <p:nvSpPr>
          <p:cNvPr id="11321" name="ZoneTexte 124"/>
          <p:cNvSpPr txBox="1">
            <a:spLocks noChangeArrowheads="1"/>
          </p:cNvSpPr>
          <p:nvPr/>
        </p:nvSpPr>
        <p:spPr bwMode="auto">
          <a:xfrm>
            <a:off x="3243263" y="6215063"/>
            <a:ext cx="923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Non-HDL-c</a:t>
            </a:r>
          </a:p>
        </p:txBody>
      </p:sp>
      <p:sp>
        <p:nvSpPr>
          <p:cNvPr id="11322" name="ZoneTexte 125"/>
          <p:cNvSpPr txBox="1">
            <a:spLocks noChangeArrowheads="1"/>
          </p:cNvSpPr>
          <p:nvPr/>
        </p:nvSpPr>
        <p:spPr bwMode="auto">
          <a:xfrm>
            <a:off x="4364038" y="6215063"/>
            <a:ext cx="381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TG</a:t>
            </a:r>
          </a:p>
        </p:txBody>
      </p:sp>
      <p:sp>
        <p:nvSpPr>
          <p:cNvPr id="11323" name="ZoneTexte 126"/>
          <p:cNvSpPr txBox="1">
            <a:spLocks noChangeArrowheads="1"/>
          </p:cNvSpPr>
          <p:nvPr/>
        </p:nvSpPr>
        <p:spPr bwMode="auto">
          <a:xfrm>
            <a:off x="4989513" y="6215063"/>
            <a:ext cx="8286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TC/HDL-c</a:t>
            </a:r>
          </a:p>
        </p:txBody>
      </p:sp>
      <p:sp>
        <p:nvSpPr>
          <p:cNvPr id="24595" name="ZoneTexte 127"/>
          <p:cNvSpPr txBox="1">
            <a:spLocks noChangeArrowheads="1"/>
          </p:cNvSpPr>
          <p:nvPr/>
        </p:nvSpPr>
        <p:spPr bwMode="auto">
          <a:xfrm>
            <a:off x="5921375" y="6215063"/>
            <a:ext cx="66516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 b="1">
                <a:solidFill>
                  <a:srgbClr val="000066"/>
                </a:solidFill>
              </a:rPr>
              <a:t>Apo A1</a:t>
            </a:r>
          </a:p>
        </p:txBody>
      </p:sp>
      <p:sp>
        <p:nvSpPr>
          <p:cNvPr id="11325" name="ZoneTexte 128"/>
          <p:cNvSpPr txBox="1">
            <a:spLocks noChangeArrowheads="1"/>
          </p:cNvSpPr>
          <p:nvPr/>
        </p:nvSpPr>
        <p:spPr bwMode="auto">
          <a:xfrm>
            <a:off x="6802438" y="6215063"/>
            <a:ext cx="6016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b="1">
                <a:solidFill>
                  <a:srgbClr val="000066"/>
                </a:solidFill>
                <a:latin typeface="Arial" charset="0"/>
                <a:ea typeface="ＭＳ Ｐゴシック" pitchFamily="-65" charset="-128"/>
              </a:rPr>
              <a:t>Apo B</a:t>
            </a:r>
          </a:p>
        </p:txBody>
      </p:sp>
      <p:sp>
        <p:nvSpPr>
          <p:cNvPr id="24597" name="ZoneTexte 129"/>
          <p:cNvSpPr txBox="1">
            <a:spLocks noChangeArrowheads="1"/>
          </p:cNvSpPr>
          <p:nvPr/>
        </p:nvSpPr>
        <p:spPr bwMode="auto">
          <a:xfrm>
            <a:off x="7512050" y="6215063"/>
            <a:ext cx="109696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 b="1">
                <a:solidFill>
                  <a:srgbClr val="000066"/>
                </a:solidFill>
              </a:rPr>
              <a:t>Apo A1/Apo B</a:t>
            </a:r>
          </a:p>
        </p:txBody>
      </p:sp>
      <p:sp>
        <p:nvSpPr>
          <p:cNvPr id="245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SPIRAL-MET: mediana de cambios en parámetros lipídicos entre determinaciones  basales y S48 según tratamiento</a:t>
            </a:r>
          </a:p>
        </p:txBody>
      </p:sp>
      <p:grpSp>
        <p:nvGrpSpPr>
          <p:cNvPr id="24599" name="Groupe 121"/>
          <p:cNvGrpSpPr>
            <a:grpSpLocks/>
          </p:cNvGrpSpPr>
          <p:nvPr/>
        </p:nvGrpSpPr>
        <p:grpSpPr bwMode="auto">
          <a:xfrm>
            <a:off x="30163" y="1381125"/>
            <a:ext cx="9047162" cy="4487863"/>
            <a:chOff x="30163" y="1381125"/>
            <a:chExt cx="9047162" cy="4487863"/>
          </a:xfrm>
        </p:grpSpPr>
        <p:sp>
          <p:nvSpPr>
            <p:cNvPr id="24602" name="AutoShape 165"/>
            <p:cNvSpPr>
              <a:spLocks noChangeArrowheads="1"/>
            </p:cNvSpPr>
            <p:nvPr/>
          </p:nvSpPr>
          <p:spPr bwMode="auto">
            <a:xfrm>
              <a:off x="2879725" y="1381125"/>
              <a:ext cx="3735388" cy="338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333399"/>
                </a:solidFill>
              </a:endParaRPr>
            </a:p>
          </p:txBody>
        </p:sp>
        <p:sp>
          <p:nvSpPr>
            <p:cNvPr id="24603" name="Freeform 19"/>
            <p:cNvSpPr>
              <a:spLocks/>
            </p:cNvSpPr>
            <p:nvPr/>
          </p:nvSpPr>
          <p:spPr bwMode="auto">
            <a:xfrm>
              <a:off x="8224838" y="1766888"/>
              <a:ext cx="122237" cy="495300"/>
            </a:xfrm>
            <a:custGeom>
              <a:avLst/>
              <a:gdLst>
                <a:gd name="T0" fmla="*/ 0 w 79"/>
                <a:gd name="T1" fmla="*/ 2147483647 h 322"/>
                <a:gd name="T2" fmla="*/ 0 w 79"/>
                <a:gd name="T3" fmla="*/ 0 h 322"/>
                <a:gd name="T4" fmla="*/ 2147483647 w 79"/>
                <a:gd name="T5" fmla="*/ 0 h 322"/>
                <a:gd name="T6" fmla="*/ 0 60000 65536"/>
                <a:gd name="T7" fmla="*/ 0 60000 65536"/>
                <a:gd name="T8" fmla="*/ 0 60000 65536"/>
                <a:gd name="T9" fmla="*/ 0 w 79"/>
                <a:gd name="T10" fmla="*/ 0 h 322"/>
                <a:gd name="T11" fmla="*/ 79 w 79"/>
                <a:gd name="T12" fmla="*/ 322 h 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322">
                  <a:moveTo>
                    <a:pt x="0" y="322"/>
                  </a:moveTo>
                  <a:lnTo>
                    <a:pt x="0" y="0"/>
                  </a:lnTo>
                  <a:lnTo>
                    <a:pt x="79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4" name="Line 20"/>
            <p:cNvSpPr>
              <a:spLocks noChangeShapeType="1"/>
            </p:cNvSpPr>
            <p:nvPr/>
          </p:nvSpPr>
          <p:spPr bwMode="auto">
            <a:xfrm>
              <a:off x="8224838" y="226218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5" name="Line 21"/>
            <p:cNvSpPr>
              <a:spLocks noChangeShapeType="1"/>
            </p:cNvSpPr>
            <p:nvPr/>
          </p:nvSpPr>
          <p:spPr bwMode="auto">
            <a:xfrm>
              <a:off x="8224838" y="275748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6" name="Line 22"/>
            <p:cNvSpPr>
              <a:spLocks noChangeShapeType="1"/>
            </p:cNvSpPr>
            <p:nvPr/>
          </p:nvSpPr>
          <p:spPr bwMode="auto">
            <a:xfrm>
              <a:off x="8224838" y="3254375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7" name="Line 23"/>
            <p:cNvSpPr>
              <a:spLocks noChangeShapeType="1"/>
            </p:cNvSpPr>
            <p:nvPr/>
          </p:nvSpPr>
          <p:spPr bwMode="auto">
            <a:xfrm flipV="1">
              <a:off x="8224838" y="275748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8" name="Line 24"/>
            <p:cNvSpPr>
              <a:spLocks noChangeShapeType="1"/>
            </p:cNvSpPr>
            <p:nvPr/>
          </p:nvSpPr>
          <p:spPr bwMode="auto">
            <a:xfrm flipV="1">
              <a:off x="8224838" y="2262188"/>
              <a:ext cx="0" cy="4953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9" name="Line 25"/>
            <p:cNvSpPr>
              <a:spLocks noChangeShapeType="1"/>
            </p:cNvSpPr>
            <p:nvPr/>
          </p:nvSpPr>
          <p:spPr bwMode="auto">
            <a:xfrm flipV="1">
              <a:off x="5740400" y="1779588"/>
              <a:ext cx="0" cy="14747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0" name="Line 26"/>
            <p:cNvSpPr>
              <a:spLocks noChangeShapeType="1"/>
            </p:cNvSpPr>
            <p:nvPr/>
          </p:nvSpPr>
          <p:spPr bwMode="auto">
            <a:xfrm>
              <a:off x="8224838" y="424973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1" name="Line 27"/>
            <p:cNvSpPr>
              <a:spLocks noChangeShapeType="1"/>
            </p:cNvSpPr>
            <p:nvPr/>
          </p:nvSpPr>
          <p:spPr bwMode="auto">
            <a:xfrm flipV="1">
              <a:off x="8224838" y="3752850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2" name="Line 28"/>
            <p:cNvSpPr>
              <a:spLocks noChangeShapeType="1"/>
            </p:cNvSpPr>
            <p:nvPr/>
          </p:nvSpPr>
          <p:spPr bwMode="auto">
            <a:xfrm>
              <a:off x="8224838" y="3752850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3" name="Line 29"/>
            <p:cNvSpPr>
              <a:spLocks noChangeShapeType="1"/>
            </p:cNvSpPr>
            <p:nvPr/>
          </p:nvSpPr>
          <p:spPr bwMode="auto">
            <a:xfrm>
              <a:off x="8224838" y="4746625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4" name="Line 30"/>
            <p:cNvSpPr>
              <a:spLocks noChangeShapeType="1"/>
            </p:cNvSpPr>
            <p:nvPr/>
          </p:nvSpPr>
          <p:spPr bwMode="auto">
            <a:xfrm flipV="1">
              <a:off x="8224838" y="424973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5" name="Line 31"/>
            <p:cNvSpPr>
              <a:spLocks noChangeShapeType="1"/>
            </p:cNvSpPr>
            <p:nvPr/>
          </p:nvSpPr>
          <p:spPr bwMode="auto">
            <a:xfrm>
              <a:off x="8224838" y="5243513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6" name="Freeform 32"/>
            <p:cNvSpPr>
              <a:spLocks/>
            </p:cNvSpPr>
            <p:nvPr/>
          </p:nvSpPr>
          <p:spPr bwMode="auto">
            <a:xfrm>
              <a:off x="8224838" y="5243513"/>
              <a:ext cx="122237" cy="496887"/>
            </a:xfrm>
            <a:custGeom>
              <a:avLst/>
              <a:gdLst>
                <a:gd name="T0" fmla="*/ 0 w 79"/>
                <a:gd name="T1" fmla="*/ 0 h 323"/>
                <a:gd name="T2" fmla="*/ 0 w 79"/>
                <a:gd name="T3" fmla="*/ 2147483647 h 323"/>
                <a:gd name="T4" fmla="*/ 2147483647 w 79"/>
                <a:gd name="T5" fmla="*/ 2147483647 h 323"/>
                <a:gd name="T6" fmla="*/ 0 60000 65536"/>
                <a:gd name="T7" fmla="*/ 0 60000 65536"/>
                <a:gd name="T8" fmla="*/ 0 60000 65536"/>
                <a:gd name="T9" fmla="*/ 0 w 79"/>
                <a:gd name="T10" fmla="*/ 0 h 323"/>
                <a:gd name="T11" fmla="*/ 79 w 79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323">
                  <a:moveTo>
                    <a:pt x="0" y="0"/>
                  </a:moveTo>
                  <a:lnTo>
                    <a:pt x="0" y="323"/>
                  </a:lnTo>
                  <a:lnTo>
                    <a:pt x="79" y="323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7" name="Line 33"/>
            <p:cNvSpPr>
              <a:spLocks noChangeShapeType="1"/>
            </p:cNvSpPr>
            <p:nvPr/>
          </p:nvSpPr>
          <p:spPr bwMode="auto">
            <a:xfrm flipV="1">
              <a:off x="8224838" y="4746625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8" name="Line 34"/>
            <p:cNvSpPr>
              <a:spLocks noChangeShapeType="1"/>
            </p:cNvSpPr>
            <p:nvPr/>
          </p:nvSpPr>
          <p:spPr bwMode="auto">
            <a:xfrm flipV="1">
              <a:off x="8224838" y="3254375"/>
              <a:ext cx="0" cy="4984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9" name="Line 35"/>
            <p:cNvSpPr>
              <a:spLocks noChangeShapeType="1"/>
            </p:cNvSpPr>
            <p:nvPr/>
          </p:nvSpPr>
          <p:spPr bwMode="auto">
            <a:xfrm flipV="1">
              <a:off x="5740400" y="3254375"/>
              <a:ext cx="0" cy="24860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0" name="Line 36"/>
            <p:cNvSpPr>
              <a:spLocks noChangeShapeType="1"/>
            </p:cNvSpPr>
            <p:nvPr/>
          </p:nvSpPr>
          <p:spPr bwMode="auto">
            <a:xfrm flipH="1">
              <a:off x="4895850" y="3254375"/>
              <a:ext cx="844550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1" name="Freeform 37"/>
            <p:cNvSpPr>
              <a:spLocks/>
            </p:cNvSpPr>
            <p:nvPr/>
          </p:nvSpPr>
          <p:spPr bwMode="auto">
            <a:xfrm>
              <a:off x="693738" y="1766888"/>
              <a:ext cx="112712" cy="495300"/>
            </a:xfrm>
            <a:custGeom>
              <a:avLst/>
              <a:gdLst>
                <a:gd name="T0" fmla="*/ 0 w 73"/>
                <a:gd name="T1" fmla="*/ 0 h 322"/>
                <a:gd name="T2" fmla="*/ 2147483647 w 73"/>
                <a:gd name="T3" fmla="*/ 0 h 322"/>
                <a:gd name="T4" fmla="*/ 2147483647 w 73"/>
                <a:gd name="T5" fmla="*/ 2147483647 h 322"/>
                <a:gd name="T6" fmla="*/ 0 60000 65536"/>
                <a:gd name="T7" fmla="*/ 0 60000 65536"/>
                <a:gd name="T8" fmla="*/ 0 60000 65536"/>
                <a:gd name="T9" fmla="*/ 0 w 73"/>
                <a:gd name="T10" fmla="*/ 0 h 322"/>
                <a:gd name="T11" fmla="*/ 73 w 73"/>
                <a:gd name="T12" fmla="*/ 322 h 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322">
                  <a:moveTo>
                    <a:pt x="0" y="0"/>
                  </a:moveTo>
                  <a:lnTo>
                    <a:pt x="73" y="0"/>
                  </a:lnTo>
                  <a:lnTo>
                    <a:pt x="73" y="322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2" name="Line 38"/>
            <p:cNvSpPr>
              <a:spLocks noChangeShapeType="1"/>
            </p:cNvSpPr>
            <p:nvPr/>
          </p:nvSpPr>
          <p:spPr bwMode="auto">
            <a:xfrm>
              <a:off x="693738" y="226218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3" name="Line 39"/>
            <p:cNvSpPr>
              <a:spLocks noChangeShapeType="1"/>
            </p:cNvSpPr>
            <p:nvPr/>
          </p:nvSpPr>
          <p:spPr bwMode="auto">
            <a:xfrm>
              <a:off x="693738" y="275748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4" name="Line 40"/>
            <p:cNvSpPr>
              <a:spLocks noChangeShapeType="1"/>
            </p:cNvSpPr>
            <p:nvPr/>
          </p:nvSpPr>
          <p:spPr bwMode="auto">
            <a:xfrm>
              <a:off x="693738" y="3254375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5" name="Line 41"/>
            <p:cNvSpPr>
              <a:spLocks noChangeShapeType="1"/>
            </p:cNvSpPr>
            <p:nvPr/>
          </p:nvSpPr>
          <p:spPr bwMode="auto">
            <a:xfrm flipV="1">
              <a:off x="806450" y="275748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6" name="Line 42"/>
            <p:cNvSpPr>
              <a:spLocks noChangeShapeType="1"/>
            </p:cNvSpPr>
            <p:nvPr/>
          </p:nvSpPr>
          <p:spPr bwMode="auto">
            <a:xfrm flipV="1">
              <a:off x="806450" y="2262188"/>
              <a:ext cx="0" cy="4953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7" name="Line 43"/>
            <p:cNvSpPr>
              <a:spLocks noChangeShapeType="1"/>
            </p:cNvSpPr>
            <p:nvPr/>
          </p:nvSpPr>
          <p:spPr bwMode="auto">
            <a:xfrm>
              <a:off x="693738" y="424973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8" name="Line 44"/>
            <p:cNvSpPr>
              <a:spLocks noChangeShapeType="1"/>
            </p:cNvSpPr>
            <p:nvPr/>
          </p:nvSpPr>
          <p:spPr bwMode="auto">
            <a:xfrm flipV="1">
              <a:off x="806450" y="3752850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29" name="Line 45"/>
            <p:cNvSpPr>
              <a:spLocks noChangeShapeType="1"/>
            </p:cNvSpPr>
            <p:nvPr/>
          </p:nvSpPr>
          <p:spPr bwMode="auto">
            <a:xfrm>
              <a:off x="693738" y="3752850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0" name="Line 46"/>
            <p:cNvSpPr>
              <a:spLocks noChangeShapeType="1"/>
            </p:cNvSpPr>
            <p:nvPr/>
          </p:nvSpPr>
          <p:spPr bwMode="auto">
            <a:xfrm>
              <a:off x="693738" y="4746625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1" name="Line 47"/>
            <p:cNvSpPr>
              <a:spLocks noChangeShapeType="1"/>
            </p:cNvSpPr>
            <p:nvPr/>
          </p:nvSpPr>
          <p:spPr bwMode="auto">
            <a:xfrm flipV="1">
              <a:off x="806450" y="424973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2" name="Line 48"/>
            <p:cNvSpPr>
              <a:spLocks noChangeShapeType="1"/>
            </p:cNvSpPr>
            <p:nvPr/>
          </p:nvSpPr>
          <p:spPr bwMode="auto">
            <a:xfrm>
              <a:off x="693738" y="5243513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3" name="Freeform 49"/>
            <p:cNvSpPr>
              <a:spLocks/>
            </p:cNvSpPr>
            <p:nvPr/>
          </p:nvSpPr>
          <p:spPr bwMode="auto">
            <a:xfrm>
              <a:off x="693738" y="5243513"/>
              <a:ext cx="112712" cy="496887"/>
            </a:xfrm>
            <a:custGeom>
              <a:avLst/>
              <a:gdLst>
                <a:gd name="T0" fmla="*/ 0 w 73"/>
                <a:gd name="T1" fmla="*/ 2147483647 h 323"/>
                <a:gd name="T2" fmla="*/ 2147483647 w 73"/>
                <a:gd name="T3" fmla="*/ 2147483647 h 323"/>
                <a:gd name="T4" fmla="*/ 2147483647 w 73"/>
                <a:gd name="T5" fmla="*/ 0 h 323"/>
                <a:gd name="T6" fmla="*/ 0 60000 65536"/>
                <a:gd name="T7" fmla="*/ 0 60000 65536"/>
                <a:gd name="T8" fmla="*/ 0 60000 65536"/>
                <a:gd name="T9" fmla="*/ 0 w 73"/>
                <a:gd name="T10" fmla="*/ 0 h 323"/>
                <a:gd name="T11" fmla="*/ 73 w 73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323">
                  <a:moveTo>
                    <a:pt x="0" y="323"/>
                  </a:moveTo>
                  <a:lnTo>
                    <a:pt x="73" y="323"/>
                  </a:lnTo>
                  <a:lnTo>
                    <a:pt x="73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4" name="Line 50"/>
            <p:cNvSpPr>
              <a:spLocks noChangeShapeType="1"/>
            </p:cNvSpPr>
            <p:nvPr/>
          </p:nvSpPr>
          <p:spPr bwMode="auto">
            <a:xfrm flipV="1">
              <a:off x="806450" y="4746625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5" name="Line 51"/>
            <p:cNvSpPr>
              <a:spLocks noChangeShapeType="1"/>
            </p:cNvSpPr>
            <p:nvPr/>
          </p:nvSpPr>
          <p:spPr bwMode="auto">
            <a:xfrm flipV="1">
              <a:off x="806450" y="3254375"/>
              <a:ext cx="0" cy="4984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6" name="Line 52"/>
            <p:cNvSpPr>
              <a:spLocks noChangeShapeType="1"/>
            </p:cNvSpPr>
            <p:nvPr/>
          </p:nvSpPr>
          <p:spPr bwMode="auto">
            <a:xfrm>
              <a:off x="806450" y="3254375"/>
              <a:ext cx="3938588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7" name="Freeform 53"/>
            <p:cNvSpPr>
              <a:spLocks/>
            </p:cNvSpPr>
            <p:nvPr/>
          </p:nvSpPr>
          <p:spPr bwMode="auto">
            <a:xfrm>
              <a:off x="1817688" y="3087688"/>
              <a:ext cx="217487" cy="166687"/>
            </a:xfrm>
            <a:custGeom>
              <a:avLst/>
              <a:gdLst>
                <a:gd name="T0" fmla="*/ 2147483647 w 141"/>
                <a:gd name="T1" fmla="*/ 2147483647 h 109"/>
                <a:gd name="T2" fmla="*/ 2147483647 w 141"/>
                <a:gd name="T3" fmla="*/ 0 h 109"/>
                <a:gd name="T4" fmla="*/ 0 w 141"/>
                <a:gd name="T5" fmla="*/ 0 h 109"/>
                <a:gd name="T6" fmla="*/ 0 w 141"/>
                <a:gd name="T7" fmla="*/ 2147483647 h 109"/>
                <a:gd name="T8" fmla="*/ 2147483647 w 141"/>
                <a:gd name="T9" fmla="*/ 2147483647 h 109"/>
                <a:gd name="T10" fmla="*/ 2147483647 w 141"/>
                <a:gd name="T11" fmla="*/ 2147483647 h 1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09"/>
                <a:gd name="T20" fmla="*/ 141 w 141"/>
                <a:gd name="T21" fmla="*/ 109 h 1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09">
                  <a:moveTo>
                    <a:pt x="141" y="109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0" y="109"/>
                  </a:lnTo>
                  <a:lnTo>
                    <a:pt x="141" y="109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38" name="Rectangle 54"/>
            <p:cNvSpPr>
              <a:spLocks noChangeArrowheads="1"/>
            </p:cNvSpPr>
            <p:nvPr/>
          </p:nvSpPr>
          <p:spPr bwMode="auto">
            <a:xfrm>
              <a:off x="985838" y="3098800"/>
              <a:ext cx="217487" cy="15557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39" name="Rectangle 55"/>
            <p:cNvSpPr>
              <a:spLocks noChangeArrowheads="1"/>
            </p:cNvSpPr>
            <p:nvPr/>
          </p:nvSpPr>
          <p:spPr bwMode="auto">
            <a:xfrm>
              <a:off x="2633663" y="3254375"/>
              <a:ext cx="215900" cy="112713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0" name="Freeform 56"/>
            <p:cNvSpPr>
              <a:spLocks/>
            </p:cNvSpPr>
            <p:nvPr/>
          </p:nvSpPr>
          <p:spPr bwMode="auto">
            <a:xfrm>
              <a:off x="3462338" y="3013075"/>
              <a:ext cx="217487" cy="241300"/>
            </a:xfrm>
            <a:custGeom>
              <a:avLst/>
              <a:gdLst>
                <a:gd name="T0" fmla="*/ 2147483647 w 141"/>
                <a:gd name="T1" fmla="*/ 0 h 157"/>
                <a:gd name="T2" fmla="*/ 0 w 141"/>
                <a:gd name="T3" fmla="*/ 0 h 157"/>
                <a:gd name="T4" fmla="*/ 0 w 141"/>
                <a:gd name="T5" fmla="*/ 2147483647 h 157"/>
                <a:gd name="T6" fmla="*/ 2147483647 w 141"/>
                <a:gd name="T7" fmla="*/ 2147483647 h 157"/>
                <a:gd name="T8" fmla="*/ 2147483647 w 141"/>
                <a:gd name="T9" fmla="*/ 0 h 157"/>
                <a:gd name="T10" fmla="*/ 2147483647 w 141"/>
                <a:gd name="T11" fmla="*/ 0 h 1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57"/>
                <a:gd name="T20" fmla="*/ 141 w 141"/>
                <a:gd name="T21" fmla="*/ 157 h 1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57">
                  <a:moveTo>
                    <a:pt x="141" y="0"/>
                  </a:moveTo>
                  <a:lnTo>
                    <a:pt x="0" y="0"/>
                  </a:lnTo>
                  <a:lnTo>
                    <a:pt x="0" y="157"/>
                  </a:lnTo>
                  <a:lnTo>
                    <a:pt x="141" y="157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41" name="Rectangle 57"/>
            <p:cNvSpPr>
              <a:spLocks noChangeArrowheads="1"/>
            </p:cNvSpPr>
            <p:nvPr/>
          </p:nvSpPr>
          <p:spPr bwMode="auto">
            <a:xfrm>
              <a:off x="4286250" y="3143250"/>
              <a:ext cx="217488" cy="11112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2" name="Rectangle 58"/>
            <p:cNvSpPr>
              <a:spLocks noChangeArrowheads="1"/>
            </p:cNvSpPr>
            <p:nvPr/>
          </p:nvSpPr>
          <p:spPr bwMode="auto">
            <a:xfrm>
              <a:off x="5106988" y="2552700"/>
              <a:ext cx="217487" cy="70167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3" name="Freeform 59"/>
            <p:cNvSpPr>
              <a:spLocks/>
            </p:cNvSpPr>
            <p:nvPr/>
          </p:nvSpPr>
          <p:spPr bwMode="auto">
            <a:xfrm>
              <a:off x="5938838" y="3254375"/>
              <a:ext cx="217487" cy="112713"/>
            </a:xfrm>
            <a:custGeom>
              <a:avLst/>
              <a:gdLst>
                <a:gd name="T0" fmla="*/ 2147483647 w 141"/>
                <a:gd name="T1" fmla="*/ 0 h 73"/>
                <a:gd name="T2" fmla="*/ 0 w 141"/>
                <a:gd name="T3" fmla="*/ 0 h 73"/>
                <a:gd name="T4" fmla="*/ 0 w 141"/>
                <a:gd name="T5" fmla="*/ 2147483647 h 73"/>
                <a:gd name="T6" fmla="*/ 2147483647 w 141"/>
                <a:gd name="T7" fmla="*/ 2147483647 h 73"/>
                <a:gd name="T8" fmla="*/ 2147483647 w 141"/>
                <a:gd name="T9" fmla="*/ 0 h 73"/>
                <a:gd name="T10" fmla="*/ 2147483647 w 141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73"/>
                <a:gd name="T20" fmla="*/ 141 w 141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73">
                  <a:moveTo>
                    <a:pt x="141" y="0"/>
                  </a:moveTo>
                  <a:lnTo>
                    <a:pt x="0" y="0"/>
                  </a:lnTo>
                  <a:lnTo>
                    <a:pt x="0" y="73"/>
                  </a:lnTo>
                  <a:lnTo>
                    <a:pt x="141" y="73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44" name="Rectangle 60"/>
            <p:cNvSpPr>
              <a:spLocks noChangeArrowheads="1"/>
            </p:cNvSpPr>
            <p:nvPr/>
          </p:nvSpPr>
          <p:spPr bwMode="auto">
            <a:xfrm>
              <a:off x="6762750" y="3254375"/>
              <a:ext cx="217488" cy="393700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5" name="Rectangle 61"/>
            <p:cNvSpPr>
              <a:spLocks noChangeArrowheads="1"/>
            </p:cNvSpPr>
            <p:nvPr/>
          </p:nvSpPr>
          <p:spPr bwMode="auto">
            <a:xfrm>
              <a:off x="7583488" y="2992438"/>
              <a:ext cx="217487" cy="261937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6" name="Rectangle 62"/>
            <p:cNvSpPr>
              <a:spLocks noChangeArrowheads="1"/>
            </p:cNvSpPr>
            <p:nvPr/>
          </p:nvSpPr>
          <p:spPr bwMode="auto">
            <a:xfrm>
              <a:off x="1231900" y="3254375"/>
              <a:ext cx="217488" cy="1997075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47" name="Freeform 63"/>
            <p:cNvSpPr>
              <a:spLocks/>
            </p:cNvSpPr>
            <p:nvPr/>
          </p:nvSpPr>
          <p:spPr bwMode="auto">
            <a:xfrm>
              <a:off x="2063750" y="3254375"/>
              <a:ext cx="217488" cy="898525"/>
            </a:xfrm>
            <a:custGeom>
              <a:avLst/>
              <a:gdLst>
                <a:gd name="T0" fmla="*/ 2147483647 w 141"/>
                <a:gd name="T1" fmla="*/ 0 h 584"/>
                <a:gd name="T2" fmla="*/ 0 w 141"/>
                <a:gd name="T3" fmla="*/ 0 h 584"/>
                <a:gd name="T4" fmla="*/ 0 w 141"/>
                <a:gd name="T5" fmla="*/ 2147483647 h 584"/>
                <a:gd name="T6" fmla="*/ 2147483647 w 141"/>
                <a:gd name="T7" fmla="*/ 2147483647 h 584"/>
                <a:gd name="T8" fmla="*/ 2147483647 w 141"/>
                <a:gd name="T9" fmla="*/ 0 h 584"/>
                <a:gd name="T10" fmla="*/ 2147483647 w 141"/>
                <a:gd name="T11" fmla="*/ 0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584"/>
                <a:gd name="T20" fmla="*/ 141 w 141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584">
                  <a:moveTo>
                    <a:pt x="141" y="0"/>
                  </a:moveTo>
                  <a:lnTo>
                    <a:pt x="0" y="0"/>
                  </a:lnTo>
                  <a:lnTo>
                    <a:pt x="0" y="584"/>
                  </a:lnTo>
                  <a:lnTo>
                    <a:pt x="141" y="58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48" name="Freeform 64"/>
            <p:cNvSpPr>
              <a:spLocks/>
            </p:cNvSpPr>
            <p:nvPr/>
          </p:nvSpPr>
          <p:spPr bwMode="auto">
            <a:xfrm>
              <a:off x="2879725" y="3254375"/>
              <a:ext cx="214313" cy="271463"/>
            </a:xfrm>
            <a:custGeom>
              <a:avLst/>
              <a:gdLst>
                <a:gd name="T0" fmla="*/ 0 w 139"/>
                <a:gd name="T1" fmla="*/ 0 h 176"/>
                <a:gd name="T2" fmla="*/ 0 w 139"/>
                <a:gd name="T3" fmla="*/ 2147483647 h 176"/>
                <a:gd name="T4" fmla="*/ 2147483647 w 139"/>
                <a:gd name="T5" fmla="*/ 2147483647 h 176"/>
                <a:gd name="T6" fmla="*/ 2147483647 w 139"/>
                <a:gd name="T7" fmla="*/ 0 h 176"/>
                <a:gd name="T8" fmla="*/ 0 w 139"/>
                <a:gd name="T9" fmla="*/ 0 h 176"/>
                <a:gd name="T10" fmla="*/ 0 w 139"/>
                <a:gd name="T11" fmla="*/ 0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76"/>
                <a:gd name="T20" fmla="*/ 139 w 139"/>
                <a:gd name="T21" fmla="*/ 176 h 1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76">
                  <a:moveTo>
                    <a:pt x="0" y="0"/>
                  </a:moveTo>
                  <a:lnTo>
                    <a:pt x="0" y="176"/>
                  </a:lnTo>
                  <a:lnTo>
                    <a:pt x="139" y="176"/>
                  </a:lnTo>
                  <a:lnTo>
                    <a:pt x="1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49" name="Freeform 65"/>
            <p:cNvSpPr>
              <a:spLocks/>
            </p:cNvSpPr>
            <p:nvPr/>
          </p:nvSpPr>
          <p:spPr bwMode="auto">
            <a:xfrm>
              <a:off x="3708400" y="3254375"/>
              <a:ext cx="217488" cy="1757363"/>
            </a:xfrm>
            <a:custGeom>
              <a:avLst/>
              <a:gdLst>
                <a:gd name="T0" fmla="*/ 2147483647 w 141"/>
                <a:gd name="T1" fmla="*/ 0 h 1142"/>
                <a:gd name="T2" fmla="*/ 0 w 141"/>
                <a:gd name="T3" fmla="*/ 0 h 1142"/>
                <a:gd name="T4" fmla="*/ 0 w 141"/>
                <a:gd name="T5" fmla="*/ 2147483647 h 1142"/>
                <a:gd name="T6" fmla="*/ 2147483647 w 141"/>
                <a:gd name="T7" fmla="*/ 2147483647 h 1142"/>
                <a:gd name="T8" fmla="*/ 2147483647 w 141"/>
                <a:gd name="T9" fmla="*/ 0 h 1142"/>
                <a:gd name="T10" fmla="*/ 2147483647 w 141"/>
                <a:gd name="T11" fmla="*/ 0 h 11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142"/>
                <a:gd name="T20" fmla="*/ 141 w 141"/>
                <a:gd name="T21" fmla="*/ 1142 h 11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142">
                  <a:moveTo>
                    <a:pt x="141" y="0"/>
                  </a:moveTo>
                  <a:lnTo>
                    <a:pt x="0" y="0"/>
                  </a:lnTo>
                  <a:lnTo>
                    <a:pt x="0" y="1142"/>
                  </a:lnTo>
                  <a:lnTo>
                    <a:pt x="141" y="1142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0" name="Rectangle 66"/>
            <p:cNvSpPr>
              <a:spLocks noChangeArrowheads="1"/>
            </p:cNvSpPr>
            <p:nvPr/>
          </p:nvSpPr>
          <p:spPr bwMode="auto">
            <a:xfrm>
              <a:off x="4532313" y="3254375"/>
              <a:ext cx="215900" cy="1211263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51" name="Freeform 67"/>
            <p:cNvSpPr>
              <a:spLocks/>
            </p:cNvSpPr>
            <p:nvPr/>
          </p:nvSpPr>
          <p:spPr bwMode="auto">
            <a:xfrm>
              <a:off x="5353050" y="3254375"/>
              <a:ext cx="217488" cy="804863"/>
            </a:xfrm>
            <a:custGeom>
              <a:avLst/>
              <a:gdLst>
                <a:gd name="T0" fmla="*/ 2147483647 w 141"/>
                <a:gd name="T1" fmla="*/ 2147483647 h 523"/>
                <a:gd name="T2" fmla="*/ 2147483647 w 141"/>
                <a:gd name="T3" fmla="*/ 0 h 523"/>
                <a:gd name="T4" fmla="*/ 0 w 141"/>
                <a:gd name="T5" fmla="*/ 0 h 523"/>
                <a:gd name="T6" fmla="*/ 0 w 141"/>
                <a:gd name="T7" fmla="*/ 2147483647 h 523"/>
                <a:gd name="T8" fmla="*/ 2147483647 w 141"/>
                <a:gd name="T9" fmla="*/ 2147483647 h 523"/>
                <a:gd name="T10" fmla="*/ 2147483647 w 141"/>
                <a:gd name="T11" fmla="*/ 2147483647 h 5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523"/>
                <a:gd name="T20" fmla="*/ 141 w 141"/>
                <a:gd name="T21" fmla="*/ 523 h 5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523">
                  <a:moveTo>
                    <a:pt x="141" y="523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0" y="523"/>
                  </a:lnTo>
                  <a:lnTo>
                    <a:pt x="141" y="523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2" name="Rectangle 68"/>
            <p:cNvSpPr>
              <a:spLocks noChangeArrowheads="1"/>
            </p:cNvSpPr>
            <p:nvPr/>
          </p:nvSpPr>
          <p:spPr bwMode="auto">
            <a:xfrm>
              <a:off x="7008813" y="3254375"/>
              <a:ext cx="217487" cy="1095375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53" name="Freeform 69"/>
            <p:cNvSpPr>
              <a:spLocks/>
            </p:cNvSpPr>
            <p:nvPr/>
          </p:nvSpPr>
          <p:spPr bwMode="auto">
            <a:xfrm>
              <a:off x="6184900" y="3254375"/>
              <a:ext cx="217488" cy="1181100"/>
            </a:xfrm>
            <a:custGeom>
              <a:avLst/>
              <a:gdLst>
                <a:gd name="T0" fmla="*/ 2147483647 w 141"/>
                <a:gd name="T1" fmla="*/ 0 h 768"/>
                <a:gd name="T2" fmla="*/ 0 w 141"/>
                <a:gd name="T3" fmla="*/ 0 h 768"/>
                <a:gd name="T4" fmla="*/ 0 w 141"/>
                <a:gd name="T5" fmla="*/ 2147483647 h 768"/>
                <a:gd name="T6" fmla="*/ 2147483647 w 141"/>
                <a:gd name="T7" fmla="*/ 2147483647 h 768"/>
                <a:gd name="T8" fmla="*/ 2147483647 w 141"/>
                <a:gd name="T9" fmla="*/ 0 h 768"/>
                <a:gd name="T10" fmla="*/ 2147483647 w 141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768"/>
                <a:gd name="T20" fmla="*/ 141 w 141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768">
                  <a:moveTo>
                    <a:pt x="141" y="0"/>
                  </a:moveTo>
                  <a:lnTo>
                    <a:pt x="0" y="0"/>
                  </a:lnTo>
                  <a:lnTo>
                    <a:pt x="0" y="768"/>
                  </a:lnTo>
                  <a:lnTo>
                    <a:pt x="141" y="76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4" name="Rectangle 70"/>
            <p:cNvSpPr>
              <a:spLocks noChangeArrowheads="1"/>
            </p:cNvSpPr>
            <p:nvPr/>
          </p:nvSpPr>
          <p:spPr bwMode="auto">
            <a:xfrm>
              <a:off x="7829550" y="2141538"/>
              <a:ext cx="217488" cy="1112837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655" name="Freeform 71"/>
            <p:cNvSpPr>
              <a:spLocks/>
            </p:cNvSpPr>
            <p:nvPr/>
          </p:nvSpPr>
          <p:spPr bwMode="auto">
            <a:xfrm>
              <a:off x="5243513" y="1479550"/>
              <a:ext cx="125412" cy="122238"/>
            </a:xfrm>
            <a:custGeom>
              <a:avLst/>
              <a:gdLst>
                <a:gd name="T0" fmla="*/ 0 w 81"/>
                <a:gd name="T1" fmla="*/ 0 h 79"/>
                <a:gd name="T2" fmla="*/ 0 w 81"/>
                <a:gd name="T3" fmla="*/ 2147483647 h 79"/>
                <a:gd name="T4" fmla="*/ 2147483647 w 81"/>
                <a:gd name="T5" fmla="*/ 2147483647 h 79"/>
                <a:gd name="T6" fmla="*/ 2147483647 w 81"/>
                <a:gd name="T7" fmla="*/ 0 h 79"/>
                <a:gd name="T8" fmla="*/ 0 w 81"/>
                <a:gd name="T9" fmla="*/ 0 h 79"/>
                <a:gd name="T10" fmla="*/ 0 w 81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79"/>
                <a:gd name="T20" fmla="*/ 81 w 81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79">
                  <a:moveTo>
                    <a:pt x="0" y="0"/>
                  </a:moveTo>
                  <a:lnTo>
                    <a:pt x="0" y="79"/>
                  </a:lnTo>
                  <a:lnTo>
                    <a:pt x="81" y="7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6" name="Freeform 72"/>
            <p:cNvSpPr>
              <a:spLocks/>
            </p:cNvSpPr>
            <p:nvPr/>
          </p:nvSpPr>
          <p:spPr bwMode="auto">
            <a:xfrm>
              <a:off x="3073400" y="1479550"/>
              <a:ext cx="123825" cy="122238"/>
            </a:xfrm>
            <a:custGeom>
              <a:avLst/>
              <a:gdLst>
                <a:gd name="T0" fmla="*/ 0 w 80"/>
                <a:gd name="T1" fmla="*/ 0 h 79"/>
                <a:gd name="T2" fmla="*/ 0 w 80"/>
                <a:gd name="T3" fmla="*/ 2147483647 h 79"/>
                <a:gd name="T4" fmla="*/ 2147483647 w 80"/>
                <a:gd name="T5" fmla="*/ 2147483647 h 79"/>
                <a:gd name="T6" fmla="*/ 2147483647 w 80"/>
                <a:gd name="T7" fmla="*/ 0 h 79"/>
                <a:gd name="T8" fmla="*/ 0 w 80"/>
                <a:gd name="T9" fmla="*/ 0 h 79"/>
                <a:gd name="T10" fmla="*/ 0 w 80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0"/>
                <a:gd name="T19" fmla="*/ 0 h 79"/>
                <a:gd name="T20" fmla="*/ 80 w 80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0" h="79">
                  <a:moveTo>
                    <a:pt x="0" y="0"/>
                  </a:moveTo>
                  <a:lnTo>
                    <a:pt x="0" y="79"/>
                  </a:lnTo>
                  <a:lnTo>
                    <a:pt x="80" y="7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7" name="ZoneTexte 11304"/>
            <p:cNvSpPr txBox="1">
              <a:spLocks noChangeArrowheads="1"/>
            </p:cNvSpPr>
            <p:nvPr/>
          </p:nvSpPr>
          <p:spPr bwMode="auto">
            <a:xfrm>
              <a:off x="360363" y="1652588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24658" name="ZoneTexte 73"/>
            <p:cNvSpPr txBox="1">
              <a:spLocks noChangeArrowheads="1"/>
            </p:cNvSpPr>
            <p:nvPr/>
          </p:nvSpPr>
          <p:spPr bwMode="auto">
            <a:xfrm>
              <a:off x="844550" y="280828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0.06</a:t>
              </a:r>
            </a:p>
          </p:txBody>
        </p:sp>
        <p:sp>
          <p:nvSpPr>
            <p:cNvPr id="24659" name="ZoneTexte 74"/>
            <p:cNvSpPr txBox="1">
              <a:spLocks noChangeArrowheads="1"/>
            </p:cNvSpPr>
            <p:nvPr/>
          </p:nvSpPr>
          <p:spPr bwMode="auto">
            <a:xfrm>
              <a:off x="1062038" y="528637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-0,81</a:t>
              </a:r>
            </a:p>
          </p:txBody>
        </p:sp>
        <p:sp>
          <p:nvSpPr>
            <p:cNvPr id="24660" name="ZoneTexte 75"/>
            <p:cNvSpPr txBox="1">
              <a:spLocks noChangeArrowheads="1"/>
            </p:cNvSpPr>
            <p:nvPr/>
          </p:nvSpPr>
          <p:spPr bwMode="auto">
            <a:xfrm>
              <a:off x="1673225" y="2805113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0.07</a:t>
              </a:r>
            </a:p>
          </p:txBody>
        </p:sp>
        <p:sp>
          <p:nvSpPr>
            <p:cNvPr id="24661" name="ZoneTexte 76"/>
            <p:cNvSpPr txBox="1">
              <a:spLocks noChangeArrowheads="1"/>
            </p:cNvSpPr>
            <p:nvPr/>
          </p:nvSpPr>
          <p:spPr bwMode="auto">
            <a:xfrm>
              <a:off x="1900238" y="4159250"/>
              <a:ext cx="53498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-0.36</a:t>
              </a:r>
            </a:p>
          </p:txBody>
        </p:sp>
        <p:sp>
          <p:nvSpPr>
            <p:cNvPr id="24662" name="ZoneTexte 77"/>
            <p:cNvSpPr txBox="1">
              <a:spLocks noChangeArrowheads="1"/>
            </p:cNvSpPr>
            <p:nvPr/>
          </p:nvSpPr>
          <p:spPr bwMode="auto">
            <a:xfrm>
              <a:off x="2435225" y="3402013"/>
              <a:ext cx="5349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-0.04</a:t>
              </a:r>
            </a:p>
          </p:txBody>
        </p:sp>
        <p:sp>
          <p:nvSpPr>
            <p:cNvPr id="24663" name="ZoneTexte 78"/>
            <p:cNvSpPr txBox="1">
              <a:spLocks noChangeArrowheads="1"/>
            </p:cNvSpPr>
            <p:nvPr/>
          </p:nvSpPr>
          <p:spPr bwMode="auto">
            <a:xfrm>
              <a:off x="2711450" y="3568700"/>
              <a:ext cx="5222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-0.11</a:t>
              </a:r>
            </a:p>
          </p:txBody>
        </p:sp>
        <p:sp>
          <p:nvSpPr>
            <p:cNvPr id="24664" name="ZoneTexte 79"/>
            <p:cNvSpPr txBox="1">
              <a:spLocks noChangeArrowheads="1"/>
            </p:cNvSpPr>
            <p:nvPr/>
          </p:nvSpPr>
          <p:spPr bwMode="auto">
            <a:xfrm>
              <a:off x="3333750" y="2716213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0.10</a:t>
              </a:r>
            </a:p>
          </p:txBody>
        </p:sp>
        <p:sp>
          <p:nvSpPr>
            <p:cNvPr id="24665" name="ZoneTexte 80"/>
            <p:cNvSpPr txBox="1">
              <a:spLocks noChangeArrowheads="1"/>
            </p:cNvSpPr>
            <p:nvPr/>
          </p:nvSpPr>
          <p:spPr bwMode="auto">
            <a:xfrm>
              <a:off x="3546475" y="5011738"/>
              <a:ext cx="5349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-0.71</a:t>
              </a:r>
            </a:p>
          </p:txBody>
        </p:sp>
        <p:sp>
          <p:nvSpPr>
            <p:cNvPr id="24666" name="ZoneTexte 81"/>
            <p:cNvSpPr txBox="1">
              <a:spLocks noChangeArrowheads="1"/>
            </p:cNvSpPr>
            <p:nvPr/>
          </p:nvSpPr>
          <p:spPr bwMode="auto">
            <a:xfrm>
              <a:off x="4151313" y="284638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0.05</a:t>
              </a:r>
            </a:p>
          </p:txBody>
        </p:sp>
        <p:sp>
          <p:nvSpPr>
            <p:cNvPr id="24667" name="ZoneTexte 82"/>
            <p:cNvSpPr txBox="1">
              <a:spLocks noChangeArrowheads="1"/>
            </p:cNvSpPr>
            <p:nvPr/>
          </p:nvSpPr>
          <p:spPr bwMode="auto">
            <a:xfrm>
              <a:off x="4362450" y="4484688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-0.49</a:t>
              </a:r>
            </a:p>
          </p:txBody>
        </p:sp>
        <p:sp>
          <p:nvSpPr>
            <p:cNvPr id="24668" name="ZoneTexte 83"/>
            <p:cNvSpPr txBox="1">
              <a:spLocks noChangeArrowheads="1"/>
            </p:cNvSpPr>
            <p:nvPr/>
          </p:nvSpPr>
          <p:spPr bwMode="auto">
            <a:xfrm>
              <a:off x="4968875" y="226218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0.29</a:t>
              </a:r>
            </a:p>
          </p:txBody>
        </p:sp>
        <p:sp>
          <p:nvSpPr>
            <p:cNvPr id="24669" name="ZoneTexte 84"/>
            <p:cNvSpPr txBox="1">
              <a:spLocks noChangeArrowheads="1"/>
            </p:cNvSpPr>
            <p:nvPr/>
          </p:nvSpPr>
          <p:spPr bwMode="auto">
            <a:xfrm>
              <a:off x="5183188" y="4087813"/>
              <a:ext cx="53498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-0.32</a:t>
              </a:r>
            </a:p>
          </p:txBody>
        </p:sp>
        <p:sp>
          <p:nvSpPr>
            <p:cNvPr id="24670" name="ZoneTexte 85"/>
            <p:cNvSpPr txBox="1">
              <a:spLocks noChangeArrowheads="1"/>
            </p:cNvSpPr>
            <p:nvPr/>
          </p:nvSpPr>
          <p:spPr bwMode="auto">
            <a:xfrm>
              <a:off x="5657850" y="3402013"/>
              <a:ext cx="5349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-0.01</a:t>
              </a:r>
            </a:p>
          </p:txBody>
        </p:sp>
        <p:sp>
          <p:nvSpPr>
            <p:cNvPr id="24671" name="ZoneTexte 86"/>
            <p:cNvSpPr txBox="1">
              <a:spLocks noChangeArrowheads="1"/>
            </p:cNvSpPr>
            <p:nvPr/>
          </p:nvSpPr>
          <p:spPr bwMode="auto">
            <a:xfrm>
              <a:off x="5999163" y="444817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-0.12</a:t>
              </a:r>
            </a:p>
          </p:txBody>
        </p:sp>
        <p:sp>
          <p:nvSpPr>
            <p:cNvPr id="24672" name="ZoneTexte 87"/>
            <p:cNvSpPr txBox="1">
              <a:spLocks noChangeArrowheads="1"/>
            </p:cNvSpPr>
            <p:nvPr/>
          </p:nvSpPr>
          <p:spPr bwMode="auto">
            <a:xfrm>
              <a:off x="6548438" y="3663950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-0.04</a:t>
              </a:r>
            </a:p>
          </p:txBody>
        </p:sp>
        <p:sp>
          <p:nvSpPr>
            <p:cNvPr id="24673" name="ZoneTexte 88"/>
            <p:cNvSpPr txBox="1">
              <a:spLocks noChangeArrowheads="1"/>
            </p:cNvSpPr>
            <p:nvPr/>
          </p:nvSpPr>
          <p:spPr bwMode="auto">
            <a:xfrm>
              <a:off x="6845300" y="4351338"/>
              <a:ext cx="5222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-0.11</a:t>
              </a:r>
            </a:p>
          </p:txBody>
        </p:sp>
        <p:sp>
          <p:nvSpPr>
            <p:cNvPr id="24674" name="ZoneTexte 89"/>
            <p:cNvSpPr txBox="1">
              <a:spLocks noChangeArrowheads="1"/>
            </p:cNvSpPr>
            <p:nvPr/>
          </p:nvSpPr>
          <p:spPr bwMode="auto">
            <a:xfrm>
              <a:off x="7413625" y="2698750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0.03</a:t>
              </a:r>
            </a:p>
          </p:txBody>
        </p:sp>
        <p:sp>
          <p:nvSpPr>
            <p:cNvPr id="24675" name="ZoneTexte 90"/>
            <p:cNvSpPr txBox="1">
              <a:spLocks noChangeArrowheads="1"/>
            </p:cNvSpPr>
            <p:nvPr/>
          </p:nvSpPr>
          <p:spPr bwMode="auto">
            <a:xfrm>
              <a:off x="7669213" y="1860550"/>
              <a:ext cx="5143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0,.11</a:t>
              </a:r>
            </a:p>
          </p:txBody>
        </p:sp>
        <p:sp>
          <p:nvSpPr>
            <p:cNvPr id="24676" name="ZoneTexte 91"/>
            <p:cNvSpPr txBox="1">
              <a:spLocks noChangeArrowheads="1"/>
            </p:cNvSpPr>
            <p:nvPr/>
          </p:nvSpPr>
          <p:spPr bwMode="auto">
            <a:xfrm>
              <a:off x="360363" y="2144713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24677" name="ZoneTexte 92"/>
            <p:cNvSpPr txBox="1">
              <a:spLocks noChangeArrowheads="1"/>
            </p:cNvSpPr>
            <p:nvPr/>
          </p:nvSpPr>
          <p:spPr bwMode="auto">
            <a:xfrm>
              <a:off x="360363" y="2636838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24678" name="ZoneTexte 93"/>
            <p:cNvSpPr txBox="1">
              <a:spLocks noChangeArrowheads="1"/>
            </p:cNvSpPr>
            <p:nvPr/>
          </p:nvSpPr>
          <p:spPr bwMode="auto">
            <a:xfrm>
              <a:off x="360363" y="3130550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24679" name="ZoneTexte 94"/>
            <p:cNvSpPr txBox="1">
              <a:spLocks noChangeArrowheads="1"/>
            </p:cNvSpPr>
            <p:nvPr/>
          </p:nvSpPr>
          <p:spPr bwMode="auto">
            <a:xfrm>
              <a:off x="309563" y="3622675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-0.2</a:t>
              </a:r>
            </a:p>
          </p:txBody>
        </p:sp>
        <p:sp>
          <p:nvSpPr>
            <p:cNvPr id="24680" name="ZoneTexte 95"/>
            <p:cNvSpPr txBox="1">
              <a:spLocks noChangeArrowheads="1"/>
            </p:cNvSpPr>
            <p:nvPr/>
          </p:nvSpPr>
          <p:spPr bwMode="auto">
            <a:xfrm>
              <a:off x="309563" y="4114800"/>
              <a:ext cx="44926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-0,4</a:t>
              </a:r>
            </a:p>
          </p:txBody>
        </p:sp>
        <p:sp>
          <p:nvSpPr>
            <p:cNvPr id="24681" name="ZoneTexte 96"/>
            <p:cNvSpPr txBox="1">
              <a:spLocks noChangeArrowheads="1"/>
            </p:cNvSpPr>
            <p:nvPr/>
          </p:nvSpPr>
          <p:spPr bwMode="auto">
            <a:xfrm>
              <a:off x="309563" y="4606925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-0.6</a:t>
              </a:r>
            </a:p>
          </p:txBody>
        </p:sp>
        <p:sp>
          <p:nvSpPr>
            <p:cNvPr id="24682" name="ZoneTexte 97"/>
            <p:cNvSpPr txBox="1">
              <a:spLocks noChangeArrowheads="1"/>
            </p:cNvSpPr>
            <p:nvPr/>
          </p:nvSpPr>
          <p:spPr bwMode="auto">
            <a:xfrm>
              <a:off x="309563" y="5099050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-0.8</a:t>
              </a:r>
            </a:p>
          </p:txBody>
        </p:sp>
        <p:sp>
          <p:nvSpPr>
            <p:cNvPr id="24683" name="ZoneTexte 98"/>
            <p:cNvSpPr txBox="1">
              <a:spLocks noChangeArrowheads="1"/>
            </p:cNvSpPr>
            <p:nvPr/>
          </p:nvSpPr>
          <p:spPr bwMode="auto">
            <a:xfrm>
              <a:off x="309563" y="5592763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-1.0</a:t>
              </a:r>
            </a:p>
          </p:txBody>
        </p:sp>
        <p:sp>
          <p:nvSpPr>
            <p:cNvPr id="24684" name="ZoneTexte 99"/>
            <p:cNvSpPr txBox="1">
              <a:spLocks noChangeArrowheads="1"/>
            </p:cNvSpPr>
            <p:nvPr/>
          </p:nvSpPr>
          <p:spPr bwMode="auto">
            <a:xfrm>
              <a:off x="8324850" y="165258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0.15</a:t>
              </a:r>
            </a:p>
          </p:txBody>
        </p:sp>
        <p:sp>
          <p:nvSpPr>
            <p:cNvPr id="24685" name="ZoneTexte 100"/>
            <p:cNvSpPr txBox="1">
              <a:spLocks noChangeArrowheads="1"/>
            </p:cNvSpPr>
            <p:nvPr/>
          </p:nvSpPr>
          <p:spPr bwMode="auto">
            <a:xfrm>
              <a:off x="8324850" y="2144713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0.10</a:t>
              </a:r>
            </a:p>
          </p:txBody>
        </p:sp>
        <p:sp>
          <p:nvSpPr>
            <p:cNvPr id="24686" name="ZoneTexte 101"/>
            <p:cNvSpPr txBox="1">
              <a:spLocks noChangeArrowheads="1"/>
            </p:cNvSpPr>
            <p:nvPr/>
          </p:nvSpPr>
          <p:spPr bwMode="auto">
            <a:xfrm>
              <a:off x="8324850" y="263683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0.05</a:t>
              </a:r>
            </a:p>
          </p:txBody>
        </p:sp>
        <p:sp>
          <p:nvSpPr>
            <p:cNvPr id="24687" name="ZoneTexte 102"/>
            <p:cNvSpPr txBox="1">
              <a:spLocks noChangeArrowheads="1"/>
            </p:cNvSpPr>
            <p:nvPr/>
          </p:nvSpPr>
          <p:spPr bwMode="auto">
            <a:xfrm>
              <a:off x="8324850" y="3130550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24688" name="ZoneTexte 103"/>
            <p:cNvSpPr txBox="1">
              <a:spLocks noChangeArrowheads="1"/>
            </p:cNvSpPr>
            <p:nvPr/>
          </p:nvSpPr>
          <p:spPr bwMode="auto">
            <a:xfrm>
              <a:off x="8324850" y="362267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-0.05</a:t>
              </a:r>
            </a:p>
          </p:txBody>
        </p:sp>
        <p:sp>
          <p:nvSpPr>
            <p:cNvPr id="24689" name="ZoneTexte 104"/>
            <p:cNvSpPr txBox="1">
              <a:spLocks noChangeArrowheads="1"/>
            </p:cNvSpPr>
            <p:nvPr/>
          </p:nvSpPr>
          <p:spPr bwMode="auto">
            <a:xfrm>
              <a:off x="8324850" y="4114800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-0.10</a:t>
              </a:r>
            </a:p>
          </p:txBody>
        </p:sp>
        <p:sp>
          <p:nvSpPr>
            <p:cNvPr id="24690" name="ZoneTexte 105"/>
            <p:cNvSpPr txBox="1">
              <a:spLocks noChangeArrowheads="1"/>
            </p:cNvSpPr>
            <p:nvPr/>
          </p:nvSpPr>
          <p:spPr bwMode="auto">
            <a:xfrm>
              <a:off x="8324850" y="460692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-0.15</a:t>
              </a:r>
            </a:p>
          </p:txBody>
        </p:sp>
        <p:sp>
          <p:nvSpPr>
            <p:cNvPr id="24691" name="ZoneTexte 106"/>
            <p:cNvSpPr txBox="1">
              <a:spLocks noChangeArrowheads="1"/>
            </p:cNvSpPr>
            <p:nvPr/>
          </p:nvSpPr>
          <p:spPr bwMode="auto">
            <a:xfrm>
              <a:off x="8324850" y="5099050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-0.20</a:t>
              </a:r>
            </a:p>
          </p:txBody>
        </p:sp>
        <p:sp>
          <p:nvSpPr>
            <p:cNvPr id="24692" name="ZoneTexte 107"/>
            <p:cNvSpPr txBox="1">
              <a:spLocks noChangeArrowheads="1"/>
            </p:cNvSpPr>
            <p:nvPr/>
          </p:nvSpPr>
          <p:spPr bwMode="auto">
            <a:xfrm>
              <a:off x="8324850" y="5592763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-0.25</a:t>
              </a:r>
            </a:p>
          </p:txBody>
        </p:sp>
        <p:sp>
          <p:nvSpPr>
            <p:cNvPr id="24693" name="ZoneTexte 117"/>
            <p:cNvSpPr txBox="1">
              <a:spLocks noChangeArrowheads="1"/>
            </p:cNvSpPr>
            <p:nvPr/>
          </p:nvSpPr>
          <p:spPr bwMode="auto">
            <a:xfrm>
              <a:off x="3194050" y="1381125"/>
              <a:ext cx="11753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400" b="1" dirty="0">
                  <a:solidFill>
                    <a:srgbClr val="333399"/>
                  </a:solidFill>
                </a:rPr>
                <a:t>IP/r </a:t>
              </a:r>
              <a:r>
                <a:rPr lang="fr-FR" sz="1400" b="1" dirty="0" smtClean="0">
                  <a:solidFill>
                    <a:srgbClr val="333399"/>
                  </a:solidFill>
                </a:rPr>
                <a:t>(N </a:t>
              </a:r>
              <a:r>
                <a:rPr lang="fr-FR" sz="1400" b="1" dirty="0">
                  <a:solidFill>
                    <a:srgbClr val="333399"/>
                  </a:solidFill>
                </a:rPr>
                <a:t>= 41)</a:t>
              </a:r>
            </a:p>
          </p:txBody>
        </p:sp>
        <p:sp>
          <p:nvSpPr>
            <p:cNvPr id="24694" name="ZoneTexte 118"/>
            <p:cNvSpPr txBox="1">
              <a:spLocks noChangeArrowheads="1"/>
            </p:cNvSpPr>
            <p:nvPr/>
          </p:nvSpPr>
          <p:spPr bwMode="auto">
            <a:xfrm>
              <a:off x="5370513" y="1381125"/>
              <a:ext cx="12505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400" b="1" dirty="0">
                  <a:solidFill>
                    <a:srgbClr val="333399"/>
                  </a:solidFill>
                </a:rPr>
                <a:t>RAL </a:t>
              </a:r>
              <a:r>
                <a:rPr lang="fr-FR" sz="1400" b="1" dirty="0" smtClean="0">
                  <a:solidFill>
                    <a:srgbClr val="333399"/>
                  </a:solidFill>
                </a:rPr>
                <a:t>(N </a:t>
              </a:r>
              <a:r>
                <a:rPr lang="fr-FR" sz="1400" b="1" dirty="0">
                  <a:solidFill>
                    <a:srgbClr val="333399"/>
                  </a:solidFill>
                </a:rPr>
                <a:t>= 40)</a:t>
              </a:r>
            </a:p>
          </p:txBody>
        </p:sp>
        <p:sp>
          <p:nvSpPr>
            <p:cNvPr id="24695" name="ZoneTexte 119"/>
            <p:cNvSpPr txBox="1">
              <a:spLocks noChangeArrowheads="1"/>
            </p:cNvSpPr>
            <p:nvPr/>
          </p:nvSpPr>
          <p:spPr bwMode="auto">
            <a:xfrm rot="-5400000">
              <a:off x="-1480344" y="3429795"/>
              <a:ext cx="329882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b="1">
                  <a:solidFill>
                    <a:srgbClr val="000066"/>
                  </a:solidFill>
                </a:rPr>
                <a:t>Mediana</a:t>
              </a:r>
              <a:r>
                <a:rPr lang="fr-FR" sz="1200" b="1">
                  <a:solidFill>
                    <a:srgbClr val="000066"/>
                  </a:solidFill>
                </a:rPr>
                <a:t> de </a:t>
              </a:r>
              <a:r>
                <a:rPr lang="es-ES_tradnl" sz="1200" b="1">
                  <a:solidFill>
                    <a:srgbClr val="000066"/>
                  </a:solidFill>
                </a:rPr>
                <a:t>cambio</a:t>
              </a:r>
              <a:r>
                <a:rPr lang="fr-FR" sz="1200" b="1">
                  <a:solidFill>
                    <a:srgbClr val="000066"/>
                  </a:solidFill>
                </a:rPr>
                <a:t> mmol/l (S48 – basales)</a:t>
              </a:r>
            </a:p>
          </p:txBody>
        </p:sp>
        <p:sp>
          <p:nvSpPr>
            <p:cNvPr id="24696" name="ZoneTexte 120"/>
            <p:cNvSpPr txBox="1">
              <a:spLocks noChangeArrowheads="1"/>
            </p:cNvSpPr>
            <p:nvPr/>
          </p:nvSpPr>
          <p:spPr bwMode="auto">
            <a:xfrm rot="-5400000">
              <a:off x="7447756" y="3429795"/>
              <a:ext cx="298132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Mediana de cambio g/l (S48 – basales)</a:t>
              </a:r>
            </a:p>
          </p:txBody>
        </p:sp>
        <p:sp>
          <p:nvSpPr>
            <p:cNvPr id="24697" name="Line 36"/>
            <p:cNvSpPr>
              <a:spLocks noChangeShapeType="1"/>
            </p:cNvSpPr>
            <p:nvPr/>
          </p:nvSpPr>
          <p:spPr bwMode="auto">
            <a:xfrm flipH="1">
              <a:off x="5861050" y="3254375"/>
              <a:ext cx="1506538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98" name="Line 36"/>
            <p:cNvSpPr>
              <a:spLocks noChangeShapeType="1"/>
            </p:cNvSpPr>
            <p:nvPr/>
          </p:nvSpPr>
          <p:spPr bwMode="auto">
            <a:xfrm flipH="1">
              <a:off x="7512050" y="3254375"/>
              <a:ext cx="746125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4600" name="ZoneTexte 127"/>
          <p:cNvSpPr txBox="1">
            <a:spLocks noChangeArrowheads="1"/>
          </p:cNvSpPr>
          <p:nvPr/>
        </p:nvSpPr>
        <p:spPr bwMode="auto">
          <a:xfrm>
            <a:off x="554038" y="5943600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solidFill>
                  <a:srgbClr val="000066"/>
                </a:solidFill>
              </a:rPr>
              <a:t>p</a:t>
            </a:r>
          </a:p>
        </p:txBody>
      </p:sp>
      <p:sp>
        <p:nvSpPr>
          <p:cNvPr id="246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e 74"/>
          <p:cNvGrpSpPr>
            <a:grpSpLocks/>
          </p:cNvGrpSpPr>
          <p:nvPr/>
        </p:nvGrpSpPr>
        <p:grpSpPr bwMode="auto">
          <a:xfrm>
            <a:off x="1781175" y="5876925"/>
            <a:ext cx="7319963" cy="647700"/>
            <a:chOff x="1781175" y="5876925"/>
            <a:chExt cx="7319963" cy="648221"/>
          </a:xfrm>
        </p:grpSpPr>
        <p:sp>
          <p:nvSpPr>
            <p:cNvPr id="12" name="Rectangle 11"/>
            <p:cNvSpPr/>
            <p:nvPr/>
          </p:nvSpPr>
          <p:spPr>
            <a:xfrm>
              <a:off x="1781175" y="5945243"/>
              <a:ext cx="219075" cy="216074"/>
            </a:xfrm>
            <a:prstGeom prst="rect">
              <a:avLst/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914400">
                <a:defRPr/>
              </a:pPr>
              <a:endParaRPr lang="es-ES_tradnl">
                <a:solidFill>
                  <a:srgbClr val="000066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81175" y="6229633"/>
              <a:ext cx="219075" cy="216074"/>
            </a:xfrm>
            <a:prstGeom prst="rect">
              <a:avLst/>
            </a:prstGeom>
            <a:solidFill>
              <a:srgbClr val="008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914400"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5672" name="TextBox 13"/>
            <p:cNvSpPr txBox="1">
              <a:spLocks noChangeArrowheads="1"/>
            </p:cNvSpPr>
            <p:nvPr/>
          </p:nvSpPr>
          <p:spPr bwMode="auto">
            <a:xfrm>
              <a:off x="1982788" y="5876925"/>
              <a:ext cx="71183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/>
              <a:r>
                <a:rPr lang="es-ES_tradnl" sz="1400" b="1">
                  <a:solidFill>
                    <a:srgbClr val="000066"/>
                  </a:solidFill>
                  <a:latin typeface="Calibri" pitchFamily="34" charset="0"/>
                </a:rPr>
                <a:t>LDLc fenotipo A: </a:t>
              </a:r>
              <a:r>
                <a:rPr lang="es-ES" sz="1400" b="1">
                  <a:solidFill>
                    <a:srgbClr val="000066"/>
                  </a:solidFill>
                  <a:latin typeface="Calibri" pitchFamily="34" charset="0"/>
                </a:rPr>
                <a:t>grande y baja densidad de ésteres de colesterol </a:t>
              </a:r>
              <a:r>
                <a:rPr lang="es-ES_tradnl" sz="1400" b="1">
                  <a:solidFill>
                    <a:srgbClr val="000066"/>
                  </a:solidFill>
                  <a:latin typeface="Calibri" pitchFamily="34" charset="0"/>
                </a:rPr>
                <a:t>(no-aterogénico) </a:t>
              </a:r>
            </a:p>
          </p:txBody>
        </p:sp>
        <p:sp>
          <p:nvSpPr>
            <p:cNvPr id="25673" name="TextBox 14"/>
            <p:cNvSpPr txBox="1">
              <a:spLocks noChangeArrowheads="1"/>
            </p:cNvSpPr>
            <p:nvPr/>
          </p:nvSpPr>
          <p:spPr bwMode="auto">
            <a:xfrm>
              <a:off x="1971675" y="6217369"/>
              <a:ext cx="60690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/>
              <a:r>
                <a:rPr lang="es-ES_tradnl" sz="1400" b="1">
                  <a:solidFill>
                    <a:srgbClr val="000066"/>
                  </a:solidFill>
                  <a:latin typeface="Calibri" pitchFamily="34" charset="0"/>
                </a:rPr>
                <a:t>LDLc fenotipo B: </a:t>
              </a:r>
              <a:r>
                <a:rPr lang="es-ES" sz="1400" b="1">
                  <a:solidFill>
                    <a:srgbClr val="000066"/>
                  </a:solidFill>
                  <a:latin typeface="Calibri" pitchFamily="34" charset="0"/>
                </a:rPr>
                <a:t>pequeña y alta densidad de ésteres de colesterol (aterogénico)</a:t>
              </a:r>
            </a:p>
          </p:txBody>
        </p:sp>
      </p:grpSp>
      <p:sp>
        <p:nvSpPr>
          <p:cNvPr id="2560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25604" name="ZoneTexte 83"/>
          <p:cNvSpPr txBox="1">
            <a:spLocks noChangeArrowheads="1"/>
          </p:cNvSpPr>
          <p:nvPr/>
        </p:nvSpPr>
        <p:spPr bwMode="auto">
          <a:xfrm>
            <a:off x="990600" y="5181600"/>
            <a:ext cx="759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400">
                <a:solidFill>
                  <a:srgbClr val="000066"/>
                </a:solidFill>
              </a:rPr>
              <a:t>* Test de homogeneidad marginal compara proporciones a basales y S48 en cada rama</a:t>
            </a:r>
            <a:br>
              <a:rPr lang="es-ES_tradnl" sz="1400">
                <a:solidFill>
                  <a:srgbClr val="000066"/>
                </a:solidFill>
              </a:rPr>
            </a:br>
            <a:r>
              <a:rPr lang="es-ES_tradnl" sz="1400">
                <a:solidFill>
                  <a:srgbClr val="000066"/>
                </a:solidFill>
              </a:rPr>
              <a:t>**  Diferencia estadísticamente significativa entre LPV y RAL a S48 (Pearson Chi-square test)</a:t>
            </a:r>
          </a:p>
        </p:txBody>
      </p:sp>
      <p:sp>
        <p:nvSpPr>
          <p:cNvPr id="25605" name="Titre 123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400" smtClean="0"/>
              <a:t>SPIRAL-MET: mediana de cambios en el porcentaje de fenotipo LDL-c en ramas RAL e IP/r estratificado por IP/r (grupo 1 vs grupo 2) a S48</a:t>
            </a:r>
          </a:p>
        </p:txBody>
      </p:sp>
      <p:sp>
        <p:nvSpPr>
          <p:cNvPr id="2560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25607" name="Rectangle 70"/>
          <p:cNvSpPr>
            <a:spLocks noChangeArrowheads="1"/>
          </p:cNvSpPr>
          <p:nvPr/>
        </p:nvSpPr>
        <p:spPr bwMode="auto">
          <a:xfrm>
            <a:off x="4002088" y="1143000"/>
            <a:ext cx="1890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66"/>
                </a:solidFill>
              </a:rPr>
              <a:t>LDLc (fenotipo)</a:t>
            </a:r>
            <a:endParaRPr lang="fr-FR"/>
          </a:p>
        </p:txBody>
      </p:sp>
      <p:grpSp>
        <p:nvGrpSpPr>
          <p:cNvPr id="25608" name="Groupe 73"/>
          <p:cNvGrpSpPr>
            <a:grpSpLocks/>
          </p:cNvGrpSpPr>
          <p:nvPr/>
        </p:nvGrpSpPr>
        <p:grpSpPr bwMode="auto">
          <a:xfrm>
            <a:off x="620713" y="1401763"/>
            <a:ext cx="7731125" cy="3744099"/>
            <a:chOff x="620713" y="1401763"/>
            <a:chExt cx="7731125" cy="3744099"/>
          </a:xfrm>
        </p:grpSpPr>
        <p:sp>
          <p:nvSpPr>
            <p:cNvPr id="25609" name="AutoShape 165"/>
            <p:cNvSpPr>
              <a:spLocks noChangeArrowheads="1"/>
            </p:cNvSpPr>
            <p:nvPr/>
          </p:nvSpPr>
          <p:spPr bwMode="auto">
            <a:xfrm>
              <a:off x="3319463" y="1530350"/>
              <a:ext cx="3435350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5610" name="Line 20"/>
            <p:cNvSpPr>
              <a:spLocks noChangeShapeType="1"/>
            </p:cNvSpPr>
            <p:nvPr/>
          </p:nvSpPr>
          <p:spPr bwMode="auto">
            <a:xfrm>
              <a:off x="1316038" y="151765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1" name="Line 21"/>
            <p:cNvSpPr>
              <a:spLocks noChangeShapeType="1"/>
            </p:cNvSpPr>
            <p:nvPr/>
          </p:nvSpPr>
          <p:spPr bwMode="auto">
            <a:xfrm flipV="1">
              <a:off x="1384300" y="1504950"/>
              <a:ext cx="0" cy="1270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2" name="Line 22"/>
            <p:cNvSpPr>
              <a:spLocks noChangeShapeType="1"/>
            </p:cNvSpPr>
            <p:nvPr/>
          </p:nvSpPr>
          <p:spPr bwMode="auto">
            <a:xfrm>
              <a:off x="1316038" y="213360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3" name="Line 23"/>
            <p:cNvSpPr>
              <a:spLocks noChangeShapeType="1"/>
            </p:cNvSpPr>
            <p:nvPr/>
          </p:nvSpPr>
          <p:spPr bwMode="auto">
            <a:xfrm flipV="1">
              <a:off x="1384300" y="1517650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4" name="Line 24"/>
            <p:cNvSpPr>
              <a:spLocks noChangeShapeType="1"/>
            </p:cNvSpPr>
            <p:nvPr/>
          </p:nvSpPr>
          <p:spPr bwMode="auto">
            <a:xfrm>
              <a:off x="1316038" y="2747963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5" name="Line 25"/>
            <p:cNvSpPr>
              <a:spLocks noChangeShapeType="1"/>
            </p:cNvSpPr>
            <p:nvPr/>
          </p:nvSpPr>
          <p:spPr bwMode="auto">
            <a:xfrm>
              <a:off x="1316038" y="3363913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6" name="Line 26"/>
            <p:cNvSpPr>
              <a:spLocks noChangeShapeType="1"/>
            </p:cNvSpPr>
            <p:nvPr/>
          </p:nvSpPr>
          <p:spPr bwMode="auto">
            <a:xfrm flipV="1">
              <a:off x="1384300" y="2747963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7" name="Line 27"/>
            <p:cNvSpPr>
              <a:spLocks noChangeShapeType="1"/>
            </p:cNvSpPr>
            <p:nvPr/>
          </p:nvSpPr>
          <p:spPr bwMode="auto">
            <a:xfrm flipV="1">
              <a:off x="1384300" y="2133600"/>
              <a:ext cx="0" cy="614363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8" name="Line 28"/>
            <p:cNvSpPr>
              <a:spLocks noChangeShapeType="1"/>
            </p:cNvSpPr>
            <p:nvPr/>
          </p:nvSpPr>
          <p:spPr bwMode="auto">
            <a:xfrm>
              <a:off x="1316038" y="398145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9" name="Line 29"/>
            <p:cNvSpPr>
              <a:spLocks noChangeShapeType="1"/>
            </p:cNvSpPr>
            <p:nvPr/>
          </p:nvSpPr>
          <p:spPr bwMode="auto">
            <a:xfrm>
              <a:off x="1316038" y="459740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0" name="Line 30"/>
            <p:cNvSpPr>
              <a:spLocks noChangeShapeType="1"/>
            </p:cNvSpPr>
            <p:nvPr/>
          </p:nvSpPr>
          <p:spPr bwMode="auto">
            <a:xfrm flipV="1">
              <a:off x="1384300" y="3981450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1" name="Line 31"/>
            <p:cNvSpPr>
              <a:spLocks noChangeShapeType="1"/>
            </p:cNvSpPr>
            <p:nvPr/>
          </p:nvSpPr>
          <p:spPr bwMode="auto">
            <a:xfrm flipV="1">
              <a:off x="1384300" y="3363913"/>
              <a:ext cx="0" cy="617537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2" name="Line 32"/>
            <p:cNvSpPr>
              <a:spLocks noChangeShapeType="1"/>
            </p:cNvSpPr>
            <p:nvPr/>
          </p:nvSpPr>
          <p:spPr bwMode="auto">
            <a:xfrm>
              <a:off x="1384300" y="4597400"/>
              <a:ext cx="6967538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3" name="Rectangle 33"/>
            <p:cNvSpPr>
              <a:spLocks noChangeArrowheads="1"/>
            </p:cNvSpPr>
            <p:nvPr/>
          </p:nvSpPr>
          <p:spPr bwMode="auto">
            <a:xfrm>
              <a:off x="1585913" y="4110038"/>
              <a:ext cx="241300" cy="4873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24" name="Rectangle 34"/>
            <p:cNvSpPr>
              <a:spLocks noChangeArrowheads="1"/>
            </p:cNvSpPr>
            <p:nvPr/>
          </p:nvSpPr>
          <p:spPr bwMode="auto">
            <a:xfrm>
              <a:off x="1846263" y="3957638"/>
              <a:ext cx="241300" cy="639762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25" name="Rectangle 35"/>
            <p:cNvSpPr>
              <a:spLocks noChangeArrowheads="1"/>
            </p:cNvSpPr>
            <p:nvPr/>
          </p:nvSpPr>
          <p:spPr bwMode="auto">
            <a:xfrm>
              <a:off x="2106613" y="2651125"/>
              <a:ext cx="241300" cy="1946275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26" name="Rectangle 36"/>
            <p:cNvSpPr>
              <a:spLocks noChangeArrowheads="1"/>
            </p:cNvSpPr>
            <p:nvPr/>
          </p:nvSpPr>
          <p:spPr bwMode="auto">
            <a:xfrm>
              <a:off x="2752725" y="3870325"/>
              <a:ext cx="241300" cy="727075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27" name="Freeform 37"/>
            <p:cNvSpPr>
              <a:spLocks/>
            </p:cNvSpPr>
            <p:nvPr/>
          </p:nvSpPr>
          <p:spPr bwMode="auto">
            <a:xfrm>
              <a:off x="3013075" y="4162425"/>
              <a:ext cx="242888" cy="434975"/>
            </a:xfrm>
            <a:custGeom>
              <a:avLst/>
              <a:gdLst>
                <a:gd name="T0" fmla="*/ 2147483647 w 153"/>
                <a:gd name="T1" fmla="*/ 0 h 274"/>
                <a:gd name="T2" fmla="*/ 0 w 153"/>
                <a:gd name="T3" fmla="*/ 0 h 274"/>
                <a:gd name="T4" fmla="*/ 0 w 153"/>
                <a:gd name="T5" fmla="*/ 2147483647 h 274"/>
                <a:gd name="T6" fmla="*/ 2147483647 w 153"/>
                <a:gd name="T7" fmla="*/ 2147483647 h 274"/>
                <a:gd name="T8" fmla="*/ 2147483647 w 153"/>
                <a:gd name="T9" fmla="*/ 0 h 274"/>
                <a:gd name="T10" fmla="*/ 2147483647 w 153"/>
                <a:gd name="T11" fmla="*/ 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"/>
                <a:gd name="T19" fmla="*/ 0 h 274"/>
                <a:gd name="T20" fmla="*/ 153 w 153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" h="274">
                  <a:moveTo>
                    <a:pt x="153" y="0"/>
                  </a:moveTo>
                  <a:lnTo>
                    <a:pt x="0" y="0"/>
                  </a:lnTo>
                  <a:lnTo>
                    <a:pt x="0" y="274"/>
                  </a:lnTo>
                  <a:lnTo>
                    <a:pt x="153" y="27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99CC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Freeform 38"/>
            <p:cNvSpPr>
              <a:spLocks/>
            </p:cNvSpPr>
            <p:nvPr/>
          </p:nvSpPr>
          <p:spPr bwMode="auto">
            <a:xfrm>
              <a:off x="3273425" y="2695575"/>
              <a:ext cx="242888" cy="1901825"/>
            </a:xfrm>
            <a:custGeom>
              <a:avLst/>
              <a:gdLst>
                <a:gd name="T0" fmla="*/ 0 w 153"/>
                <a:gd name="T1" fmla="*/ 2147483647 h 1198"/>
                <a:gd name="T2" fmla="*/ 2147483647 w 153"/>
                <a:gd name="T3" fmla="*/ 2147483647 h 1198"/>
                <a:gd name="T4" fmla="*/ 2147483647 w 153"/>
                <a:gd name="T5" fmla="*/ 0 h 1198"/>
                <a:gd name="T6" fmla="*/ 0 w 153"/>
                <a:gd name="T7" fmla="*/ 0 h 1198"/>
                <a:gd name="T8" fmla="*/ 0 w 153"/>
                <a:gd name="T9" fmla="*/ 2147483647 h 1198"/>
                <a:gd name="T10" fmla="*/ 0 w 153"/>
                <a:gd name="T11" fmla="*/ 2147483647 h 1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"/>
                <a:gd name="T19" fmla="*/ 0 h 1198"/>
                <a:gd name="T20" fmla="*/ 153 w 153"/>
                <a:gd name="T21" fmla="*/ 1198 h 11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" h="1198">
                  <a:moveTo>
                    <a:pt x="0" y="1198"/>
                  </a:moveTo>
                  <a:lnTo>
                    <a:pt x="153" y="1198"/>
                  </a:lnTo>
                  <a:lnTo>
                    <a:pt x="153" y="0"/>
                  </a:lnTo>
                  <a:lnTo>
                    <a:pt x="0" y="0"/>
                  </a:lnTo>
                  <a:lnTo>
                    <a:pt x="0" y="1198"/>
                  </a:lnTo>
                  <a:close/>
                </a:path>
              </a:pathLst>
            </a:custGeom>
            <a:solidFill>
              <a:srgbClr val="0080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9" name="Rectangle 39"/>
            <p:cNvSpPr>
              <a:spLocks noChangeArrowheads="1"/>
            </p:cNvSpPr>
            <p:nvPr/>
          </p:nvSpPr>
          <p:spPr bwMode="auto">
            <a:xfrm>
              <a:off x="3911600" y="3475038"/>
              <a:ext cx="241300" cy="11223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0" name="Rectangle 40"/>
            <p:cNvSpPr>
              <a:spLocks noChangeArrowheads="1"/>
            </p:cNvSpPr>
            <p:nvPr/>
          </p:nvSpPr>
          <p:spPr bwMode="auto">
            <a:xfrm>
              <a:off x="4173538" y="4283075"/>
              <a:ext cx="239712" cy="314325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1" name="Rectangle 41"/>
            <p:cNvSpPr>
              <a:spLocks noChangeArrowheads="1"/>
            </p:cNvSpPr>
            <p:nvPr/>
          </p:nvSpPr>
          <p:spPr bwMode="auto">
            <a:xfrm>
              <a:off x="4433888" y="2979738"/>
              <a:ext cx="241300" cy="1617662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2" name="Rectangle 42"/>
            <p:cNvSpPr>
              <a:spLocks noChangeArrowheads="1"/>
            </p:cNvSpPr>
            <p:nvPr/>
          </p:nvSpPr>
          <p:spPr bwMode="auto">
            <a:xfrm>
              <a:off x="5080000" y="2984500"/>
              <a:ext cx="239713" cy="161290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3" name="Rectangle 43"/>
            <p:cNvSpPr>
              <a:spLocks noChangeArrowheads="1"/>
            </p:cNvSpPr>
            <p:nvPr/>
          </p:nvSpPr>
          <p:spPr bwMode="auto">
            <a:xfrm>
              <a:off x="5340350" y="3957638"/>
              <a:ext cx="239713" cy="639762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4" name="Rectangle 44"/>
            <p:cNvSpPr>
              <a:spLocks noChangeArrowheads="1"/>
            </p:cNvSpPr>
            <p:nvPr/>
          </p:nvSpPr>
          <p:spPr bwMode="auto">
            <a:xfrm>
              <a:off x="5600700" y="3784600"/>
              <a:ext cx="242888" cy="812800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5" name="Rectangle 45"/>
            <p:cNvSpPr>
              <a:spLocks noChangeArrowheads="1"/>
            </p:cNvSpPr>
            <p:nvPr/>
          </p:nvSpPr>
          <p:spPr bwMode="auto">
            <a:xfrm>
              <a:off x="6234113" y="3416300"/>
              <a:ext cx="241300" cy="118110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6" name="Rectangle 46"/>
            <p:cNvSpPr>
              <a:spLocks noChangeArrowheads="1"/>
            </p:cNvSpPr>
            <p:nvPr/>
          </p:nvSpPr>
          <p:spPr bwMode="auto">
            <a:xfrm>
              <a:off x="6494463" y="4208463"/>
              <a:ext cx="241300" cy="38893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7" name="Rectangle 47"/>
            <p:cNvSpPr>
              <a:spLocks noChangeArrowheads="1"/>
            </p:cNvSpPr>
            <p:nvPr/>
          </p:nvSpPr>
          <p:spPr bwMode="auto">
            <a:xfrm>
              <a:off x="6754813" y="3175000"/>
              <a:ext cx="241300" cy="1422400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8" name="Rectangle 48"/>
            <p:cNvSpPr>
              <a:spLocks noChangeArrowheads="1"/>
            </p:cNvSpPr>
            <p:nvPr/>
          </p:nvSpPr>
          <p:spPr bwMode="auto">
            <a:xfrm>
              <a:off x="7400925" y="2293938"/>
              <a:ext cx="241300" cy="23034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39" name="Rectangle 49"/>
            <p:cNvSpPr>
              <a:spLocks noChangeArrowheads="1"/>
            </p:cNvSpPr>
            <p:nvPr/>
          </p:nvSpPr>
          <p:spPr bwMode="auto">
            <a:xfrm>
              <a:off x="7661275" y="4297363"/>
              <a:ext cx="241300" cy="30003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40" name="Rectangle 50"/>
            <p:cNvSpPr>
              <a:spLocks noChangeArrowheads="1"/>
            </p:cNvSpPr>
            <p:nvPr/>
          </p:nvSpPr>
          <p:spPr bwMode="auto">
            <a:xfrm>
              <a:off x="7921625" y="4143375"/>
              <a:ext cx="241300" cy="454025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41" name="Rectangle 51"/>
            <p:cNvSpPr>
              <a:spLocks noChangeArrowheads="1"/>
            </p:cNvSpPr>
            <p:nvPr/>
          </p:nvSpPr>
          <p:spPr bwMode="auto">
            <a:xfrm>
              <a:off x="6323013" y="1652588"/>
              <a:ext cx="125412" cy="128587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42" name="Rectangle 52"/>
            <p:cNvSpPr>
              <a:spLocks noChangeArrowheads="1"/>
            </p:cNvSpPr>
            <p:nvPr/>
          </p:nvSpPr>
          <p:spPr bwMode="auto">
            <a:xfrm>
              <a:off x="4427538" y="1652588"/>
              <a:ext cx="125412" cy="12858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643" name="Freeform 53"/>
            <p:cNvSpPr>
              <a:spLocks/>
            </p:cNvSpPr>
            <p:nvPr/>
          </p:nvSpPr>
          <p:spPr bwMode="auto">
            <a:xfrm>
              <a:off x="3521075" y="1652588"/>
              <a:ext cx="125413" cy="128587"/>
            </a:xfrm>
            <a:custGeom>
              <a:avLst/>
              <a:gdLst>
                <a:gd name="T0" fmla="*/ 0 w 79"/>
                <a:gd name="T1" fmla="*/ 0 h 81"/>
                <a:gd name="T2" fmla="*/ 0 w 79"/>
                <a:gd name="T3" fmla="*/ 2147483647 h 81"/>
                <a:gd name="T4" fmla="*/ 2147483647 w 79"/>
                <a:gd name="T5" fmla="*/ 2147483647 h 81"/>
                <a:gd name="T6" fmla="*/ 2147483647 w 79"/>
                <a:gd name="T7" fmla="*/ 0 h 81"/>
                <a:gd name="T8" fmla="*/ 0 w 79"/>
                <a:gd name="T9" fmla="*/ 0 h 81"/>
                <a:gd name="T10" fmla="*/ 0 w 79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9"/>
                <a:gd name="T19" fmla="*/ 0 h 81"/>
                <a:gd name="T20" fmla="*/ 79 w 79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9" h="81">
                  <a:moveTo>
                    <a:pt x="0" y="0"/>
                  </a:moveTo>
                  <a:lnTo>
                    <a:pt x="0" y="81"/>
                  </a:lnTo>
                  <a:lnTo>
                    <a:pt x="79" y="81"/>
                  </a:lnTo>
                  <a:lnTo>
                    <a:pt x="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4" name="ZoneTexte 12309"/>
            <p:cNvSpPr txBox="1">
              <a:spLocks noChangeArrowheads="1"/>
            </p:cNvSpPr>
            <p:nvPr/>
          </p:nvSpPr>
          <p:spPr bwMode="auto">
            <a:xfrm>
              <a:off x="925513" y="1401763"/>
              <a:ext cx="439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25645" name="ZoneTexte 54"/>
            <p:cNvSpPr txBox="1">
              <a:spLocks noChangeArrowheads="1"/>
            </p:cNvSpPr>
            <p:nvPr/>
          </p:nvSpPr>
          <p:spPr bwMode="auto">
            <a:xfrm>
              <a:off x="1011238" y="2012950"/>
              <a:ext cx="35401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25646" name="ZoneTexte 55"/>
            <p:cNvSpPr txBox="1">
              <a:spLocks noChangeArrowheads="1"/>
            </p:cNvSpPr>
            <p:nvPr/>
          </p:nvSpPr>
          <p:spPr bwMode="auto">
            <a:xfrm>
              <a:off x="1011238" y="2624138"/>
              <a:ext cx="354012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25647" name="ZoneTexte 56"/>
            <p:cNvSpPr txBox="1">
              <a:spLocks noChangeArrowheads="1"/>
            </p:cNvSpPr>
            <p:nvPr/>
          </p:nvSpPr>
          <p:spPr bwMode="auto">
            <a:xfrm>
              <a:off x="1011238" y="3235325"/>
              <a:ext cx="35401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5648" name="ZoneTexte 57"/>
            <p:cNvSpPr txBox="1">
              <a:spLocks noChangeArrowheads="1"/>
            </p:cNvSpPr>
            <p:nvPr/>
          </p:nvSpPr>
          <p:spPr bwMode="auto">
            <a:xfrm>
              <a:off x="1011238" y="3848100"/>
              <a:ext cx="3540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5649" name="ZoneTexte 58"/>
            <p:cNvSpPr txBox="1">
              <a:spLocks noChangeArrowheads="1"/>
            </p:cNvSpPr>
            <p:nvPr/>
          </p:nvSpPr>
          <p:spPr bwMode="auto">
            <a:xfrm>
              <a:off x="1095375" y="4459288"/>
              <a:ext cx="2698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02" name="ZoneTexte 59"/>
            <p:cNvSpPr txBox="1">
              <a:spLocks noChangeArrowheads="1"/>
            </p:cNvSpPr>
            <p:nvPr/>
          </p:nvSpPr>
          <p:spPr bwMode="auto">
            <a:xfrm>
              <a:off x="3622675" y="1525588"/>
              <a:ext cx="3238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A</a:t>
              </a:r>
            </a:p>
          </p:txBody>
        </p:sp>
        <p:sp>
          <p:nvSpPr>
            <p:cNvPr id="12303" name="ZoneTexte 60"/>
            <p:cNvSpPr txBox="1">
              <a:spLocks noChangeArrowheads="1"/>
            </p:cNvSpPr>
            <p:nvPr/>
          </p:nvSpPr>
          <p:spPr bwMode="auto">
            <a:xfrm>
              <a:off x="4543425" y="1525588"/>
              <a:ext cx="12477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Intermedio</a:t>
              </a:r>
            </a:p>
          </p:txBody>
        </p:sp>
        <p:sp>
          <p:nvSpPr>
            <p:cNvPr id="12304" name="ZoneTexte 61"/>
            <p:cNvSpPr txBox="1">
              <a:spLocks noChangeArrowheads="1"/>
            </p:cNvSpPr>
            <p:nvPr/>
          </p:nvSpPr>
          <p:spPr bwMode="auto">
            <a:xfrm>
              <a:off x="6405563" y="1525588"/>
              <a:ext cx="3143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</a:t>
              </a:r>
            </a:p>
          </p:txBody>
        </p:sp>
        <p:sp>
          <p:nvSpPr>
            <p:cNvPr id="12305" name="ZoneTexte 62"/>
            <p:cNvSpPr txBox="1">
              <a:spLocks noChangeArrowheads="1"/>
            </p:cNvSpPr>
            <p:nvPr/>
          </p:nvSpPr>
          <p:spPr bwMode="auto">
            <a:xfrm>
              <a:off x="1597025" y="4605338"/>
              <a:ext cx="739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Basales</a:t>
              </a:r>
            </a:p>
          </p:txBody>
        </p:sp>
        <p:sp>
          <p:nvSpPr>
            <p:cNvPr id="12306" name="ZoneTexte 63"/>
            <p:cNvSpPr txBox="1">
              <a:spLocks noChangeArrowheads="1"/>
            </p:cNvSpPr>
            <p:nvPr/>
          </p:nvSpPr>
          <p:spPr bwMode="auto">
            <a:xfrm>
              <a:off x="2906713" y="4605338"/>
              <a:ext cx="4508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S48</a:t>
              </a:r>
            </a:p>
          </p:txBody>
        </p:sp>
        <p:sp>
          <p:nvSpPr>
            <p:cNvPr id="12307" name="ZoneTexte 68"/>
            <p:cNvSpPr txBox="1">
              <a:spLocks noChangeArrowheads="1"/>
            </p:cNvSpPr>
            <p:nvPr/>
          </p:nvSpPr>
          <p:spPr bwMode="auto">
            <a:xfrm>
              <a:off x="3919538" y="4605338"/>
              <a:ext cx="739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Basales</a:t>
              </a:r>
            </a:p>
          </p:txBody>
        </p:sp>
        <p:sp>
          <p:nvSpPr>
            <p:cNvPr id="12308" name="ZoneTexte 69"/>
            <p:cNvSpPr txBox="1">
              <a:spLocks noChangeArrowheads="1"/>
            </p:cNvSpPr>
            <p:nvPr/>
          </p:nvSpPr>
          <p:spPr bwMode="auto">
            <a:xfrm>
              <a:off x="5229225" y="4605338"/>
              <a:ext cx="4508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S48</a:t>
              </a:r>
            </a:p>
          </p:txBody>
        </p:sp>
        <p:sp>
          <p:nvSpPr>
            <p:cNvPr id="12309" name="ZoneTexte 70"/>
            <p:cNvSpPr txBox="1">
              <a:spLocks noChangeArrowheads="1"/>
            </p:cNvSpPr>
            <p:nvPr/>
          </p:nvSpPr>
          <p:spPr bwMode="auto">
            <a:xfrm>
              <a:off x="6240463" y="4605338"/>
              <a:ext cx="739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Basales</a:t>
              </a:r>
            </a:p>
          </p:txBody>
        </p:sp>
        <p:sp>
          <p:nvSpPr>
            <p:cNvPr id="12310" name="ZoneTexte 71"/>
            <p:cNvSpPr txBox="1">
              <a:spLocks noChangeArrowheads="1"/>
            </p:cNvSpPr>
            <p:nvPr/>
          </p:nvSpPr>
          <p:spPr bwMode="auto">
            <a:xfrm>
              <a:off x="7550150" y="4605338"/>
              <a:ext cx="4508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S48</a:t>
              </a:r>
            </a:p>
          </p:txBody>
        </p:sp>
        <p:sp>
          <p:nvSpPr>
            <p:cNvPr id="25659" name="ZoneTexte 72"/>
            <p:cNvSpPr txBox="1">
              <a:spLocks noChangeArrowheads="1"/>
            </p:cNvSpPr>
            <p:nvPr/>
          </p:nvSpPr>
          <p:spPr bwMode="auto">
            <a:xfrm>
              <a:off x="1823781" y="4868863"/>
              <a:ext cx="149752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 dirty="0" err="1">
                  <a:solidFill>
                    <a:srgbClr val="000066"/>
                  </a:solidFill>
                </a:rPr>
                <a:t>Grupo</a:t>
              </a:r>
              <a:r>
                <a:rPr lang="fr-FR" sz="1200" b="1" dirty="0">
                  <a:solidFill>
                    <a:srgbClr val="000066"/>
                  </a:solidFill>
                </a:rPr>
                <a:t> 1 </a:t>
              </a:r>
              <a:r>
                <a:rPr lang="fr-FR" sz="1200" b="1" dirty="0" smtClean="0">
                  <a:solidFill>
                    <a:srgbClr val="000066"/>
                  </a:solidFill>
                </a:rPr>
                <a:t>(N </a:t>
              </a:r>
              <a:r>
                <a:rPr lang="fr-FR" sz="1200" b="1" dirty="0">
                  <a:solidFill>
                    <a:srgbClr val="000066"/>
                  </a:solidFill>
                </a:rPr>
                <a:t>= 21)**</a:t>
              </a:r>
            </a:p>
          </p:txBody>
        </p:sp>
        <p:sp>
          <p:nvSpPr>
            <p:cNvPr id="25660" name="ZoneTexte 73"/>
            <p:cNvSpPr txBox="1">
              <a:spLocks noChangeArrowheads="1"/>
            </p:cNvSpPr>
            <p:nvPr/>
          </p:nvSpPr>
          <p:spPr bwMode="auto">
            <a:xfrm>
              <a:off x="4185760" y="4868863"/>
              <a:ext cx="137890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 dirty="0" err="1">
                  <a:solidFill>
                    <a:srgbClr val="000066"/>
                  </a:solidFill>
                </a:rPr>
                <a:t>Grupo</a:t>
              </a:r>
              <a:r>
                <a:rPr lang="fr-FR" sz="1200" b="1" dirty="0">
                  <a:solidFill>
                    <a:srgbClr val="000066"/>
                  </a:solidFill>
                </a:rPr>
                <a:t> 2 </a:t>
              </a:r>
              <a:r>
                <a:rPr lang="fr-FR" sz="1200" b="1" dirty="0" smtClean="0">
                  <a:solidFill>
                    <a:srgbClr val="000066"/>
                  </a:solidFill>
                </a:rPr>
                <a:t>(N </a:t>
              </a:r>
              <a:r>
                <a:rPr lang="fr-FR" sz="1200" b="1" dirty="0">
                  <a:solidFill>
                    <a:srgbClr val="000066"/>
                  </a:solidFill>
                </a:rPr>
                <a:t>= 19)</a:t>
              </a:r>
            </a:p>
          </p:txBody>
        </p:sp>
        <p:sp>
          <p:nvSpPr>
            <p:cNvPr id="25661" name="ZoneTexte 74"/>
            <p:cNvSpPr txBox="1">
              <a:spLocks noChangeArrowheads="1"/>
            </p:cNvSpPr>
            <p:nvPr/>
          </p:nvSpPr>
          <p:spPr bwMode="auto">
            <a:xfrm>
              <a:off x="6671323" y="4868863"/>
              <a:ext cx="110043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</a:rPr>
                <a:t>RAL </a:t>
              </a:r>
              <a:r>
                <a:rPr lang="fr-FR" sz="1200" b="1" dirty="0" smtClean="0">
                  <a:solidFill>
                    <a:srgbClr val="000066"/>
                  </a:solidFill>
                </a:rPr>
                <a:t>(N </a:t>
              </a:r>
              <a:r>
                <a:rPr lang="fr-FR" sz="1200" b="1" dirty="0">
                  <a:solidFill>
                    <a:srgbClr val="000066"/>
                  </a:solidFill>
                </a:rPr>
                <a:t>= 40)</a:t>
              </a:r>
            </a:p>
          </p:txBody>
        </p:sp>
        <p:sp>
          <p:nvSpPr>
            <p:cNvPr id="12314" name="5 CuadroTexto"/>
            <p:cNvSpPr txBox="1">
              <a:spLocks noChangeArrowheads="1"/>
            </p:cNvSpPr>
            <p:nvPr/>
          </p:nvSpPr>
          <p:spPr bwMode="auto">
            <a:xfrm>
              <a:off x="1600200" y="2060575"/>
              <a:ext cx="2076450" cy="32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240" tIns="40620" rIns="81240" bIns="40620">
              <a:spAutoFit/>
            </a:bodyPr>
            <a:lstStyle/>
            <a:p>
              <a:pPr defTabSz="812800">
                <a:defRPr/>
              </a:pPr>
              <a:r>
                <a:rPr lang="es-ES" sz="1600" b="1" dirty="0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grupo 1: LPV/r, FPV/r</a:t>
              </a:r>
            </a:p>
          </p:txBody>
        </p:sp>
        <p:sp>
          <p:nvSpPr>
            <p:cNvPr id="12315" name="6 CuadroTexto"/>
            <p:cNvSpPr txBox="1">
              <a:spLocks noChangeArrowheads="1"/>
            </p:cNvSpPr>
            <p:nvPr/>
          </p:nvSpPr>
          <p:spPr bwMode="auto">
            <a:xfrm>
              <a:off x="3746500" y="2060575"/>
              <a:ext cx="2120900" cy="32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240" tIns="40620" rIns="81240" bIns="40620">
              <a:spAutoFit/>
            </a:bodyPr>
            <a:lstStyle/>
            <a:p>
              <a:pPr defTabSz="812800">
                <a:defRPr/>
              </a:pPr>
              <a:r>
                <a:rPr lang="es-ES" sz="1600" b="1" dirty="0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grupo 2: ATV/r, SQV/r</a:t>
              </a:r>
            </a:p>
          </p:txBody>
        </p:sp>
        <p:cxnSp>
          <p:nvCxnSpPr>
            <p:cNvPr id="78" name="Straight Arrow Connector 5"/>
            <p:cNvCxnSpPr/>
            <p:nvPr/>
          </p:nvCxnSpPr>
          <p:spPr>
            <a:xfrm flipV="1">
              <a:off x="6451600" y="2438400"/>
              <a:ext cx="863600" cy="79692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8"/>
            <p:cNvCxnSpPr/>
            <p:nvPr/>
          </p:nvCxnSpPr>
          <p:spPr>
            <a:xfrm>
              <a:off x="7034213" y="3228975"/>
              <a:ext cx="1008062" cy="8636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66" name="ZoneTexte 79"/>
            <p:cNvSpPr txBox="1">
              <a:spLocks noChangeArrowheads="1"/>
            </p:cNvSpPr>
            <p:nvPr/>
          </p:nvSpPr>
          <p:spPr bwMode="auto">
            <a:xfrm>
              <a:off x="2439988" y="3376613"/>
              <a:ext cx="6270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0.439*</a:t>
              </a:r>
            </a:p>
          </p:txBody>
        </p:sp>
        <p:sp>
          <p:nvSpPr>
            <p:cNvPr id="25667" name="ZoneTexte 80"/>
            <p:cNvSpPr txBox="1">
              <a:spLocks noChangeArrowheads="1"/>
            </p:cNvSpPr>
            <p:nvPr/>
          </p:nvSpPr>
          <p:spPr bwMode="auto">
            <a:xfrm>
              <a:off x="4602163" y="2651125"/>
              <a:ext cx="6270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0.088*</a:t>
              </a:r>
            </a:p>
          </p:txBody>
        </p:sp>
        <p:sp>
          <p:nvSpPr>
            <p:cNvPr id="25668" name="ZoneTexte 81"/>
            <p:cNvSpPr txBox="1">
              <a:spLocks noChangeArrowheads="1"/>
            </p:cNvSpPr>
            <p:nvPr/>
          </p:nvSpPr>
          <p:spPr bwMode="auto">
            <a:xfrm>
              <a:off x="6764338" y="2846388"/>
              <a:ext cx="7604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0.001*</a:t>
              </a:r>
            </a:p>
          </p:txBody>
        </p:sp>
        <p:sp>
          <p:nvSpPr>
            <p:cNvPr id="25669" name="ZoneTexte 73"/>
            <p:cNvSpPr txBox="1">
              <a:spLocks noChangeArrowheads="1"/>
            </p:cNvSpPr>
            <p:nvPr/>
          </p:nvSpPr>
          <p:spPr bwMode="auto">
            <a:xfrm>
              <a:off x="620713" y="1423988"/>
              <a:ext cx="4222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2060"/>
                  </a:solidFill>
                </a:rPr>
                <a:t>(%)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 Subestudio SPIRAL: función endotelial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50800" y="1341438"/>
            <a:ext cx="9024938" cy="5256212"/>
          </a:xfrm>
        </p:spPr>
        <p:txBody>
          <a:bodyPr/>
          <a:lstStyle/>
          <a:p>
            <a:r>
              <a:rPr lang="es-ES_tradnl" dirty="0" smtClean="0">
                <a:solidFill>
                  <a:srgbClr val="000066"/>
                </a:solidFill>
              </a:rPr>
              <a:t>35 pacientes, IP/r (N = 16), RAL (N = 19)</a:t>
            </a:r>
          </a:p>
          <a:p>
            <a:r>
              <a:rPr lang="es-ES_tradnl" dirty="0" smtClean="0">
                <a:solidFill>
                  <a:srgbClr val="000066"/>
                </a:solidFill>
              </a:rPr>
              <a:t>La función endotelial fue evaluada con dilatación mediada por flujo (FMD)  de la arteria braquial basal, S24 y S48</a:t>
            </a:r>
          </a:p>
          <a:p>
            <a:r>
              <a:rPr lang="es-ES_tradnl" dirty="0" smtClean="0">
                <a:solidFill>
                  <a:srgbClr val="000066"/>
                </a:solidFill>
              </a:rPr>
              <a:t>Colesterol total, LDL y triglicéridos disminuyeron a S16 y S32 en rama  RAL, sin cambios en la rama IP/r </a:t>
            </a:r>
          </a:p>
          <a:p>
            <a:r>
              <a:rPr lang="es-ES_tradnl" dirty="0" smtClean="0">
                <a:solidFill>
                  <a:srgbClr val="000066"/>
                </a:solidFill>
              </a:rPr>
              <a:t>Los niveles de triglicéridos fueron significativamente mas bajas en rama RAL comparado con rama IP/r a S16, 32 y 48</a:t>
            </a:r>
          </a:p>
          <a:p>
            <a:r>
              <a:rPr lang="es-ES_tradnl" dirty="0" smtClean="0">
                <a:solidFill>
                  <a:srgbClr val="000066"/>
                </a:solidFill>
              </a:rPr>
              <a:t>Sin cambios significativos entre determinaciones basales en FMD a S24 </a:t>
            </a:r>
            <a:br>
              <a:rPr lang="es-ES_tradnl" dirty="0" smtClean="0">
                <a:solidFill>
                  <a:srgbClr val="000066"/>
                </a:solidFill>
              </a:rPr>
            </a:br>
            <a:r>
              <a:rPr lang="es-ES_tradnl" dirty="0" smtClean="0">
                <a:solidFill>
                  <a:srgbClr val="000066"/>
                </a:solidFill>
              </a:rPr>
              <a:t>y S48 en cada rama  y comparativamente entre ramas</a:t>
            </a:r>
          </a:p>
          <a:p>
            <a:r>
              <a:rPr lang="es-ES_tradnl" dirty="0" smtClean="0">
                <a:solidFill>
                  <a:srgbClr val="000066"/>
                </a:solidFill>
              </a:rPr>
              <a:t>El ajuste por diámetro arterial basal no tuvo efecto significativo en las diferencias el FMD</a:t>
            </a:r>
          </a:p>
          <a:p>
            <a:pPr lvl="1"/>
            <a:r>
              <a:rPr lang="es-ES_tradnl" sz="1800" dirty="0" smtClean="0"/>
              <a:t>Los valores basales (mediana) basales de  FMD en rango normal  ( &gt; 5%) </a:t>
            </a:r>
            <a:br>
              <a:rPr lang="es-ES_tradnl" sz="1800" dirty="0" smtClean="0"/>
            </a:br>
            <a:r>
              <a:rPr lang="es-ES_tradnl" sz="1800" dirty="0" smtClean="0"/>
              <a:t>+ el  limitado tamaño de la muestra  pudieron haber impedido la detección</a:t>
            </a:r>
            <a:br>
              <a:rPr lang="es-ES_tradnl" sz="1800" dirty="0" smtClean="0"/>
            </a:br>
            <a:r>
              <a:rPr lang="es-ES_tradnl" sz="1800" dirty="0" smtClean="0"/>
              <a:t>de diferencias entre ramas</a:t>
            </a:r>
          </a:p>
        </p:txBody>
      </p:sp>
      <p:sp>
        <p:nvSpPr>
          <p:cNvPr id="2662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2662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Masia M, JAC 2013; 68:409-413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latin typeface="Calibri" pitchFamily="34" charset="0"/>
              </a:rPr>
              <a:t>Fallo de tratamiento fallo (intención de tratar)</a:t>
            </a:r>
          </a:p>
          <a:p>
            <a:pPr lvl="1"/>
            <a:r>
              <a:rPr lang="es-ES" sz="1800" dirty="0" smtClean="0"/>
              <a:t>Progresión a SIDA</a:t>
            </a:r>
          </a:p>
          <a:p>
            <a:pPr lvl="1"/>
            <a:r>
              <a:rPr lang="es-ES" sz="1800" dirty="0" smtClean="0"/>
              <a:t>Mortalidad</a:t>
            </a:r>
          </a:p>
          <a:p>
            <a:pPr lvl="1"/>
            <a:r>
              <a:rPr lang="es-ES" sz="1800" dirty="0" smtClean="0"/>
              <a:t>Fallo virológico</a:t>
            </a:r>
          </a:p>
          <a:p>
            <a:pPr lvl="1"/>
            <a:r>
              <a:rPr lang="es-ES" sz="1800" dirty="0" smtClean="0"/>
              <a:t>Discontinuación de la medicación del estudio </a:t>
            </a:r>
          </a:p>
          <a:p>
            <a:pPr lvl="1"/>
            <a:r>
              <a:rPr lang="es-ES" sz="1800" dirty="0" smtClean="0"/>
              <a:t>Retiro de consentimiento, perdida de seguimiento</a:t>
            </a:r>
          </a:p>
          <a:p>
            <a:r>
              <a:rPr lang="es-ES" b="1" dirty="0" smtClean="0">
                <a:latin typeface="Calibri" pitchFamily="34" charset="0"/>
              </a:rPr>
              <a:t>Fallo de tratamiento (en-tratamiento)</a:t>
            </a:r>
          </a:p>
          <a:p>
            <a:pPr lvl="1"/>
            <a:r>
              <a:rPr lang="es-ES" sz="1800" dirty="0" smtClean="0"/>
              <a:t>Progresión a SIDA</a:t>
            </a:r>
          </a:p>
          <a:p>
            <a:pPr lvl="1"/>
            <a:r>
              <a:rPr lang="es-ES" sz="1800" dirty="0" smtClean="0"/>
              <a:t>Mortalidad</a:t>
            </a:r>
          </a:p>
          <a:p>
            <a:pPr lvl="1"/>
            <a:r>
              <a:rPr lang="es-ES" sz="1800" dirty="0" smtClean="0"/>
              <a:t>Fallo virológico durante el tratamiento</a:t>
            </a:r>
          </a:p>
          <a:p>
            <a:pPr lvl="1"/>
            <a:r>
              <a:rPr lang="es-ES" sz="1800" dirty="0" smtClean="0"/>
              <a:t>Pacientes que retiraron su consentimiento, o fueron perdidos al seguimiento, </a:t>
            </a:r>
            <a:br>
              <a:rPr lang="es-ES" sz="1800" dirty="0" smtClean="0"/>
            </a:br>
            <a:r>
              <a:rPr lang="es-ES" sz="1800" dirty="0" smtClean="0"/>
              <a:t>cambiaron o suspendieron la medicación del  estudio fueron censados</a:t>
            </a:r>
          </a:p>
          <a:p>
            <a:r>
              <a:rPr lang="es-ES" b="1" dirty="0" smtClean="0">
                <a:latin typeface="Calibri" pitchFamily="34" charset="0"/>
              </a:rPr>
              <a:t>Cambios en lípidos plasma</a:t>
            </a:r>
            <a:r>
              <a:rPr lang="es-ES" b="1" dirty="0" smtClean="0"/>
              <a:t> </a:t>
            </a:r>
            <a:endParaRPr lang="es-ES" b="1" dirty="0" smtClean="0">
              <a:latin typeface="Calibri" pitchFamily="34" charset="0"/>
            </a:endParaRPr>
          </a:p>
          <a:p>
            <a:pPr lvl="1"/>
            <a:r>
              <a:rPr lang="es-ES" sz="1800" dirty="0" smtClean="0"/>
              <a:t>Análisis por intención de tratar</a:t>
            </a: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512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120" name="Group 72"/>
          <p:cNvGraphicFramePr>
            <a:graphicFrameLocks noGrp="1"/>
          </p:cNvGraphicFramePr>
          <p:nvPr>
            <p:ph idx="1"/>
          </p:nvPr>
        </p:nvGraphicFramePr>
        <p:xfrm>
          <a:off x="704850" y="1657350"/>
          <a:ext cx="7642225" cy="4573584"/>
        </p:xfrm>
        <a:graphic>
          <a:graphicData uri="http://schemas.openxmlformats.org/drawingml/2006/table">
            <a:tbl>
              <a:tblPr/>
              <a:tblGrid>
                <a:gridCol w="444500"/>
                <a:gridCol w="3967163"/>
                <a:gridCol w="1616075"/>
                <a:gridCol w="1614487"/>
              </a:tblGrid>
              <a:tr h="3810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Pacientes incluidos en el análisis de eficacia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Mujeres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ARV de sosten: TDF + FTC/3TC ; ABC + 3TC/FTC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58% ; 19%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55% ; 20%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IP/r al ingreso: LPV/r ; ATV/r ; FPV/r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43% ; 37% ; 11%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45% ; 33% ; 13%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Pacientes en su primer régimen ARV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Pacientes con previa terapia ARV* subóptima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Pacientes con fallo virológico previo 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6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Pacientes con previa terapia ARV* </a:t>
                      </a: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subóptima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</a:t>
                      </a:r>
                      <a:b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 fallo virológico 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CD4/mm</a:t>
                      </a:r>
                      <a:r>
                        <a:rPr kumimoji="0" lang="es-E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, mediana (IQR)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529 (377-780)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509 (369-726)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Ingreso</a:t>
                      </a:r>
                      <a:endParaRPr kumimoji="0" lang="es-ES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Discontinuación antes de S48, n (%)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 (9%)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 (10%)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Por  eventos adversos 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Por fallo virológico 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10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s-ES" sz="2800" b="1">
                <a:solidFill>
                  <a:srgbClr val="CC3300"/>
                </a:solidFill>
                <a:latin typeface="Calibri" pitchFamily="34" charset="0"/>
              </a:rPr>
              <a:t>Características basales y disposición de pacientes</a:t>
            </a:r>
          </a:p>
        </p:txBody>
      </p:sp>
      <p:sp>
        <p:nvSpPr>
          <p:cNvPr id="6211" name="ZoneTexte 13"/>
          <p:cNvSpPr txBox="1">
            <a:spLocks noChangeArrowheads="1"/>
          </p:cNvSpPr>
          <p:nvPr/>
        </p:nvSpPr>
        <p:spPr bwMode="auto">
          <a:xfrm>
            <a:off x="769938" y="6264275"/>
            <a:ext cx="2432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" sz="1400">
                <a:solidFill>
                  <a:srgbClr val="000066"/>
                </a:solidFill>
              </a:rPr>
              <a:t>* 1 o 2 NRTI exclusivamente</a:t>
            </a:r>
          </a:p>
        </p:txBody>
      </p:sp>
      <p:sp>
        <p:nvSpPr>
          <p:cNvPr id="621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621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621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93975" y="1100138"/>
            <a:ext cx="4802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" sz="2800" b="1" dirty="0">
                <a:solidFill>
                  <a:srgbClr val="CC3300"/>
                </a:solidFill>
                <a:latin typeface="Calibri" pitchFamily="34" charset="0"/>
              </a:rPr>
              <a:t>Resultados: </a:t>
            </a:r>
            <a:r>
              <a:rPr lang="es-ES" sz="2800" b="1" dirty="0" smtClean="0">
                <a:solidFill>
                  <a:srgbClr val="CC3300"/>
                </a:solidFill>
                <a:latin typeface="Calibri" pitchFamily="34" charset="0"/>
              </a:rPr>
              <a:t>análisis </a:t>
            </a:r>
            <a:r>
              <a:rPr lang="es-ES" sz="2800" b="1" dirty="0">
                <a:solidFill>
                  <a:srgbClr val="CC3300"/>
                </a:solidFill>
                <a:latin typeface="Calibri" pitchFamily="34" charset="0"/>
              </a:rPr>
              <a:t>de eficacia </a:t>
            </a:r>
          </a:p>
        </p:txBody>
      </p:sp>
      <p:sp>
        <p:nvSpPr>
          <p:cNvPr id="7171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717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pSp>
        <p:nvGrpSpPr>
          <p:cNvPr id="7174" name="Groupe 90"/>
          <p:cNvGrpSpPr>
            <a:grpSpLocks/>
          </p:cNvGrpSpPr>
          <p:nvPr/>
        </p:nvGrpSpPr>
        <p:grpSpPr bwMode="auto">
          <a:xfrm>
            <a:off x="130175" y="1482725"/>
            <a:ext cx="8774113" cy="4959696"/>
            <a:chOff x="130175" y="1482715"/>
            <a:chExt cx="8774113" cy="4959706"/>
          </a:xfrm>
        </p:grpSpPr>
        <p:sp>
          <p:nvSpPr>
            <p:cNvPr id="7175" name="Text Box 57"/>
            <p:cNvSpPr txBox="1">
              <a:spLocks noChangeArrowheads="1"/>
            </p:cNvSpPr>
            <p:nvPr/>
          </p:nvSpPr>
          <p:spPr bwMode="auto">
            <a:xfrm>
              <a:off x="1055688" y="1976438"/>
              <a:ext cx="33956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b="1" dirty="0">
                  <a:solidFill>
                    <a:srgbClr val="0066FF"/>
                  </a:solidFill>
                  <a:latin typeface="Calibri" pitchFamily="34" charset="0"/>
                </a:rPr>
                <a:t>Ausencia de fallo de  tratamiento </a:t>
              </a:r>
            </a:p>
          </p:txBody>
        </p:sp>
        <p:sp>
          <p:nvSpPr>
            <p:cNvPr id="7176" name="ZoneTexte 86"/>
            <p:cNvSpPr txBox="1">
              <a:spLocks noChangeArrowheads="1"/>
            </p:cNvSpPr>
            <p:nvPr/>
          </p:nvSpPr>
          <p:spPr bwMode="auto">
            <a:xfrm>
              <a:off x="561975" y="5919200"/>
              <a:ext cx="1367682" cy="523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 dirty="0" smtClean="0">
                  <a:solidFill>
                    <a:srgbClr val="000066"/>
                  </a:solidFill>
                </a:rPr>
                <a:t>95%CI </a:t>
              </a:r>
              <a:r>
                <a:rPr lang="es-ES" sz="1400" dirty="0">
                  <a:solidFill>
                    <a:srgbClr val="000066"/>
                  </a:solidFill>
                </a:rPr>
                <a:t>por el </a:t>
              </a:r>
              <a:r>
                <a:rPr lang="es-ES" sz="1400" dirty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≠</a:t>
              </a:r>
              <a:r>
                <a:rPr lang="es-ES" sz="1400" dirty="0">
                  <a:solidFill>
                    <a:srgbClr val="000066"/>
                  </a:solidFill>
                  <a:cs typeface="Arial" pitchFamily="34" charset="0"/>
                </a:rPr>
                <a:t/>
              </a:r>
              <a:br>
                <a:rPr lang="es-ES" sz="1400" dirty="0">
                  <a:solidFill>
                    <a:srgbClr val="000066"/>
                  </a:solidFill>
                  <a:cs typeface="Arial" pitchFamily="34" charset="0"/>
                </a:rPr>
              </a:br>
              <a:r>
                <a:rPr lang="es-ES" sz="1400" dirty="0">
                  <a:solidFill>
                    <a:srgbClr val="000066"/>
                  </a:solidFill>
                  <a:cs typeface="Arial" pitchFamily="34" charset="0"/>
                </a:rPr>
                <a:t>= -5.2 ; 10.6</a:t>
              </a:r>
              <a:endParaRPr lang="es-ES" sz="1400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177" name="ZoneTexte 87"/>
            <p:cNvSpPr txBox="1">
              <a:spLocks noChangeArrowheads="1"/>
            </p:cNvSpPr>
            <p:nvPr/>
          </p:nvSpPr>
          <p:spPr bwMode="auto">
            <a:xfrm>
              <a:off x="846138" y="1482715"/>
              <a:ext cx="1711325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>
                  <a:solidFill>
                    <a:srgbClr val="000066"/>
                  </a:solidFill>
                </a:rPr>
                <a:t>Punto final primario</a:t>
              </a:r>
            </a:p>
            <a:p>
              <a:r>
                <a:rPr lang="es-ES" sz="1400">
                  <a:solidFill>
                    <a:srgbClr val="000066"/>
                  </a:solidFill>
                </a:rPr>
                <a:t> de eficacia</a:t>
              </a:r>
            </a:p>
          </p:txBody>
        </p:sp>
        <p:sp>
          <p:nvSpPr>
            <p:cNvPr id="7178" name="Text Box 57"/>
            <p:cNvSpPr txBox="1">
              <a:spLocks noChangeArrowheads="1"/>
            </p:cNvSpPr>
            <p:nvPr/>
          </p:nvSpPr>
          <p:spPr bwMode="auto">
            <a:xfrm>
              <a:off x="5203825" y="1976438"/>
              <a:ext cx="33956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b="1">
                  <a:solidFill>
                    <a:srgbClr val="0066FF"/>
                  </a:solidFill>
                  <a:latin typeface="Calibri" pitchFamily="34" charset="0"/>
                </a:rPr>
                <a:t>Ausencia de fallo  virológico</a:t>
              </a:r>
            </a:p>
          </p:txBody>
        </p:sp>
        <p:sp>
          <p:nvSpPr>
            <p:cNvPr id="7179" name="Rectangle 96"/>
            <p:cNvSpPr>
              <a:spLocks noChangeArrowheads="1"/>
            </p:cNvSpPr>
            <p:nvPr/>
          </p:nvSpPr>
          <p:spPr bwMode="auto">
            <a:xfrm>
              <a:off x="2216150" y="6135688"/>
              <a:ext cx="10302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- 5.9 ; 17.6</a:t>
              </a:r>
              <a:endParaRPr lang="es-ES"/>
            </a:p>
          </p:txBody>
        </p:sp>
        <p:sp>
          <p:nvSpPr>
            <p:cNvPr id="7180" name="Rectangle 97"/>
            <p:cNvSpPr>
              <a:spLocks noChangeArrowheads="1"/>
            </p:cNvSpPr>
            <p:nvPr/>
          </p:nvSpPr>
          <p:spPr bwMode="auto">
            <a:xfrm>
              <a:off x="3598863" y="6135688"/>
              <a:ext cx="11287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- 11.2 ; 10.9</a:t>
              </a:r>
              <a:endParaRPr lang="es-ES"/>
            </a:p>
          </p:txBody>
        </p:sp>
        <p:sp>
          <p:nvSpPr>
            <p:cNvPr id="7181" name="Rectangle 98"/>
            <p:cNvSpPr>
              <a:spLocks noChangeArrowheads="1"/>
            </p:cNvSpPr>
            <p:nvPr/>
          </p:nvSpPr>
          <p:spPr bwMode="auto">
            <a:xfrm>
              <a:off x="5076825" y="6135688"/>
              <a:ext cx="9318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- 3.5 ; 7.5</a:t>
              </a:r>
              <a:endParaRPr lang="es-ES"/>
            </a:p>
          </p:txBody>
        </p:sp>
        <p:sp>
          <p:nvSpPr>
            <p:cNvPr id="7182" name="Rectangle 99"/>
            <p:cNvSpPr>
              <a:spLocks noChangeArrowheads="1"/>
            </p:cNvSpPr>
            <p:nvPr/>
          </p:nvSpPr>
          <p:spPr bwMode="auto">
            <a:xfrm>
              <a:off x="6432550" y="6135688"/>
              <a:ext cx="10302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- 3.9 ; 13.9</a:t>
              </a:r>
              <a:endParaRPr lang="es-ES"/>
            </a:p>
          </p:txBody>
        </p:sp>
        <p:sp>
          <p:nvSpPr>
            <p:cNvPr id="7183" name="Rectangle 100"/>
            <p:cNvSpPr>
              <a:spLocks noChangeArrowheads="1"/>
            </p:cNvSpPr>
            <p:nvPr/>
          </p:nvSpPr>
          <p:spPr bwMode="auto">
            <a:xfrm>
              <a:off x="7799388" y="6135688"/>
              <a:ext cx="9318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- 9.3 ; 7.6</a:t>
              </a:r>
              <a:endParaRPr lang="es-ES"/>
            </a:p>
          </p:txBody>
        </p:sp>
        <p:sp>
          <p:nvSpPr>
            <p:cNvPr id="7184" name="AutoShape 126"/>
            <p:cNvSpPr>
              <a:spLocks noChangeArrowheads="1"/>
            </p:cNvSpPr>
            <p:nvPr/>
          </p:nvSpPr>
          <p:spPr bwMode="auto">
            <a:xfrm>
              <a:off x="3524250" y="1681163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s-ES" sz="2800"/>
            </a:p>
          </p:txBody>
        </p:sp>
        <p:grpSp>
          <p:nvGrpSpPr>
            <p:cNvPr id="7185" name="Group 167"/>
            <p:cNvGrpSpPr>
              <a:grpSpLocks/>
            </p:cNvGrpSpPr>
            <p:nvPr/>
          </p:nvGrpSpPr>
          <p:grpSpPr bwMode="auto">
            <a:xfrm>
              <a:off x="130175" y="1778000"/>
              <a:ext cx="8774113" cy="4256088"/>
              <a:chOff x="82" y="1120"/>
              <a:chExt cx="5527" cy="2681"/>
            </a:xfrm>
          </p:grpSpPr>
          <p:sp>
            <p:nvSpPr>
              <p:cNvPr id="7188" name="Rectangle 108"/>
              <p:cNvSpPr>
                <a:spLocks noChangeArrowheads="1"/>
              </p:cNvSpPr>
              <p:nvPr/>
            </p:nvSpPr>
            <p:spPr bwMode="auto">
              <a:xfrm>
                <a:off x="556" y="1697"/>
                <a:ext cx="256" cy="1552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89" name="Rectangle 109"/>
              <p:cNvSpPr>
                <a:spLocks noChangeArrowheads="1"/>
              </p:cNvSpPr>
              <p:nvPr/>
            </p:nvSpPr>
            <p:spPr bwMode="auto">
              <a:xfrm>
                <a:off x="1429" y="1709"/>
                <a:ext cx="257" cy="1540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0" name="Rectangle 110"/>
              <p:cNvSpPr>
                <a:spLocks noChangeArrowheads="1"/>
              </p:cNvSpPr>
              <p:nvPr/>
            </p:nvSpPr>
            <p:spPr bwMode="auto">
              <a:xfrm>
                <a:off x="2312" y="1685"/>
                <a:ext cx="257" cy="1564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1" name="Rectangle 111"/>
              <p:cNvSpPr>
                <a:spLocks noChangeArrowheads="1"/>
              </p:cNvSpPr>
              <p:nvPr/>
            </p:nvSpPr>
            <p:spPr bwMode="auto">
              <a:xfrm>
                <a:off x="3186" y="1566"/>
                <a:ext cx="256" cy="1683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2" name="Rectangle 112"/>
              <p:cNvSpPr>
                <a:spLocks noChangeArrowheads="1"/>
              </p:cNvSpPr>
              <p:nvPr/>
            </p:nvSpPr>
            <p:spPr bwMode="auto">
              <a:xfrm>
                <a:off x="4059" y="1560"/>
                <a:ext cx="257" cy="1689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3" name="Rectangle 113"/>
              <p:cNvSpPr>
                <a:spLocks noChangeArrowheads="1"/>
              </p:cNvSpPr>
              <p:nvPr/>
            </p:nvSpPr>
            <p:spPr bwMode="auto">
              <a:xfrm>
                <a:off x="4942" y="1572"/>
                <a:ext cx="257" cy="1677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4" name="Rectangle 114"/>
              <p:cNvSpPr>
                <a:spLocks noChangeArrowheads="1"/>
              </p:cNvSpPr>
              <p:nvPr/>
            </p:nvSpPr>
            <p:spPr bwMode="auto">
              <a:xfrm>
                <a:off x="812" y="1745"/>
                <a:ext cx="247" cy="150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5" name="Rectangle 115"/>
              <p:cNvSpPr>
                <a:spLocks noChangeArrowheads="1"/>
              </p:cNvSpPr>
              <p:nvPr/>
            </p:nvSpPr>
            <p:spPr bwMode="auto">
              <a:xfrm>
                <a:off x="1686" y="1805"/>
                <a:ext cx="256" cy="144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6" name="Rectangle 116"/>
              <p:cNvSpPr>
                <a:spLocks noChangeArrowheads="1"/>
              </p:cNvSpPr>
              <p:nvPr/>
            </p:nvSpPr>
            <p:spPr bwMode="auto">
              <a:xfrm>
                <a:off x="2569" y="1685"/>
                <a:ext cx="246" cy="156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7" name="Rectangle 117"/>
              <p:cNvSpPr>
                <a:spLocks noChangeArrowheads="1"/>
              </p:cNvSpPr>
              <p:nvPr/>
            </p:nvSpPr>
            <p:spPr bwMode="auto">
              <a:xfrm>
                <a:off x="3442" y="1596"/>
                <a:ext cx="247" cy="1653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8" name="Rectangle 118"/>
              <p:cNvSpPr>
                <a:spLocks noChangeArrowheads="1"/>
              </p:cNvSpPr>
              <p:nvPr/>
            </p:nvSpPr>
            <p:spPr bwMode="auto">
              <a:xfrm>
                <a:off x="4316" y="1631"/>
                <a:ext cx="256" cy="1618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99" name="Rectangle 119"/>
              <p:cNvSpPr>
                <a:spLocks noChangeArrowheads="1"/>
              </p:cNvSpPr>
              <p:nvPr/>
            </p:nvSpPr>
            <p:spPr bwMode="auto">
              <a:xfrm>
                <a:off x="5199" y="1566"/>
                <a:ext cx="247" cy="1683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00" name="Text Box 58"/>
              <p:cNvSpPr txBox="1">
                <a:spLocks noChangeArrowheads="1"/>
              </p:cNvSpPr>
              <p:nvPr/>
            </p:nvSpPr>
            <p:spPr bwMode="auto">
              <a:xfrm>
                <a:off x="1345" y="3250"/>
                <a:ext cx="157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400" b="1">
                    <a:solidFill>
                      <a:srgbClr val="000066"/>
                    </a:solidFill>
                    <a:latin typeface="+mj-lt"/>
                  </a:rPr>
                  <a:t>Fallo virológico previo </a:t>
                </a:r>
                <a:br>
                  <a:rPr lang="es-ES" sz="1400" b="1">
                    <a:solidFill>
                      <a:srgbClr val="000066"/>
                    </a:solidFill>
                    <a:latin typeface="+mj-lt"/>
                  </a:rPr>
                </a:br>
                <a:r>
                  <a:rPr lang="es-ES" sz="1400" b="1">
                    <a:solidFill>
                      <a:srgbClr val="000066"/>
                    </a:solidFill>
                    <a:latin typeface="+mj-lt"/>
                  </a:rPr>
                  <a:t>o terapia suboptima </a:t>
                </a:r>
              </a:p>
            </p:txBody>
          </p:sp>
          <p:sp>
            <p:nvSpPr>
              <p:cNvPr id="7201" name="Text Box 76"/>
              <p:cNvSpPr txBox="1">
                <a:spLocks noChangeArrowheads="1"/>
              </p:cNvSpPr>
              <p:nvPr/>
            </p:nvSpPr>
            <p:spPr bwMode="auto">
              <a:xfrm>
                <a:off x="204" y="1203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7202" name="Line 88"/>
              <p:cNvSpPr>
                <a:spLocks noChangeShapeType="1"/>
              </p:cNvSpPr>
              <p:nvPr/>
            </p:nvSpPr>
            <p:spPr bwMode="auto">
              <a:xfrm>
                <a:off x="380" y="1516"/>
                <a:ext cx="0" cy="17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3" name="Line 89"/>
              <p:cNvSpPr>
                <a:spLocks noChangeShapeType="1"/>
              </p:cNvSpPr>
              <p:nvPr/>
            </p:nvSpPr>
            <p:spPr bwMode="auto">
              <a:xfrm>
                <a:off x="322" y="3253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4" name="Line 90"/>
              <p:cNvSpPr>
                <a:spLocks noChangeShapeType="1"/>
              </p:cNvSpPr>
              <p:nvPr/>
            </p:nvSpPr>
            <p:spPr bwMode="auto">
              <a:xfrm>
                <a:off x="322" y="3074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5" name="Line 91"/>
              <p:cNvSpPr>
                <a:spLocks noChangeShapeType="1"/>
              </p:cNvSpPr>
              <p:nvPr/>
            </p:nvSpPr>
            <p:spPr bwMode="auto">
              <a:xfrm>
                <a:off x="322" y="2898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6" name="Line 92"/>
              <p:cNvSpPr>
                <a:spLocks noChangeShapeType="1"/>
              </p:cNvSpPr>
              <p:nvPr/>
            </p:nvSpPr>
            <p:spPr bwMode="auto">
              <a:xfrm>
                <a:off x="322" y="2727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7" name="Line 93"/>
              <p:cNvSpPr>
                <a:spLocks noChangeShapeType="1"/>
              </p:cNvSpPr>
              <p:nvPr/>
            </p:nvSpPr>
            <p:spPr bwMode="auto">
              <a:xfrm>
                <a:off x="322" y="2552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8" name="Line 94"/>
              <p:cNvSpPr>
                <a:spLocks noChangeShapeType="1"/>
              </p:cNvSpPr>
              <p:nvPr/>
            </p:nvSpPr>
            <p:spPr bwMode="auto">
              <a:xfrm>
                <a:off x="322" y="2381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09" name="Line 95"/>
              <p:cNvSpPr>
                <a:spLocks noChangeShapeType="1"/>
              </p:cNvSpPr>
              <p:nvPr/>
            </p:nvSpPr>
            <p:spPr bwMode="auto">
              <a:xfrm>
                <a:off x="322" y="2209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0" name="Line 96"/>
              <p:cNvSpPr>
                <a:spLocks noChangeShapeType="1"/>
              </p:cNvSpPr>
              <p:nvPr/>
            </p:nvSpPr>
            <p:spPr bwMode="auto">
              <a:xfrm>
                <a:off x="322" y="2034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1" name="Line 97"/>
              <p:cNvSpPr>
                <a:spLocks noChangeShapeType="1"/>
              </p:cNvSpPr>
              <p:nvPr/>
            </p:nvSpPr>
            <p:spPr bwMode="auto">
              <a:xfrm>
                <a:off x="322" y="1863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2" name="Line 98"/>
              <p:cNvSpPr>
                <a:spLocks noChangeShapeType="1"/>
              </p:cNvSpPr>
              <p:nvPr/>
            </p:nvSpPr>
            <p:spPr bwMode="auto">
              <a:xfrm>
                <a:off x="322" y="1687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3" name="Line 99"/>
              <p:cNvSpPr>
                <a:spLocks noChangeShapeType="1"/>
              </p:cNvSpPr>
              <p:nvPr/>
            </p:nvSpPr>
            <p:spPr bwMode="auto">
              <a:xfrm>
                <a:off x="322" y="1516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4" name="Line 100"/>
              <p:cNvSpPr>
                <a:spLocks noChangeShapeType="1"/>
              </p:cNvSpPr>
              <p:nvPr/>
            </p:nvSpPr>
            <p:spPr bwMode="auto">
              <a:xfrm>
                <a:off x="363" y="3253"/>
                <a:ext cx="524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5" name="Line 101"/>
              <p:cNvSpPr>
                <a:spLocks noChangeShapeType="1"/>
              </p:cNvSpPr>
              <p:nvPr/>
            </p:nvSpPr>
            <p:spPr bwMode="auto">
              <a:xfrm flipV="1">
                <a:off x="380" y="3245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16" name="Rectangle 108"/>
              <p:cNvSpPr>
                <a:spLocks noChangeArrowheads="1"/>
              </p:cNvSpPr>
              <p:nvPr/>
            </p:nvSpPr>
            <p:spPr bwMode="auto">
              <a:xfrm>
                <a:off x="579" y="1564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89.2</a:t>
                </a:r>
              </a:p>
            </p:txBody>
          </p:sp>
          <p:sp>
            <p:nvSpPr>
              <p:cNvPr id="7217" name="Rectangle 109"/>
              <p:cNvSpPr>
                <a:spLocks noChangeArrowheads="1"/>
              </p:cNvSpPr>
              <p:nvPr/>
            </p:nvSpPr>
            <p:spPr bwMode="auto">
              <a:xfrm>
                <a:off x="1442" y="1592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88.6</a:t>
                </a:r>
              </a:p>
            </p:txBody>
          </p:sp>
          <p:sp>
            <p:nvSpPr>
              <p:cNvPr id="7218" name="Rectangle 110"/>
              <p:cNvSpPr>
                <a:spLocks noChangeArrowheads="1"/>
              </p:cNvSpPr>
              <p:nvPr/>
            </p:nvSpPr>
            <p:spPr bwMode="auto">
              <a:xfrm>
                <a:off x="2375" y="1561"/>
                <a:ext cx="107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90</a:t>
                </a:r>
              </a:p>
            </p:txBody>
          </p:sp>
          <p:sp>
            <p:nvSpPr>
              <p:cNvPr id="7219" name="Rectangle 111"/>
              <p:cNvSpPr>
                <a:spLocks noChangeArrowheads="1"/>
              </p:cNvSpPr>
              <p:nvPr/>
            </p:nvSpPr>
            <p:spPr bwMode="auto">
              <a:xfrm>
                <a:off x="3201" y="1440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96.9</a:t>
                </a:r>
              </a:p>
            </p:txBody>
          </p:sp>
          <p:sp>
            <p:nvSpPr>
              <p:cNvPr id="7220" name="Rectangle 112"/>
              <p:cNvSpPr>
                <a:spLocks noChangeArrowheads="1"/>
              </p:cNvSpPr>
              <p:nvPr/>
            </p:nvSpPr>
            <p:spPr bwMode="auto">
              <a:xfrm>
                <a:off x="4072" y="1440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97.2</a:t>
                </a:r>
              </a:p>
            </p:txBody>
          </p:sp>
          <p:sp>
            <p:nvSpPr>
              <p:cNvPr id="7221" name="Rectangle 113"/>
              <p:cNvSpPr>
                <a:spLocks noChangeArrowheads="1"/>
              </p:cNvSpPr>
              <p:nvPr/>
            </p:nvSpPr>
            <p:spPr bwMode="auto">
              <a:xfrm>
                <a:off x="4966" y="1455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333399"/>
                    </a:solidFill>
                  </a:rPr>
                  <a:t>96.4</a:t>
                </a:r>
              </a:p>
            </p:txBody>
          </p:sp>
          <p:sp>
            <p:nvSpPr>
              <p:cNvPr id="7222" name="Rectangle 114"/>
              <p:cNvSpPr>
                <a:spLocks noChangeArrowheads="1"/>
              </p:cNvSpPr>
              <p:nvPr/>
            </p:nvSpPr>
            <p:spPr bwMode="auto">
              <a:xfrm>
                <a:off x="844" y="1615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86.6</a:t>
                </a:r>
              </a:p>
            </p:txBody>
          </p:sp>
          <p:sp>
            <p:nvSpPr>
              <p:cNvPr id="7223" name="Rectangle 115"/>
              <p:cNvSpPr>
                <a:spLocks noChangeArrowheads="1"/>
              </p:cNvSpPr>
              <p:nvPr/>
            </p:nvSpPr>
            <p:spPr bwMode="auto">
              <a:xfrm>
                <a:off x="1714" y="1668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83.1</a:t>
                </a:r>
              </a:p>
            </p:txBody>
          </p:sp>
          <p:sp>
            <p:nvSpPr>
              <p:cNvPr id="7224" name="Rectangle 116"/>
              <p:cNvSpPr>
                <a:spLocks noChangeArrowheads="1"/>
              </p:cNvSpPr>
              <p:nvPr/>
            </p:nvSpPr>
            <p:spPr bwMode="auto">
              <a:xfrm>
                <a:off x="2603" y="1564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89.9</a:t>
                </a:r>
              </a:p>
            </p:txBody>
          </p:sp>
          <p:sp>
            <p:nvSpPr>
              <p:cNvPr id="7225" name="Rectangle 117"/>
              <p:cNvSpPr>
                <a:spLocks noChangeArrowheads="1"/>
              </p:cNvSpPr>
              <p:nvPr/>
            </p:nvSpPr>
            <p:spPr bwMode="auto">
              <a:xfrm>
                <a:off x="3477" y="1471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95.1</a:t>
                </a:r>
              </a:p>
            </p:txBody>
          </p:sp>
          <p:sp>
            <p:nvSpPr>
              <p:cNvPr id="7226" name="Rectangle 118"/>
              <p:cNvSpPr>
                <a:spLocks noChangeArrowheads="1"/>
              </p:cNvSpPr>
              <p:nvPr/>
            </p:nvSpPr>
            <p:spPr bwMode="auto">
              <a:xfrm>
                <a:off x="4370" y="1473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93.1</a:t>
                </a:r>
              </a:p>
            </p:txBody>
          </p:sp>
          <p:sp>
            <p:nvSpPr>
              <p:cNvPr id="7227" name="Rectangle 119"/>
              <p:cNvSpPr>
                <a:spLocks noChangeArrowheads="1"/>
              </p:cNvSpPr>
              <p:nvPr/>
            </p:nvSpPr>
            <p:spPr bwMode="auto">
              <a:xfrm>
                <a:off x="5255" y="1422"/>
                <a:ext cx="186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s-ES" sz="1200" b="1">
                    <a:solidFill>
                      <a:srgbClr val="CC66FF"/>
                    </a:solidFill>
                  </a:rPr>
                  <a:t>96.9</a:t>
                </a:r>
              </a:p>
            </p:txBody>
          </p:sp>
          <p:sp>
            <p:nvSpPr>
              <p:cNvPr id="7228" name="Rectangle 120"/>
              <p:cNvSpPr>
                <a:spLocks noChangeArrowheads="1"/>
              </p:cNvSpPr>
              <p:nvPr/>
            </p:nvSpPr>
            <p:spPr bwMode="auto">
              <a:xfrm>
                <a:off x="206" y="3173"/>
                <a:ext cx="6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7229" name="Rectangle 121"/>
              <p:cNvSpPr>
                <a:spLocks noChangeArrowheads="1"/>
              </p:cNvSpPr>
              <p:nvPr/>
            </p:nvSpPr>
            <p:spPr bwMode="auto">
              <a:xfrm>
                <a:off x="144" y="2829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7230" name="Rectangle 122"/>
              <p:cNvSpPr>
                <a:spLocks noChangeArrowheads="1"/>
              </p:cNvSpPr>
              <p:nvPr/>
            </p:nvSpPr>
            <p:spPr bwMode="auto">
              <a:xfrm>
                <a:off x="144" y="2480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7231" name="Rectangle 123"/>
              <p:cNvSpPr>
                <a:spLocks noChangeArrowheads="1"/>
              </p:cNvSpPr>
              <p:nvPr/>
            </p:nvSpPr>
            <p:spPr bwMode="auto">
              <a:xfrm>
                <a:off x="144" y="2137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60</a:t>
                </a:r>
              </a:p>
            </p:txBody>
          </p:sp>
          <p:sp>
            <p:nvSpPr>
              <p:cNvPr id="7232" name="Rectangle 124"/>
              <p:cNvSpPr>
                <a:spLocks noChangeArrowheads="1"/>
              </p:cNvSpPr>
              <p:nvPr/>
            </p:nvSpPr>
            <p:spPr bwMode="auto">
              <a:xfrm>
                <a:off x="144" y="1790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80</a:t>
                </a:r>
              </a:p>
            </p:txBody>
          </p:sp>
          <p:sp>
            <p:nvSpPr>
              <p:cNvPr id="7233" name="Rectangle 125"/>
              <p:cNvSpPr>
                <a:spLocks noChangeArrowheads="1"/>
              </p:cNvSpPr>
              <p:nvPr/>
            </p:nvSpPr>
            <p:spPr bwMode="auto">
              <a:xfrm>
                <a:off x="82" y="1447"/>
                <a:ext cx="18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s-ES" sz="1400" b="1">
                    <a:solidFill>
                      <a:srgbClr val="000066"/>
                    </a:solidFill>
                  </a:rPr>
                  <a:t>100</a:t>
                </a:r>
              </a:p>
            </p:txBody>
          </p:sp>
          <p:sp>
            <p:nvSpPr>
              <p:cNvPr id="7234" name="Text Box 65"/>
              <p:cNvSpPr txBox="1">
                <a:spLocks noChangeArrowheads="1"/>
              </p:cNvSpPr>
              <p:nvPr/>
            </p:nvSpPr>
            <p:spPr bwMode="auto">
              <a:xfrm>
                <a:off x="533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139</a:t>
                </a:r>
              </a:p>
            </p:txBody>
          </p:sp>
          <p:sp>
            <p:nvSpPr>
              <p:cNvPr id="7235" name="ZoneTexte 80"/>
              <p:cNvSpPr txBox="1">
                <a:spLocks noChangeArrowheads="1"/>
              </p:cNvSpPr>
              <p:nvPr/>
            </p:nvSpPr>
            <p:spPr bwMode="auto">
              <a:xfrm>
                <a:off x="346" y="3063"/>
                <a:ext cx="24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s-ES" sz="1200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7236" name="Text Box 65"/>
              <p:cNvSpPr txBox="1">
                <a:spLocks noChangeArrowheads="1"/>
              </p:cNvSpPr>
              <p:nvPr/>
            </p:nvSpPr>
            <p:spPr bwMode="auto">
              <a:xfrm>
                <a:off x="785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134</a:t>
                </a:r>
              </a:p>
            </p:txBody>
          </p:sp>
          <p:sp>
            <p:nvSpPr>
              <p:cNvPr id="7237" name="Text Box 65"/>
              <p:cNvSpPr txBox="1">
                <a:spLocks noChangeArrowheads="1"/>
              </p:cNvSpPr>
              <p:nvPr/>
            </p:nvSpPr>
            <p:spPr bwMode="auto">
              <a:xfrm>
                <a:off x="1437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79</a:t>
                </a:r>
              </a:p>
            </p:txBody>
          </p:sp>
          <p:sp>
            <p:nvSpPr>
              <p:cNvPr id="7238" name="Text Box 65"/>
              <p:cNvSpPr txBox="1">
                <a:spLocks noChangeArrowheads="1"/>
              </p:cNvSpPr>
              <p:nvPr/>
            </p:nvSpPr>
            <p:spPr bwMode="auto">
              <a:xfrm>
                <a:off x="1707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65</a:t>
                </a:r>
              </a:p>
            </p:txBody>
          </p:sp>
          <p:sp>
            <p:nvSpPr>
              <p:cNvPr id="7239" name="Text Box 65"/>
              <p:cNvSpPr txBox="1">
                <a:spLocks noChangeArrowheads="1"/>
              </p:cNvSpPr>
              <p:nvPr/>
            </p:nvSpPr>
            <p:spPr bwMode="auto">
              <a:xfrm>
                <a:off x="2311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60</a:t>
                </a:r>
              </a:p>
            </p:txBody>
          </p:sp>
          <p:sp>
            <p:nvSpPr>
              <p:cNvPr id="7240" name="Text Box 65"/>
              <p:cNvSpPr txBox="1">
                <a:spLocks noChangeArrowheads="1"/>
              </p:cNvSpPr>
              <p:nvPr/>
            </p:nvSpPr>
            <p:spPr bwMode="auto">
              <a:xfrm>
                <a:off x="2581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69</a:t>
                </a:r>
              </a:p>
            </p:txBody>
          </p:sp>
          <p:sp>
            <p:nvSpPr>
              <p:cNvPr id="7241" name="Text Box 65"/>
              <p:cNvSpPr txBox="1">
                <a:spLocks noChangeArrowheads="1"/>
              </p:cNvSpPr>
              <p:nvPr/>
            </p:nvSpPr>
            <p:spPr bwMode="auto">
              <a:xfrm>
                <a:off x="4064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72</a:t>
                </a:r>
              </a:p>
            </p:txBody>
          </p:sp>
          <p:sp>
            <p:nvSpPr>
              <p:cNvPr id="7242" name="Text Box 65"/>
              <p:cNvSpPr txBox="1">
                <a:spLocks noChangeArrowheads="1"/>
              </p:cNvSpPr>
              <p:nvPr/>
            </p:nvSpPr>
            <p:spPr bwMode="auto">
              <a:xfrm>
                <a:off x="4336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58</a:t>
                </a:r>
              </a:p>
            </p:txBody>
          </p:sp>
          <p:sp>
            <p:nvSpPr>
              <p:cNvPr id="7243" name="Text Box 65"/>
              <p:cNvSpPr txBox="1">
                <a:spLocks noChangeArrowheads="1"/>
              </p:cNvSpPr>
              <p:nvPr/>
            </p:nvSpPr>
            <p:spPr bwMode="auto">
              <a:xfrm>
                <a:off x="4953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56</a:t>
                </a:r>
              </a:p>
            </p:txBody>
          </p:sp>
          <p:sp>
            <p:nvSpPr>
              <p:cNvPr id="7244" name="Text Box 65"/>
              <p:cNvSpPr txBox="1">
                <a:spLocks noChangeArrowheads="1"/>
              </p:cNvSpPr>
              <p:nvPr/>
            </p:nvSpPr>
            <p:spPr bwMode="auto">
              <a:xfrm>
                <a:off x="5194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64</a:t>
                </a:r>
              </a:p>
            </p:txBody>
          </p:sp>
          <p:sp>
            <p:nvSpPr>
              <p:cNvPr id="7245" name="Text Box 58"/>
              <p:cNvSpPr txBox="1">
                <a:spLocks noChangeArrowheads="1"/>
              </p:cNvSpPr>
              <p:nvPr/>
            </p:nvSpPr>
            <p:spPr bwMode="auto">
              <a:xfrm>
                <a:off x="405" y="3250"/>
                <a:ext cx="83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400" b="1" dirty="0">
                    <a:solidFill>
                      <a:srgbClr val="000066"/>
                    </a:solidFill>
                    <a:latin typeface="+mj-lt"/>
                  </a:rPr>
                  <a:t>Todos los pacientes</a:t>
                </a:r>
              </a:p>
            </p:txBody>
          </p:sp>
          <p:sp>
            <p:nvSpPr>
              <p:cNvPr id="7246" name="Rectangle 86"/>
              <p:cNvSpPr>
                <a:spLocks noChangeArrowheads="1"/>
              </p:cNvSpPr>
              <p:nvPr/>
            </p:nvSpPr>
            <p:spPr bwMode="auto">
              <a:xfrm>
                <a:off x="1591" y="3586"/>
                <a:ext cx="220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s-ES" b="1" dirty="0">
                    <a:solidFill>
                      <a:srgbClr val="000066"/>
                    </a:solidFill>
                    <a:latin typeface="+mj-lt"/>
                  </a:rPr>
                  <a:t>Si</a:t>
                </a:r>
              </a:p>
            </p:txBody>
          </p:sp>
          <p:sp>
            <p:nvSpPr>
              <p:cNvPr id="7247" name="Rectangle 87"/>
              <p:cNvSpPr>
                <a:spLocks noChangeArrowheads="1"/>
              </p:cNvSpPr>
              <p:nvPr/>
            </p:nvSpPr>
            <p:spPr bwMode="auto">
              <a:xfrm>
                <a:off x="2462" y="3586"/>
                <a:ext cx="290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s-ES" b="1">
                    <a:solidFill>
                      <a:srgbClr val="000066"/>
                    </a:solidFill>
                    <a:latin typeface="+mj-lt"/>
                  </a:rPr>
                  <a:t>No</a:t>
                </a:r>
              </a:p>
            </p:txBody>
          </p:sp>
          <p:sp>
            <p:nvSpPr>
              <p:cNvPr id="7248" name="Text Box 58"/>
              <p:cNvSpPr txBox="1">
                <a:spLocks noChangeArrowheads="1"/>
              </p:cNvSpPr>
              <p:nvPr/>
            </p:nvSpPr>
            <p:spPr bwMode="auto">
              <a:xfrm>
                <a:off x="3940" y="3250"/>
                <a:ext cx="157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400" b="1">
                    <a:solidFill>
                      <a:srgbClr val="000066"/>
                    </a:solidFill>
                    <a:latin typeface="+mj-lt"/>
                  </a:rPr>
                  <a:t>Fallo virológico previo </a:t>
                </a:r>
                <a:br>
                  <a:rPr lang="es-ES" sz="1400" b="1">
                    <a:solidFill>
                      <a:srgbClr val="000066"/>
                    </a:solidFill>
                    <a:latin typeface="+mj-lt"/>
                  </a:rPr>
                </a:br>
                <a:r>
                  <a:rPr lang="es-ES" sz="1400" b="1">
                    <a:solidFill>
                      <a:srgbClr val="000066"/>
                    </a:solidFill>
                    <a:latin typeface="+mj-lt"/>
                  </a:rPr>
                  <a:t>o terapia suboptima </a:t>
                </a:r>
              </a:p>
            </p:txBody>
          </p:sp>
          <p:sp>
            <p:nvSpPr>
              <p:cNvPr id="7249" name="Text Box 58"/>
              <p:cNvSpPr txBox="1">
                <a:spLocks noChangeArrowheads="1"/>
              </p:cNvSpPr>
              <p:nvPr/>
            </p:nvSpPr>
            <p:spPr bwMode="auto">
              <a:xfrm>
                <a:off x="3015" y="3250"/>
                <a:ext cx="83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ES" sz="1400" b="1">
                    <a:solidFill>
                      <a:srgbClr val="000066"/>
                    </a:solidFill>
                    <a:latin typeface="+mj-lt"/>
                  </a:rPr>
                  <a:t>Todos los pacientes</a:t>
                </a:r>
              </a:p>
            </p:txBody>
          </p:sp>
          <p:sp>
            <p:nvSpPr>
              <p:cNvPr id="7250" name="Rectangle 90"/>
              <p:cNvSpPr>
                <a:spLocks noChangeArrowheads="1"/>
              </p:cNvSpPr>
              <p:nvPr/>
            </p:nvSpPr>
            <p:spPr bwMode="auto">
              <a:xfrm>
                <a:off x="4186" y="3586"/>
                <a:ext cx="220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s-ES" b="1">
                    <a:solidFill>
                      <a:srgbClr val="000066"/>
                    </a:solidFill>
                    <a:latin typeface="+mj-lt"/>
                  </a:rPr>
                  <a:t>Si</a:t>
                </a:r>
              </a:p>
            </p:txBody>
          </p:sp>
          <p:sp>
            <p:nvSpPr>
              <p:cNvPr id="7251" name="Rectangle 91"/>
              <p:cNvSpPr>
                <a:spLocks noChangeArrowheads="1"/>
              </p:cNvSpPr>
              <p:nvPr/>
            </p:nvSpPr>
            <p:spPr bwMode="auto">
              <a:xfrm>
                <a:off x="5057" y="3586"/>
                <a:ext cx="290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s-ES" b="1">
                    <a:solidFill>
                      <a:srgbClr val="000066"/>
                    </a:solidFill>
                    <a:latin typeface="+mj-lt"/>
                  </a:rPr>
                  <a:t>No</a:t>
                </a:r>
              </a:p>
            </p:txBody>
          </p:sp>
          <p:sp>
            <p:nvSpPr>
              <p:cNvPr id="7252" name="Text Box 65"/>
              <p:cNvSpPr txBox="1">
                <a:spLocks noChangeArrowheads="1"/>
              </p:cNvSpPr>
              <p:nvPr/>
            </p:nvSpPr>
            <p:spPr bwMode="auto">
              <a:xfrm>
                <a:off x="3163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128</a:t>
                </a:r>
              </a:p>
            </p:txBody>
          </p:sp>
          <p:sp>
            <p:nvSpPr>
              <p:cNvPr id="7253" name="Text Box 65"/>
              <p:cNvSpPr txBox="1">
                <a:spLocks noChangeArrowheads="1"/>
              </p:cNvSpPr>
              <p:nvPr/>
            </p:nvSpPr>
            <p:spPr bwMode="auto">
              <a:xfrm>
                <a:off x="3428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" sz="1200" b="1">
                    <a:solidFill>
                      <a:schemeClr val="bg1"/>
                    </a:solidFill>
                  </a:rPr>
                  <a:t>122</a:t>
                </a:r>
              </a:p>
            </p:txBody>
          </p:sp>
          <p:sp>
            <p:nvSpPr>
              <p:cNvPr id="7254" name="Line 134"/>
              <p:cNvSpPr>
                <a:spLocks noChangeShapeType="1"/>
              </p:cNvSpPr>
              <p:nvPr/>
            </p:nvSpPr>
            <p:spPr bwMode="auto">
              <a:xfrm flipV="1">
                <a:off x="1249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5" name="Line 136"/>
              <p:cNvSpPr>
                <a:spLocks noChangeShapeType="1"/>
              </p:cNvSpPr>
              <p:nvPr/>
            </p:nvSpPr>
            <p:spPr bwMode="auto">
              <a:xfrm flipV="1">
                <a:off x="3005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6" name="Line 137"/>
              <p:cNvSpPr>
                <a:spLocks noChangeShapeType="1"/>
              </p:cNvSpPr>
              <p:nvPr/>
            </p:nvSpPr>
            <p:spPr bwMode="auto">
              <a:xfrm flipV="1">
                <a:off x="3879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7" name="Line 139"/>
              <p:cNvSpPr>
                <a:spLocks noChangeShapeType="1"/>
              </p:cNvSpPr>
              <p:nvPr/>
            </p:nvSpPr>
            <p:spPr bwMode="auto">
              <a:xfrm flipV="1">
                <a:off x="5606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8" name="Rectangle 3"/>
              <p:cNvSpPr>
                <a:spLocks noChangeArrowheads="1"/>
              </p:cNvSpPr>
              <p:nvPr/>
            </p:nvSpPr>
            <p:spPr bwMode="auto">
              <a:xfrm>
                <a:off x="2358" y="1121"/>
                <a:ext cx="112" cy="91"/>
              </a:xfrm>
              <a:prstGeom prst="rect">
                <a:avLst/>
              </a:prstGeom>
              <a:solidFill>
                <a:srgbClr val="33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ES">
                  <a:solidFill>
                    <a:srgbClr val="333399"/>
                  </a:solidFill>
                </a:endParaRPr>
              </a:p>
            </p:txBody>
          </p:sp>
          <p:sp>
            <p:nvSpPr>
              <p:cNvPr id="7259" name="Rectangle 4"/>
              <p:cNvSpPr>
                <a:spLocks noChangeArrowheads="1"/>
              </p:cNvSpPr>
              <p:nvPr/>
            </p:nvSpPr>
            <p:spPr bwMode="auto">
              <a:xfrm>
                <a:off x="3001" y="1120"/>
                <a:ext cx="112" cy="91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ES">
                  <a:solidFill>
                    <a:srgbClr val="333399"/>
                  </a:solidFill>
                </a:endParaRPr>
              </a:p>
            </p:txBody>
          </p:sp>
        </p:grpSp>
        <p:sp>
          <p:nvSpPr>
            <p:cNvPr id="7186" name="ZoneTexte 84"/>
            <p:cNvSpPr txBox="1">
              <a:spLocks noChangeArrowheads="1"/>
            </p:cNvSpPr>
            <p:nvPr/>
          </p:nvSpPr>
          <p:spPr bwMode="auto">
            <a:xfrm>
              <a:off x="3875088" y="1655763"/>
              <a:ext cx="5476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b="1">
                  <a:solidFill>
                    <a:srgbClr val="000066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7187" name="ZoneTexte 85"/>
            <p:cNvSpPr txBox="1">
              <a:spLocks noChangeArrowheads="1"/>
            </p:cNvSpPr>
            <p:nvPr/>
          </p:nvSpPr>
          <p:spPr bwMode="auto">
            <a:xfrm>
              <a:off x="4897438" y="1655763"/>
              <a:ext cx="546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b="1">
                  <a:solidFill>
                    <a:srgbClr val="000066"/>
                  </a:solidFill>
                  <a:latin typeface="Calibri" pitchFamily="34" charset="0"/>
                </a:rPr>
                <a:t>PI/r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790575" y="1263650"/>
            <a:ext cx="3400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s-ES" sz="2000" b="1" dirty="0">
                <a:solidFill>
                  <a:srgbClr val="CC3300"/>
                </a:solidFill>
                <a:latin typeface="Calibri" pitchFamily="34" charset="0"/>
              </a:rPr>
              <a:t>Tiempo al fallo de tratamiento</a:t>
            </a:r>
            <a:br>
              <a:rPr lang="es-ES" sz="2000" b="1" dirty="0">
                <a:solidFill>
                  <a:srgbClr val="CC3300"/>
                </a:solidFill>
                <a:latin typeface="Calibri" pitchFamily="34" charset="0"/>
              </a:rPr>
            </a:br>
            <a:r>
              <a:rPr lang="es-ES" sz="2000" b="1" dirty="0">
                <a:solidFill>
                  <a:srgbClr val="CC3300"/>
                </a:solidFill>
                <a:latin typeface="Calibri" pitchFamily="34" charset="0"/>
              </a:rPr>
              <a:t>por rama de tratamiento</a:t>
            </a:r>
          </a:p>
        </p:txBody>
      </p:sp>
      <p:sp>
        <p:nvSpPr>
          <p:cNvPr id="8198" name="Text Box 2"/>
          <p:cNvSpPr txBox="1">
            <a:spLocks noChangeArrowheads="1"/>
          </p:cNvSpPr>
          <p:nvPr/>
        </p:nvSpPr>
        <p:spPr bwMode="auto">
          <a:xfrm>
            <a:off x="5635625" y="1263650"/>
            <a:ext cx="28559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s-ES" sz="2000" b="1">
                <a:solidFill>
                  <a:srgbClr val="CC3300"/>
                </a:solidFill>
                <a:latin typeface="Calibri" pitchFamily="34" charset="0"/>
              </a:rPr>
              <a:t>Tiempo al fallo virológico</a:t>
            </a:r>
            <a:br>
              <a:rPr lang="es-ES" sz="20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s-ES" sz="2000" b="1">
                <a:solidFill>
                  <a:srgbClr val="CC3300"/>
                </a:solidFill>
                <a:latin typeface="Calibri" pitchFamily="34" charset="0"/>
              </a:rPr>
              <a:t>por rama de tratamiento</a:t>
            </a:r>
          </a:p>
        </p:txBody>
      </p:sp>
      <p:grpSp>
        <p:nvGrpSpPr>
          <p:cNvPr id="8199" name="Groupe 371"/>
          <p:cNvGrpSpPr>
            <a:grpSpLocks/>
          </p:cNvGrpSpPr>
          <p:nvPr/>
        </p:nvGrpSpPr>
        <p:grpSpPr bwMode="auto">
          <a:xfrm>
            <a:off x="298450" y="1909763"/>
            <a:ext cx="8653463" cy="3878262"/>
            <a:chOff x="298450" y="1909763"/>
            <a:chExt cx="8653463" cy="3878262"/>
          </a:xfrm>
        </p:grpSpPr>
        <p:sp>
          <p:nvSpPr>
            <p:cNvPr id="8200" name="AutoShape 126"/>
            <p:cNvSpPr>
              <a:spLocks noChangeArrowheads="1"/>
            </p:cNvSpPr>
            <p:nvPr/>
          </p:nvSpPr>
          <p:spPr bwMode="auto">
            <a:xfrm>
              <a:off x="298450" y="5310188"/>
              <a:ext cx="4205288" cy="4778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s-ES" sz="2800"/>
            </a:p>
          </p:txBody>
        </p:sp>
        <p:sp>
          <p:nvSpPr>
            <p:cNvPr id="8201" name="Rectangle 144"/>
            <p:cNvSpPr>
              <a:spLocks noChangeArrowheads="1"/>
            </p:cNvSpPr>
            <p:nvPr/>
          </p:nvSpPr>
          <p:spPr bwMode="auto">
            <a:xfrm>
              <a:off x="43815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134</a:t>
              </a:r>
            </a:p>
          </p:txBody>
        </p:sp>
        <p:sp>
          <p:nvSpPr>
            <p:cNvPr id="8202" name="Rectangle 145"/>
            <p:cNvSpPr>
              <a:spLocks noChangeArrowheads="1"/>
            </p:cNvSpPr>
            <p:nvPr/>
          </p:nvSpPr>
          <p:spPr bwMode="auto">
            <a:xfrm>
              <a:off x="76358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131</a:t>
              </a:r>
            </a:p>
          </p:txBody>
        </p:sp>
        <p:sp>
          <p:nvSpPr>
            <p:cNvPr id="8203" name="Rectangle 146"/>
            <p:cNvSpPr>
              <a:spLocks noChangeArrowheads="1"/>
            </p:cNvSpPr>
            <p:nvPr/>
          </p:nvSpPr>
          <p:spPr bwMode="auto">
            <a:xfrm>
              <a:off x="1668463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124</a:t>
              </a:r>
            </a:p>
          </p:txBody>
        </p:sp>
        <p:sp>
          <p:nvSpPr>
            <p:cNvPr id="8204" name="Rectangle 147"/>
            <p:cNvSpPr>
              <a:spLocks noChangeArrowheads="1"/>
            </p:cNvSpPr>
            <p:nvPr/>
          </p:nvSpPr>
          <p:spPr bwMode="auto">
            <a:xfrm>
              <a:off x="286543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121</a:t>
              </a:r>
            </a:p>
          </p:txBody>
        </p:sp>
        <p:sp>
          <p:nvSpPr>
            <p:cNvPr id="8205" name="Rectangle 148"/>
            <p:cNvSpPr>
              <a:spLocks noChangeArrowheads="1"/>
            </p:cNvSpPr>
            <p:nvPr/>
          </p:nvSpPr>
          <p:spPr bwMode="auto">
            <a:xfrm>
              <a:off x="4068763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116</a:t>
              </a:r>
            </a:p>
          </p:txBody>
        </p:sp>
        <p:sp>
          <p:nvSpPr>
            <p:cNvPr id="8206" name="Rectangle 149"/>
            <p:cNvSpPr>
              <a:spLocks noChangeArrowheads="1"/>
            </p:cNvSpPr>
            <p:nvPr/>
          </p:nvSpPr>
          <p:spPr bwMode="auto">
            <a:xfrm>
              <a:off x="43815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139</a:t>
              </a:r>
            </a:p>
          </p:txBody>
        </p:sp>
        <p:sp>
          <p:nvSpPr>
            <p:cNvPr id="8207" name="Rectangle 150"/>
            <p:cNvSpPr>
              <a:spLocks noChangeArrowheads="1"/>
            </p:cNvSpPr>
            <p:nvPr/>
          </p:nvSpPr>
          <p:spPr bwMode="auto">
            <a:xfrm>
              <a:off x="76358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138</a:t>
              </a:r>
            </a:p>
          </p:txBody>
        </p:sp>
        <p:sp>
          <p:nvSpPr>
            <p:cNvPr id="8208" name="Rectangle 151"/>
            <p:cNvSpPr>
              <a:spLocks noChangeArrowheads="1"/>
            </p:cNvSpPr>
            <p:nvPr/>
          </p:nvSpPr>
          <p:spPr bwMode="auto">
            <a:xfrm>
              <a:off x="1668463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132</a:t>
              </a:r>
            </a:p>
          </p:txBody>
        </p:sp>
        <p:sp>
          <p:nvSpPr>
            <p:cNvPr id="8209" name="Rectangle 152"/>
            <p:cNvSpPr>
              <a:spLocks noChangeArrowheads="1"/>
            </p:cNvSpPr>
            <p:nvPr/>
          </p:nvSpPr>
          <p:spPr bwMode="auto">
            <a:xfrm>
              <a:off x="286543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130</a:t>
              </a:r>
            </a:p>
          </p:txBody>
        </p:sp>
        <p:sp>
          <p:nvSpPr>
            <p:cNvPr id="8210" name="Rectangle 153"/>
            <p:cNvSpPr>
              <a:spLocks noChangeArrowheads="1"/>
            </p:cNvSpPr>
            <p:nvPr/>
          </p:nvSpPr>
          <p:spPr bwMode="auto">
            <a:xfrm>
              <a:off x="4068763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124</a:t>
              </a:r>
            </a:p>
          </p:txBody>
        </p:sp>
        <p:sp>
          <p:nvSpPr>
            <p:cNvPr id="8211" name="Text Box 174"/>
            <p:cNvSpPr txBox="1">
              <a:spLocks noChangeArrowheads="1"/>
            </p:cNvSpPr>
            <p:nvPr/>
          </p:nvSpPr>
          <p:spPr bwMode="auto">
            <a:xfrm>
              <a:off x="2751138" y="4090988"/>
              <a:ext cx="160337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s-ES" sz="1200" b="1">
                  <a:solidFill>
                    <a:srgbClr val="000066"/>
                  </a:solidFill>
                </a:rPr>
                <a:t>Log rank p = 0.4775</a:t>
              </a:r>
            </a:p>
          </p:txBody>
        </p:sp>
        <p:sp>
          <p:nvSpPr>
            <p:cNvPr id="8212" name="Text Box 174"/>
            <p:cNvSpPr txBox="1">
              <a:spLocks noChangeArrowheads="1"/>
            </p:cNvSpPr>
            <p:nvPr/>
          </p:nvSpPr>
          <p:spPr bwMode="auto">
            <a:xfrm>
              <a:off x="2295525" y="5035550"/>
              <a:ext cx="7381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s-ES" sz="1000" b="1">
                  <a:solidFill>
                    <a:srgbClr val="000066"/>
                  </a:solidFill>
                </a:rPr>
                <a:t>Semanas</a:t>
              </a:r>
            </a:p>
          </p:txBody>
        </p:sp>
        <p:grpSp>
          <p:nvGrpSpPr>
            <p:cNvPr id="8213" name="Groupe 149"/>
            <p:cNvGrpSpPr>
              <a:grpSpLocks/>
            </p:cNvGrpSpPr>
            <p:nvPr/>
          </p:nvGrpSpPr>
          <p:grpSpPr bwMode="auto">
            <a:xfrm>
              <a:off x="3524250" y="1909763"/>
              <a:ext cx="2055813" cy="366712"/>
              <a:chOff x="3524250" y="1909763"/>
              <a:chExt cx="2055813" cy="366712"/>
            </a:xfrm>
          </p:grpSpPr>
          <p:sp>
            <p:nvSpPr>
              <p:cNvPr id="8335" name="AutoShape 126"/>
              <p:cNvSpPr>
                <a:spLocks noChangeArrowheads="1"/>
              </p:cNvSpPr>
              <p:nvPr/>
            </p:nvSpPr>
            <p:spPr bwMode="auto">
              <a:xfrm>
                <a:off x="3524250" y="1935163"/>
                <a:ext cx="2055813" cy="3365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/>
                <a:endParaRPr lang="es-ES" sz="2800"/>
              </a:p>
            </p:txBody>
          </p:sp>
          <p:sp>
            <p:nvSpPr>
              <p:cNvPr id="8336" name="Rectangle 4"/>
              <p:cNvSpPr>
                <a:spLocks noChangeArrowheads="1"/>
              </p:cNvSpPr>
              <p:nvPr/>
            </p:nvSpPr>
            <p:spPr bwMode="auto">
              <a:xfrm>
                <a:off x="4764088" y="2032000"/>
                <a:ext cx="177800" cy="144463"/>
              </a:xfrm>
              <a:prstGeom prst="rect">
                <a:avLst/>
              </a:prstGeom>
              <a:solidFill>
                <a:srgbClr val="CC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ES">
                  <a:solidFill>
                    <a:srgbClr val="333399"/>
                  </a:solidFill>
                </a:endParaRPr>
              </a:p>
            </p:txBody>
          </p:sp>
          <p:sp>
            <p:nvSpPr>
              <p:cNvPr id="8337" name="ZoneTexte 84"/>
              <p:cNvSpPr txBox="1">
                <a:spLocks noChangeArrowheads="1"/>
              </p:cNvSpPr>
              <p:nvPr/>
            </p:nvSpPr>
            <p:spPr bwMode="auto">
              <a:xfrm>
                <a:off x="3875088" y="1909763"/>
                <a:ext cx="547687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s-ES" b="1">
                    <a:solidFill>
                      <a:srgbClr val="000066"/>
                    </a:solidFill>
                    <a:latin typeface="Calibri" pitchFamily="34" charset="0"/>
                  </a:rPr>
                  <a:t>RAL</a:t>
                </a:r>
              </a:p>
            </p:txBody>
          </p:sp>
          <p:sp>
            <p:nvSpPr>
              <p:cNvPr id="8338" name="ZoneTexte 85"/>
              <p:cNvSpPr txBox="1">
                <a:spLocks noChangeArrowheads="1"/>
              </p:cNvSpPr>
              <p:nvPr/>
            </p:nvSpPr>
            <p:spPr bwMode="auto">
              <a:xfrm>
                <a:off x="4897438" y="1909763"/>
                <a:ext cx="546100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s-ES" b="1">
                    <a:solidFill>
                      <a:srgbClr val="000066"/>
                    </a:solidFill>
                    <a:latin typeface="Calibri" pitchFamily="34" charset="0"/>
                  </a:rPr>
                  <a:t>PI/r</a:t>
                </a:r>
              </a:p>
            </p:txBody>
          </p:sp>
        </p:grpSp>
        <p:sp>
          <p:nvSpPr>
            <p:cNvPr id="8214" name="AutoShape 126"/>
            <p:cNvSpPr>
              <a:spLocks noChangeArrowheads="1"/>
            </p:cNvSpPr>
            <p:nvPr/>
          </p:nvSpPr>
          <p:spPr bwMode="auto">
            <a:xfrm>
              <a:off x="4746625" y="5310188"/>
              <a:ext cx="4205288" cy="4778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s-ES" sz="2800"/>
            </a:p>
          </p:txBody>
        </p:sp>
        <p:sp>
          <p:nvSpPr>
            <p:cNvPr id="8215" name="Rectangle 163"/>
            <p:cNvSpPr>
              <a:spLocks noChangeArrowheads="1"/>
            </p:cNvSpPr>
            <p:nvPr/>
          </p:nvSpPr>
          <p:spPr bwMode="auto">
            <a:xfrm>
              <a:off x="487838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134</a:t>
              </a:r>
            </a:p>
          </p:txBody>
        </p:sp>
        <p:sp>
          <p:nvSpPr>
            <p:cNvPr id="8216" name="Rectangle 164"/>
            <p:cNvSpPr>
              <a:spLocks noChangeArrowheads="1"/>
            </p:cNvSpPr>
            <p:nvPr/>
          </p:nvSpPr>
          <p:spPr bwMode="auto">
            <a:xfrm>
              <a:off x="5216525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122</a:t>
              </a:r>
            </a:p>
          </p:txBody>
        </p:sp>
        <p:sp>
          <p:nvSpPr>
            <p:cNvPr id="8217" name="Rectangle 165"/>
            <p:cNvSpPr>
              <a:spLocks noChangeArrowheads="1"/>
            </p:cNvSpPr>
            <p:nvPr/>
          </p:nvSpPr>
          <p:spPr bwMode="auto">
            <a:xfrm>
              <a:off x="609600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119</a:t>
              </a:r>
            </a:p>
          </p:txBody>
        </p:sp>
        <p:sp>
          <p:nvSpPr>
            <p:cNvPr id="8218" name="Rectangle 166"/>
            <p:cNvSpPr>
              <a:spLocks noChangeArrowheads="1"/>
            </p:cNvSpPr>
            <p:nvPr/>
          </p:nvSpPr>
          <p:spPr bwMode="auto">
            <a:xfrm>
              <a:off x="7305675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119</a:t>
              </a:r>
            </a:p>
          </p:txBody>
        </p:sp>
        <p:sp>
          <p:nvSpPr>
            <p:cNvPr id="8219" name="Rectangle 167"/>
            <p:cNvSpPr>
              <a:spLocks noChangeArrowheads="1"/>
            </p:cNvSpPr>
            <p:nvPr/>
          </p:nvSpPr>
          <p:spPr bwMode="auto">
            <a:xfrm>
              <a:off x="853440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CC66FF"/>
                  </a:solidFill>
                </a:rPr>
                <a:t>116</a:t>
              </a:r>
            </a:p>
          </p:txBody>
        </p:sp>
        <p:sp>
          <p:nvSpPr>
            <p:cNvPr id="8220" name="Rectangle 168"/>
            <p:cNvSpPr>
              <a:spLocks noChangeArrowheads="1"/>
            </p:cNvSpPr>
            <p:nvPr/>
          </p:nvSpPr>
          <p:spPr bwMode="auto">
            <a:xfrm>
              <a:off x="487838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139</a:t>
              </a:r>
            </a:p>
          </p:txBody>
        </p:sp>
        <p:sp>
          <p:nvSpPr>
            <p:cNvPr id="8221" name="Rectangle 169"/>
            <p:cNvSpPr>
              <a:spLocks noChangeArrowheads="1"/>
            </p:cNvSpPr>
            <p:nvPr/>
          </p:nvSpPr>
          <p:spPr bwMode="auto">
            <a:xfrm>
              <a:off x="5216525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128</a:t>
              </a:r>
            </a:p>
          </p:txBody>
        </p:sp>
        <p:sp>
          <p:nvSpPr>
            <p:cNvPr id="8222" name="Rectangle 170"/>
            <p:cNvSpPr>
              <a:spLocks noChangeArrowheads="1"/>
            </p:cNvSpPr>
            <p:nvPr/>
          </p:nvSpPr>
          <p:spPr bwMode="auto">
            <a:xfrm>
              <a:off x="609600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126</a:t>
              </a:r>
            </a:p>
          </p:txBody>
        </p:sp>
        <p:sp>
          <p:nvSpPr>
            <p:cNvPr id="8223" name="Rectangle 171"/>
            <p:cNvSpPr>
              <a:spLocks noChangeArrowheads="1"/>
            </p:cNvSpPr>
            <p:nvPr/>
          </p:nvSpPr>
          <p:spPr bwMode="auto">
            <a:xfrm>
              <a:off x="7305675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125</a:t>
              </a:r>
            </a:p>
          </p:txBody>
        </p:sp>
        <p:sp>
          <p:nvSpPr>
            <p:cNvPr id="8224" name="Rectangle 172"/>
            <p:cNvSpPr>
              <a:spLocks noChangeArrowheads="1"/>
            </p:cNvSpPr>
            <p:nvPr/>
          </p:nvSpPr>
          <p:spPr bwMode="auto">
            <a:xfrm>
              <a:off x="853440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s-ES" sz="1100" b="1">
                  <a:solidFill>
                    <a:srgbClr val="333399"/>
                  </a:solidFill>
                </a:rPr>
                <a:t>124</a:t>
              </a:r>
            </a:p>
          </p:txBody>
        </p:sp>
        <p:sp>
          <p:nvSpPr>
            <p:cNvPr id="8225" name="Text Box 174"/>
            <p:cNvSpPr txBox="1">
              <a:spLocks noChangeArrowheads="1"/>
            </p:cNvSpPr>
            <p:nvPr/>
          </p:nvSpPr>
          <p:spPr bwMode="auto">
            <a:xfrm>
              <a:off x="7315201" y="4090988"/>
              <a:ext cx="16033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s-ES" sz="1200" b="1">
                  <a:solidFill>
                    <a:srgbClr val="000066"/>
                  </a:solidFill>
                </a:rPr>
                <a:t>Log rank p = 0.4602</a:t>
              </a:r>
            </a:p>
          </p:txBody>
        </p:sp>
        <p:sp>
          <p:nvSpPr>
            <p:cNvPr id="8226" name="Rectangle 42"/>
            <p:cNvSpPr>
              <a:spLocks noChangeArrowheads="1"/>
            </p:cNvSpPr>
            <p:nvPr/>
          </p:nvSpPr>
          <p:spPr bwMode="auto">
            <a:xfrm>
              <a:off x="309561" y="4176716"/>
              <a:ext cx="360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000">
                  <a:solidFill>
                    <a:srgbClr val="000066"/>
                  </a:solidFill>
                </a:rPr>
                <a:t>0,6</a:t>
              </a:r>
            </a:p>
          </p:txBody>
        </p:sp>
        <p:sp>
          <p:nvSpPr>
            <p:cNvPr id="8227" name="Rectangle 42"/>
            <p:cNvSpPr>
              <a:spLocks noChangeArrowheads="1"/>
            </p:cNvSpPr>
            <p:nvPr/>
          </p:nvSpPr>
          <p:spPr bwMode="auto">
            <a:xfrm>
              <a:off x="847723" y="4840292"/>
              <a:ext cx="254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228" name="Rectangle 42"/>
            <p:cNvSpPr>
              <a:spLocks noChangeArrowheads="1"/>
            </p:cNvSpPr>
            <p:nvPr/>
          </p:nvSpPr>
          <p:spPr bwMode="auto">
            <a:xfrm>
              <a:off x="1154111" y="4840292"/>
              <a:ext cx="254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229" name="Rectangle 42"/>
            <p:cNvSpPr>
              <a:spLocks noChangeArrowheads="1"/>
            </p:cNvSpPr>
            <p:nvPr/>
          </p:nvSpPr>
          <p:spPr bwMode="auto">
            <a:xfrm>
              <a:off x="1416048" y="4840292"/>
              <a:ext cx="322262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230" name="Rectangle 42"/>
            <p:cNvSpPr>
              <a:spLocks noChangeArrowheads="1"/>
            </p:cNvSpPr>
            <p:nvPr/>
          </p:nvSpPr>
          <p:spPr bwMode="auto">
            <a:xfrm>
              <a:off x="1727198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231" name="Rectangle 42"/>
            <p:cNvSpPr>
              <a:spLocks noChangeArrowheads="1"/>
            </p:cNvSpPr>
            <p:nvPr/>
          </p:nvSpPr>
          <p:spPr bwMode="auto">
            <a:xfrm>
              <a:off x="2030410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232" name="Rectangle 42"/>
            <p:cNvSpPr>
              <a:spLocks noChangeArrowheads="1"/>
            </p:cNvSpPr>
            <p:nvPr/>
          </p:nvSpPr>
          <p:spPr bwMode="auto">
            <a:xfrm>
              <a:off x="2336798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233" name="Rectangle 42"/>
            <p:cNvSpPr>
              <a:spLocks noChangeArrowheads="1"/>
            </p:cNvSpPr>
            <p:nvPr/>
          </p:nvSpPr>
          <p:spPr bwMode="auto">
            <a:xfrm>
              <a:off x="2630485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auto">
            <a:xfrm>
              <a:off x="2928935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8235" name="Rectangle 42"/>
            <p:cNvSpPr>
              <a:spLocks noChangeArrowheads="1"/>
            </p:cNvSpPr>
            <p:nvPr/>
          </p:nvSpPr>
          <p:spPr bwMode="auto">
            <a:xfrm>
              <a:off x="3243260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236" name="Rectangle 42"/>
            <p:cNvSpPr>
              <a:spLocks noChangeArrowheads="1"/>
            </p:cNvSpPr>
            <p:nvPr/>
          </p:nvSpPr>
          <p:spPr bwMode="auto">
            <a:xfrm>
              <a:off x="3529010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237" name="Rectangle 42"/>
            <p:cNvSpPr>
              <a:spLocks noChangeArrowheads="1"/>
            </p:cNvSpPr>
            <p:nvPr/>
          </p:nvSpPr>
          <p:spPr bwMode="auto">
            <a:xfrm>
              <a:off x="3833810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8238" name="Rectangle 42"/>
            <p:cNvSpPr>
              <a:spLocks noChangeArrowheads="1"/>
            </p:cNvSpPr>
            <p:nvPr/>
          </p:nvSpPr>
          <p:spPr bwMode="auto">
            <a:xfrm>
              <a:off x="4127497" y="4840292"/>
              <a:ext cx="3238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239" name="Rectangle 42"/>
            <p:cNvSpPr>
              <a:spLocks noChangeArrowheads="1"/>
            </p:cNvSpPr>
            <p:nvPr/>
          </p:nvSpPr>
          <p:spPr bwMode="auto">
            <a:xfrm>
              <a:off x="309561" y="3717928"/>
              <a:ext cx="360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000">
                  <a:solidFill>
                    <a:srgbClr val="000066"/>
                  </a:solidFill>
                </a:rPr>
                <a:t>0,7</a:t>
              </a:r>
            </a:p>
          </p:txBody>
        </p:sp>
        <p:sp>
          <p:nvSpPr>
            <p:cNvPr id="8240" name="Rectangle 42"/>
            <p:cNvSpPr>
              <a:spLocks noChangeArrowheads="1"/>
            </p:cNvSpPr>
            <p:nvPr/>
          </p:nvSpPr>
          <p:spPr bwMode="auto">
            <a:xfrm>
              <a:off x="309561" y="3275015"/>
              <a:ext cx="360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000">
                  <a:solidFill>
                    <a:srgbClr val="000066"/>
                  </a:solidFill>
                </a:rPr>
                <a:t>0,8</a:t>
              </a:r>
            </a:p>
          </p:txBody>
        </p:sp>
        <p:sp>
          <p:nvSpPr>
            <p:cNvPr id="8241" name="Rectangle 42"/>
            <p:cNvSpPr>
              <a:spLocks noChangeArrowheads="1"/>
            </p:cNvSpPr>
            <p:nvPr/>
          </p:nvSpPr>
          <p:spPr bwMode="auto">
            <a:xfrm>
              <a:off x="309561" y="2825752"/>
              <a:ext cx="3603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000">
                  <a:solidFill>
                    <a:srgbClr val="000066"/>
                  </a:solidFill>
                </a:rPr>
                <a:t>0,9</a:t>
              </a:r>
            </a:p>
          </p:txBody>
        </p:sp>
        <p:sp>
          <p:nvSpPr>
            <p:cNvPr id="8242" name="Rectangle 42"/>
            <p:cNvSpPr>
              <a:spLocks noChangeArrowheads="1"/>
            </p:cNvSpPr>
            <p:nvPr/>
          </p:nvSpPr>
          <p:spPr bwMode="auto">
            <a:xfrm>
              <a:off x="415923" y="2351088"/>
              <a:ext cx="254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 sz="1000">
                  <a:solidFill>
                    <a:srgbClr val="000066"/>
                  </a:solidFill>
                </a:rPr>
                <a:t>1</a:t>
              </a:r>
            </a:p>
          </p:txBody>
        </p:sp>
        <p:grpSp>
          <p:nvGrpSpPr>
            <p:cNvPr id="8243" name="Group 178"/>
            <p:cNvGrpSpPr>
              <a:grpSpLocks/>
            </p:cNvGrpSpPr>
            <p:nvPr/>
          </p:nvGrpSpPr>
          <p:grpSpPr bwMode="auto">
            <a:xfrm>
              <a:off x="673098" y="2486026"/>
              <a:ext cx="3617911" cy="496888"/>
              <a:chOff x="424" y="930"/>
              <a:chExt cx="2279" cy="313"/>
            </a:xfrm>
          </p:grpSpPr>
          <p:sp>
            <p:nvSpPr>
              <p:cNvPr id="8333" name="Line 33"/>
              <p:cNvSpPr>
                <a:spLocks noChangeShapeType="1"/>
              </p:cNvSpPr>
              <p:nvPr/>
            </p:nvSpPr>
            <p:spPr bwMode="auto">
              <a:xfrm>
                <a:off x="424" y="930"/>
                <a:ext cx="101" cy="32"/>
              </a:xfrm>
              <a:prstGeom prst="line">
                <a:avLst/>
              </a:prstGeom>
              <a:noFill/>
              <a:ln w="25400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8334" name="Freeform 34"/>
              <p:cNvSpPr>
                <a:spLocks/>
              </p:cNvSpPr>
              <p:nvPr/>
            </p:nvSpPr>
            <p:spPr bwMode="auto">
              <a:xfrm>
                <a:off x="525" y="962"/>
                <a:ext cx="2178" cy="281"/>
              </a:xfrm>
              <a:custGeom>
                <a:avLst/>
                <a:gdLst>
                  <a:gd name="T0" fmla="*/ 0 w 18821"/>
                  <a:gd name="T1" fmla="*/ 0 h 2420"/>
                  <a:gd name="T2" fmla="*/ 0 w 18821"/>
                  <a:gd name="T3" fmla="*/ 0 h 2420"/>
                  <a:gd name="T4" fmla="*/ 0 w 18821"/>
                  <a:gd name="T5" fmla="*/ 0 h 2420"/>
                  <a:gd name="T6" fmla="*/ 0 w 18821"/>
                  <a:gd name="T7" fmla="*/ 0 h 2420"/>
                  <a:gd name="T8" fmla="*/ 0 w 18821"/>
                  <a:gd name="T9" fmla="*/ 0 h 2420"/>
                  <a:gd name="T10" fmla="*/ 0 w 18821"/>
                  <a:gd name="T11" fmla="*/ 0 h 2420"/>
                  <a:gd name="T12" fmla="*/ 0 w 18821"/>
                  <a:gd name="T13" fmla="*/ 0 h 2420"/>
                  <a:gd name="T14" fmla="*/ 0 w 18821"/>
                  <a:gd name="T15" fmla="*/ 0 h 2420"/>
                  <a:gd name="T16" fmla="*/ 0 w 18821"/>
                  <a:gd name="T17" fmla="*/ 0 h 2420"/>
                  <a:gd name="T18" fmla="*/ 0 w 18821"/>
                  <a:gd name="T19" fmla="*/ 0 h 2420"/>
                  <a:gd name="T20" fmla="*/ 0 w 18821"/>
                  <a:gd name="T21" fmla="*/ 0 h 2420"/>
                  <a:gd name="T22" fmla="*/ 0 w 18821"/>
                  <a:gd name="T23" fmla="*/ 0 h 2420"/>
                  <a:gd name="T24" fmla="*/ 0 w 18821"/>
                  <a:gd name="T25" fmla="*/ 0 h 2420"/>
                  <a:gd name="T26" fmla="*/ 0 w 18821"/>
                  <a:gd name="T27" fmla="*/ 0 h 2420"/>
                  <a:gd name="T28" fmla="*/ 0 w 18821"/>
                  <a:gd name="T29" fmla="*/ 0 h 2420"/>
                  <a:gd name="T30" fmla="*/ 0 w 18821"/>
                  <a:gd name="T31" fmla="*/ 0 h 2420"/>
                  <a:gd name="T32" fmla="*/ 0 w 18821"/>
                  <a:gd name="T33" fmla="*/ 0 h 2420"/>
                  <a:gd name="T34" fmla="*/ 0 w 18821"/>
                  <a:gd name="T35" fmla="*/ 0 h 2420"/>
                  <a:gd name="T36" fmla="*/ 0 w 18821"/>
                  <a:gd name="T37" fmla="*/ 0 h 2420"/>
                  <a:gd name="T38" fmla="*/ 0 w 18821"/>
                  <a:gd name="T39" fmla="*/ 0 h 2420"/>
                  <a:gd name="T40" fmla="*/ 0 w 18821"/>
                  <a:gd name="T41" fmla="*/ 0 h 2420"/>
                  <a:gd name="T42" fmla="*/ 0 w 18821"/>
                  <a:gd name="T43" fmla="*/ 0 h 2420"/>
                  <a:gd name="T44" fmla="*/ 0 w 18821"/>
                  <a:gd name="T45" fmla="*/ 0 h 24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821"/>
                  <a:gd name="T70" fmla="*/ 0 h 2420"/>
                  <a:gd name="T71" fmla="*/ 18821 w 18821"/>
                  <a:gd name="T72" fmla="*/ 2420 h 24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821" h="2420">
                    <a:moveTo>
                      <a:pt x="0" y="0"/>
                    </a:moveTo>
                    <a:lnTo>
                      <a:pt x="959" y="0"/>
                    </a:lnTo>
                    <a:lnTo>
                      <a:pt x="959" y="140"/>
                    </a:lnTo>
                    <a:lnTo>
                      <a:pt x="3980" y="140"/>
                    </a:lnTo>
                    <a:lnTo>
                      <a:pt x="3980" y="320"/>
                    </a:lnTo>
                    <a:lnTo>
                      <a:pt x="4619" y="320"/>
                    </a:lnTo>
                    <a:lnTo>
                      <a:pt x="4619" y="679"/>
                    </a:lnTo>
                    <a:lnTo>
                      <a:pt x="4939" y="679"/>
                    </a:lnTo>
                    <a:lnTo>
                      <a:pt x="4939" y="848"/>
                    </a:lnTo>
                    <a:lnTo>
                      <a:pt x="5760" y="848"/>
                    </a:lnTo>
                    <a:lnTo>
                      <a:pt x="5760" y="1019"/>
                    </a:lnTo>
                    <a:lnTo>
                      <a:pt x="6159" y="1019"/>
                    </a:lnTo>
                    <a:lnTo>
                      <a:pt x="6159" y="1208"/>
                    </a:lnTo>
                    <a:lnTo>
                      <a:pt x="9699" y="1208"/>
                    </a:lnTo>
                    <a:lnTo>
                      <a:pt x="9699" y="1380"/>
                    </a:lnTo>
                    <a:lnTo>
                      <a:pt x="14660" y="1380"/>
                    </a:lnTo>
                    <a:lnTo>
                      <a:pt x="14660" y="1519"/>
                    </a:lnTo>
                    <a:lnTo>
                      <a:pt x="14760" y="1519"/>
                    </a:lnTo>
                    <a:lnTo>
                      <a:pt x="14760" y="1700"/>
                    </a:lnTo>
                    <a:lnTo>
                      <a:pt x="14920" y="1700"/>
                    </a:lnTo>
                    <a:lnTo>
                      <a:pt x="14920" y="1840"/>
                    </a:lnTo>
                    <a:lnTo>
                      <a:pt x="18821" y="1840"/>
                    </a:lnTo>
                    <a:lnTo>
                      <a:pt x="18821" y="2420"/>
                    </a:lnTo>
                  </a:path>
                </a:pathLst>
              </a:cu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</p:grpSp>
        <p:sp>
          <p:nvSpPr>
            <p:cNvPr id="8244" name="Freeform 36"/>
            <p:cNvSpPr>
              <a:spLocks/>
            </p:cNvSpPr>
            <p:nvPr/>
          </p:nvSpPr>
          <p:spPr bwMode="auto">
            <a:xfrm>
              <a:off x="688973" y="2505076"/>
              <a:ext cx="3606799" cy="598488"/>
            </a:xfrm>
            <a:custGeom>
              <a:avLst/>
              <a:gdLst>
                <a:gd name="T0" fmla="*/ 0 w 19632"/>
                <a:gd name="T1" fmla="*/ 0 h 3251"/>
                <a:gd name="T2" fmla="*/ 0 w 19632"/>
                <a:gd name="T3" fmla="*/ 0 h 3251"/>
                <a:gd name="T4" fmla="*/ 0 w 19632"/>
                <a:gd name="T5" fmla="*/ 0 h 3251"/>
                <a:gd name="T6" fmla="*/ 0 w 19632"/>
                <a:gd name="T7" fmla="*/ 0 h 3251"/>
                <a:gd name="T8" fmla="*/ 0 w 19632"/>
                <a:gd name="T9" fmla="*/ 0 h 3251"/>
                <a:gd name="T10" fmla="*/ 0 w 19632"/>
                <a:gd name="T11" fmla="*/ 0 h 3251"/>
                <a:gd name="T12" fmla="*/ 0 w 19632"/>
                <a:gd name="T13" fmla="*/ 0 h 3251"/>
                <a:gd name="T14" fmla="*/ 0 w 19632"/>
                <a:gd name="T15" fmla="*/ 0 h 3251"/>
                <a:gd name="T16" fmla="*/ 0 w 19632"/>
                <a:gd name="T17" fmla="*/ 0 h 3251"/>
                <a:gd name="T18" fmla="*/ 0 w 19632"/>
                <a:gd name="T19" fmla="*/ 0 h 3251"/>
                <a:gd name="T20" fmla="*/ 0 w 19632"/>
                <a:gd name="T21" fmla="*/ 0 h 3251"/>
                <a:gd name="T22" fmla="*/ 0 w 19632"/>
                <a:gd name="T23" fmla="*/ 0 h 3251"/>
                <a:gd name="T24" fmla="*/ 0 w 19632"/>
                <a:gd name="T25" fmla="*/ 0 h 3251"/>
                <a:gd name="T26" fmla="*/ 0 w 19632"/>
                <a:gd name="T27" fmla="*/ 0 h 3251"/>
                <a:gd name="T28" fmla="*/ 0 w 19632"/>
                <a:gd name="T29" fmla="*/ 0 h 3251"/>
                <a:gd name="T30" fmla="*/ 0 w 19632"/>
                <a:gd name="T31" fmla="*/ 0 h 3251"/>
                <a:gd name="T32" fmla="*/ 0 w 19632"/>
                <a:gd name="T33" fmla="*/ 0 h 3251"/>
                <a:gd name="T34" fmla="*/ 0 w 19632"/>
                <a:gd name="T35" fmla="*/ 0 h 3251"/>
                <a:gd name="T36" fmla="*/ 0 w 19632"/>
                <a:gd name="T37" fmla="*/ 0 h 3251"/>
                <a:gd name="T38" fmla="*/ 0 w 19632"/>
                <a:gd name="T39" fmla="*/ 0 h 3251"/>
                <a:gd name="T40" fmla="*/ 0 w 19632"/>
                <a:gd name="T41" fmla="*/ 0 h 3251"/>
                <a:gd name="T42" fmla="*/ 0 w 19632"/>
                <a:gd name="T43" fmla="*/ 0 h 3251"/>
                <a:gd name="T44" fmla="*/ 0 w 19632"/>
                <a:gd name="T45" fmla="*/ 0 h 3251"/>
                <a:gd name="T46" fmla="*/ 0 w 19632"/>
                <a:gd name="T47" fmla="*/ 0 h 3251"/>
                <a:gd name="T48" fmla="*/ 0 w 19632"/>
                <a:gd name="T49" fmla="*/ 0 h 3251"/>
                <a:gd name="T50" fmla="*/ 0 w 19632"/>
                <a:gd name="T51" fmla="*/ 0 h 3251"/>
                <a:gd name="T52" fmla="*/ 0 w 19632"/>
                <a:gd name="T53" fmla="*/ 0 h 3251"/>
                <a:gd name="T54" fmla="*/ 0 w 19632"/>
                <a:gd name="T55" fmla="*/ 0 h 3251"/>
                <a:gd name="T56" fmla="*/ 0 w 19632"/>
                <a:gd name="T57" fmla="*/ 0 h 3251"/>
                <a:gd name="T58" fmla="*/ 0 w 19632"/>
                <a:gd name="T59" fmla="*/ 0 h 3251"/>
                <a:gd name="T60" fmla="*/ 0 w 19632"/>
                <a:gd name="T61" fmla="*/ 0 h 3251"/>
                <a:gd name="T62" fmla="*/ 0 w 19632"/>
                <a:gd name="T63" fmla="*/ 0 h 3251"/>
                <a:gd name="T64" fmla="*/ 0 w 19632"/>
                <a:gd name="T65" fmla="*/ 0 h 3251"/>
                <a:gd name="T66" fmla="*/ 0 w 19632"/>
                <a:gd name="T67" fmla="*/ 0 h 32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632"/>
                <a:gd name="T103" fmla="*/ 0 h 3251"/>
                <a:gd name="T104" fmla="*/ 19632 w 19632"/>
                <a:gd name="T105" fmla="*/ 3251 h 325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632" h="3251">
                  <a:moveTo>
                    <a:pt x="0" y="0"/>
                  </a:moveTo>
                  <a:lnTo>
                    <a:pt x="0" y="163"/>
                  </a:lnTo>
                  <a:lnTo>
                    <a:pt x="280" y="163"/>
                  </a:lnTo>
                  <a:lnTo>
                    <a:pt x="280" y="244"/>
                  </a:lnTo>
                  <a:lnTo>
                    <a:pt x="806" y="244"/>
                  </a:lnTo>
                  <a:lnTo>
                    <a:pt x="806" y="540"/>
                  </a:lnTo>
                  <a:lnTo>
                    <a:pt x="1646" y="540"/>
                  </a:lnTo>
                  <a:lnTo>
                    <a:pt x="1646" y="720"/>
                  </a:lnTo>
                  <a:lnTo>
                    <a:pt x="1927" y="720"/>
                  </a:lnTo>
                  <a:lnTo>
                    <a:pt x="1927" y="872"/>
                  </a:lnTo>
                  <a:lnTo>
                    <a:pt x="2825" y="872"/>
                  </a:lnTo>
                  <a:lnTo>
                    <a:pt x="2825" y="1131"/>
                  </a:lnTo>
                  <a:lnTo>
                    <a:pt x="3024" y="1131"/>
                  </a:lnTo>
                  <a:lnTo>
                    <a:pt x="3024" y="1220"/>
                  </a:lnTo>
                  <a:lnTo>
                    <a:pt x="4367" y="1220"/>
                  </a:lnTo>
                  <a:lnTo>
                    <a:pt x="4367" y="1411"/>
                  </a:lnTo>
                  <a:lnTo>
                    <a:pt x="5774" y="1411"/>
                  </a:lnTo>
                  <a:lnTo>
                    <a:pt x="5774" y="1612"/>
                  </a:lnTo>
                  <a:lnTo>
                    <a:pt x="6375" y="1612"/>
                  </a:lnTo>
                  <a:lnTo>
                    <a:pt x="6375" y="1840"/>
                  </a:lnTo>
                  <a:lnTo>
                    <a:pt x="7127" y="1840"/>
                  </a:lnTo>
                  <a:lnTo>
                    <a:pt x="7127" y="1964"/>
                  </a:lnTo>
                  <a:lnTo>
                    <a:pt x="8544" y="1964"/>
                  </a:lnTo>
                  <a:lnTo>
                    <a:pt x="8544" y="2131"/>
                  </a:lnTo>
                  <a:lnTo>
                    <a:pt x="10934" y="2131"/>
                  </a:lnTo>
                  <a:lnTo>
                    <a:pt x="10934" y="2359"/>
                  </a:lnTo>
                  <a:lnTo>
                    <a:pt x="14710" y="2359"/>
                  </a:lnTo>
                  <a:lnTo>
                    <a:pt x="14710" y="2571"/>
                  </a:lnTo>
                  <a:lnTo>
                    <a:pt x="15631" y="2571"/>
                  </a:lnTo>
                  <a:lnTo>
                    <a:pt x="15631" y="2712"/>
                  </a:lnTo>
                  <a:lnTo>
                    <a:pt x="17871" y="2712"/>
                  </a:lnTo>
                  <a:lnTo>
                    <a:pt x="17871" y="2900"/>
                  </a:lnTo>
                  <a:lnTo>
                    <a:pt x="19632" y="2900"/>
                  </a:lnTo>
                  <a:lnTo>
                    <a:pt x="19632" y="3251"/>
                  </a:lnTo>
                </a:path>
              </a:pathLst>
            </a:custGeom>
            <a:noFill/>
            <a:ln w="25400">
              <a:solidFill>
                <a:srgbClr val="CC66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45" name="Line 37"/>
            <p:cNvSpPr>
              <a:spLocks noChangeShapeType="1"/>
            </p:cNvSpPr>
            <p:nvPr/>
          </p:nvSpPr>
          <p:spPr bwMode="auto">
            <a:xfrm flipV="1">
              <a:off x="577848" y="4510092"/>
              <a:ext cx="196850" cy="13176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46" name="Line 38"/>
            <p:cNvSpPr>
              <a:spLocks noChangeShapeType="1"/>
            </p:cNvSpPr>
            <p:nvPr/>
          </p:nvSpPr>
          <p:spPr bwMode="auto">
            <a:xfrm flipV="1">
              <a:off x="600073" y="4570417"/>
              <a:ext cx="198437" cy="1381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47" name="Line 39"/>
            <p:cNvSpPr>
              <a:spLocks noChangeShapeType="1"/>
            </p:cNvSpPr>
            <p:nvPr/>
          </p:nvSpPr>
          <p:spPr bwMode="auto">
            <a:xfrm>
              <a:off x="2487610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48" name="Line 40"/>
            <p:cNvSpPr>
              <a:spLocks noChangeShapeType="1"/>
            </p:cNvSpPr>
            <p:nvPr/>
          </p:nvSpPr>
          <p:spPr bwMode="auto">
            <a:xfrm>
              <a:off x="2789235" y="4767267"/>
              <a:ext cx="0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49" name="Line 41"/>
            <p:cNvSpPr>
              <a:spLocks noChangeShapeType="1"/>
            </p:cNvSpPr>
            <p:nvPr/>
          </p:nvSpPr>
          <p:spPr bwMode="auto">
            <a:xfrm>
              <a:off x="3090860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0" name="Line 42"/>
            <p:cNvSpPr>
              <a:spLocks noChangeShapeType="1"/>
            </p:cNvSpPr>
            <p:nvPr/>
          </p:nvSpPr>
          <p:spPr bwMode="auto">
            <a:xfrm>
              <a:off x="3390897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1" name="Line 43"/>
            <p:cNvSpPr>
              <a:spLocks noChangeShapeType="1"/>
            </p:cNvSpPr>
            <p:nvPr/>
          </p:nvSpPr>
          <p:spPr bwMode="auto">
            <a:xfrm>
              <a:off x="3692522" y="4767267"/>
              <a:ext cx="0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2" name="Line 44"/>
            <p:cNvSpPr>
              <a:spLocks noChangeShapeType="1"/>
            </p:cNvSpPr>
            <p:nvPr/>
          </p:nvSpPr>
          <p:spPr bwMode="auto">
            <a:xfrm>
              <a:off x="3995735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3" name="Line 45"/>
            <p:cNvSpPr>
              <a:spLocks noChangeShapeType="1"/>
            </p:cNvSpPr>
            <p:nvPr/>
          </p:nvSpPr>
          <p:spPr bwMode="auto">
            <a:xfrm>
              <a:off x="4292597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4" name="Line 46"/>
            <p:cNvSpPr>
              <a:spLocks noChangeShapeType="1"/>
            </p:cNvSpPr>
            <p:nvPr/>
          </p:nvSpPr>
          <p:spPr bwMode="auto">
            <a:xfrm>
              <a:off x="669923" y="4652967"/>
              <a:ext cx="4762" cy="1730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8255" name="Line 47"/>
            <p:cNvSpPr>
              <a:spLocks noChangeShapeType="1"/>
            </p:cNvSpPr>
            <p:nvPr/>
          </p:nvSpPr>
          <p:spPr bwMode="auto">
            <a:xfrm>
              <a:off x="628648" y="4760917"/>
              <a:ext cx="444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6" name="Line 48"/>
            <p:cNvSpPr>
              <a:spLocks noChangeShapeType="1"/>
            </p:cNvSpPr>
            <p:nvPr/>
          </p:nvSpPr>
          <p:spPr bwMode="auto">
            <a:xfrm>
              <a:off x="979486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7" name="Line 49"/>
            <p:cNvSpPr>
              <a:spLocks noChangeShapeType="1"/>
            </p:cNvSpPr>
            <p:nvPr/>
          </p:nvSpPr>
          <p:spPr bwMode="auto">
            <a:xfrm>
              <a:off x="1281111" y="4767267"/>
              <a:ext cx="0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8" name="Line 50"/>
            <p:cNvSpPr>
              <a:spLocks noChangeShapeType="1"/>
            </p:cNvSpPr>
            <p:nvPr/>
          </p:nvSpPr>
          <p:spPr bwMode="auto">
            <a:xfrm>
              <a:off x="1581148" y="4767267"/>
              <a:ext cx="0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59" name="Line 51"/>
            <p:cNvSpPr>
              <a:spLocks noChangeShapeType="1"/>
            </p:cNvSpPr>
            <p:nvPr/>
          </p:nvSpPr>
          <p:spPr bwMode="auto">
            <a:xfrm>
              <a:off x="1882773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0" name="Line 52"/>
            <p:cNvSpPr>
              <a:spLocks noChangeShapeType="1"/>
            </p:cNvSpPr>
            <p:nvPr/>
          </p:nvSpPr>
          <p:spPr bwMode="auto">
            <a:xfrm>
              <a:off x="2187573" y="4767267"/>
              <a:ext cx="1587" cy="650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1" name="Line 53"/>
            <p:cNvSpPr>
              <a:spLocks noChangeShapeType="1"/>
            </p:cNvSpPr>
            <p:nvPr/>
          </p:nvSpPr>
          <p:spPr bwMode="auto">
            <a:xfrm>
              <a:off x="673098" y="2486026"/>
              <a:ext cx="1587" cy="208439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8262" name="Line 54"/>
            <p:cNvSpPr>
              <a:spLocks noChangeShapeType="1"/>
            </p:cNvSpPr>
            <p:nvPr/>
          </p:nvSpPr>
          <p:spPr bwMode="auto">
            <a:xfrm>
              <a:off x="673098" y="4760917"/>
              <a:ext cx="377824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3" name="Line 55"/>
            <p:cNvSpPr>
              <a:spLocks noChangeShapeType="1"/>
            </p:cNvSpPr>
            <p:nvPr/>
          </p:nvSpPr>
          <p:spPr bwMode="auto">
            <a:xfrm>
              <a:off x="612773" y="2949577"/>
              <a:ext cx="60325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4" name="Line 56"/>
            <p:cNvSpPr>
              <a:spLocks noChangeShapeType="1"/>
            </p:cNvSpPr>
            <p:nvPr/>
          </p:nvSpPr>
          <p:spPr bwMode="auto">
            <a:xfrm>
              <a:off x="612773" y="3397253"/>
              <a:ext cx="60325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5" name="Line 57"/>
            <p:cNvSpPr>
              <a:spLocks noChangeShapeType="1"/>
            </p:cNvSpPr>
            <p:nvPr/>
          </p:nvSpPr>
          <p:spPr bwMode="auto">
            <a:xfrm>
              <a:off x="612773" y="3851278"/>
              <a:ext cx="60325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6" name="Line 58"/>
            <p:cNvSpPr>
              <a:spLocks noChangeShapeType="1"/>
            </p:cNvSpPr>
            <p:nvPr/>
          </p:nvSpPr>
          <p:spPr bwMode="auto">
            <a:xfrm>
              <a:off x="612773" y="4305304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7" name="Line 59"/>
            <p:cNvSpPr>
              <a:spLocks noChangeShapeType="1"/>
            </p:cNvSpPr>
            <p:nvPr/>
          </p:nvSpPr>
          <p:spPr bwMode="auto">
            <a:xfrm>
              <a:off x="601661" y="4760917"/>
              <a:ext cx="5873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8" name="Line 60"/>
            <p:cNvSpPr>
              <a:spLocks noChangeShapeType="1"/>
            </p:cNvSpPr>
            <p:nvPr/>
          </p:nvSpPr>
          <p:spPr bwMode="auto">
            <a:xfrm>
              <a:off x="612773" y="2486026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69" name="Rectangle 42"/>
            <p:cNvSpPr>
              <a:spLocks noChangeArrowheads="1"/>
            </p:cNvSpPr>
            <p:nvPr/>
          </p:nvSpPr>
          <p:spPr bwMode="auto">
            <a:xfrm>
              <a:off x="552448" y="4838705"/>
              <a:ext cx="254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270" name="Line 69"/>
            <p:cNvSpPr>
              <a:spLocks noChangeShapeType="1"/>
            </p:cNvSpPr>
            <p:nvPr/>
          </p:nvSpPr>
          <p:spPr bwMode="auto">
            <a:xfrm flipH="1">
              <a:off x="5105402" y="2492450"/>
              <a:ext cx="9525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1" name="Line 70"/>
            <p:cNvSpPr>
              <a:spLocks noChangeShapeType="1"/>
            </p:cNvSpPr>
            <p:nvPr/>
          </p:nvSpPr>
          <p:spPr bwMode="auto">
            <a:xfrm flipH="1" flipV="1">
              <a:off x="5464179" y="2486097"/>
              <a:ext cx="1588" cy="20648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grpSp>
          <p:nvGrpSpPr>
            <p:cNvPr id="8272" name="Group 180"/>
            <p:cNvGrpSpPr>
              <a:grpSpLocks/>
            </p:cNvGrpSpPr>
            <p:nvPr/>
          </p:nvGrpSpPr>
          <p:grpSpPr bwMode="auto">
            <a:xfrm>
              <a:off x="5114927" y="2484509"/>
              <a:ext cx="3624278" cy="201720"/>
              <a:chOff x="3222" y="929"/>
              <a:chExt cx="2283" cy="127"/>
            </a:xfrm>
          </p:grpSpPr>
          <p:sp>
            <p:nvSpPr>
              <p:cNvPr id="8328" name="Line 71"/>
              <p:cNvSpPr>
                <a:spLocks noChangeShapeType="1"/>
              </p:cNvSpPr>
              <p:nvPr/>
            </p:nvSpPr>
            <p:spPr bwMode="auto">
              <a:xfrm flipH="1" flipV="1">
                <a:off x="3222" y="929"/>
                <a:ext cx="220" cy="1"/>
              </a:xfrm>
              <a:prstGeom prst="line">
                <a:avLst/>
              </a:prstGeom>
              <a:noFill/>
              <a:ln w="28575">
                <a:solidFill>
                  <a:srgbClr val="CC66FF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grpSp>
            <p:nvGrpSpPr>
              <p:cNvPr id="8329" name="Group 179"/>
              <p:cNvGrpSpPr>
                <a:grpSpLocks/>
              </p:cNvGrpSpPr>
              <p:nvPr/>
            </p:nvGrpSpPr>
            <p:grpSpPr bwMode="auto">
              <a:xfrm>
                <a:off x="3443" y="943"/>
                <a:ext cx="2062" cy="113"/>
                <a:chOff x="3443" y="943"/>
                <a:chExt cx="2062" cy="113"/>
              </a:xfrm>
            </p:grpSpPr>
            <p:sp>
              <p:nvSpPr>
                <p:cNvPr id="833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5468" y="1018"/>
                  <a:ext cx="10" cy="1"/>
                </a:xfrm>
                <a:prstGeom prst="line">
                  <a:avLst/>
                </a:prstGeom>
                <a:noFill/>
                <a:ln w="28575">
                  <a:solidFill>
                    <a:srgbClr val="CC66FF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31" name="Freeform 67"/>
                <p:cNvSpPr>
                  <a:spLocks/>
                </p:cNvSpPr>
                <p:nvPr/>
              </p:nvSpPr>
              <p:spPr bwMode="auto">
                <a:xfrm>
                  <a:off x="3443" y="943"/>
                  <a:ext cx="2025" cy="75"/>
                </a:xfrm>
                <a:custGeom>
                  <a:avLst/>
                  <a:gdLst>
                    <a:gd name="T0" fmla="*/ 0 w 13500"/>
                    <a:gd name="T1" fmla="*/ 0 h 502"/>
                    <a:gd name="T2" fmla="*/ 0 w 13500"/>
                    <a:gd name="T3" fmla="*/ 0 h 502"/>
                    <a:gd name="T4" fmla="*/ 0 w 13500"/>
                    <a:gd name="T5" fmla="*/ 0 h 502"/>
                    <a:gd name="T6" fmla="*/ 0 w 13500"/>
                    <a:gd name="T7" fmla="*/ 0 h 502"/>
                    <a:gd name="T8" fmla="*/ 0 w 13500"/>
                    <a:gd name="T9" fmla="*/ 0 h 502"/>
                    <a:gd name="T10" fmla="*/ 0 w 13500"/>
                    <a:gd name="T11" fmla="*/ 0 h 502"/>
                    <a:gd name="T12" fmla="*/ 0 w 13500"/>
                    <a:gd name="T13" fmla="*/ 0 h 502"/>
                    <a:gd name="T14" fmla="*/ 0 w 13500"/>
                    <a:gd name="T15" fmla="*/ 0 h 50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3500"/>
                    <a:gd name="T25" fmla="*/ 0 h 502"/>
                    <a:gd name="T26" fmla="*/ 13500 w 13500"/>
                    <a:gd name="T27" fmla="*/ 502 h 50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3500" h="502">
                      <a:moveTo>
                        <a:pt x="13500" y="502"/>
                      </a:moveTo>
                      <a:lnTo>
                        <a:pt x="12425" y="502"/>
                      </a:lnTo>
                      <a:lnTo>
                        <a:pt x="12425" y="344"/>
                      </a:lnTo>
                      <a:lnTo>
                        <a:pt x="3392" y="344"/>
                      </a:lnTo>
                      <a:lnTo>
                        <a:pt x="3392" y="167"/>
                      </a:lnTo>
                      <a:lnTo>
                        <a:pt x="2899" y="167"/>
                      </a:lnTo>
                      <a:lnTo>
                        <a:pt x="289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CC66FF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8332" name="Freeform 72"/>
                <p:cNvSpPr>
                  <a:spLocks/>
                </p:cNvSpPr>
                <p:nvPr/>
              </p:nvSpPr>
              <p:spPr bwMode="auto">
                <a:xfrm>
                  <a:off x="5478" y="1018"/>
                  <a:ext cx="27" cy="38"/>
                </a:xfrm>
                <a:custGeom>
                  <a:avLst/>
                  <a:gdLst>
                    <a:gd name="T0" fmla="*/ 0 w 176"/>
                    <a:gd name="T1" fmla="*/ 0 h 247"/>
                    <a:gd name="T2" fmla="*/ 0 w 176"/>
                    <a:gd name="T3" fmla="*/ 0 h 247"/>
                    <a:gd name="T4" fmla="*/ 0 w 176"/>
                    <a:gd name="T5" fmla="*/ 0 h 247"/>
                    <a:gd name="T6" fmla="*/ 0 60000 65536"/>
                    <a:gd name="T7" fmla="*/ 0 60000 65536"/>
                    <a:gd name="T8" fmla="*/ 0 60000 65536"/>
                    <a:gd name="T9" fmla="*/ 0 w 176"/>
                    <a:gd name="T10" fmla="*/ 0 h 247"/>
                    <a:gd name="T11" fmla="*/ 176 w 176"/>
                    <a:gd name="T12" fmla="*/ 247 h 24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6" h="247">
                      <a:moveTo>
                        <a:pt x="176" y="247"/>
                      </a:moveTo>
                      <a:lnTo>
                        <a:pt x="17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CC66FF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8273" name="Line 74"/>
            <p:cNvSpPr>
              <a:spLocks noChangeShapeType="1"/>
            </p:cNvSpPr>
            <p:nvPr/>
          </p:nvSpPr>
          <p:spPr bwMode="auto">
            <a:xfrm flipV="1">
              <a:off x="7826388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4" name="Line 75"/>
            <p:cNvSpPr>
              <a:spLocks noChangeShapeType="1"/>
            </p:cNvSpPr>
            <p:nvPr/>
          </p:nvSpPr>
          <p:spPr bwMode="auto">
            <a:xfrm flipV="1">
              <a:off x="7218373" y="4751074"/>
              <a:ext cx="1588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5" name="Line 76"/>
            <p:cNvSpPr>
              <a:spLocks noChangeShapeType="1"/>
            </p:cNvSpPr>
            <p:nvPr/>
          </p:nvSpPr>
          <p:spPr bwMode="auto">
            <a:xfrm flipH="1">
              <a:off x="7218373" y="4751074"/>
              <a:ext cx="30638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6" name="Line 77"/>
            <p:cNvSpPr>
              <a:spLocks noChangeShapeType="1"/>
            </p:cNvSpPr>
            <p:nvPr/>
          </p:nvSpPr>
          <p:spPr bwMode="auto">
            <a:xfrm flipV="1">
              <a:off x="7524762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7" name="Line 78"/>
            <p:cNvSpPr>
              <a:spLocks noChangeShapeType="1"/>
            </p:cNvSpPr>
            <p:nvPr/>
          </p:nvSpPr>
          <p:spPr bwMode="auto">
            <a:xfrm flipH="1">
              <a:off x="7524762" y="4751074"/>
              <a:ext cx="3016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8" name="Line 79"/>
            <p:cNvSpPr>
              <a:spLocks noChangeShapeType="1"/>
            </p:cNvSpPr>
            <p:nvPr/>
          </p:nvSpPr>
          <p:spPr bwMode="auto">
            <a:xfrm flipV="1">
              <a:off x="8435991" y="4751074"/>
              <a:ext cx="1588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79" name="Line 80"/>
            <p:cNvSpPr>
              <a:spLocks noChangeShapeType="1"/>
            </p:cNvSpPr>
            <p:nvPr/>
          </p:nvSpPr>
          <p:spPr bwMode="auto">
            <a:xfrm flipV="1">
              <a:off x="8134365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0" name="Line 81"/>
            <p:cNvSpPr>
              <a:spLocks noChangeShapeType="1"/>
            </p:cNvSpPr>
            <p:nvPr/>
          </p:nvSpPr>
          <p:spPr bwMode="auto">
            <a:xfrm flipH="1">
              <a:off x="8134365" y="4751074"/>
              <a:ext cx="3016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1" name="Line 82"/>
            <p:cNvSpPr>
              <a:spLocks noChangeShapeType="1"/>
            </p:cNvSpPr>
            <p:nvPr/>
          </p:nvSpPr>
          <p:spPr bwMode="auto">
            <a:xfrm flipH="1">
              <a:off x="7826388" y="4751074"/>
              <a:ext cx="30797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2" name="Line 83"/>
            <p:cNvSpPr>
              <a:spLocks noChangeShapeType="1"/>
            </p:cNvSpPr>
            <p:nvPr/>
          </p:nvSpPr>
          <p:spPr bwMode="auto">
            <a:xfrm flipH="1">
              <a:off x="8739205" y="4751074"/>
              <a:ext cx="1539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3" name="Line 84"/>
            <p:cNvSpPr>
              <a:spLocks noChangeShapeType="1"/>
            </p:cNvSpPr>
            <p:nvPr/>
          </p:nvSpPr>
          <p:spPr bwMode="auto">
            <a:xfrm flipV="1">
              <a:off x="8739205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4" name="Line 85"/>
            <p:cNvSpPr>
              <a:spLocks noChangeShapeType="1"/>
            </p:cNvSpPr>
            <p:nvPr/>
          </p:nvSpPr>
          <p:spPr bwMode="auto">
            <a:xfrm flipH="1">
              <a:off x="8435991" y="4751074"/>
              <a:ext cx="30321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5" name="Line 86"/>
            <p:cNvSpPr>
              <a:spLocks noChangeShapeType="1"/>
            </p:cNvSpPr>
            <p:nvPr/>
          </p:nvSpPr>
          <p:spPr bwMode="auto">
            <a:xfrm>
              <a:off x="5021264" y="2467037"/>
              <a:ext cx="8096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6" name="Line 87"/>
            <p:cNvSpPr>
              <a:spLocks noChangeShapeType="1"/>
            </p:cNvSpPr>
            <p:nvPr/>
          </p:nvSpPr>
          <p:spPr bwMode="auto">
            <a:xfrm>
              <a:off x="5021264" y="2932421"/>
              <a:ext cx="8096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7" name="Line 88"/>
            <p:cNvSpPr>
              <a:spLocks noChangeShapeType="1"/>
            </p:cNvSpPr>
            <p:nvPr/>
          </p:nvSpPr>
          <p:spPr bwMode="auto">
            <a:xfrm>
              <a:off x="5021264" y="3391452"/>
              <a:ext cx="80963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8" name="Line 89"/>
            <p:cNvSpPr>
              <a:spLocks noChangeShapeType="1"/>
            </p:cNvSpPr>
            <p:nvPr/>
          </p:nvSpPr>
          <p:spPr bwMode="auto">
            <a:xfrm>
              <a:off x="5021264" y="3837777"/>
              <a:ext cx="80963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89" name="Line 90"/>
            <p:cNvSpPr>
              <a:spLocks noChangeShapeType="1"/>
            </p:cNvSpPr>
            <p:nvPr/>
          </p:nvSpPr>
          <p:spPr bwMode="auto">
            <a:xfrm>
              <a:off x="5021264" y="4301573"/>
              <a:ext cx="80963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0" name="Line 96"/>
            <p:cNvSpPr>
              <a:spLocks noChangeShapeType="1"/>
            </p:cNvSpPr>
            <p:nvPr/>
          </p:nvSpPr>
          <p:spPr bwMode="auto">
            <a:xfrm flipV="1">
              <a:off x="5395916" y="4751074"/>
              <a:ext cx="1588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1" name="Line 98"/>
            <p:cNvSpPr>
              <a:spLocks noChangeShapeType="1"/>
            </p:cNvSpPr>
            <p:nvPr/>
          </p:nvSpPr>
          <p:spPr bwMode="auto">
            <a:xfrm>
              <a:off x="5021264" y="4751074"/>
              <a:ext cx="841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2" name="Line 99"/>
            <p:cNvSpPr>
              <a:spLocks noChangeShapeType="1"/>
            </p:cNvSpPr>
            <p:nvPr/>
          </p:nvSpPr>
          <p:spPr bwMode="auto">
            <a:xfrm flipH="1">
              <a:off x="5105402" y="4751074"/>
              <a:ext cx="29051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3" name="Line 101"/>
            <p:cNvSpPr>
              <a:spLocks noChangeShapeType="1"/>
            </p:cNvSpPr>
            <p:nvPr/>
          </p:nvSpPr>
          <p:spPr bwMode="auto">
            <a:xfrm flipV="1">
              <a:off x="6308732" y="4751074"/>
              <a:ext cx="1588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4" name="Line 102"/>
            <p:cNvSpPr>
              <a:spLocks noChangeShapeType="1"/>
            </p:cNvSpPr>
            <p:nvPr/>
          </p:nvSpPr>
          <p:spPr bwMode="auto">
            <a:xfrm flipV="1">
              <a:off x="5707067" y="4751074"/>
              <a:ext cx="1588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5" name="Line 103"/>
            <p:cNvSpPr>
              <a:spLocks noChangeShapeType="1"/>
            </p:cNvSpPr>
            <p:nvPr/>
          </p:nvSpPr>
          <p:spPr bwMode="auto">
            <a:xfrm flipH="1">
              <a:off x="5707067" y="4751074"/>
              <a:ext cx="29368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6" name="Line 104"/>
            <p:cNvSpPr>
              <a:spLocks noChangeShapeType="1"/>
            </p:cNvSpPr>
            <p:nvPr/>
          </p:nvSpPr>
          <p:spPr bwMode="auto">
            <a:xfrm flipV="1">
              <a:off x="6000756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7" name="Line 105"/>
            <p:cNvSpPr>
              <a:spLocks noChangeShapeType="1"/>
            </p:cNvSpPr>
            <p:nvPr/>
          </p:nvSpPr>
          <p:spPr bwMode="auto">
            <a:xfrm flipH="1">
              <a:off x="6000756" y="4751074"/>
              <a:ext cx="30797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8" name="Line 106"/>
            <p:cNvSpPr>
              <a:spLocks noChangeShapeType="1"/>
            </p:cNvSpPr>
            <p:nvPr/>
          </p:nvSpPr>
          <p:spPr bwMode="auto">
            <a:xfrm flipV="1">
              <a:off x="6923097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299" name="Line 107"/>
            <p:cNvSpPr>
              <a:spLocks noChangeShapeType="1"/>
            </p:cNvSpPr>
            <p:nvPr/>
          </p:nvSpPr>
          <p:spPr bwMode="auto">
            <a:xfrm flipV="1">
              <a:off x="6618296" y="4751074"/>
              <a:ext cx="0" cy="7306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00" name="Line 108"/>
            <p:cNvSpPr>
              <a:spLocks noChangeShapeType="1"/>
            </p:cNvSpPr>
            <p:nvPr/>
          </p:nvSpPr>
          <p:spPr bwMode="auto">
            <a:xfrm flipH="1">
              <a:off x="6618296" y="4751074"/>
              <a:ext cx="30480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 flipH="1">
              <a:off x="6308732" y="4751074"/>
              <a:ext cx="30956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 flipH="1">
              <a:off x="5395916" y="4751074"/>
              <a:ext cx="31115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03" name="Line 112"/>
            <p:cNvSpPr>
              <a:spLocks noChangeShapeType="1"/>
            </p:cNvSpPr>
            <p:nvPr/>
          </p:nvSpPr>
          <p:spPr bwMode="auto">
            <a:xfrm flipH="1">
              <a:off x="6923097" y="4751074"/>
              <a:ext cx="29527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04" name="Rectangle 42"/>
            <p:cNvSpPr>
              <a:spLocks noChangeArrowheads="1"/>
            </p:cNvSpPr>
            <p:nvPr/>
          </p:nvSpPr>
          <p:spPr bwMode="auto">
            <a:xfrm>
              <a:off x="4706938" y="4177682"/>
              <a:ext cx="360364" cy="246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8305" name="Rectangle 42"/>
            <p:cNvSpPr>
              <a:spLocks noChangeArrowheads="1"/>
            </p:cNvSpPr>
            <p:nvPr/>
          </p:nvSpPr>
          <p:spPr bwMode="auto">
            <a:xfrm>
              <a:off x="5267328" y="4841609"/>
              <a:ext cx="25400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306" name="Rectangle 42"/>
            <p:cNvSpPr>
              <a:spLocks noChangeArrowheads="1"/>
            </p:cNvSpPr>
            <p:nvPr/>
          </p:nvSpPr>
          <p:spPr bwMode="auto">
            <a:xfrm>
              <a:off x="5567367" y="4841609"/>
              <a:ext cx="25400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307" name="Rectangle 42"/>
            <p:cNvSpPr>
              <a:spLocks noChangeArrowheads="1"/>
            </p:cNvSpPr>
            <p:nvPr/>
          </p:nvSpPr>
          <p:spPr bwMode="auto">
            <a:xfrm>
              <a:off x="5846768" y="4841609"/>
              <a:ext cx="325439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308" name="Rectangle 42"/>
            <p:cNvSpPr>
              <a:spLocks noChangeArrowheads="1"/>
            </p:cNvSpPr>
            <p:nvPr/>
          </p:nvSpPr>
          <p:spPr bwMode="auto">
            <a:xfrm>
              <a:off x="6161094" y="4841609"/>
              <a:ext cx="325439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309" name="Rectangle 42"/>
            <p:cNvSpPr>
              <a:spLocks noChangeArrowheads="1"/>
            </p:cNvSpPr>
            <p:nvPr/>
          </p:nvSpPr>
          <p:spPr bwMode="auto">
            <a:xfrm>
              <a:off x="6483358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310" name="Rectangle 42"/>
            <p:cNvSpPr>
              <a:spLocks noChangeArrowheads="1"/>
            </p:cNvSpPr>
            <p:nvPr/>
          </p:nvSpPr>
          <p:spPr bwMode="auto">
            <a:xfrm>
              <a:off x="6784984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311" name="Rectangle 42"/>
            <p:cNvSpPr>
              <a:spLocks noChangeArrowheads="1"/>
            </p:cNvSpPr>
            <p:nvPr/>
          </p:nvSpPr>
          <p:spPr bwMode="auto">
            <a:xfrm>
              <a:off x="7072323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8312" name="Rectangle 42"/>
            <p:cNvSpPr>
              <a:spLocks noChangeArrowheads="1"/>
            </p:cNvSpPr>
            <p:nvPr/>
          </p:nvSpPr>
          <p:spPr bwMode="auto">
            <a:xfrm>
              <a:off x="7383474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8313" name="Rectangle 42"/>
            <p:cNvSpPr>
              <a:spLocks noChangeArrowheads="1"/>
            </p:cNvSpPr>
            <p:nvPr/>
          </p:nvSpPr>
          <p:spPr bwMode="auto">
            <a:xfrm>
              <a:off x="7694625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314" name="Rectangle 42"/>
            <p:cNvSpPr>
              <a:spLocks noChangeArrowheads="1"/>
            </p:cNvSpPr>
            <p:nvPr/>
          </p:nvSpPr>
          <p:spPr bwMode="auto">
            <a:xfrm>
              <a:off x="7997839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315" name="Rectangle 42"/>
            <p:cNvSpPr>
              <a:spLocks noChangeArrowheads="1"/>
            </p:cNvSpPr>
            <p:nvPr/>
          </p:nvSpPr>
          <p:spPr bwMode="auto">
            <a:xfrm>
              <a:off x="8282003" y="4841609"/>
              <a:ext cx="32385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8316" name="Rectangle 42"/>
            <p:cNvSpPr>
              <a:spLocks noChangeArrowheads="1"/>
            </p:cNvSpPr>
            <p:nvPr/>
          </p:nvSpPr>
          <p:spPr bwMode="auto">
            <a:xfrm>
              <a:off x="8589979" y="4841609"/>
              <a:ext cx="322264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317" name="Rectangle 42"/>
            <p:cNvSpPr>
              <a:spLocks noChangeArrowheads="1"/>
            </p:cNvSpPr>
            <p:nvPr/>
          </p:nvSpPr>
          <p:spPr bwMode="auto">
            <a:xfrm>
              <a:off x="4706938" y="3718651"/>
              <a:ext cx="360364" cy="246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0.7</a:t>
              </a:r>
            </a:p>
          </p:txBody>
        </p:sp>
        <p:sp>
          <p:nvSpPr>
            <p:cNvPr id="8318" name="Rectangle 42"/>
            <p:cNvSpPr>
              <a:spLocks noChangeArrowheads="1"/>
            </p:cNvSpPr>
            <p:nvPr/>
          </p:nvSpPr>
          <p:spPr bwMode="auto">
            <a:xfrm>
              <a:off x="4706938" y="3275503"/>
              <a:ext cx="360364" cy="246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8319" name="Rectangle 42"/>
            <p:cNvSpPr>
              <a:spLocks noChangeArrowheads="1"/>
            </p:cNvSpPr>
            <p:nvPr/>
          </p:nvSpPr>
          <p:spPr bwMode="auto">
            <a:xfrm>
              <a:off x="4706938" y="2813296"/>
              <a:ext cx="360364" cy="246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0.9</a:t>
              </a:r>
            </a:p>
          </p:txBody>
        </p:sp>
        <p:sp>
          <p:nvSpPr>
            <p:cNvPr id="8320" name="Rectangle 42"/>
            <p:cNvSpPr>
              <a:spLocks noChangeArrowheads="1"/>
            </p:cNvSpPr>
            <p:nvPr/>
          </p:nvSpPr>
          <p:spPr bwMode="auto">
            <a:xfrm>
              <a:off x="4797426" y="2351088"/>
              <a:ext cx="25400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8321" name="Rectangle 42"/>
            <p:cNvSpPr>
              <a:spLocks noChangeArrowheads="1"/>
            </p:cNvSpPr>
            <p:nvPr/>
          </p:nvSpPr>
          <p:spPr bwMode="auto">
            <a:xfrm>
              <a:off x="4968877" y="4841609"/>
              <a:ext cx="254001" cy="24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322" name="Line 158"/>
            <p:cNvSpPr>
              <a:spLocks noChangeShapeType="1"/>
            </p:cNvSpPr>
            <p:nvPr/>
          </p:nvSpPr>
          <p:spPr bwMode="auto">
            <a:xfrm flipV="1">
              <a:off x="5008564" y="4511234"/>
              <a:ext cx="196851" cy="13183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23" name="Line 159"/>
            <p:cNvSpPr>
              <a:spLocks noChangeShapeType="1"/>
            </p:cNvSpPr>
            <p:nvPr/>
          </p:nvSpPr>
          <p:spPr bwMode="auto">
            <a:xfrm flipV="1">
              <a:off x="5030789" y="4571591"/>
              <a:ext cx="198438" cy="13818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24" name="Line 161"/>
            <p:cNvSpPr>
              <a:spLocks noChangeShapeType="1"/>
            </p:cNvSpPr>
            <p:nvPr/>
          </p:nvSpPr>
          <p:spPr bwMode="auto">
            <a:xfrm>
              <a:off x="5103815" y="2486097"/>
              <a:ext cx="1588" cy="208549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8325" name="Line 162"/>
            <p:cNvSpPr>
              <a:spLocks noChangeShapeType="1"/>
            </p:cNvSpPr>
            <p:nvPr/>
          </p:nvSpPr>
          <p:spPr bwMode="auto">
            <a:xfrm>
              <a:off x="5100640" y="4663715"/>
              <a:ext cx="4763" cy="1731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8326" name="Freeform 181"/>
            <p:cNvSpPr>
              <a:spLocks/>
            </p:cNvSpPr>
            <p:nvPr/>
          </p:nvSpPr>
          <p:spPr bwMode="auto">
            <a:xfrm>
              <a:off x="5102227" y="2467037"/>
              <a:ext cx="3644915" cy="208073"/>
            </a:xfrm>
            <a:custGeom>
              <a:avLst/>
              <a:gdLst>
                <a:gd name="T0" fmla="*/ 0 w 15317"/>
                <a:gd name="T1" fmla="*/ 0 h 879"/>
                <a:gd name="T2" fmla="*/ 0 w 15317"/>
                <a:gd name="T3" fmla="*/ 0 h 879"/>
                <a:gd name="T4" fmla="*/ 0 w 15317"/>
                <a:gd name="T5" fmla="*/ 0 h 879"/>
                <a:gd name="T6" fmla="*/ 0 w 15317"/>
                <a:gd name="T7" fmla="*/ 0 h 879"/>
                <a:gd name="T8" fmla="*/ 0 w 15317"/>
                <a:gd name="T9" fmla="*/ 0 h 879"/>
                <a:gd name="T10" fmla="*/ 0 w 15317"/>
                <a:gd name="T11" fmla="*/ 0 h 879"/>
                <a:gd name="T12" fmla="*/ 0 w 15317"/>
                <a:gd name="T13" fmla="*/ 0 h 8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317"/>
                <a:gd name="T22" fmla="*/ 0 h 879"/>
                <a:gd name="T23" fmla="*/ 15317 w 15317"/>
                <a:gd name="T24" fmla="*/ 879 h 87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317" h="879">
                  <a:moveTo>
                    <a:pt x="15317" y="879"/>
                  </a:moveTo>
                  <a:lnTo>
                    <a:pt x="15317" y="416"/>
                  </a:lnTo>
                  <a:lnTo>
                    <a:pt x="5425" y="416"/>
                  </a:lnTo>
                  <a:lnTo>
                    <a:pt x="5425" y="306"/>
                  </a:lnTo>
                  <a:lnTo>
                    <a:pt x="5089" y="306"/>
                  </a:lnTo>
                  <a:lnTo>
                    <a:pt x="5089" y="11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333399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8327" name="Text Box 174"/>
            <p:cNvSpPr txBox="1">
              <a:spLocks noChangeArrowheads="1"/>
            </p:cNvSpPr>
            <p:nvPr/>
          </p:nvSpPr>
          <p:spPr bwMode="auto">
            <a:xfrm>
              <a:off x="6849279" y="5035550"/>
              <a:ext cx="7381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s-ES" sz="1000" b="1">
                  <a:solidFill>
                    <a:srgbClr val="000066"/>
                  </a:solidFill>
                </a:rPr>
                <a:t>Semanas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50800" y="1295400"/>
            <a:ext cx="8769672" cy="5303838"/>
          </a:xfrm>
        </p:spPr>
        <p:txBody>
          <a:bodyPr/>
          <a:lstStyle/>
          <a:p>
            <a:r>
              <a:rPr lang="es-AR" sz="2400" b="1" dirty="0" smtClean="0">
                <a:latin typeface="+mj-lt"/>
                <a:ea typeface="ＭＳ Ｐゴシック" pitchFamily="34" charset="-128"/>
              </a:rPr>
              <a:t>Fallo virológico</a:t>
            </a:r>
          </a:p>
          <a:p>
            <a:endParaRPr lang="es-AR" sz="2400" b="1" dirty="0" smtClean="0">
              <a:latin typeface="+mj-lt"/>
              <a:ea typeface="ＭＳ Ｐゴシック" pitchFamily="34" charset="-128"/>
            </a:endParaRPr>
          </a:p>
          <a:p>
            <a:pPr lvl="1"/>
            <a:r>
              <a:rPr lang="es-AR" sz="1600" dirty="0" smtClean="0">
                <a:ea typeface="ＭＳ Ｐゴシック" pitchFamily="34" charset="-128"/>
              </a:rPr>
              <a:t>Dos CV consecutivas ≥ 50 c/</a:t>
            </a:r>
            <a:r>
              <a:rPr lang="es-AR" sz="1600" dirty="0" err="1" smtClean="0">
                <a:ea typeface="ＭＳ Ｐゴシック" pitchFamily="34" charset="-128"/>
              </a:rPr>
              <a:t>mL</a:t>
            </a:r>
            <a:r>
              <a:rPr lang="es-AR" sz="1600" dirty="0" smtClean="0">
                <a:ea typeface="ＭＳ Ｐゴシック" pitchFamily="34" charset="-128"/>
              </a:rPr>
              <a:t> separadas por un mínimo de 2 semanas</a:t>
            </a:r>
          </a:p>
          <a:p>
            <a:pPr lvl="1"/>
            <a:r>
              <a:rPr lang="es-AR" sz="1600" dirty="0" smtClean="0">
                <a:ea typeface="ＭＳ Ｐゴシック" pitchFamily="34" charset="-128"/>
              </a:rPr>
              <a:t>Fallo virológico a S48: 4 (2.9%) en la rama de RAL vs 6 (4.4%) en la rama de IP/r</a:t>
            </a:r>
          </a:p>
          <a:p>
            <a:pPr lvl="2"/>
            <a:r>
              <a:rPr lang="es-AR" dirty="0" smtClean="0">
                <a:ea typeface="ＭＳ Ｐゴシック" pitchFamily="34" charset="-128"/>
              </a:rPr>
              <a:t>No hubieron diferencias en pacientes con o sin fallo virológico en </a:t>
            </a:r>
          </a:p>
          <a:p>
            <a:pPr lvl="3"/>
            <a:r>
              <a:rPr lang="es-AR" sz="1600" dirty="0" smtClean="0">
                <a:ea typeface="ＭＳ Ｐゴシック" pitchFamily="34" charset="-128"/>
              </a:rPr>
              <a:t>Demográfico, parámetros HIV, N(t)RTI </a:t>
            </a:r>
            <a:r>
              <a:rPr lang="es-AR" sz="1600" dirty="0" err="1" smtClean="0">
                <a:ea typeface="ＭＳ Ｐゴシック" pitchFamily="34" charset="-128"/>
              </a:rPr>
              <a:t>backbone</a:t>
            </a:r>
            <a:r>
              <a:rPr lang="es-AR" sz="1600" dirty="0" smtClean="0">
                <a:ea typeface="ＭＳ Ｐゴシック" pitchFamily="34" charset="-128"/>
              </a:rPr>
              <a:t>, IP, duración de la supresión viral al ingreso</a:t>
            </a:r>
          </a:p>
          <a:p>
            <a:pPr lvl="3"/>
            <a:r>
              <a:rPr lang="es-AR" sz="1600" dirty="0" smtClean="0">
                <a:ea typeface="ＭＳ Ｐゴシック" pitchFamily="34" charset="-128"/>
              </a:rPr>
              <a:t>Mediana de tiempo con supresión virológica previo a la inclusión : 62.85 meses en pacientes sin fallo virológico previo vs 65 meses en  pacientes </a:t>
            </a:r>
            <a:br>
              <a:rPr lang="es-AR" sz="1600" dirty="0" smtClean="0">
                <a:ea typeface="ＭＳ Ｐゴシック" pitchFamily="34" charset="-128"/>
              </a:rPr>
            </a:br>
            <a:r>
              <a:rPr lang="es-AR" sz="1600" dirty="0" smtClean="0">
                <a:ea typeface="ＭＳ Ｐゴシック" pitchFamily="34" charset="-128"/>
              </a:rPr>
              <a:t>con fallo previo</a:t>
            </a:r>
          </a:p>
          <a:p>
            <a:pPr lvl="1"/>
            <a:r>
              <a:rPr lang="es-AR" sz="1600" dirty="0" smtClean="0">
                <a:ea typeface="ＭＳ Ｐゴシック" pitchFamily="34" charset="-128"/>
              </a:rPr>
              <a:t>74/250 pacientes (50%) tuvieron fallo virológico previo con test de resistencia genotípico </a:t>
            </a:r>
          </a:p>
          <a:p>
            <a:pPr lvl="1"/>
            <a:r>
              <a:rPr lang="es-AR" sz="1600" dirty="0" smtClean="0">
                <a:ea typeface="ＭＳ Ｐゴシック" pitchFamily="34" charset="-128"/>
              </a:rPr>
              <a:t>GSS como </a:t>
            </a:r>
            <a:r>
              <a:rPr lang="es-AR" sz="1600" dirty="0" err="1" smtClean="0">
                <a:ea typeface="ＭＳ Ｐゴシック" pitchFamily="34" charset="-128"/>
              </a:rPr>
              <a:t>backbone</a:t>
            </a:r>
            <a:r>
              <a:rPr lang="es-AR" sz="1600" dirty="0" smtClean="0">
                <a:ea typeface="ＭＳ Ｐゴシック" pitchFamily="34" charset="-128"/>
              </a:rPr>
              <a:t> N(t)RTI fue &lt; 1 en 15/38 (39%) en el grupo RAL y en 9/36 (25%) en el grupo IP/r: se desarrolló fallo virológico en 0/15 vs 2/9 (22%), respectivamente </a:t>
            </a:r>
            <a:br>
              <a:rPr lang="es-AR" sz="1600" dirty="0" smtClean="0">
                <a:ea typeface="ＭＳ Ｐゴシック" pitchFamily="34" charset="-128"/>
              </a:rPr>
            </a:br>
            <a:r>
              <a:rPr lang="es-AR" sz="1600" dirty="0" smtClean="0">
                <a:ea typeface="ＭＳ Ｐゴシック" pitchFamily="34" charset="-128"/>
              </a:rPr>
              <a:t>(p = 0.13)</a:t>
            </a:r>
          </a:p>
          <a:p>
            <a:pPr lvl="2"/>
            <a:r>
              <a:rPr lang="es-AR" dirty="0" smtClean="0">
                <a:ea typeface="ＭＳ Ｐゴシック" pitchFamily="34" charset="-128"/>
              </a:rPr>
              <a:t> 0/11 pacientes con GSS ≤ 0.5 </a:t>
            </a:r>
            <a:r>
              <a:rPr lang="es-AR" dirty="0" smtClean="0"/>
              <a:t>en la actividad del régimen de soporte desarrollaron fallo virológico en la rama RAL</a:t>
            </a:r>
          </a:p>
          <a:p>
            <a:pPr lvl="1"/>
            <a:endParaRPr lang="es-AR" dirty="0" smtClean="0">
              <a:ea typeface="ＭＳ Ｐゴシック" pitchFamily="34" charset="-128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Estudio SPIRAL: reemplazo IP/r por RAL</a:t>
            </a:r>
            <a:endParaRPr lang="es-AR" sz="3200" dirty="0" smtClean="0">
              <a:ea typeface="ＭＳ Ｐゴシック" pitchFamily="34" charset="-128"/>
            </a:endParaRPr>
          </a:p>
        </p:txBody>
      </p:sp>
      <p:sp>
        <p:nvSpPr>
          <p:cNvPr id="18436" name="ZoneTexte 69"/>
          <p:cNvSpPr txBox="1">
            <a:spLocks noChangeArrowheads="1"/>
          </p:cNvSpPr>
          <p:nvPr/>
        </p:nvSpPr>
        <p:spPr bwMode="auto">
          <a:xfrm>
            <a:off x="5181600" y="6542088"/>
            <a:ext cx="3919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Blanco JL. Antiviral Therapy 2015, epub ahead of print</a:t>
            </a:r>
          </a:p>
        </p:txBody>
      </p:sp>
      <p:sp>
        <p:nvSpPr>
          <p:cNvPr id="1843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381125" y="1773238"/>
            <a:ext cx="649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CC3300"/>
                </a:solidFill>
                <a:latin typeface="Calibri" pitchFamily="34" charset="0"/>
              </a:rPr>
              <a:t>Porcentaje de  cambios en lípidos de ayuno de basal en S48 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360363" y="1219200"/>
            <a:ext cx="8629650" cy="709613"/>
          </a:xfrm>
        </p:spPr>
        <p:txBody>
          <a:bodyPr/>
          <a:lstStyle/>
          <a:p>
            <a:r>
              <a:rPr lang="es-ES" sz="1600" dirty="0" smtClean="0">
                <a:solidFill>
                  <a:srgbClr val="000066"/>
                </a:solidFill>
              </a:rPr>
              <a:t>Al ingreso, mediana  de colesterol total (TC) fue 198 mg/</a:t>
            </a:r>
            <a:r>
              <a:rPr lang="es-ES" sz="1600" dirty="0" err="1" smtClean="0">
                <a:solidFill>
                  <a:srgbClr val="000066"/>
                </a:solidFill>
              </a:rPr>
              <a:t>dL</a:t>
            </a:r>
            <a:r>
              <a:rPr lang="es-ES" sz="1600" dirty="0" smtClean="0">
                <a:solidFill>
                  <a:srgbClr val="000066"/>
                </a:solidFill>
              </a:rPr>
              <a:t>, 15% de los pacientes tenían TC &gt; 240 mg/</a:t>
            </a:r>
            <a:r>
              <a:rPr lang="es-ES" sz="1600" dirty="0" err="1" smtClean="0">
                <a:solidFill>
                  <a:srgbClr val="000066"/>
                </a:solidFill>
              </a:rPr>
              <a:t>dL</a:t>
            </a:r>
            <a:r>
              <a:rPr lang="es-ES" sz="1600" dirty="0" smtClean="0">
                <a:solidFill>
                  <a:srgbClr val="000066"/>
                </a:solidFill>
              </a:rPr>
              <a:t>, 12% LDL-colesterol &gt; 160 mg/</a:t>
            </a:r>
            <a:r>
              <a:rPr lang="es-ES" sz="1600" dirty="0" err="1" smtClean="0">
                <a:solidFill>
                  <a:srgbClr val="000066"/>
                </a:solidFill>
              </a:rPr>
              <a:t>dL</a:t>
            </a:r>
            <a:r>
              <a:rPr lang="es-ES" sz="1600" dirty="0" smtClean="0">
                <a:solidFill>
                  <a:srgbClr val="000066"/>
                </a:solidFill>
              </a:rPr>
              <a:t>, 40% triglicéridos &gt; 200 mg/</a:t>
            </a:r>
            <a:r>
              <a:rPr lang="es-ES" sz="1600" dirty="0" err="1" smtClean="0">
                <a:solidFill>
                  <a:srgbClr val="000066"/>
                </a:solidFill>
              </a:rPr>
              <a:t>dL</a:t>
            </a:r>
            <a:endParaRPr lang="es-ES" sz="1600" dirty="0" smtClean="0">
              <a:solidFill>
                <a:srgbClr val="000066"/>
              </a:solidFill>
            </a:endParaRPr>
          </a:p>
        </p:txBody>
      </p:sp>
      <p:sp>
        <p:nvSpPr>
          <p:cNvPr id="922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9221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s-ES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922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s-ES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pSp>
        <p:nvGrpSpPr>
          <p:cNvPr id="9223" name="Groupe 71"/>
          <p:cNvGrpSpPr>
            <a:grpSpLocks/>
          </p:cNvGrpSpPr>
          <p:nvPr/>
        </p:nvGrpSpPr>
        <p:grpSpPr bwMode="auto">
          <a:xfrm>
            <a:off x="323850" y="2205038"/>
            <a:ext cx="8116888" cy="4546600"/>
            <a:chOff x="323850" y="2205038"/>
            <a:chExt cx="8116888" cy="4546600"/>
          </a:xfrm>
        </p:grpSpPr>
        <p:sp>
          <p:nvSpPr>
            <p:cNvPr id="9224" name="Text Box 5"/>
            <p:cNvSpPr txBox="1">
              <a:spLocks noChangeArrowheads="1"/>
            </p:cNvSpPr>
            <p:nvPr/>
          </p:nvSpPr>
          <p:spPr bwMode="auto">
            <a:xfrm>
              <a:off x="1306513" y="6477000"/>
              <a:ext cx="9064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9225" name="Text Box 6"/>
            <p:cNvSpPr txBox="1">
              <a:spLocks noChangeArrowheads="1"/>
            </p:cNvSpPr>
            <p:nvPr/>
          </p:nvSpPr>
          <p:spPr bwMode="auto">
            <a:xfrm>
              <a:off x="2843213" y="5300663"/>
              <a:ext cx="9064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9226" name="Text Box 7"/>
            <p:cNvSpPr txBox="1">
              <a:spLocks noChangeArrowheads="1"/>
            </p:cNvSpPr>
            <p:nvPr/>
          </p:nvSpPr>
          <p:spPr bwMode="auto">
            <a:xfrm>
              <a:off x="4383088" y="4762501"/>
              <a:ext cx="82232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9227" name="Text Box 8"/>
            <p:cNvSpPr txBox="1">
              <a:spLocks noChangeArrowheads="1"/>
            </p:cNvSpPr>
            <p:nvPr/>
          </p:nvSpPr>
          <p:spPr bwMode="auto">
            <a:xfrm>
              <a:off x="5795963" y="4356101"/>
              <a:ext cx="906462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9228" name="Text Box 9"/>
            <p:cNvSpPr txBox="1">
              <a:spLocks noChangeArrowheads="1"/>
            </p:cNvSpPr>
            <p:nvPr/>
          </p:nvSpPr>
          <p:spPr bwMode="auto">
            <a:xfrm>
              <a:off x="7353300" y="4533901"/>
              <a:ext cx="7381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sz="1200">
                  <a:solidFill>
                    <a:srgbClr val="000066"/>
                  </a:solidFill>
                </a:rPr>
                <a:t>p &lt; 0.05</a:t>
              </a:r>
            </a:p>
          </p:txBody>
        </p:sp>
        <p:sp>
          <p:nvSpPr>
            <p:cNvPr id="9229" name="Rectangle 10"/>
            <p:cNvSpPr>
              <a:spLocks noChangeArrowheads="1"/>
            </p:cNvSpPr>
            <p:nvPr/>
          </p:nvSpPr>
          <p:spPr bwMode="auto">
            <a:xfrm>
              <a:off x="1338263" y="3605213"/>
              <a:ext cx="428625" cy="251460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0" name="Rectangle 11"/>
            <p:cNvSpPr>
              <a:spLocks noChangeArrowheads="1"/>
            </p:cNvSpPr>
            <p:nvPr/>
          </p:nvSpPr>
          <p:spPr bwMode="auto">
            <a:xfrm>
              <a:off x="2822575" y="3605213"/>
              <a:ext cx="428625" cy="12763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1" name="Rectangle 12"/>
            <p:cNvSpPr>
              <a:spLocks noChangeArrowheads="1"/>
            </p:cNvSpPr>
            <p:nvPr/>
          </p:nvSpPr>
          <p:spPr bwMode="auto">
            <a:xfrm>
              <a:off x="4308475" y="3605213"/>
              <a:ext cx="428625" cy="7429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2" name="Rectangle 13"/>
            <p:cNvSpPr>
              <a:spLocks noChangeArrowheads="1"/>
            </p:cNvSpPr>
            <p:nvPr/>
          </p:nvSpPr>
          <p:spPr bwMode="auto">
            <a:xfrm>
              <a:off x="5784850" y="3605213"/>
              <a:ext cx="427038" cy="3619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3" name="Rectangle 14"/>
            <p:cNvSpPr>
              <a:spLocks noChangeArrowheads="1"/>
            </p:cNvSpPr>
            <p:nvPr/>
          </p:nvSpPr>
          <p:spPr bwMode="auto">
            <a:xfrm>
              <a:off x="7269163" y="3605213"/>
              <a:ext cx="428625" cy="5524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4" name="Rectangle 15"/>
            <p:cNvSpPr>
              <a:spLocks noChangeArrowheads="1"/>
            </p:cNvSpPr>
            <p:nvPr/>
          </p:nvSpPr>
          <p:spPr bwMode="auto">
            <a:xfrm>
              <a:off x="1766888" y="3071813"/>
              <a:ext cx="428625" cy="533400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5" name="Rectangle 16"/>
            <p:cNvSpPr>
              <a:spLocks noChangeArrowheads="1"/>
            </p:cNvSpPr>
            <p:nvPr/>
          </p:nvSpPr>
          <p:spPr bwMode="auto">
            <a:xfrm>
              <a:off x="3251200" y="3405188"/>
              <a:ext cx="428625" cy="20002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6" name="Rectangle 17"/>
            <p:cNvSpPr>
              <a:spLocks noChangeArrowheads="1"/>
            </p:cNvSpPr>
            <p:nvPr/>
          </p:nvSpPr>
          <p:spPr bwMode="auto">
            <a:xfrm>
              <a:off x="4737100" y="3271838"/>
              <a:ext cx="419100" cy="33337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7" name="Rectangle 18"/>
            <p:cNvSpPr>
              <a:spLocks noChangeArrowheads="1"/>
            </p:cNvSpPr>
            <p:nvPr/>
          </p:nvSpPr>
          <p:spPr bwMode="auto">
            <a:xfrm>
              <a:off x="6211888" y="2947988"/>
              <a:ext cx="428625" cy="65722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8" name="Rectangle 19"/>
            <p:cNvSpPr>
              <a:spLocks noChangeArrowheads="1"/>
            </p:cNvSpPr>
            <p:nvPr/>
          </p:nvSpPr>
          <p:spPr bwMode="auto">
            <a:xfrm>
              <a:off x="7697788" y="3605213"/>
              <a:ext cx="428625" cy="152400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39" name="Line 20"/>
            <p:cNvSpPr>
              <a:spLocks noChangeShapeType="1"/>
            </p:cNvSpPr>
            <p:nvPr/>
          </p:nvSpPr>
          <p:spPr bwMode="auto">
            <a:xfrm>
              <a:off x="1023938" y="2471738"/>
              <a:ext cx="0" cy="39814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0" name="Line 21"/>
            <p:cNvSpPr>
              <a:spLocks noChangeShapeType="1"/>
            </p:cNvSpPr>
            <p:nvPr/>
          </p:nvSpPr>
          <p:spPr bwMode="auto">
            <a:xfrm>
              <a:off x="966788" y="6457950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1" name="Line 22"/>
            <p:cNvSpPr>
              <a:spLocks noChangeShapeType="1"/>
            </p:cNvSpPr>
            <p:nvPr/>
          </p:nvSpPr>
          <p:spPr bwMode="auto">
            <a:xfrm>
              <a:off x="966788" y="588168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2" name="Line 23"/>
            <p:cNvSpPr>
              <a:spLocks noChangeShapeType="1"/>
            </p:cNvSpPr>
            <p:nvPr/>
          </p:nvSpPr>
          <p:spPr bwMode="auto">
            <a:xfrm>
              <a:off x="966788" y="53197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3" name="Line 24"/>
            <p:cNvSpPr>
              <a:spLocks noChangeShapeType="1"/>
            </p:cNvSpPr>
            <p:nvPr/>
          </p:nvSpPr>
          <p:spPr bwMode="auto">
            <a:xfrm>
              <a:off x="966788" y="47482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4" name="Line 25"/>
            <p:cNvSpPr>
              <a:spLocks noChangeShapeType="1"/>
            </p:cNvSpPr>
            <p:nvPr/>
          </p:nvSpPr>
          <p:spPr bwMode="auto">
            <a:xfrm>
              <a:off x="966788" y="41767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5" name="Line 26"/>
            <p:cNvSpPr>
              <a:spLocks noChangeShapeType="1"/>
            </p:cNvSpPr>
            <p:nvPr/>
          </p:nvSpPr>
          <p:spPr bwMode="auto">
            <a:xfrm>
              <a:off x="966788" y="36052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6" name="Line 27"/>
            <p:cNvSpPr>
              <a:spLocks noChangeShapeType="1"/>
            </p:cNvSpPr>
            <p:nvPr/>
          </p:nvSpPr>
          <p:spPr bwMode="auto">
            <a:xfrm>
              <a:off x="966788" y="304323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7" name="Line 28"/>
            <p:cNvSpPr>
              <a:spLocks noChangeShapeType="1"/>
            </p:cNvSpPr>
            <p:nvPr/>
          </p:nvSpPr>
          <p:spPr bwMode="auto">
            <a:xfrm>
              <a:off x="966788" y="247173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8" name="Line 29"/>
            <p:cNvSpPr>
              <a:spLocks noChangeShapeType="1"/>
            </p:cNvSpPr>
            <p:nvPr/>
          </p:nvSpPr>
          <p:spPr bwMode="auto">
            <a:xfrm>
              <a:off x="1023938" y="3605213"/>
              <a:ext cx="74168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49" name="Line 30"/>
            <p:cNvSpPr>
              <a:spLocks noChangeShapeType="1"/>
            </p:cNvSpPr>
            <p:nvPr/>
          </p:nvSpPr>
          <p:spPr bwMode="auto">
            <a:xfrm flipV="1">
              <a:off x="10239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0" name="Line 31"/>
            <p:cNvSpPr>
              <a:spLocks noChangeShapeType="1"/>
            </p:cNvSpPr>
            <p:nvPr/>
          </p:nvSpPr>
          <p:spPr bwMode="auto">
            <a:xfrm flipV="1">
              <a:off x="2508250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1" name="Line 32"/>
            <p:cNvSpPr>
              <a:spLocks noChangeShapeType="1"/>
            </p:cNvSpPr>
            <p:nvPr/>
          </p:nvSpPr>
          <p:spPr bwMode="auto">
            <a:xfrm flipV="1">
              <a:off x="3994150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2" name="Line 33"/>
            <p:cNvSpPr>
              <a:spLocks noChangeShapeType="1"/>
            </p:cNvSpPr>
            <p:nvPr/>
          </p:nvSpPr>
          <p:spPr bwMode="auto">
            <a:xfrm flipV="1">
              <a:off x="5470525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3" name="Line 34"/>
            <p:cNvSpPr>
              <a:spLocks noChangeShapeType="1"/>
            </p:cNvSpPr>
            <p:nvPr/>
          </p:nvSpPr>
          <p:spPr bwMode="auto">
            <a:xfrm flipV="1">
              <a:off x="69548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4" name="Line 35"/>
            <p:cNvSpPr>
              <a:spLocks noChangeShapeType="1"/>
            </p:cNvSpPr>
            <p:nvPr/>
          </p:nvSpPr>
          <p:spPr bwMode="auto">
            <a:xfrm flipV="1">
              <a:off x="84407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5" name="Rectangle 36"/>
            <p:cNvSpPr>
              <a:spLocks noChangeArrowheads="1"/>
            </p:cNvSpPr>
            <p:nvPr/>
          </p:nvSpPr>
          <p:spPr bwMode="auto">
            <a:xfrm>
              <a:off x="1338263" y="6138863"/>
              <a:ext cx="430212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333399"/>
                  </a:solidFill>
                </a:rPr>
                <a:t>-22.09</a:t>
              </a:r>
              <a:endParaRPr lang="es-ES" b="1">
                <a:solidFill>
                  <a:srgbClr val="333399"/>
                </a:solidFill>
              </a:endParaRPr>
            </a:p>
          </p:txBody>
        </p:sp>
        <p:sp>
          <p:nvSpPr>
            <p:cNvPr id="9256" name="Rectangle 37"/>
            <p:cNvSpPr>
              <a:spLocks noChangeArrowheads="1"/>
            </p:cNvSpPr>
            <p:nvPr/>
          </p:nvSpPr>
          <p:spPr bwMode="auto">
            <a:xfrm>
              <a:off x="2822575" y="4926013"/>
              <a:ext cx="430213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333399"/>
                  </a:solidFill>
                </a:rPr>
                <a:t>-11.18</a:t>
              </a:r>
              <a:endParaRPr lang="es-ES" b="1">
                <a:solidFill>
                  <a:srgbClr val="333399"/>
                </a:solidFill>
              </a:endParaRPr>
            </a:p>
          </p:txBody>
        </p:sp>
        <p:sp>
          <p:nvSpPr>
            <p:cNvPr id="9257" name="Rectangle 38"/>
            <p:cNvSpPr>
              <a:spLocks noChangeArrowheads="1"/>
            </p:cNvSpPr>
            <p:nvPr/>
          </p:nvSpPr>
          <p:spPr bwMode="auto">
            <a:xfrm>
              <a:off x="4346575" y="4367213"/>
              <a:ext cx="3460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333399"/>
                  </a:solidFill>
                </a:rPr>
                <a:t>-6.49</a:t>
              </a:r>
              <a:endParaRPr lang="es-ES" b="1">
                <a:solidFill>
                  <a:srgbClr val="333399"/>
                </a:solidFill>
              </a:endParaRPr>
            </a:p>
          </p:txBody>
        </p:sp>
        <p:sp>
          <p:nvSpPr>
            <p:cNvPr id="9258" name="Rectangle 39"/>
            <p:cNvSpPr>
              <a:spLocks noChangeArrowheads="1"/>
            </p:cNvSpPr>
            <p:nvPr/>
          </p:nvSpPr>
          <p:spPr bwMode="auto">
            <a:xfrm>
              <a:off x="5822950" y="3986213"/>
              <a:ext cx="3460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333399"/>
                  </a:solidFill>
                </a:rPr>
                <a:t>-3.17</a:t>
              </a:r>
              <a:endParaRPr lang="es-ES" b="1">
                <a:solidFill>
                  <a:srgbClr val="333399"/>
                </a:solidFill>
              </a:endParaRPr>
            </a:p>
          </p:txBody>
        </p:sp>
        <p:sp>
          <p:nvSpPr>
            <p:cNvPr id="9259" name="Rectangle 40"/>
            <p:cNvSpPr>
              <a:spLocks noChangeArrowheads="1"/>
            </p:cNvSpPr>
            <p:nvPr/>
          </p:nvSpPr>
          <p:spPr bwMode="auto">
            <a:xfrm>
              <a:off x="7307263" y="4176713"/>
              <a:ext cx="3460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333399"/>
                  </a:solidFill>
                </a:rPr>
                <a:t>-4.85</a:t>
              </a:r>
              <a:endParaRPr lang="es-ES" b="1">
                <a:solidFill>
                  <a:srgbClr val="333399"/>
                </a:solidFill>
              </a:endParaRPr>
            </a:p>
          </p:txBody>
        </p:sp>
        <p:sp>
          <p:nvSpPr>
            <p:cNvPr id="9260" name="Rectangle 41"/>
            <p:cNvSpPr>
              <a:spLocks noChangeArrowheads="1"/>
            </p:cNvSpPr>
            <p:nvPr/>
          </p:nvSpPr>
          <p:spPr bwMode="auto">
            <a:xfrm>
              <a:off x="1833563" y="2843213"/>
              <a:ext cx="2952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CC66FF"/>
                  </a:solidFill>
                </a:rPr>
                <a:t>4.72</a:t>
              </a:r>
              <a:endParaRPr lang="es-ES" b="1">
                <a:solidFill>
                  <a:srgbClr val="CC66FF"/>
                </a:solidFill>
              </a:endParaRP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3317875" y="3176588"/>
              <a:ext cx="2952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CC66FF"/>
                  </a:solidFill>
                </a:rPr>
                <a:t>1.82</a:t>
              </a:r>
              <a:endParaRPr lang="es-ES" b="1">
                <a:solidFill>
                  <a:srgbClr val="CC66FF"/>
                </a:solidFill>
              </a:endParaRPr>
            </a:p>
          </p:txBody>
        </p:sp>
        <p:sp>
          <p:nvSpPr>
            <p:cNvPr id="9262" name="Rectangle 43"/>
            <p:cNvSpPr>
              <a:spLocks noChangeArrowheads="1"/>
            </p:cNvSpPr>
            <p:nvPr/>
          </p:nvSpPr>
          <p:spPr bwMode="auto">
            <a:xfrm>
              <a:off x="4803775" y="3043238"/>
              <a:ext cx="2952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CC66FF"/>
                  </a:solidFill>
                </a:rPr>
                <a:t>2.96</a:t>
              </a:r>
              <a:endParaRPr lang="es-ES" b="1">
                <a:solidFill>
                  <a:srgbClr val="CC66FF"/>
                </a:solidFill>
              </a:endParaRPr>
            </a:p>
          </p:txBody>
        </p:sp>
        <p:sp>
          <p:nvSpPr>
            <p:cNvPr id="9263" name="Rectangle 44"/>
            <p:cNvSpPr>
              <a:spLocks noChangeArrowheads="1"/>
            </p:cNvSpPr>
            <p:nvPr/>
          </p:nvSpPr>
          <p:spPr bwMode="auto">
            <a:xfrm>
              <a:off x="6278563" y="2719388"/>
              <a:ext cx="2952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CC66FF"/>
                  </a:solidFill>
                </a:rPr>
                <a:t>5.84</a:t>
              </a:r>
              <a:endParaRPr lang="es-ES" b="1">
                <a:solidFill>
                  <a:srgbClr val="CC66FF"/>
                </a:solidFill>
              </a:endParaRPr>
            </a:p>
          </p:txBody>
        </p:sp>
        <p:sp>
          <p:nvSpPr>
            <p:cNvPr id="9264" name="Rectangle 45"/>
            <p:cNvSpPr>
              <a:spLocks noChangeArrowheads="1"/>
            </p:cNvSpPr>
            <p:nvPr/>
          </p:nvSpPr>
          <p:spPr bwMode="auto">
            <a:xfrm>
              <a:off x="7735888" y="3814763"/>
              <a:ext cx="346075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200" b="1">
                  <a:solidFill>
                    <a:srgbClr val="CC66FF"/>
                  </a:solidFill>
                </a:rPr>
                <a:t>-1.28</a:t>
              </a:r>
              <a:endParaRPr lang="es-ES" b="1">
                <a:solidFill>
                  <a:srgbClr val="CC66FF"/>
                </a:solidFill>
              </a:endParaRPr>
            </a:p>
          </p:txBody>
        </p:sp>
        <p:sp>
          <p:nvSpPr>
            <p:cNvPr id="9265" name="Rectangle 47"/>
            <p:cNvSpPr>
              <a:spLocks noChangeArrowheads="1"/>
            </p:cNvSpPr>
            <p:nvPr/>
          </p:nvSpPr>
          <p:spPr bwMode="auto">
            <a:xfrm>
              <a:off x="614363" y="577691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-20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66" name="Rectangle 48"/>
            <p:cNvSpPr>
              <a:spLocks noChangeArrowheads="1"/>
            </p:cNvSpPr>
            <p:nvPr/>
          </p:nvSpPr>
          <p:spPr bwMode="auto">
            <a:xfrm>
              <a:off x="614363" y="5214938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-15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67" name="Rectangle 49"/>
            <p:cNvSpPr>
              <a:spLocks noChangeArrowheads="1"/>
            </p:cNvSpPr>
            <p:nvPr/>
          </p:nvSpPr>
          <p:spPr bwMode="auto">
            <a:xfrm>
              <a:off x="614363" y="4643438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-10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68" name="Rectangle 50"/>
            <p:cNvSpPr>
              <a:spLocks noChangeArrowheads="1"/>
            </p:cNvSpPr>
            <p:nvPr/>
          </p:nvSpPr>
          <p:spPr bwMode="auto">
            <a:xfrm>
              <a:off x="719138" y="4071938"/>
              <a:ext cx="15716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-5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69" name="Rectangle 51"/>
            <p:cNvSpPr>
              <a:spLocks noChangeArrowheads="1"/>
            </p:cNvSpPr>
            <p:nvPr/>
          </p:nvSpPr>
          <p:spPr bwMode="auto">
            <a:xfrm>
              <a:off x="776288" y="35004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0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70" name="Rectangle 52"/>
            <p:cNvSpPr>
              <a:spLocks noChangeArrowheads="1"/>
            </p:cNvSpPr>
            <p:nvPr/>
          </p:nvSpPr>
          <p:spPr bwMode="auto">
            <a:xfrm>
              <a:off x="776288" y="29384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5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71" name="Rectangle 53"/>
            <p:cNvSpPr>
              <a:spLocks noChangeArrowheads="1"/>
            </p:cNvSpPr>
            <p:nvPr/>
          </p:nvSpPr>
          <p:spPr bwMode="auto">
            <a:xfrm>
              <a:off x="671513" y="2366963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10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72" name="Rectangle 54"/>
            <p:cNvSpPr>
              <a:spLocks noChangeArrowheads="1"/>
            </p:cNvSpPr>
            <p:nvPr/>
          </p:nvSpPr>
          <p:spPr bwMode="auto">
            <a:xfrm>
              <a:off x="1252538" y="2205038"/>
              <a:ext cx="106413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 b="1" dirty="0">
                  <a:solidFill>
                    <a:srgbClr val="000066"/>
                  </a:solidFill>
                </a:rPr>
                <a:t>Triglicéridos</a:t>
              </a:r>
              <a:endParaRPr lang="es-ES" b="1" dirty="0">
                <a:solidFill>
                  <a:srgbClr val="000066"/>
                </a:solidFill>
              </a:endParaRPr>
            </a:p>
          </p:txBody>
        </p:sp>
        <p:sp>
          <p:nvSpPr>
            <p:cNvPr id="9273" name="Rectangle 55"/>
            <p:cNvSpPr>
              <a:spLocks noChangeArrowheads="1"/>
            </p:cNvSpPr>
            <p:nvPr/>
          </p:nvSpPr>
          <p:spPr bwMode="auto">
            <a:xfrm>
              <a:off x="2741613" y="2205038"/>
              <a:ext cx="86677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b="1" dirty="0">
                  <a:solidFill>
                    <a:srgbClr val="000066"/>
                  </a:solidFill>
                </a:rPr>
                <a:t>Colesterol</a:t>
              </a:r>
            </a:p>
            <a:p>
              <a:r>
                <a:rPr lang="es-ES" sz="1400" b="1" dirty="0">
                  <a:solidFill>
                    <a:srgbClr val="000066"/>
                  </a:solidFill>
                </a:rPr>
                <a:t>total</a:t>
              </a:r>
            </a:p>
          </p:txBody>
        </p:sp>
        <p:sp>
          <p:nvSpPr>
            <p:cNvPr id="9274" name="Rectangle 56"/>
            <p:cNvSpPr>
              <a:spLocks noChangeArrowheads="1"/>
            </p:cNvSpPr>
            <p:nvPr/>
          </p:nvSpPr>
          <p:spPr bwMode="auto">
            <a:xfrm>
              <a:off x="4251325" y="2205038"/>
              <a:ext cx="86677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b="1">
                  <a:solidFill>
                    <a:srgbClr val="000066"/>
                  </a:solidFill>
                </a:rPr>
                <a:t>Colesterol</a:t>
              </a:r>
            </a:p>
            <a:p>
              <a:r>
                <a:rPr lang="es-ES" sz="1400" b="1">
                  <a:solidFill>
                    <a:srgbClr val="000066"/>
                  </a:solidFill>
                </a:rPr>
                <a:t>LDL</a:t>
              </a:r>
            </a:p>
          </p:txBody>
        </p:sp>
        <p:sp>
          <p:nvSpPr>
            <p:cNvPr id="9275" name="Rectangle 57"/>
            <p:cNvSpPr>
              <a:spLocks noChangeArrowheads="1"/>
            </p:cNvSpPr>
            <p:nvPr/>
          </p:nvSpPr>
          <p:spPr bwMode="auto">
            <a:xfrm>
              <a:off x="5756275" y="2205038"/>
              <a:ext cx="86677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1400" b="1">
                  <a:solidFill>
                    <a:srgbClr val="000066"/>
                  </a:solidFill>
                </a:rPr>
                <a:t>Colesterol</a:t>
              </a:r>
            </a:p>
            <a:p>
              <a:r>
                <a:rPr lang="es-ES" sz="1400" b="1">
                  <a:solidFill>
                    <a:srgbClr val="000066"/>
                  </a:solidFill>
                </a:rPr>
                <a:t>HDL</a:t>
              </a:r>
            </a:p>
          </p:txBody>
        </p:sp>
        <p:sp>
          <p:nvSpPr>
            <p:cNvPr id="9276" name="Rectangle 58"/>
            <p:cNvSpPr>
              <a:spLocks noChangeArrowheads="1"/>
            </p:cNvSpPr>
            <p:nvPr/>
          </p:nvSpPr>
          <p:spPr bwMode="auto">
            <a:xfrm>
              <a:off x="6961188" y="2205038"/>
              <a:ext cx="145891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s-ES" sz="1400" b="1">
                  <a:solidFill>
                    <a:srgbClr val="000066"/>
                  </a:solidFill>
                </a:rPr>
                <a:t>Razón colesterol</a:t>
              </a:r>
            </a:p>
            <a:p>
              <a:r>
                <a:rPr lang="es-ES" sz="1400" b="1">
                  <a:solidFill>
                    <a:srgbClr val="000066"/>
                  </a:solidFill>
                </a:rPr>
                <a:t>total a </a:t>
              </a:r>
              <a:br>
                <a:rPr lang="es-ES" sz="1400" b="1">
                  <a:solidFill>
                    <a:srgbClr val="000066"/>
                  </a:solidFill>
                </a:rPr>
              </a:br>
              <a:r>
                <a:rPr lang="es-ES" sz="1400" b="1">
                  <a:solidFill>
                    <a:srgbClr val="000066"/>
                  </a:solidFill>
                </a:rPr>
                <a:t>colesterol HDL </a:t>
              </a:r>
              <a:endParaRPr lang="es-ES" b="1">
                <a:solidFill>
                  <a:srgbClr val="000066"/>
                </a:solidFill>
              </a:endParaRPr>
            </a:p>
          </p:txBody>
        </p:sp>
        <p:sp>
          <p:nvSpPr>
            <p:cNvPr id="9277" name="ZoneTexte 86"/>
            <p:cNvSpPr txBox="1">
              <a:spLocks noChangeArrowheads="1"/>
            </p:cNvSpPr>
            <p:nvPr/>
          </p:nvSpPr>
          <p:spPr bwMode="auto">
            <a:xfrm>
              <a:off x="323850" y="3419475"/>
              <a:ext cx="3889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78" name="Rectangle 47"/>
            <p:cNvSpPr>
              <a:spLocks noChangeArrowheads="1"/>
            </p:cNvSpPr>
            <p:nvPr/>
          </p:nvSpPr>
          <p:spPr bwMode="auto">
            <a:xfrm>
              <a:off x="614363" y="6321425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s-ES" sz="1400">
                  <a:solidFill>
                    <a:srgbClr val="000066"/>
                  </a:solidFill>
                </a:rPr>
                <a:t>-25</a:t>
              </a:r>
              <a:endParaRPr lang="es-ES">
                <a:solidFill>
                  <a:srgbClr val="000066"/>
                </a:solidFill>
              </a:endParaRPr>
            </a:p>
          </p:txBody>
        </p:sp>
        <p:sp>
          <p:nvSpPr>
            <p:cNvPr id="9279" name="AutoShape 126"/>
            <p:cNvSpPr>
              <a:spLocks noChangeArrowheads="1"/>
            </p:cNvSpPr>
            <p:nvPr/>
          </p:nvSpPr>
          <p:spPr bwMode="auto">
            <a:xfrm>
              <a:off x="3524250" y="5686425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s-ES" sz="2800"/>
            </a:p>
          </p:txBody>
        </p:sp>
        <p:sp>
          <p:nvSpPr>
            <p:cNvPr id="9280" name="Rectangle 3"/>
            <p:cNvSpPr>
              <a:spLocks noChangeArrowheads="1"/>
            </p:cNvSpPr>
            <p:nvPr/>
          </p:nvSpPr>
          <p:spPr bwMode="auto">
            <a:xfrm>
              <a:off x="3743325" y="5784850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ES">
                <a:solidFill>
                  <a:srgbClr val="333399"/>
                </a:solidFill>
              </a:endParaRPr>
            </a:p>
          </p:txBody>
        </p:sp>
        <p:sp>
          <p:nvSpPr>
            <p:cNvPr id="9281" name="Rectangle 4"/>
            <p:cNvSpPr>
              <a:spLocks noChangeArrowheads="1"/>
            </p:cNvSpPr>
            <p:nvPr/>
          </p:nvSpPr>
          <p:spPr bwMode="auto">
            <a:xfrm>
              <a:off x="4764088" y="5783263"/>
              <a:ext cx="177800" cy="14446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ES">
                <a:solidFill>
                  <a:srgbClr val="333399"/>
                </a:solidFill>
              </a:endParaRPr>
            </a:p>
          </p:txBody>
        </p:sp>
        <p:sp>
          <p:nvSpPr>
            <p:cNvPr id="9282" name="ZoneTexte 84"/>
            <p:cNvSpPr txBox="1">
              <a:spLocks noChangeArrowheads="1"/>
            </p:cNvSpPr>
            <p:nvPr/>
          </p:nvSpPr>
          <p:spPr bwMode="auto">
            <a:xfrm>
              <a:off x="3875088" y="5661025"/>
              <a:ext cx="5476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b="1">
                  <a:solidFill>
                    <a:srgbClr val="000066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9283" name="ZoneTexte 85"/>
            <p:cNvSpPr txBox="1">
              <a:spLocks noChangeArrowheads="1"/>
            </p:cNvSpPr>
            <p:nvPr/>
          </p:nvSpPr>
          <p:spPr bwMode="auto">
            <a:xfrm>
              <a:off x="4897438" y="5661025"/>
              <a:ext cx="546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s-ES" b="1">
                  <a:solidFill>
                    <a:srgbClr val="000066"/>
                  </a:solidFill>
                  <a:latin typeface="Calibri" pitchFamily="34" charset="0"/>
                </a:rPr>
                <a:t>PI/r</a:t>
              </a:r>
            </a:p>
          </p:txBody>
        </p:sp>
        <p:sp>
          <p:nvSpPr>
            <p:cNvPr id="9284" name="Freeform 90"/>
            <p:cNvSpPr>
              <a:spLocks/>
            </p:cNvSpPr>
            <p:nvPr/>
          </p:nvSpPr>
          <p:spPr bwMode="auto">
            <a:xfrm>
              <a:off x="1547813" y="3716338"/>
              <a:ext cx="431800" cy="2736850"/>
            </a:xfrm>
            <a:custGeom>
              <a:avLst/>
              <a:gdLst>
                <a:gd name="T0" fmla="*/ 2147483647 w 272"/>
                <a:gd name="T1" fmla="*/ 0 h 1724"/>
                <a:gd name="T2" fmla="*/ 2147483647 w 272"/>
                <a:gd name="T3" fmla="*/ 2147483647 h 1724"/>
                <a:gd name="T4" fmla="*/ 0 w 272"/>
                <a:gd name="T5" fmla="*/ 2147483647 h 1724"/>
                <a:gd name="T6" fmla="*/ 0 w 272"/>
                <a:gd name="T7" fmla="*/ 2147483647 h 17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2"/>
                <a:gd name="T13" fmla="*/ 0 h 1724"/>
                <a:gd name="T14" fmla="*/ 272 w 272"/>
                <a:gd name="T15" fmla="*/ 1724 h 17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2" h="1724">
                  <a:moveTo>
                    <a:pt x="272" y="0"/>
                  </a:moveTo>
                  <a:lnTo>
                    <a:pt x="272" y="1724"/>
                  </a:lnTo>
                  <a:lnTo>
                    <a:pt x="0" y="1724"/>
                  </a:lnTo>
                  <a:lnTo>
                    <a:pt x="0" y="1661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85" name="Freeform 91"/>
            <p:cNvSpPr>
              <a:spLocks/>
            </p:cNvSpPr>
            <p:nvPr/>
          </p:nvSpPr>
          <p:spPr bwMode="auto">
            <a:xfrm>
              <a:off x="3059113" y="3709988"/>
              <a:ext cx="433387" cy="1590675"/>
            </a:xfrm>
            <a:custGeom>
              <a:avLst/>
              <a:gdLst>
                <a:gd name="T0" fmla="*/ 0 w 273"/>
                <a:gd name="T1" fmla="*/ 2147483647 h 1002"/>
                <a:gd name="T2" fmla="*/ 0 w 273"/>
                <a:gd name="T3" fmla="*/ 2147483647 h 1002"/>
                <a:gd name="T4" fmla="*/ 2147483647 w 273"/>
                <a:gd name="T5" fmla="*/ 2147483647 h 1002"/>
                <a:gd name="T6" fmla="*/ 2147483647 w 273"/>
                <a:gd name="T7" fmla="*/ 0 h 10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1002"/>
                <a:gd name="T14" fmla="*/ 273 w 273"/>
                <a:gd name="T15" fmla="*/ 1002 h 10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1002">
                  <a:moveTo>
                    <a:pt x="0" y="912"/>
                  </a:moveTo>
                  <a:lnTo>
                    <a:pt x="0" y="1002"/>
                  </a:lnTo>
                  <a:lnTo>
                    <a:pt x="273" y="1002"/>
                  </a:lnTo>
                  <a:lnTo>
                    <a:pt x="272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86" name="Freeform 92"/>
            <p:cNvSpPr>
              <a:spLocks/>
            </p:cNvSpPr>
            <p:nvPr/>
          </p:nvSpPr>
          <p:spPr bwMode="auto">
            <a:xfrm>
              <a:off x="4570413" y="3714750"/>
              <a:ext cx="433387" cy="1031875"/>
            </a:xfrm>
            <a:custGeom>
              <a:avLst/>
              <a:gdLst>
                <a:gd name="T0" fmla="*/ 0 w 273"/>
                <a:gd name="T1" fmla="*/ 2147483647 h 650"/>
                <a:gd name="T2" fmla="*/ 0 w 273"/>
                <a:gd name="T3" fmla="*/ 2147483647 h 650"/>
                <a:gd name="T4" fmla="*/ 2147483647 w 273"/>
                <a:gd name="T5" fmla="*/ 2147483647 h 650"/>
                <a:gd name="T6" fmla="*/ 2147483647 w 273"/>
                <a:gd name="T7" fmla="*/ 0 h 6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650"/>
                <a:gd name="T14" fmla="*/ 273 w 273"/>
                <a:gd name="T15" fmla="*/ 650 h 6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650">
                  <a:moveTo>
                    <a:pt x="0" y="560"/>
                  </a:moveTo>
                  <a:lnTo>
                    <a:pt x="0" y="650"/>
                  </a:lnTo>
                  <a:lnTo>
                    <a:pt x="273" y="650"/>
                  </a:lnTo>
                  <a:lnTo>
                    <a:pt x="270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87" name="Freeform 93"/>
            <p:cNvSpPr>
              <a:spLocks/>
            </p:cNvSpPr>
            <p:nvPr/>
          </p:nvSpPr>
          <p:spPr bwMode="auto">
            <a:xfrm>
              <a:off x="6010275" y="3709988"/>
              <a:ext cx="433388" cy="635000"/>
            </a:xfrm>
            <a:custGeom>
              <a:avLst/>
              <a:gdLst>
                <a:gd name="T0" fmla="*/ 0 w 273"/>
                <a:gd name="T1" fmla="*/ 2147483647 h 400"/>
                <a:gd name="T2" fmla="*/ 0 w 273"/>
                <a:gd name="T3" fmla="*/ 2147483647 h 400"/>
                <a:gd name="T4" fmla="*/ 2147483647 w 273"/>
                <a:gd name="T5" fmla="*/ 2147483647 h 400"/>
                <a:gd name="T6" fmla="*/ 2147483647 w 273"/>
                <a:gd name="T7" fmla="*/ 0 h 4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400"/>
                <a:gd name="T14" fmla="*/ 273 w 273"/>
                <a:gd name="T15" fmla="*/ 400 h 4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400">
                  <a:moveTo>
                    <a:pt x="0" y="310"/>
                  </a:moveTo>
                  <a:lnTo>
                    <a:pt x="0" y="400"/>
                  </a:lnTo>
                  <a:lnTo>
                    <a:pt x="273" y="400"/>
                  </a:lnTo>
                  <a:lnTo>
                    <a:pt x="270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88" name="Freeform 94"/>
            <p:cNvSpPr>
              <a:spLocks/>
            </p:cNvSpPr>
            <p:nvPr/>
          </p:nvSpPr>
          <p:spPr bwMode="auto">
            <a:xfrm>
              <a:off x="7489825" y="4029075"/>
              <a:ext cx="433388" cy="498475"/>
            </a:xfrm>
            <a:custGeom>
              <a:avLst/>
              <a:gdLst>
                <a:gd name="T0" fmla="*/ 0 w 273"/>
                <a:gd name="T1" fmla="*/ 2147483647 h 314"/>
                <a:gd name="T2" fmla="*/ 0 w 273"/>
                <a:gd name="T3" fmla="*/ 2147483647 h 314"/>
                <a:gd name="T4" fmla="*/ 2147483647 w 273"/>
                <a:gd name="T5" fmla="*/ 2147483647 h 314"/>
                <a:gd name="T6" fmla="*/ 2147483647 w 273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314"/>
                <a:gd name="T14" fmla="*/ 273 w 273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314">
                  <a:moveTo>
                    <a:pt x="0" y="224"/>
                  </a:moveTo>
                  <a:lnTo>
                    <a:pt x="0" y="314"/>
                  </a:lnTo>
                  <a:lnTo>
                    <a:pt x="273" y="314"/>
                  </a:lnTo>
                  <a:lnTo>
                    <a:pt x="271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s-ES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024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Estudio SPIRAL: reemplazo IP/r por RAL</a:t>
            </a:r>
          </a:p>
        </p:txBody>
      </p:sp>
      <p:sp>
        <p:nvSpPr>
          <p:cNvPr id="10244" name="Espace réservé du contenu 8"/>
          <p:cNvSpPr>
            <a:spLocks noGrp="1"/>
          </p:cNvSpPr>
          <p:nvPr>
            <p:ph idx="1"/>
          </p:nvPr>
        </p:nvSpPr>
        <p:spPr>
          <a:xfrm>
            <a:off x="50800" y="1409700"/>
            <a:ext cx="8707438" cy="5303838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s-ES" dirty="0" smtClean="0">
                <a:solidFill>
                  <a:srgbClr val="000066"/>
                </a:solidFill>
              </a:rPr>
              <a:t>A S48, significativamente menos pacientes tenían triglicéridos </a:t>
            </a:r>
            <a:br>
              <a:rPr lang="es-ES" dirty="0" smtClean="0">
                <a:solidFill>
                  <a:srgbClr val="000066"/>
                </a:solidFill>
              </a:rPr>
            </a:br>
            <a:r>
              <a:rPr lang="es-ES" dirty="0" smtClean="0">
                <a:solidFill>
                  <a:srgbClr val="000066"/>
                </a:solidFill>
              </a:rPr>
              <a:t>&gt; 200 mg/</a:t>
            </a:r>
            <a:r>
              <a:rPr lang="es-ES" dirty="0" err="1" smtClean="0">
                <a:solidFill>
                  <a:srgbClr val="000066"/>
                </a:solidFill>
              </a:rPr>
              <a:t>dL</a:t>
            </a:r>
            <a:r>
              <a:rPr lang="es-ES" dirty="0" smtClean="0">
                <a:solidFill>
                  <a:srgbClr val="000066"/>
                </a:solidFill>
              </a:rPr>
              <a:t> o colesterol </a:t>
            </a:r>
            <a:r>
              <a:rPr lang="es-ES" sz="1800" dirty="0" smtClean="0">
                <a:solidFill>
                  <a:srgbClr val="000066"/>
                </a:solidFill>
              </a:rPr>
              <a:t>total</a:t>
            </a:r>
            <a:r>
              <a:rPr lang="es-ES" dirty="0" smtClean="0">
                <a:solidFill>
                  <a:srgbClr val="000066"/>
                </a:solidFill>
              </a:rPr>
              <a:t> &gt; 240 mg/</a:t>
            </a:r>
            <a:r>
              <a:rPr lang="es-ES" dirty="0" err="1" smtClean="0">
                <a:solidFill>
                  <a:srgbClr val="000066"/>
                </a:solidFill>
              </a:rPr>
              <a:t>dL</a:t>
            </a:r>
            <a:r>
              <a:rPr lang="es-ES" dirty="0" smtClean="0">
                <a:solidFill>
                  <a:srgbClr val="000066"/>
                </a:solidFill>
              </a:rPr>
              <a:t> en el grupo RAL comparado al grupo IP/r : 14.6% vs 28.9% y 3.7% vs 17.2%, respectivamente</a:t>
            </a:r>
            <a:br>
              <a:rPr lang="es-ES" dirty="0" smtClean="0">
                <a:solidFill>
                  <a:srgbClr val="000066"/>
                </a:solidFill>
              </a:rPr>
            </a:br>
            <a:endParaRPr lang="es-ES" dirty="0" smtClean="0">
              <a:solidFill>
                <a:srgbClr val="000066"/>
              </a:solidFill>
            </a:endParaRPr>
          </a:p>
          <a:p>
            <a:pPr>
              <a:spcAft>
                <a:spcPct val="30000"/>
              </a:spcAft>
            </a:pPr>
            <a:r>
              <a:rPr lang="es-ES" dirty="0" smtClean="0">
                <a:solidFill>
                  <a:srgbClr val="000066"/>
                </a:solidFill>
              </a:rPr>
              <a:t>Diferencias en cambios en colesterol total y triglicéridos en pacientes asignados a RAL fueron significativos al cambiar desde LPV/r pero no de ATV/r</a:t>
            </a:r>
            <a:br>
              <a:rPr lang="es-ES" dirty="0" smtClean="0">
                <a:solidFill>
                  <a:srgbClr val="000066"/>
                </a:solidFill>
              </a:rPr>
            </a:br>
            <a:endParaRPr lang="es-ES" dirty="0" smtClean="0">
              <a:solidFill>
                <a:srgbClr val="000066"/>
              </a:solidFill>
            </a:endParaRPr>
          </a:p>
          <a:p>
            <a:pPr>
              <a:spcAft>
                <a:spcPct val="30000"/>
              </a:spcAft>
            </a:pPr>
            <a:r>
              <a:rPr lang="es-ES" dirty="0" smtClean="0">
                <a:solidFill>
                  <a:srgbClr val="000066"/>
                </a:solidFill>
              </a:rPr>
              <a:t>No hubo diferencia en la incidencia global de eventos adversos en </a:t>
            </a:r>
            <a:br>
              <a:rPr lang="es-ES" dirty="0" smtClean="0">
                <a:solidFill>
                  <a:srgbClr val="000066"/>
                </a:solidFill>
              </a:rPr>
            </a:br>
            <a:r>
              <a:rPr lang="es-ES" dirty="0" smtClean="0">
                <a:solidFill>
                  <a:srgbClr val="000066"/>
                </a:solidFill>
              </a:rPr>
              <a:t>los 2 grupos</a:t>
            </a:r>
            <a:br>
              <a:rPr lang="es-ES" dirty="0" smtClean="0">
                <a:solidFill>
                  <a:srgbClr val="000066"/>
                </a:solidFill>
              </a:rPr>
            </a:br>
            <a:endParaRPr lang="es-ES" dirty="0" smtClean="0">
              <a:solidFill>
                <a:srgbClr val="000066"/>
              </a:solidFill>
            </a:endParaRPr>
          </a:p>
          <a:p>
            <a:pPr>
              <a:spcAft>
                <a:spcPct val="30000"/>
              </a:spcAft>
            </a:pPr>
            <a:r>
              <a:rPr lang="es-ES" dirty="0" smtClean="0">
                <a:solidFill>
                  <a:srgbClr val="000066"/>
                </a:solidFill>
              </a:rPr>
              <a:t>La incidencia de eventos adversos serios y eventos determinantes de discontinuación de las drogas fue similar </a:t>
            </a:r>
            <a:br>
              <a:rPr lang="es-ES" dirty="0" smtClean="0">
                <a:solidFill>
                  <a:srgbClr val="000066"/>
                </a:solidFill>
              </a:rPr>
            </a:br>
            <a:r>
              <a:rPr lang="es-ES" dirty="0" smtClean="0">
                <a:solidFill>
                  <a:srgbClr val="000066"/>
                </a:solidFill>
              </a:rPr>
              <a:t>y baja en ambos grupos</a:t>
            </a:r>
          </a:p>
        </p:txBody>
      </p:sp>
      <p:sp>
        <p:nvSpPr>
          <p:cNvPr id="1024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s-ES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3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16618</TotalTime>
  <Words>2515</Words>
  <Application>Microsoft Office PowerPoint</Application>
  <PresentationFormat>Affichage à l'écran (4:3)</PresentationFormat>
  <Paragraphs>746</Paragraphs>
  <Slides>25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ARV_trials_2013</vt:lpstr>
      <vt:lpstr>Reemplazo por régimen con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Estudio SPIRAL: reemplazo IP/r por RAL</vt:lpstr>
      <vt:lpstr>Biomarcadores  cardiovasculares: mediana (95%IC) diferencia porcentual  de  cambio desde el  basal a S48, RAL (N = 119) menos IP/r (N = 114)</vt:lpstr>
      <vt:lpstr>Correlaciones entre ∆ biomarcadores y ∆ lípidos</vt:lpstr>
      <vt:lpstr>Estudio SPIRAL: remplazo de IP/r por RAL Subestudio SPIRAL-LIP (composición corporal)</vt:lpstr>
      <vt:lpstr>Estudio SPIRAL: remplazo de IP/r por RAL  Subestudio SPIRAL-LIP (composición corporal)</vt:lpstr>
      <vt:lpstr>Estudio SPIRAL: remplazo de IP/r por RAL  Subestudio SPIRAL-LIP (composición corporal)</vt:lpstr>
      <vt:lpstr>Estudio SPIRAL: remplazo de IP/r por RAL  Subestudio SPIRAL-LIP (composición corporal)</vt:lpstr>
      <vt:lpstr>Estudio SPIRAL: remplazo de IP/r por RAL L Subestudio SPIRAL-LIP (composición corporal)</vt:lpstr>
      <vt:lpstr>Estudio SPIRAL: comparación de ABC/3TC vs TDF/FTC </vt:lpstr>
      <vt:lpstr>Subestudio SPIRAL-LIP: cambios en grasa  corporal a semana 48</vt:lpstr>
      <vt:lpstr>Subestudio SPIRAL-MET: subclases de LDL y actividad de la lipoprotein-fosfolipasa A2</vt:lpstr>
      <vt:lpstr>Subestudio SPIRAL-MET</vt:lpstr>
      <vt:lpstr>Subestudio SPIRAL-MET</vt:lpstr>
      <vt:lpstr>SPIRAL-MET: mediana de cambios en parámetros lipídicos entre determinaciones  basales y S48 según tratamiento</vt:lpstr>
      <vt:lpstr>SPIRAL-MET: mediana de cambios en el porcentaje de fenotipo LDL-c en ramas RAL e IP/r estratificado por IP/r (grupo 1 vs grupo 2) a S48</vt:lpstr>
      <vt:lpstr> Subestudio SPIRAL: función endotelial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591</cp:revision>
  <dcterms:created xsi:type="dcterms:W3CDTF">2011-03-08T09:11:08Z</dcterms:created>
  <dcterms:modified xsi:type="dcterms:W3CDTF">2015-09-24T12:17:41Z</dcterms:modified>
  <cp:category>www.aei.fr</cp:category>
</cp:coreProperties>
</file>