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59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6699"/>
    <a:srgbClr val="FF0066"/>
    <a:srgbClr val="FFFFFF"/>
    <a:srgbClr val="DDDDDD"/>
    <a:srgbClr val="000066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5" autoAdjust="0"/>
    <p:restoredTop sz="94783" autoAdjust="0"/>
  </p:normalViewPr>
  <p:slideViewPr>
    <p:cSldViewPr snapToGrid="0" snapToObjects="1">
      <p:cViewPr>
        <p:scale>
          <a:sx n="100" d="100"/>
          <a:sy n="100" d="100"/>
        </p:scale>
        <p:origin x="-2730" y="-378"/>
      </p:cViewPr>
      <p:guideLst>
        <p:guide orient="horz" pos="25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231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954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2079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/>
              <a:t>sa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506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a ATV/r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b="1">
                <a:latin typeface="Calibri" pitchFamily="34" charset="0"/>
                <a:ea typeface="ＭＳ Ｐゴシック" pitchFamily="34" charset="-128"/>
              </a:rPr>
              <a:t>Estudio SALT 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213100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689225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698750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679825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219979"/>
            <a:ext cx="4111624" cy="824400"/>
          </a:xfrm>
          <a:prstGeom prst="rect">
            <a:avLst/>
          </a:prstGeom>
          <a:solidFill>
            <a:srgbClr val="FF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ATV/r  300/100 mg QD + 2 NRTI </a:t>
            </a:r>
          </a:p>
          <a:p>
            <a:pPr algn="ctr">
              <a:defRPr/>
            </a:pPr>
            <a:r>
              <a:rPr lang="es-AR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(seleccionados por el investigador)</a:t>
            </a:r>
            <a:endParaRPr lang="es-AR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78589" y="2324100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65889" y="3717925"/>
            <a:ext cx="7489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143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208338"/>
            <a:ext cx="4111625" cy="823912"/>
          </a:xfrm>
          <a:prstGeom prst="rect">
            <a:avLst/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s-AR" sz="1600" b="1" dirty="0">
                <a:latin typeface="+mj-lt"/>
                <a:ea typeface="Times New Roman" pitchFamily="-65" charset="0"/>
                <a:cs typeface="Times New Roman" pitchFamily="-65" charset="0"/>
              </a:rPr>
              <a:t>ATV/r 300/100 mg + 3TC 300 mg QD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s-AR" sz="2800" b="1" ker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Diseño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60582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92710" y="1146810"/>
            <a:ext cx="1539875" cy="1014411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Randomización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s-AR" sz="1400" b="1">
                <a:solidFill>
                  <a:srgbClr val="000066"/>
                </a:solidFill>
                <a:latin typeface="Calibri" pitchFamily="34" charset="0"/>
              </a:rPr>
              <a:t>Etiqueta abierta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4976996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A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Objetivo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AR" dirty="0" err="1">
                <a:solidFill>
                  <a:srgbClr val="000066"/>
                </a:solidFill>
              </a:rPr>
              <a:t>Endpoint</a:t>
            </a:r>
            <a:r>
              <a:rPr lang="es-AR" dirty="0">
                <a:solidFill>
                  <a:srgbClr val="000066"/>
                </a:solidFill>
              </a:rPr>
              <a:t> primario: proporción con tratamiento exitoso a S48 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>
                <a:solidFill>
                  <a:srgbClr val="000066"/>
                </a:solidFill>
              </a:rPr>
              <a:t>Fallo de tratamiento: discontinuación de tratamiento o modificación por cualquier causa o rebote virológico confirmado (2 CV consecutivas &gt; 50 c/</a:t>
            </a:r>
            <a:r>
              <a:rPr lang="es-AR" sz="1600" dirty="0" err="1">
                <a:solidFill>
                  <a:srgbClr val="000066"/>
                </a:solidFill>
              </a:rPr>
              <a:t>mL</a:t>
            </a:r>
            <a:r>
              <a:rPr lang="es-AR" sz="1600" dirty="0">
                <a:solidFill>
                  <a:srgbClr val="000066"/>
                </a:solidFill>
              </a:rPr>
              <a:t>)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s-AR" sz="1600" dirty="0">
                <a:solidFill>
                  <a:srgbClr val="000066"/>
                </a:solidFill>
              </a:rPr>
              <a:t>No inferioridad de ATV/r + 3TC (per protocolo); límite inferior de IC 95% para la diferencia = -12%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86409" y="1945488"/>
            <a:ext cx="3416400" cy="255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≥ 18 años</a:t>
            </a:r>
          </a:p>
          <a:p>
            <a:pPr algn="ctr" defTabSz="914400"/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Régimen estable con 3 drogas</a:t>
            </a:r>
          </a:p>
          <a:p>
            <a:pPr algn="ctr" defTabSz="914400"/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No fallos previos</a:t>
            </a:r>
          </a:p>
          <a:p>
            <a:pPr algn="ctr" defTabSz="914400"/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CV &lt; 50 c/</a:t>
            </a:r>
            <a:r>
              <a:rPr lang="es-AR" sz="1600" b="1" dirty="0" err="1">
                <a:solidFill>
                  <a:srgbClr val="000066"/>
                </a:solidFill>
                <a:latin typeface="Calibri" pitchFamily="34" charset="0"/>
              </a:rPr>
              <a:t>mL</a:t>
            </a: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s-AR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 6 meses</a:t>
            </a:r>
          </a:p>
          <a:p>
            <a:pPr algn="ctr" defTabSz="914400"/>
            <a:r>
              <a:rPr lang="es-AR" sz="1600" b="1" dirty="0" err="1">
                <a:solidFill>
                  <a:srgbClr val="000066"/>
                </a:solidFill>
                <a:latin typeface="Calibri" pitchFamily="34" charset="0"/>
              </a:rPr>
              <a:t>Switch</a:t>
            </a: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 por toxicidad, intolerancia </a:t>
            </a:r>
            <a:br>
              <a:rPr lang="es-A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o simplificación </a:t>
            </a:r>
            <a:endParaRPr lang="es-AR" sz="1600" b="1" baseline="30000" dirty="0">
              <a:solidFill>
                <a:srgbClr val="000066"/>
              </a:solidFill>
              <a:latin typeface="Calibri" pitchFamily="34" charset="0"/>
            </a:endParaRPr>
          </a:p>
          <a:p>
            <a:pPr algn="ctr" defTabSz="914400"/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No resistencia a las drogas </a:t>
            </a:r>
            <a:br>
              <a:rPr lang="es-AR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en estudio </a:t>
            </a:r>
          </a:p>
          <a:p>
            <a:pPr algn="ctr" defTabSz="914400"/>
            <a:r>
              <a:rPr lang="es-AR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s-AR" sz="1600" b="1" dirty="0">
                <a:solidFill>
                  <a:srgbClr val="000066"/>
                </a:solidFill>
                <a:latin typeface="Calibri" pitchFamily="34" charset="0"/>
              </a:rPr>
              <a:t> Ag negativo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S48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39819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s-AR" sz="1600" b="1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S96</a:t>
            </a:r>
            <a:endParaRPr lang="es-AR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193794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SALT: switch a ATV/r + 3TC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23" name="ZoneTexte 71"/>
          <p:cNvSpPr txBox="1">
            <a:spLocks noChangeArrowheads="1"/>
          </p:cNvSpPr>
          <p:nvPr/>
        </p:nvSpPr>
        <p:spPr bwMode="auto">
          <a:xfrm>
            <a:off x="82689" y="4472286"/>
            <a:ext cx="73550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s-AR" sz="1400" dirty="0">
                <a:solidFill>
                  <a:srgbClr val="000066"/>
                </a:solidFill>
              </a:rPr>
              <a:t>* </a:t>
            </a:r>
            <a:r>
              <a:rPr lang="es-AR" sz="1400" dirty="0" err="1">
                <a:solidFill>
                  <a:srgbClr val="000066"/>
                </a:solidFill>
              </a:rPr>
              <a:t>Randomización</a:t>
            </a:r>
            <a:r>
              <a:rPr lang="es-AR" sz="1400" dirty="0">
                <a:solidFill>
                  <a:srgbClr val="000066"/>
                </a:solidFill>
              </a:rPr>
              <a:t> estratificada  </a:t>
            </a:r>
            <a:r>
              <a:rPr lang="es-ES" sz="1400" dirty="0">
                <a:solidFill>
                  <a:srgbClr val="000066"/>
                </a:solidFill>
              </a:rPr>
              <a:t>sobre la infección por el VHC activa y el tratamiento previo (NNRTI, IP/r, CCR5 antagonista, inhibidor de la </a:t>
            </a:r>
            <a:r>
              <a:rPr lang="es-ES" sz="1400" dirty="0" err="1">
                <a:solidFill>
                  <a:srgbClr val="000066"/>
                </a:solidFill>
              </a:rPr>
              <a:t>integrasa</a:t>
            </a:r>
            <a:r>
              <a:rPr lang="es-ES" sz="1400" dirty="0">
                <a:solidFill>
                  <a:srgbClr val="000066"/>
                </a:solidFill>
              </a:rPr>
              <a:t>)</a:t>
            </a:r>
            <a:endParaRPr lang="es-AR" sz="1400" baseline="30000" dirty="0">
              <a:solidFill>
                <a:srgbClr val="000066"/>
              </a:solidFill>
            </a:endParaRPr>
          </a:p>
        </p:txBody>
      </p:sp>
      <p:sp>
        <p:nvSpPr>
          <p:cNvPr id="24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603058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Características basales y disposición a S48 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32361"/>
              </p:ext>
            </p:extLst>
          </p:nvPr>
        </p:nvGraphicFramePr>
        <p:xfrm>
          <a:off x="383371" y="1571861"/>
          <a:ext cx="8278421" cy="5069543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22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920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5071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ATV/r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Mujer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AR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basal,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s-AR" sz="1200" b="1" i="0" u="none" strike="noStrike" cap="none" normalizeH="0" baseline="3000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</a:t>
                      </a: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nadir,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CV &lt; 50 c/</a:t>
                      </a:r>
                      <a:r>
                        <a:rPr kumimoji="0" lang="es-AR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mL</a:t>
                      </a: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(meses),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340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Duración de  TARV previo a ingresar al estudio, mediana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Coinfección con HCV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2265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Motivo del </a:t>
                      </a:r>
                      <a:r>
                        <a:rPr kumimoji="0" lang="es-AR" sz="12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switch</a:t>
                      </a:r>
                      <a:endParaRPr kumimoji="0" lang="es-AR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Simplificación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Toxicidad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Intolerancia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74%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366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Tratamiento cambiado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IP/r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47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Discontinuación a S48, n 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29 (20%)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 (15%)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4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Evento adverso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/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91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A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AR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Retiro de consentimiento/pérdida de seguimiento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 /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34" charset="-128"/>
                <a:cs typeface="ＭＳ Ｐゴシック" pitchFamily="-109" charset="-128"/>
              </a:rPr>
              <a:t>Estudio SALT: switch a ATV/r + 3TC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65"/>
          <p:cNvSpPr>
            <a:spLocks noChangeArrowheads="1"/>
          </p:cNvSpPr>
          <p:nvPr/>
        </p:nvSpPr>
        <p:spPr bwMode="auto">
          <a:xfrm>
            <a:off x="164341" y="2294751"/>
            <a:ext cx="3250754" cy="40322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s-AR" sz="2800">
              <a:solidFill>
                <a:srgbClr val="000066"/>
              </a:solidFill>
            </a:endParaRPr>
          </a:p>
        </p:txBody>
      </p:sp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52575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</a:t>
            </a:r>
            <a:r>
              <a:rPr lang="es-AR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mL</a:t>
            </a:r>
            <a:r>
              <a:rPr lang="es-A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a S48</a:t>
            </a:r>
          </a:p>
          <a:p>
            <a:pPr algn="ctr"/>
            <a:r>
              <a:rPr lang="es-A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Por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protocolo</a:t>
            </a:r>
            <a:r>
              <a:rPr lang="en-US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, TLOVR)</a:t>
            </a:r>
          </a:p>
        </p:txBody>
      </p:sp>
      <p:sp>
        <p:nvSpPr>
          <p:cNvPr id="11266" name="Rectangle 36"/>
          <p:cNvSpPr>
            <a:spLocks noChangeArrowheads="1"/>
          </p:cNvSpPr>
          <p:nvPr/>
        </p:nvSpPr>
        <p:spPr bwMode="auto">
          <a:xfrm>
            <a:off x="2063687" y="2419413"/>
            <a:ext cx="207963" cy="206375"/>
          </a:xfrm>
          <a:prstGeom prst="rect">
            <a:avLst/>
          </a:prstGeom>
          <a:solidFill>
            <a:srgbClr val="FF6699"/>
          </a:solidFill>
          <a:ln w="0">
            <a:solidFill>
              <a:srgbClr val="FF66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s-A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7" name="Rectangle 37"/>
          <p:cNvSpPr>
            <a:spLocks noChangeArrowheads="1"/>
          </p:cNvSpPr>
          <p:nvPr/>
        </p:nvSpPr>
        <p:spPr bwMode="auto">
          <a:xfrm>
            <a:off x="323512" y="2405126"/>
            <a:ext cx="209550" cy="209550"/>
          </a:xfrm>
          <a:prstGeom prst="rect">
            <a:avLst/>
          </a:prstGeom>
          <a:solidFill>
            <a:srgbClr val="FF0066"/>
          </a:solidFill>
          <a:ln w="0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s-AR">
              <a:solidFill>
                <a:srgbClr val="000066"/>
              </a:solidFill>
              <a:ea typeface="ＭＳ Ｐゴシック" pitchFamily="34" charset="-128"/>
            </a:endParaRPr>
          </a:p>
        </p:txBody>
      </p:sp>
      <p:sp>
        <p:nvSpPr>
          <p:cNvPr id="11268" name="ZoneTexte 56"/>
          <p:cNvSpPr txBox="1">
            <a:spLocks noChangeArrowheads="1"/>
          </p:cNvSpPr>
          <p:nvPr/>
        </p:nvSpPr>
        <p:spPr bwMode="auto">
          <a:xfrm>
            <a:off x="2311281" y="2355913"/>
            <a:ext cx="10695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ATV/r + 3TC</a:t>
            </a:r>
          </a:p>
        </p:txBody>
      </p:sp>
      <p:sp>
        <p:nvSpPr>
          <p:cNvPr id="11269" name="ZoneTexte 56"/>
          <p:cNvSpPr txBox="1">
            <a:spLocks noChangeArrowheads="1"/>
          </p:cNvSpPr>
          <p:nvPr/>
        </p:nvSpPr>
        <p:spPr bwMode="auto">
          <a:xfrm>
            <a:off x="537208" y="2355913"/>
            <a:ext cx="12763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AR" sz="14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ATV/r + 2 NRTI</a:t>
            </a:r>
          </a:p>
        </p:txBody>
      </p:sp>
      <p:sp>
        <p:nvSpPr>
          <p:cNvPr id="11276" name="Freeform 25"/>
          <p:cNvSpPr>
            <a:spLocks noEditPoints="1"/>
          </p:cNvSpPr>
          <p:nvPr/>
        </p:nvSpPr>
        <p:spPr bwMode="auto">
          <a:xfrm>
            <a:off x="681038" y="5828748"/>
            <a:ext cx="2706687" cy="58737"/>
          </a:xfrm>
          <a:custGeom>
            <a:avLst/>
            <a:gdLst>
              <a:gd name="T0" fmla="*/ 2147483647 w 1705"/>
              <a:gd name="T1" fmla="*/ 0 h 37"/>
              <a:gd name="T2" fmla="*/ 2147483647 w 1705"/>
              <a:gd name="T3" fmla="*/ 2147483647 h 37"/>
              <a:gd name="T4" fmla="*/ 0 w 1705"/>
              <a:gd name="T5" fmla="*/ 2147483647 h 37"/>
              <a:gd name="T6" fmla="*/ 0 w 1705"/>
              <a:gd name="T7" fmla="*/ 0 h 37"/>
              <a:gd name="T8" fmla="*/ 2147483647 w 1705"/>
              <a:gd name="T9" fmla="*/ 0 h 37"/>
              <a:gd name="T10" fmla="*/ 2147483647 w 1705"/>
              <a:gd name="T11" fmla="*/ 0 h 37"/>
              <a:gd name="T12" fmla="*/ 2147483647 w 1705"/>
              <a:gd name="T13" fmla="*/ 2147483647 h 37"/>
              <a:gd name="T14" fmla="*/ 2147483647 w 1705"/>
              <a:gd name="T15" fmla="*/ 2147483647 h 37"/>
              <a:gd name="T16" fmla="*/ 2147483647 w 1705"/>
              <a:gd name="T17" fmla="*/ 0 h 37"/>
              <a:gd name="T18" fmla="*/ 2147483647 w 1705"/>
              <a:gd name="T19" fmla="*/ 0 h 37"/>
              <a:gd name="T20" fmla="*/ 2147483647 w 1705"/>
              <a:gd name="T21" fmla="*/ 0 h 37"/>
              <a:gd name="T22" fmla="*/ 2147483647 w 1705"/>
              <a:gd name="T23" fmla="*/ 2147483647 h 37"/>
              <a:gd name="T24" fmla="*/ 2147483647 w 1705"/>
              <a:gd name="T25" fmla="*/ 2147483647 h 37"/>
              <a:gd name="T26" fmla="*/ 2147483647 w 1705"/>
              <a:gd name="T27" fmla="*/ 0 h 37"/>
              <a:gd name="T28" fmla="*/ 2147483647 w 1705"/>
              <a:gd name="T29" fmla="*/ 0 h 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705"/>
              <a:gd name="T46" fmla="*/ 0 h 37"/>
              <a:gd name="T47" fmla="*/ 1705 w 1705"/>
              <a:gd name="T48" fmla="*/ 37 h 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705" h="37">
                <a:moveTo>
                  <a:pt x="5" y="0"/>
                </a:moveTo>
                <a:lnTo>
                  <a:pt x="5" y="37"/>
                </a:lnTo>
                <a:lnTo>
                  <a:pt x="0" y="37"/>
                </a:lnTo>
                <a:lnTo>
                  <a:pt x="0" y="0"/>
                </a:lnTo>
                <a:lnTo>
                  <a:pt x="5" y="0"/>
                </a:lnTo>
                <a:close/>
                <a:moveTo>
                  <a:pt x="855" y="0"/>
                </a:moveTo>
                <a:lnTo>
                  <a:pt x="855" y="37"/>
                </a:lnTo>
                <a:lnTo>
                  <a:pt x="850" y="37"/>
                </a:lnTo>
                <a:lnTo>
                  <a:pt x="850" y="0"/>
                </a:lnTo>
                <a:lnTo>
                  <a:pt x="855" y="0"/>
                </a:lnTo>
                <a:close/>
                <a:moveTo>
                  <a:pt x="1705" y="0"/>
                </a:moveTo>
                <a:lnTo>
                  <a:pt x="1705" y="37"/>
                </a:lnTo>
                <a:lnTo>
                  <a:pt x="1700" y="37"/>
                </a:lnTo>
                <a:lnTo>
                  <a:pt x="1700" y="0"/>
                </a:lnTo>
                <a:lnTo>
                  <a:pt x="1705" y="0"/>
                </a:lnTo>
                <a:close/>
              </a:path>
            </a:pathLst>
          </a:custGeom>
          <a:solidFill>
            <a:srgbClr val="FFFFFF"/>
          </a:solidFill>
          <a:ln w="7938">
            <a:solidFill>
              <a:srgbClr val="FFFFFF"/>
            </a:solidFill>
            <a:bevel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11290" name="Freeform 41"/>
          <p:cNvSpPr>
            <a:spLocks noEditPoints="1"/>
          </p:cNvSpPr>
          <p:nvPr/>
        </p:nvSpPr>
        <p:spPr bwMode="auto">
          <a:xfrm>
            <a:off x="4221163" y="4843463"/>
            <a:ext cx="4332287" cy="28575"/>
          </a:xfrm>
          <a:custGeom>
            <a:avLst/>
            <a:gdLst>
              <a:gd name="T0" fmla="*/ 2147483647 w 2729"/>
              <a:gd name="T1" fmla="*/ 0 h 18"/>
              <a:gd name="T2" fmla="*/ 2147483647 w 2729"/>
              <a:gd name="T3" fmla="*/ 2147483647 h 18"/>
              <a:gd name="T4" fmla="*/ 0 w 2729"/>
              <a:gd name="T5" fmla="*/ 2147483647 h 18"/>
              <a:gd name="T6" fmla="*/ 0 w 2729"/>
              <a:gd name="T7" fmla="*/ 0 h 18"/>
              <a:gd name="T8" fmla="*/ 2147483647 w 2729"/>
              <a:gd name="T9" fmla="*/ 0 h 18"/>
              <a:gd name="T10" fmla="*/ 2147483647 w 2729"/>
              <a:gd name="T11" fmla="*/ 0 h 18"/>
              <a:gd name="T12" fmla="*/ 2147483647 w 2729"/>
              <a:gd name="T13" fmla="*/ 2147483647 h 18"/>
              <a:gd name="T14" fmla="*/ 2147483647 w 2729"/>
              <a:gd name="T15" fmla="*/ 2147483647 h 18"/>
              <a:gd name="T16" fmla="*/ 2147483647 w 2729"/>
              <a:gd name="T17" fmla="*/ 0 h 18"/>
              <a:gd name="T18" fmla="*/ 2147483647 w 2729"/>
              <a:gd name="T19" fmla="*/ 0 h 18"/>
              <a:gd name="T20" fmla="*/ 2147483647 w 2729"/>
              <a:gd name="T21" fmla="*/ 0 h 18"/>
              <a:gd name="T22" fmla="*/ 2147483647 w 2729"/>
              <a:gd name="T23" fmla="*/ 2147483647 h 18"/>
              <a:gd name="T24" fmla="*/ 2147483647 w 2729"/>
              <a:gd name="T25" fmla="*/ 2147483647 h 18"/>
              <a:gd name="T26" fmla="*/ 2147483647 w 2729"/>
              <a:gd name="T27" fmla="*/ 0 h 18"/>
              <a:gd name="T28" fmla="*/ 2147483647 w 2729"/>
              <a:gd name="T29" fmla="*/ 0 h 1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729"/>
              <a:gd name="T46" fmla="*/ 0 h 18"/>
              <a:gd name="T47" fmla="*/ 2729 w 2729"/>
              <a:gd name="T48" fmla="*/ 18 h 1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729" h="18">
                <a:moveTo>
                  <a:pt x="6" y="0"/>
                </a:moveTo>
                <a:lnTo>
                  <a:pt x="6" y="18"/>
                </a:lnTo>
                <a:lnTo>
                  <a:pt x="0" y="18"/>
                </a:lnTo>
                <a:lnTo>
                  <a:pt x="0" y="0"/>
                </a:lnTo>
                <a:lnTo>
                  <a:pt x="6" y="0"/>
                </a:lnTo>
                <a:close/>
                <a:moveTo>
                  <a:pt x="1371" y="0"/>
                </a:moveTo>
                <a:lnTo>
                  <a:pt x="1371" y="18"/>
                </a:lnTo>
                <a:lnTo>
                  <a:pt x="1365" y="18"/>
                </a:lnTo>
                <a:lnTo>
                  <a:pt x="1365" y="0"/>
                </a:lnTo>
                <a:lnTo>
                  <a:pt x="1371" y="0"/>
                </a:lnTo>
                <a:close/>
                <a:moveTo>
                  <a:pt x="2729" y="0"/>
                </a:moveTo>
                <a:lnTo>
                  <a:pt x="2729" y="18"/>
                </a:lnTo>
                <a:lnTo>
                  <a:pt x="2723" y="18"/>
                </a:lnTo>
                <a:lnTo>
                  <a:pt x="2723" y="0"/>
                </a:lnTo>
                <a:lnTo>
                  <a:pt x="2729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bg1"/>
            </a:solidFill>
            <a:bevel/>
            <a:headEnd/>
            <a:tailEnd/>
          </a:ln>
        </p:spPr>
        <p:txBody>
          <a:bodyPr/>
          <a:lstStyle/>
          <a:p>
            <a:endParaRPr lang="es-AR"/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652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AR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Rebote virológico confirmado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2128838" y="1238250"/>
            <a:ext cx="5905500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y seguridad (S48)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55054"/>
              </p:ext>
            </p:extLst>
          </p:nvPr>
        </p:nvGraphicFramePr>
        <p:xfrm>
          <a:off x="3673497" y="2030794"/>
          <a:ext cx="5336823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0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802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1847">
                <a:tc>
                  <a:txBody>
                    <a:bodyPr/>
                    <a:lstStyle/>
                    <a:p>
                      <a:endParaRPr lang="es-AR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6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s-AR" sz="16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es-AR" sz="16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1671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4841">
                <a:tc>
                  <a:txBody>
                    <a:bodyPr/>
                    <a:lstStyle/>
                    <a:p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Emergencia de mutaciones de resistencia</a:t>
                      </a:r>
                      <a:endParaRPr lang="es-AR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757547"/>
              </p:ext>
            </p:extLst>
          </p:nvPr>
        </p:nvGraphicFramePr>
        <p:xfrm>
          <a:off x="3673498" y="3744103"/>
          <a:ext cx="533682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824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995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86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93663">
                <a:tc>
                  <a:txBody>
                    <a:bodyPr/>
                    <a:lstStyle/>
                    <a:p>
                      <a:endParaRPr lang="es-AR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es-AR" sz="14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s-AR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es-AR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es-AR" sz="14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967">
                <a:tc>
                  <a:txBody>
                    <a:bodyPr/>
                    <a:lstStyle/>
                    <a:p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EAs que llevaron a discontinuación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s-AR" sz="1200" b="1" baseline="0" noProof="0">
                          <a:solidFill>
                            <a:srgbClr val="000066"/>
                          </a:solidFill>
                        </a:rPr>
                        <a:t> (7.2%)</a:t>
                      </a:r>
                      <a:endParaRPr lang="es-AR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AR" sz="1200" b="1" noProof="0">
                          <a:solidFill>
                            <a:srgbClr val="000066"/>
                          </a:solidFill>
                        </a:rPr>
                        <a:t>3 (2.2%)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14474">
                <a:tc>
                  <a:txBody>
                    <a:bodyPr/>
                    <a:lstStyle/>
                    <a:p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EAs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 grado 3-4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s-AR" sz="1200" b="1" noProof="0" dirty="0" err="1">
                          <a:solidFill>
                            <a:srgbClr val="000066"/>
                          </a:solidFill>
                        </a:rPr>
                        <a:t>Hiperbilirubinemia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Ictericia</a:t>
                      </a:r>
                    </a:p>
                    <a:p>
                      <a:pPr lvl="1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Test de función hepática</a:t>
                      </a:r>
                    </a:p>
                    <a:p>
                      <a:pPr lvl="1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Hiperlipidemia</a:t>
                      </a:r>
                    </a:p>
                    <a:p>
                      <a:pPr lvl="1"/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Trombocitopenia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78 (55%)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77 (55%)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3844">
                <a:tc>
                  <a:txBody>
                    <a:bodyPr/>
                    <a:lstStyle/>
                    <a:p>
                      <a:r>
                        <a:rPr lang="es-AR" sz="1200" b="1" noProof="0" dirty="0">
                          <a:solidFill>
                            <a:srgbClr val="000066"/>
                          </a:solidFill>
                        </a:rPr>
                        <a:t>EA serios</a:t>
                      </a: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(no relacionados </a:t>
                      </a:r>
                      <a:b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</a:br>
                      <a:r>
                        <a:rPr lang="es-AR" sz="1200" b="1" baseline="0" noProof="0" dirty="0">
                          <a:solidFill>
                            <a:srgbClr val="000066"/>
                          </a:solidFill>
                        </a:rPr>
                        <a:t>con la medicación en estudio)</a:t>
                      </a:r>
                      <a:endParaRPr lang="es-AR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20650" y="3385562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AR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Seguridad, N (%)</a:t>
            </a:r>
          </a:p>
        </p:txBody>
      </p:sp>
      <p:sp>
        <p:nvSpPr>
          <p:cNvPr id="4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SALT: switch a ATV/r + 3TC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5007778" y="656523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377825" y="2928386"/>
            <a:ext cx="2408632" cy="3452157"/>
            <a:chOff x="377825" y="2928386"/>
            <a:chExt cx="2408632" cy="3452157"/>
          </a:xfrm>
        </p:grpSpPr>
        <p:sp>
          <p:nvSpPr>
            <p:cNvPr id="11270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s-A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11273" name="ZoneTexte 9"/>
            <p:cNvSpPr txBox="1">
              <a:spLocks noChangeArrowheads="1"/>
            </p:cNvSpPr>
            <p:nvPr/>
          </p:nvSpPr>
          <p:spPr bwMode="auto">
            <a:xfrm>
              <a:off x="1135876" y="5857323"/>
              <a:ext cx="103906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≠ (IC 95%)</a:t>
              </a:r>
            </a:p>
            <a:p>
              <a:pPr algn="ctr"/>
              <a:r>
                <a:rPr lang="fr-FR" sz="1400" dirty="0">
                  <a:solidFill>
                    <a:srgbClr val="000066"/>
                  </a:solidFill>
                  <a:ea typeface="ＭＳ Ｐゴシック" pitchFamily="34" charset="-128"/>
                </a:rPr>
                <a:t>6 (- 5 ; 16)</a:t>
              </a:r>
              <a:endParaRPr lang="fr-FR" sz="1400" b="1" dirty="0">
                <a:solidFill>
                  <a:srgbClr val="333399"/>
                </a:solidFill>
                <a:ea typeface="ＭＳ Ｐゴシック" pitchFamily="34" charset="-128"/>
              </a:endParaRPr>
            </a:p>
          </p:txBody>
        </p:sp>
        <p:sp>
          <p:nvSpPr>
            <p:cNvPr id="11295" name="Rectangle 46"/>
            <p:cNvSpPr>
              <a:spLocks noChangeArrowheads="1"/>
            </p:cNvSpPr>
            <p:nvPr/>
          </p:nvSpPr>
          <p:spPr bwMode="auto">
            <a:xfrm>
              <a:off x="555625" y="5736673"/>
              <a:ext cx="77788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11283" name="Rectangle 51"/>
            <p:cNvSpPr>
              <a:spLocks noChangeArrowheads="1"/>
            </p:cNvSpPr>
            <p:nvPr/>
          </p:nvSpPr>
          <p:spPr bwMode="auto">
            <a:xfrm>
              <a:off x="377825" y="3109361"/>
              <a:ext cx="234950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11291" name="Rectangle 42"/>
            <p:cNvSpPr>
              <a:spLocks noChangeArrowheads="1"/>
            </p:cNvSpPr>
            <p:nvPr/>
          </p:nvSpPr>
          <p:spPr bwMode="auto">
            <a:xfrm>
              <a:off x="1172080" y="3671533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78</a:t>
              </a:r>
            </a:p>
          </p:txBody>
        </p:sp>
        <p:sp>
          <p:nvSpPr>
            <p:cNvPr id="11293" name="Rectangle 44"/>
            <p:cNvSpPr>
              <a:spLocks noChangeArrowheads="1"/>
            </p:cNvSpPr>
            <p:nvPr/>
          </p:nvSpPr>
          <p:spPr bwMode="auto">
            <a:xfrm>
              <a:off x="1939487" y="3442515"/>
              <a:ext cx="208391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83</a:t>
              </a:r>
            </a:p>
          </p:txBody>
        </p:sp>
        <p:sp>
          <p:nvSpPr>
            <p:cNvPr id="11296" name="Rectangle 47"/>
            <p:cNvSpPr>
              <a:spLocks noChangeArrowheads="1"/>
            </p:cNvSpPr>
            <p:nvPr/>
          </p:nvSpPr>
          <p:spPr bwMode="auto">
            <a:xfrm>
              <a:off x="466725" y="522073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11297" name="Rectangle 48"/>
            <p:cNvSpPr>
              <a:spLocks noChangeArrowheads="1"/>
            </p:cNvSpPr>
            <p:nvPr/>
          </p:nvSpPr>
          <p:spPr bwMode="auto">
            <a:xfrm>
              <a:off x="466725" y="4693686"/>
              <a:ext cx="157163" cy="169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11298" name="Rectangle 49"/>
            <p:cNvSpPr>
              <a:spLocks noChangeArrowheads="1"/>
            </p:cNvSpPr>
            <p:nvPr/>
          </p:nvSpPr>
          <p:spPr bwMode="auto">
            <a:xfrm>
              <a:off x="466725" y="416504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11299" name="Rectangle 50"/>
            <p:cNvSpPr>
              <a:spLocks noChangeArrowheads="1"/>
            </p:cNvSpPr>
            <p:nvPr/>
          </p:nvSpPr>
          <p:spPr bwMode="auto">
            <a:xfrm>
              <a:off x="466725" y="3637998"/>
              <a:ext cx="157163" cy="1698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11307" name="ZoneTexte 52"/>
            <p:cNvSpPr txBox="1">
              <a:spLocks noChangeArrowheads="1"/>
            </p:cNvSpPr>
            <p:nvPr/>
          </p:nvSpPr>
          <p:spPr bwMode="auto">
            <a:xfrm>
              <a:off x="582613" y="2928386"/>
              <a:ext cx="309562" cy="261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s-AR" sz="11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75" name="Connecteur droit 74"/>
            <p:cNvCxnSpPr/>
            <p:nvPr/>
          </p:nvCxnSpPr>
          <p:spPr bwMode="auto">
            <a:xfrm>
              <a:off x="692150" y="5823986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Connecteur droit 87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0" name="Connecteur droit 89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1" name="Connecteur droit 90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Connecteur droit 91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Connecteur droit 92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Rectangle 20"/>
            <p:cNvSpPr>
              <a:spLocks noChangeArrowheads="1"/>
            </p:cNvSpPr>
            <p:nvPr/>
          </p:nvSpPr>
          <p:spPr bwMode="auto">
            <a:xfrm>
              <a:off x="990600" y="3933055"/>
              <a:ext cx="576000" cy="1884699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7" name="Rectangle 21"/>
            <p:cNvSpPr>
              <a:spLocks noChangeArrowheads="1"/>
            </p:cNvSpPr>
            <p:nvPr/>
          </p:nvSpPr>
          <p:spPr bwMode="auto">
            <a:xfrm>
              <a:off x="1777992" y="3717031"/>
              <a:ext cx="576000" cy="2100723"/>
            </a:xfrm>
            <a:prstGeom prst="rect">
              <a:avLst/>
            </a:prstGeom>
            <a:solidFill>
              <a:srgbClr val="FF66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s-A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42" name="Connecteur droit 41"/>
            <p:cNvCxnSpPr/>
            <p:nvPr/>
          </p:nvCxnSpPr>
          <p:spPr bwMode="auto">
            <a:xfrm>
              <a:off x="643255" y="319413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ZoneTexte 49"/>
            <p:cNvSpPr txBox="1">
              <a:spLocks noChangeArrowheads="1"/>
            </p:cNvSpPr>
            <p:nvPr/>
          </p:nvSpPr>
          <p:spPr bwMode="auto">
            <a:xfrm>
              <a:off x="1853271" y="5354086"/>
              <a:ext cx="447558" cy="415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111/</a:t>
              </a:r>
              <a:b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</a:br>
              <a:r>
                <a:rPr lang="fr-FR" sz="1000" b="1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113</a:t>
              </a:r>
            </a:p>
          </p:txBody>
        </p:sp>
        <p:sp>
          <p:nvSpPr>
            <p:cNvPr id="49" name="ZoneTexte 46"/>
            <p:cNvSpPr txBox="1">
              <a:spLocks noChangeArrowheads="1"/>
            </p:cNvSpPr>
            <p:nvPr/>
          </p:nvSpPr>
          <p:spPr bwMode="auto">
            <a:xfrm>
              <a:off x="1075351" y="5354086"/>
              <a:ext cx="43152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105/</a:t>
              </a:r>
            </a:p>
            <a:p>
              <a:pPr algn="ctr">
                <a:defRPr/>
              </a:pPr>
              <a:r>
                <a:rPr lang="fr-FR" sz="1000" b="1" dirty="0">
                  <a:latin typeface="+mn-lt"/>
                  <a:ea typeface="ＭＳ Ｐゴシック" pitchFamily="-65" charset="-128"/>
                  <a:cs typeface="ＭＳ Ｐゴシック" pitchFamily="-65" charset="-128"/>
                </a:rPr>
                <a:t>135</a:t>
              </a: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0"/>
          <p:cNvSpPr>
            <a:spLocks noChangeArrowheads="1"/>
          </p:cNvSpPr>
          <p:nvPr/>
        </p:nvSpPr>
        <p:spPr bwMode="auto">
          <a:xfrm>
            <a:off x="136546" y="1549884"/>
            <a:ext cx="353695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CV &lt; 50 c/mL a S96</a:t>
            </a:r>
          </a:p>
          <a:p>
            <a:pPr algn="ctr"/>
            <a:r>
              <a:rPr lang="es-ES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 (Por protocolo, TLOVR)</a:t>
            </a:r>
          </a:p>
        </p:txBody>
      </p:sp>
      <p:sp>
        <p:nvSpPr>
          <p:cNvPr id="97" name="Rectangle 10"/>
          <p:cNvSpPr>
            <a:spLocks noChangeArrowheads="1"/>
          </p:cNvSpPr>
          <p:nvPr/>
        </p:nvSpPr>
        <p:spPr bwMode="auto">
          <a:xfrm>
            <a:off x="4457364" y="1565266"/>
            <a:ext cx="409608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sz="2000" b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Rebote virológico confirmado</a:t>
            </a:r>
          </a:p>
        </p:txBody>
      </p:sp>
      <p:sp>
        <p:nvSpPr>
          <p:cNvPr id="99" name="Rectangle 8"/>
          <p:cNvSpPr>
            <a:spLocks noChangeArrowheads="1"/>
          </p:cNvSpPr>
          <p:nvPr/>
        </p:nvSpPr>
        <p:spPr bwMode="auto">
          <a:xfrm>
            <a:off x="1637348" y="1238250"/>
            <a:ext cx="590550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s-ES" sz="2400" b="1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Resultados de eficacia y seguridad (S96)</a:t>
            </a:r>
          </a:p>
        </p:txBody>
      </p:sp>
      <p:graphicFrame>
        <p:nvGraphicFramePr>
          <p:cNvPr id="100" name="Tableau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88246"/>
              </p:ext>
            </p:extLst>
          </p:nvPr>
        </p:nvGraphicFramePr>
        <p:xfrm>
          <a:off x="3673497" y="2121417"/>
          <a:ext cx="5336823" cy="1400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1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597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endParaRPr lang="es-ES" sz="1400" b="1" noProof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 noProof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s-ES" sz="1600" b="1" baseline="0" noProof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  <a:endParaRPr lang="es-ES" sz="1600" b="1" noProof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Muestras amplificadas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2/5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3/9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6348">
                <a:tc>
                  <a:txBody>
                    <a:bodyPr/>
                    <a:lstStyle/>
                    <a:p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Emergencia de mutaciones de resistencia </a:t>
                      </a:r>
                      <a:endParaRPr lang="es-ES" sz="1200" b="1" baseline="30000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>
                          <a:solidFill>
                            <a:srgbClr val="000066"/>
                          </a:solidFill>
                        </a:rPr>
                        <a:t>1</a:t>
                      </a:r>
                      <a:r>
                        <a:rPr lang="es-ES" sz="1200" b="1" baseline="0" noProof="0">
                          <a:solidFill>
                            <a:srgbClr val="000066"/>
                          </a:solidFill>
                        </a:rPr>
                        <a:t> (M184V)</a:t>
                      </a:r>
                      <a:endParaRPr lang="es-E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6" name="Titre 1"/>
          <p:cNvSpPr txBox="1">
            <a:spLocks/>
          </p:cNvSpPr>
          <p:nvPr/>
        </p:nvSpPr>
        <p:spPr bwMode="auto">
          <a:xfrm>
            <a:off x="203200" y="1968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34" charset="-128"/>
              <a:cs typeface="ＭＳ Ｐゴシック" pitchFamily="-109" charset="-128"/>
            </a:endParaRP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323096"/>
              </p:ext>
            </p:extLst>
          </p:nvPr>
        </p:nvGraphicFramePr>
        <p:xfrm>
          <a:off x="3133909" y="4079856"/>
          <a:ext cx="5876411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40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90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033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8160">
                <a:tc>
                  <a:txBody>
                    <a:bodyPr/>
                    <a:lstStyle/>
                    <a:p>
                      <a:endParaRPr lang="en-US" sz="14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 + 2 NRTI</a:t>
                      </a:r>
                    </a:p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00"/>
                          </a:solidFill>
                          <a:latin typeface="+mj-lt"/>
                        </a:rPr>
                        <a:t>ATV/r</a:t>
                      </a:r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 + 3TC</a:t>
                      </a:r>
                    </a:p>
                    <a:p>
                      <a:pPr algn="ctr"/>
                      <a:r>
                        <a:rPr lang="en-US" sz="1400" b="1" baseline="0" noProof="0" dirty="0">
                          <a:solidFill>
                            <a:srgbClr val="000000"/>
                          </a:solidFill>
                          <a:latin typeface="+mj-lt"/>
                        </a:rPr>
                        <a:t>N = 140</a:t>
                      </a:r>
                      <a:endParaRPr lang="en-US" sz="1400" b="1" noProof="0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E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A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que llevaron a discontinuación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10</a:t>
                      </a: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 (7.1%)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7 (5.0%)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8720">
                <a:tc>
                  <a:txBody>
                    <a:bodyPr/>
                    <a:lstStyle/>
                    <a:p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E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A</a:t>
                      </a:r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s </a:t>
                      </a:r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grado 3-4 </a:t>
                      </a:r>
                    </a:p>
                    <a:p>
                      <a:pPr lvl="1"/>
                      <a:r>
                        <a:rPr lang="es-ES" sz="1200" b="1" noProof="0" dirty="0" err="1">
                          <a:solidFill>
                            <a:srgbClr val="000066"/>
                          </a:solidFill>
                        </a:rPr>
                        <a:t>Hiperbilirrubinemia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Ictericia</a:t>
                      </a:r>
                    </a:p>
                    <a:p>
                      <a:pPr lvl="1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Pruebas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de función hepática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  <a:p>
                      <a:pPr lvl="1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Hiperlipidemia</a:t>
                      </a:r>
                    </a:p>
                    <a:p>
                      <a:pPr lvl="1"/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Trombocitopenia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99 (70%)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66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1.4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0.7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0.7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99 (71%)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65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2.1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1.4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solidFill>
                            <a:srgbClr val="000066"/>
                          </a:solidFill>
                        </a:rPr>
                        <a:t>Cambios</a:t>
                      </a:r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 a S96 en triglicéridos</a:t>
                      </a:r>
                    </a:p>
                    <a:p>
                      <a:r>
                        <a:rPr lang="es-ES" sz="1200" b="1" baseline="0" noProof="0" dirty="0">
                          <a:solidFill>
                            <a:srgbClr val="000066"/>
                          </a:solidFill>
                        </a:rPr>
                        <a:t>Cambios a S96 en colesterol total </a:t>
                      </a:r>
                      <a:endParaRPr lang="es-E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- 6.2%</a:t>
                      </a:r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en-US" sz="1200" b="1" baseline="0" noProof="0" dirty="0">
                          <a:solidFill>
                            <a:srgbClr val="000066"/>
                          </a:solidFill>
                        </a:rPr>
                        <a:t>- 1.9%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+ 12.1% (p &lt; 0.003)</a:t>
                      </a:r>
                    </a:p>
                    <a:p>
                      <a:pPr algn="ctr"/>
                      <a:r>
                        <a:rPr lang="en-US" sz="1200" b="1" noProof="0" dirty="0">
                          <a:solidFill>
                            <a:srgbClr val="000066"/>
                          </a:solidFill>
                        </a:rPr>
                        <a:t>+ 5.1% (p &lt; 0.001)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1" name="Rectangle 8"/>
          <p:cNvSpPr>
            <a:spLocks noChangeArrowheads="1"/>
          </p:cNvSpPr>
          <p:nvPr/>
        </p:nvSpPr>
        <p:spPr bwMode="auto">
          <a:xfrm>
            <a:off x="5220650" y="3654500"/>
            <a:ext cx="2142002" cy="314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000" b="1" dirty="0" err="1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Seguridad</a:t>
            </a:r>
            <a:r>
              <a:rPr lang="en-GB" sz="2000" b="1" dirty="0">
                <a:solidFill>
                  <a:srgbClr val="333399"/>
                </a:solidFill>
                <a:latin typeface="Calibri" pitchFamily="34" charset="0"/>
                <a:ea typeface="ＭＳ Ｐゴシック" pitchFamily="34" charset="-128"/>
              </a:rPr>
              <a:t>, N (%)</a:t>
            </a:r>
          </a:p>
        </p:txBody>
      </p:sp>
      <p:sp>
        <p:nvSpPr>
          <p:cNvPr id="39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45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JA, JAC 2017; 72:246-53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grpSp>
        <p:nvGrpSpPr>
          <p:cNvPr id="41" name="Groupe 40"/>
          <p:cNvGrpSpPr/>
          <p:nvPr/>
        </p:nvGrpSpPr>
        <p:grpSpPr>
          <a:xfrm>
            <a:off x="164341" y="2294751"/>
            <a:ext cx="3250754" cy="403229"/>
            <a:chOff x="164341" y="2294751"/>
            <a:chExt cx="3250754" cy="403229"/>
          </a:xfrm>
        </p:grpSpPr>
        <p:sp>
          <p:nvSpPr>
            <p:cNvPr id="44" name="AutoShape 165"/>
            <p:cNvSpPr>
              <a:spLocks noChangeArrowheads="1"/>
            </p:cNvSpPr>
            <p:nvPr/>
          </p:nvSpPr>
          <p:spPr bwMode="auto">
            <a:xfrm>
              <a:off x="164341" y="2294751"/>
              <a:ext cx="3250754" cy="40322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2063687" y="2419413"/>
              <a:ext cx="207963" cy="206375"/>
            </a:xfrm>
            <a:prstGeom prst="rect">
              <a:avLst/>
            </a:prstGeom>
            <a:solidFill>
              <a:srgbClr val="FF7C80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49" name="Rectangle 37"/>
            <p:cNvSpPr>
              <a:spLocks noChangeArrowheads="1"/>
            </p:cNvSpPr>
            <p:nvPr/>
          </p:nvSpPr>
          <p:spPr bwMode="auto">
            <a:xfrm>
              <a:off x="323512" y="2405126"/>
              <a:ext cx="209550" cy="209550"/>
            </a:xfrm>
            <a:prstGeom prst="rect">
              <a:avLst/>
            </a:prstGeom>
            <a:solidFill>
              <a:srgbClr val="FF0066"/>
            </a:soli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2" name="ZoneTexte 56"/>
            <p:cNvSpPr txBox="1">
              <a:spLocks noChangeArrowheads="1"/>
            </p:cNvSpPr>
            <p:nvPr/>
          </p:nvSpPr>
          <p:spPr bwMode="auto">
            <a:xfrm>
              <a:off x="2311281" y="2355913"/>
              <a:ext cx="106952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+ 3TC</a:t>
              </a:r>
            </a:p>
          </p:txBody>
        </p:sp>
        <p:sp>
          <p:nvSpPr>
            <p:cNvPr id="53" name="ZoneTexte 56"/>
            <p:cNvSpPr txBox="1">
              <a:spLocks noChangeArrowheads="1"/>
            </p:cNvSpPr>
            <p:nvPr/>
          </p:nvSpPr>
          <p:spPr bwMode="auto">
            <a:xfrm>
              <a:off x="551716" y="2355913"/>
              <a:ext cx="1247357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400" b="1">
                  <a:solidFill>
                    <a:srgbClr val="333399"/>
                  </a:solidFill>
                  <a:latin typeface="Calibri" pitchFamily="34" charset="0"/>
                  <a:ea typeface="ＭＳ Ｐゴシック" pitchFamily="34" charset="-128"/>
                </a:rPr>
                <a:t>ATV/r + 2 INTI</a:t>
              </a: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33533" y="2928386"/>
            <a:ext cx="2406624" cy="3275012"/>
            <a:chOff x="333533" y="2928386"/>
            <a:chExt cx="2406624" cy="3275012"/>
          </a:xfrm>
        </p:grpSpPr>
        <p:sp>
          <p:nvSpPr>
            <p:cNvPr id="56" name="Rectangle 8"/>
            <p:cNvSpPr>
              <a:spLocks noChangeArrowheads="1"/>
            </p:cNvSpPr>
            <p:nvPr/>
          </p:nvSpPr>
          <p:spPr bwMode="auto">
            <a:xfrm>
              <a:off x="2220913" y="5865260"/>
              <a:ext cx="185737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fr-FR" sz="1600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57" name="Rectangle 46"/>
            <p:cNvSpPr>
              <a:spLocks noChangeArrowheads="1"/>
            </p:cNvSpPr>
            <p:nvPr/>
          </p:nvSpPr>
          <p:spPr bwMode="auto">
            <a:xfrm>
              <a:off x="517711" y="5668029"/>
              <a:ext cx="8495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0</a:t>
              </a:r>
            </a:p>
          </p:txBody>
        </p:sp>
        <p:sp>
          <p:nvSpPr>
            <p:cNvPr id="58" name="Rectangle 51"/>
            <p:cNvSpPr>
              <a:spLocks noChangeArrowheads="1"/>
            </p:cNvSpPr>
            <p:nvPr/>
          </p:nvSpPr>
          <p:spPr bwMode="auto">
            <a:xfrm>
              <a:off x="333533" y="3040717"/>
              <a:ext cx="25487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ea typeface="ＭＳ Ｐゴシック" pitchFamily="34" charset="-128"/>
                </a:rPr>
                <a:t>100</a:t>
              </a:r>
            </a:p>
          </p:txBody>
        </p:sp>
        <p:sp>
          <p:nvSpPr>
            <p:cNvPr id="59" name="Rectangle 42"/>
            <p:cNvSpPr>
              <a:spLocks noChangeArrowheads="1"/>
            </p:cNvSpPr>
            <p:nvPr/>
          </p:nvSpPr>
          <p:spPr bwMode="auto">
            <a:xfrm>
              <a:off x="1069487" y="3780713"/>
              <a:ext cx="41357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73.9 </a:t>
              </a: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1860137" y="3722838"/>
              <a:ext cx="3670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pitchFamily="34" charset="-128"/>
                </a:rPr>
                <a:t>74.4</a:t>
              </a:r>
            </a:p>
          </p:txBody>
        </p:sp>
        <p:sp>
          <p:nvSpPr>
            <p:cNvPr id="61" name="Rectangle 47"/>
            <p:cNvSpPr>
              <a:spLocks noChangeArrowheads="1"/>
            </p:cNvSpPr>
            <p:nvPr/>
          </p:nvSpPr>
          <p:spPr bwMode="auto">
            <a:xfrm>
              <a:off x="426020" y="515209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20</a:t>
              </a:r>
            </a:p>
          </p:txBody>
        </p:sp>
        <p:sp>
          <p:nvSpPr>
            <p:cNvPr id="62" name="Rectangle 48"/>
            <p:cNvSpPr>
              <a:spLocks noChangeArrowheads="1"/>
            </p:cNvSpPr>
            <p:nvPr/>
          </p:nvSpPr>
          <p:spPr bwMode="auto">
            <a:xfrm>
              <a:off x="426020" y="4625042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40</a:t>
              </a:r>
            </a:p>
          </p:txBody>
        </p:sp>
        <p:sp>
          <p:nvSpPr>
            <p:cNvPr id="63" name="Rectangle 49"/>
            <p:cNvSpPr>
              <a:spLocks noChangeArrowheads="1"/>
            </p:cNvSpPr>
            <p:nvPr/>
          </p:nvSpPr>
          <p:spPr bwMode="auto">
            <a:xfrm>
              <a:off x="426020" y="409640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60</a:t>
              </a:r>
            </a:p>
          </p:txBody>
        </p:sp>
        <p:sp>
          <p:nvSpPr>
            <p:cNvPr id="64" name="Rectangle 50"/>
            <p:cNvSpPr>
              <a:spLocks noChangeArrowheads="1"/>
            </p:cNvSpPr>
            <p:nvPr/>
          </p:nvSpPr>
          <p:spPr bwMode="auto">
            <a:xfrm>
              <a:off x="426020" y="3569354"/>
              <a:ext cx="169918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80</a:t>
              </a:r>
            </a:p>
          </p:txBody>
        </p:sp>
        <p:sp>
          <p:nvSpPr>
            <p:cNvPr id="65" name="ZoneTexte 52"/>
            <p:cNvSpPr txBox="1">
              <a:spLocks noChangeArrowheads="1"/>
            </p:cNvSpPr>
            <p:nvPr/>
          </p:nvSpPr>
          <p:spPr bwMode="auto">
            <a:xfrm>
              <a:off x="576933" y="2928386"/>
              <a:ext cx="3209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  <a:ea typeface="ＭＳ Ｐゴシック" pitchFamily="34" charset="-128"/>
                </a:rPr>
                <a:t>%</a:t>
              </a:r>
            </a:p>
          </p:txBody>
        </p:sp>
        <p:cxnSp>
          <p:nvCxnSpPr>
            <p:cNvPr id="66" name="Connecteur droit 65"/>
            <p:cNvCxnSpPr/>
            <p:nvPr/>
          </p:nvCxnSpPr>
          <p:spPr bwMode="auto">
            <a:xfrm>
              <a:off x="645850" y="5800836"/>
              <a:ext cx="2094307" cy="1588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Connecteur droit 66"/>
            <p:cNvCxnSpPr/>
            <p:nvPr/>
          </p:nvCxnSpPr>
          <p:spPr bwMode="auto">
            <a:xfrm>
              <a:off x="720725" y="3176036"/>
              <a:ext cx="0" cy="2640012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 bwMode="auto">
            <a:xfrm>
              <a:off x="650875" y="376182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Connecteur droit 68"/>
            <p:cNvCxnSpPr/>
            <p:nvPr/>
          </p:nvCxnSpPr>
          <p:spPr bwMode="auto">
            <a:xfrm>
              <a:off x="652463" y="4272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Connecteur droit 69"/>
            <p:cNvCxnSpPr/>
            <p:nvPr/>
          </p:nvCxnSpPr>
          <p:spPr bwMode="auto">
            <a:xfrm>
              <a:off x="654050" y="47809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Connecteur droit 70"/>
            <p:cNvCxnSpPr/>
            <p:nvPr/>
          </p:nvCxnSpPr>
          <p:spPr bwMode="auto">
            <a:xfrm>
              <a:off x="641350" y="5314398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20"/>
            <p:cNvSpPr>
              <a:spLocks noChangeArrowheads="1"/>
            </p:cNvSpPr>
            <p:nvPr/>
          </p:nvSpPr>
          <p:spPr bwMode="auto">
            <a:xfrm>
              <a:off x="990600" y="4002635"/>
              <a:ext cx="576000" cy="1800000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1777992" y="3953661"/>
              <a:ext cx="576000" cy="1847175"/>
            </a:xfrm>
            <a:prstGeom prst="rect">
              <a:avLst/>
            </a:prstGeom>
            <a:solidFill>
              <a:srgbClr val="FF7C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fr-FR">
                <a:solidFill>
                  <a:srgbClr val="000066"/>
                </a:solidFill>
                <a:ea typeface="ＭＳ Ｐゴシック" pitchFamily="34" charset="-128"/>
              </a:endParaRPr>
            </a:p>
          </p:txBody>
        </p:sp>
        <p:cxnSp>
          <p:nvCxnSpPr>
            <p:cNvPr id="74" name="Connecteur droit 73"/>
            <p:cNvCxnSpPr/>
            <p:nvPr/>
          </p:nvCxnSpPr>
          <p:spPr bwMode="auto">
            <a:xfrm>
              <a:off x="643255" y="3194133"/>
              <a:ext cx="73025" cy="0"/>
            </a:xfrm>
            <a:prstGeom prst="line">
              <a:avLst/>
            </a:prstGeom>
            <a:ln>
              <a:solidFill>
                <a:srgbClr val="000066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6" name="ZoneTexte 9"/>
          <p:cNvSpPr txBox="1">
            <a:spLocks noChangeArrowheads="1"/>
          </p:cNvSpPr>
          <p:nvPr/>
        </p:nvSpPr>
        <p:spPr bwMode="auto">
          <a:xfrm>
            <a:off x="1008694" y="5857323"/>
            <a:ext cx="12934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≠ (IC 95%)</a:t>
            </a:r>
          </a:p>
          <a:p>
            <a:pPr algn="ctr"/>
            <a:r>
              <a:rPr lang="fr-FR" sz="1400" dirty="0">
                <a:solidFill>
                  <a:srgbClr val="000066"/>
                </a:solidFill>
                <a:ea typeface="ＭＳ Ｐゴシック" pitchFamily="34" charset="-128"/>
              </a:rPr>
              <a:t>0.5 (- 9.9 ; 11)</a:t>
            </a:r>
            <a:endParaRPr lang="fr-FR" sz="1400" b="1" dirty="0">
              <a:solidFill>
                <a:srgbClr val="333399"/>
              </a:solidFill>
              <a:ea typeface="ＭＳ Ｐゴシック" pitchFamily="34" charset="-128"/>
            </a:endParaRPr>
          </a:p>
        </p:txBody>
      </p:sp>
      <p:sp>
        <p:nvSpPr>
          <p:cNvPr id="77" name="ZoneTexte 49"/>
          <p:cNvSpPr txBox="1">
            <a:spLocks noChangeArrowheads="1"/>
          </p:cNvSpPr>
          <p:nvPr/>
        </p:nvSpPr>
        <p:spPr bwMode="auto">
          <a:xfrm>
            <a:off x="1878919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  <a:b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</a:b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133</a:t>
            </a:r>
          </a:p>
        </p:txBody>
      </p:sp>
      <p:sp>
        <p:nvSpPr>
          <p:cNvPr id="78" name="ZoneTexte 46"/>
          <p:cNvSpPr txBox="1">
            <a:spLocks noChangeArrowheads="1"/>
          </p:cNvSpPr>
          <p:nvPr/>
        </p:nvSpPr>
        <p:spPr bwMode="auto">
          <a:xfrm>
            <a:off x="1092982" y="5354086"/>
            <a:ext cx="39626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99/</a:t>
            </a:r>
          </a:p>
          <a:p>
            <a:pPr algn="ctr">
              <a:defRPr/>
            </a:pPr>
            <a:r>
              <a:rPr lang="fr-FR" sz="1000" b="1" dirty="0">
                <a:latin typeface="+mn-lt"/>
                <a:ea typeface="ＭＳ Ｐゴシック" pitchFamily="-65" charset="-128"/>
                <a:cs typeface="ＭＳ Ｐゴシック" pitchFamily="-65" charset="-128"/>
              </a:rPr>
              <a:t>134</a:t>
            </a:r>
          </a:p>
        </p:txBody>
      </p:sp>
      <p:sp>
        <p:nvSpPr>
          <p:cNvPr id="4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SALT: switch a ATV/r + 3TC</a:t>
            </a:r>
          </a:p>
        </p:txBody>
      </p:sp>
    </p:spTree>
    <p:extLst>
      <p:ext uri="{BB962C8B-B14F-4D97-AF65-F5344CB8AC3E}">
        <p14:creationId xmlns:p14="http://schemas.microsoft.com/office/powerpoint/2010/main" val="1412800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800" y="1168400"/>
            <a:ext cx="8991600" cy="5303838"/>
          </a:xfrm>
        </p:spPr>
        <p:txBody>
          <a:bodyPr/>
          <a:lstStyle/>
          <a:p>
            <a:r>
              <a:rPr lang="es-ES" sz="2800" b="1" dirty="0">
                <a:latin typeface="+mj-lt"/>
              </a:rPr>
              <a:t>Conclusión</a:t>
            </a:r>
            <a:br>
              <a:rPr lang="es-ES" sz="2800" b="1" dirty="0">
                <a:latin typeface="+mj-lt"/>
              </a:rPr>
            </a:br>
            <a:endParaRPr lang="es-ES" dirty="0"/>
          </a:p>
          <a:p>
            <a:pPr lvl="1"/>
            <a:r>
              <a:rPr lang="es-ES" sz="2000" dirty="0">
                <a:latin typeface=""/>
              </a:rPr>
              <a:t>El </a:t>
            </a:r>
            <a:r>
              <a:rPr lang="es-ES" sz="2000" dirty="0" err="1">
                <a:latin typeface=""/>
              </a:rPr>
              <a:t>switch</a:t>
            </a:r>
            <a:r>
              <a:rPr lang="es-ES" sz="2000" dirty="0">
                <a:latin typeface=""/>
              </a:rPr>
              <a:t> a ATV/r + 3TC es efectivo, seguro y no inferior a ATV/r </a:t>
            </a:r>
            <a:br>
              <a:rPr lang="es-ES" sz="2000" dirty="0">
                <a:latin typeface=""/>
              </a:rPr>
            </a:br>
            <a:r>
              <a:rPr lang="es-ES" sz="2000" dirty="0">
                <a:latin typeface=""/>
              </a:rPr>
              <a:t>+ 2 NRTI en pacientes HIV+ virológicamente suprimidos que necesitan cambiar su esquema de tratamiento con triple terapia por toxicidad, intolerancia o simplificación </a:t>
            </a:r>
          </a:p>
          <a:p>
            <a:pPr lvl="2"/>
            <a:r>
              <a:rPr lang="es-ES" dirty="0">
                <a:latin typeface=""/>
              </a:rPr>
              <a:t>El </a:t>
            </a:r>
            <a:r>
              <a:rPr lang="es-ES" dirty="0" err="1">
                <a:latin typeface=""/>
              </a:rPr>
              <a:t>switch</a:t>
            </a:r>
            <a:r>
              <a:rPr lang="es-ES" dirty="0">
                <a:latin typeface=""/>
              </a:rPr>
              <a:t> de terapia triple a terapia dual basada en ATV no está asociado a un riesgo incrementado de fallo virológico que fue bajo en ambos grupos, en la mayoría de los casos con CV &lt; 200 c/ml</a:t>
            </a:r>
          </a:p>
          <a:p>
            <a:pPr lvl="2"/>
            <a:r>
              <a:rPr lang="es-ES" dirty="0">
                <a:latin typeface=""/>
              </a:rPr>
              <a:t>La frecuencia de </a:t>
            </a:r>
            <a:r>
              <a:rPr lang="es-ES" dirty="0" err="1">
                <a:latin typeface=""/>
              </a:rPr>
              <a:t>blips</a:t>
            </a:r>
            <a:r>
              <a:rPr lang="es-ES" dirty="0">
                <a:latin typeface=""/>
              </a:rPr>
              <a:t> durante las 48 semanas fue equivalente en ambos grupos </a:t>
            </a:r>
          </a:p>
          <a:p>
            <a:pPr lvl="2"/>
            <a:r>
              <a:rPr lang="es-ES" dirty="0">
                <a:latin typeface=""/>
              </a:rPr>
              <a:t>Solo un paciente (en el grupo triple terapia) desarrolló mutación de resistencia (M184V)</a:t>
            </a:r>
          </a:p>
          <a:p>
            <a:pPr lvl="2"/>
            <a:r>
              <a:rPr lang="es-ES" dirty="0">
                <a:latin typeface=""/>
              </a:rPr>
              <a:t>Pocos pacientes discontinuaron el estudio en los dos grupos por efectos tóxicos, </a:t>
            </a:r>
            <a:br>
              <a:rPr lang="es-ES" dirty="0">
                <a:latin typeface=""/>
              </a:rPr>
            </a:br>
            <a:r>
              <a:rPr lang="es-ES" dirty="0">
                <a:latin typeface=""/>
              </a:rPr>
              <a:t>con interrupciones de tratamiento mas significativas en el grupo de triple terapia </a:t>
            </a:r>
          </a:p>
          <a:p>
            <a:pPr lvl="2"/>
            <a:r>
              <a:rPr lang="es-ES" dirty="0">
                <a:latin typeface=""/>
              </a:rPr>
              <a:t>No se observaron diferencias significativas en cambios en función </a:t>
            </a:r>
            <a:r>
              <a:rPr lang="es-ES" dirty="0" err="1">
                <a:latin typeface=""/>
              </a:rPr>
              <a:t>neurocognitiva</a:t>
            </a:r>
            <a:r>
              <a:rPr lang="es-ES" dirty="0">
                <a:latin typeface=""/>
              </a:rPr>
              <a:t>, función renal, densidad mineral ósea, función </a:t>
            </a:r>
            <a:r>
              <a:rPr lang="es-ES" dirty="0" err="1">
                <a:latin typeface=""/>
              </a:rPr>
              <a:t>neurocognitiva</a:t>
            </a:r>
            <a:r>
              <a:rPr lang="es-ES" dirty="0">
                <a:latin typeface=""/>
              </a:rPr>
              <a:t> o ganancia de grasa entre ambos grupos a S96 </a:t>
            </a:r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1" y="6605389"/>
            <a:ext cx="494632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SALT</a:t>
            </a: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956667" y="6565238"/>
            <a:ext cx="81791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Perez-Molina JA. Lancet Infect Dis 2015;15:775-84, Perez-Molina JA, JAC 2017</a:t>
            </a:r>
            <a:r>
              <a:rPr lang="fr-FR" sz="1200" i="1">
                <a:solidFill>
                  <a:srgbClr val="CC0000"/>
                </a:solidFill>
                <a:ea typeface="ＭＳ Ｐゴシック" pitchFamily="34" charset="-128"/>
              </a:rPr>
              <a:t>; </a:t>
            </a:r>
            <a:r>
              <a:rPr lang="fr-FR" sz="1200" i="1" smtClean="0">
                <a:solidFill>
                  <a:srgbClr val="CC0000"/>
                </a:solidFill>
                <a:ea typeface="ＭＳ Ｐゴシック" pitchFamily="34" charset="-128"/>
              </a:rPr>
              <a:t>72:246-53</a:t>
            </a:r>
            <a:endParaRPr lang="en-GB" sz="1200" i="1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 err="1">
                <a:ea typeface="ＭＳ Ｐゴシック" pitchFamily="34" charset="-128"/>
              </a:rPr>
              <a:t>Estudio</a:t>
            </a:r>
            <a:r>
              <a:rPr lang="en-GB" sz="3200" dirty="0">
                <a:ea typeface="ＭＳ Ｐゴシック" pitchFamily="34" charset="-128"/>
              </a:rPr>
              <a:t> SALT: switch a ATV/r + 3TC</a:t>
            </a:r>
          </a:p>
        </p:txBody>
      </p:sp>
    </p:spTree>
    <p:extLst>
      <p:ext uri="{BB962C8B-B14F-4D97-AF65-F5344CB8AC3E}">
        <p14:creationId xmlns:p14="http://schemas.microsoft.com/office/powerpoint/2010/main" val="27320151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5419</TotalTime>
  <Words>689</Words>
  <Application>Microsoft Office PowerPoint</Application>
  <PresentationFormat>Affichage à l'écran (4:3)</PresentationFormat>
  <Paragraphs>224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ARV_trials_2015</vt:lpstr>
      <vt:lpstr>Switch a ATV/r + 3TC</vt:lpstr>
      <vt:lpstr>Estudio SALT: switch a ATV/r + 3TC</vt:lpstr>
      <vt:lpstr>Présentation PowerPoint</vt:lpstr>
      <vt:lpstr>Estudio SALT: switch a ATV/r + 3TC</vt:lpstr>
      <vt:lpstr>Estudio SALT: switch a ATV/r + 3TC</vt:lpstr>
      <vt:lpstr>Estudio SALT: switch a ATV/r + 3TC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Utilisateur</cp:lastModifiedBy>
  <cp:revision>70</cp:revision>
  <cp:lastPrinted>2017-01-19T12:25:04Z</cp:lastPrinted>
  <dcterms:created xsi:type="dcterms:W3CDTF">2015-05-20T10:06:58Z</dcterms:created>
  <dcterms:modified xsi:type="dcterms:W3CDTF">2018-05-11T09:02:52Z</dcterms:modified>
</cp:coreProperties>
</file>