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3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65" r:id="rId2"/>
    <p:sldId id="298" r:id="rId3"/>
    <p:sldId id="299" r:id="rId4"/>
    <p:sldId id="300" r:id="rId5"/>
    <p:sldId id="324" r:id="rId6"/>
    <p:sldId id="301" r:id="rId7"/>
    <p:sldId id="326" r:id="rId8"/>
    <p:sldId id="302" r:id="rId9"/>
  </p:sldIdLst>
  <p:sldSz cx="9144000" cy="6858000" type="screen4x3"/>
  <p:notesSz cx="6759575" cy="9867900"/>
  <p:custDataLst>
    <p:tags r:id="rId11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13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>
          <p15:clr>
            <a:srgbClr val="A4A3A4"/>
          </p15:clr>
        </p15:guide>
        <p15:guide id="4" pos="57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19" clrIdx="0"/>
  <p:cmAuthor id="2" name="anton" initials="a" lastIdx="7" clrIdx="1"/>
  <p:cmAuthor id="3" name="anton Pozniak" initials="aP" lastIdx="1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66"/>
    <a:srgbClr val="CC3300"/>
    <a:srgbClr val="6338A2"/>
    <a:srgbClr val="CC99FF"/>
    <a:srgbClr val="008000"/>
    <a:srgbClr val="F66900"/>
    <a:srgbClr val="BFBFBF"/>
    <a:srgbClr val="FFFF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9" autoAdjust="0"/>
    <p:restoredTop sz="99784" autoAdjust="0"/>
  </p:normalViewPr>
  <p:slideViewPr>
    <p:cSldViewPr snapToGrid="0" showGuides="1">
      <p:cViewPr>
        <p:scale>
          <a:sx n="100" d="100"/>
          <a:sy n="100" d="100"/>
        </p:scale>
        <p:origin x="-1860" y="-372"/>
      </p:cViewPr>
      <p:guideLst>
        <p:guide orient="horz" pos="1913"/>
        <p:guide orient="horz"/>
        <p:guide pos="2880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-2128" y="-120"/>
      </p:cViewPr>
      <p:guideLst>
        <p:guide orient="horz" pos="3108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2441312287208"/>
          <c:y val="2.43048651306394E-2"/>
          <c:w val="0.86887505363933004"/>
          <c:h val="0.68732656528582603"/>
        </c:manualLayout>
      </c:layout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HIV-1 RNA, c/mL</c:v>
                </c:pt>
              </c:strCache>
            </c:strRef>
          </c:tx>
          <c:spPr>
            <a:ln w="25400">
              <a:solidFill>
                <a:srgbClr val="C00000"/>
              </a:solidFill>
            </a:ln>
            <a:effectLst/>
          </c:spPr>
          <c:marker>
            <c:symbol val="diamond"/>
            <c:size val="8"/>
            <c:spPr>
              <a:solidFill>
                <a:srgbClr val="C00000"/>
              </a:solidFill>
              <a:ln w="15875">
                <a:solidFill>
                  <a:srgbClr val="C00000"/>
                </a:solidFill>
              </a:ln>
            </c:spPr>
          </c:marker>
          <c:dLbls>
            <c:dLbl>
              <c:idx val="0"/>
              <c:layout>
                <c:manualLayout>
                  <c:x val="-2.8743154640435201E-2"/>
                  <c:y val="6.0224670770843002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solidFill>
                          <a:srgbClr val="000066"/>
                        </a:solidFill>
                      </a:rPr>
                      <a:t>&lt;</a:t>
                    </a:r>
                    <a:r>
                      <a:rPr lang="en-US" sz="1400" dirty="0"/>
                      <a:t>50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31-466E-B118-94766DAFB890}"/>
                </c:ext>
              </c:extLst>
            </c:dLbl>
            <c:dLbl>
              <c:idx val="1"/>
              <c:layout>
                <c:manualLayout>
                  <c:x val="-2.8743154640435201E-2"/>
                  <c:y val="6.0224670770843002E-2"/>
                </c:manualLayout>
              </c:layout>
              <c:tx>
                <c:rich>
                  <a:bodyPr/>
                  <a:lstStyle/>
                  <a:p>
                    <a:pPr algn="ctr" rtl="0">
                      <a:defRPr sz="1400">
                        <a:solidFill>
                          <a:srgbClr val="000066"/>
                        </a:solidFill>
                      </a:defRPr>
                    </a:pPr>
                    <a:r>
                      <a:rPr lang="en-US" sz="1400" dirty="0">
                        <a:solidFill>
                          <a:srgbClr val="000066"/>
                        </a:solidFill>
                      </a:rPr>
                      <a:t>&lt;50</a:t>
                    </a:r>
                    <a:endParaRPr lang="en-US" sz="1100" dirty="0">
                      <a:solidFill>
                        <a:srgbClr val="000066"/>
                      </a:solidFill>
                    </a:endParaRP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31-466E-B118-94766DAFB890}"/>
                </c:ext>
              </c:extLst>
            </c:dLbl>
            <c:dLbl>
              <c:idx val="2"/>
              <c:layout>
                <c:manualLayout>
                  <c:x val="-2.73744329908907E-2"/>
                  <c:y val="6.0224670770843002E-2"/>
                </c:manualLayout>
              </c:layout>
              <c:tx>
                <c:rich>
                  <a:bodyPr/>
                  <a:lstStyle/>
                  <a:p>
                    <a:pPr algn="ctr" rtl="0">
                      <a:defRPr sz="1400">
                        <a:solidFill>
                          <a:srgbClr val="000066"/>
                        </a:solidFill>
                      </a:defRPr>
                    </a:pPr>
                    <a:r>
                      <a:rPr lang="en-US" sz="1400" dirty="0">
                        <a:solidFill>
                          <a:srgbClr val="000066"/>
                        </a:solidFill>
                      </a:rPr>
                      <a:t>&lt;50</a:t>
                    </a:r>
                    <a:endParaRPr lang="en-US" sz="1100" dirty="0">
                      <a:solidFill>
                        <a:srgbClr val="000066"/>
                      </a:solidFill>
                    </a:endParaRP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31-466E-B118-94766DAFB890}"/>
                </c:ext>
              </c:extLst>
            </c:dLbl>
            <c:dLbl>
              <c:idx val="3"/>
              <c:layout>
                <c:manualLayout>
                  <c:x val="-3.1480597939524298E-2"/>
                  <c:y val="6.0224670770843002E-2"/>
                </c:manualLayout>
              </c:layout>
              <c:tx>
                <c:rich>
                  <a:bodyPr/>
                  <a:lstStyle/>
                  <a:p>
                    <a:pPr algn="ctr" rtl="0">
                      <a:defRPr sz="1400">
                        <a:solidFill>
                          <a:srgbClr val="000066"/>
                        </a:solidFill>
                      </a:defRPr>
                    </a:pPr>
                    <a:r>
                      <a:rPr lang="en-US" sz="1400" dirty="0">
                        <a:solidFill>
                          <a:srgbClr val="000066"/>
                        </a:solidFill>
                      </a:rPr>
                      <a:t>&lt;50</a:t>
                    </a:r>
                    <a:endParaRPr lang="en-US" sz="1100" dirty="0">
                      <a:solidFill>
                        <a:srgbClr val="000066"/>
                      </a:solidFill>
                    </a:endParaRP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31-466E-B118-94766DAFB890}"/>
                </c:ext>
              </c:extLst>
            </c:dLbl>
            <c:dLbl>
              <c:idx val="4"/>
              <c:layout>
                <c:manualLayout>
                  <c:x val="-2.8743154640435298E-2"/>
                  <c:y val="6.0224670770843002E-2"/>
                </c:manualLayout>
              </c:layout>
              <c:tx>
                <c:rich>
                  <a:bodyPr/>
                  <a:lstStyle/>
                  <a:p>
                    <a:pPr algn="ctr" rtl="0">
                      <a:defRPr sz="1400">
                        <a:solidFill>
                          <a:srgbClr val="000066"/>
                        </a:solidFill>
                      </a:defRPr>
                    </a:pPr>
                    <a:r>
                      <a:rPr lang="en-US" sz="1400" dirty="0">
                        <a:solidFill>
                          <a:srgbClr val="000066"/>
                        </a:solidFill>
                      </a:rPr>
                      <a:t>&lt;50</a:t>
                    </a:r>
                    <a:endParaRPr lang="en-US" sz="1100" dirty="0">
                      <a:solidFill>
                        <a:srgbClr val="000066"/>
                      </a:solidFill>
                    </a:endParaRP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031-466E-B118-94766DAFB890}"/>
                </c:ext>
              </c:extLst>
            </c:dLbl>
            <c:dLbl>
              <c:idx val="5"/>
              <c:layout>
                <c:manualLayout>
                  <c:x val="-3.1480597939524298E-2"/>
                  <c:y val="5.9755544525971503E-2"/>
                </c:manualLayout>
              </c:layout>
              <c:tx>
                <c:rich>
                  <a:bodyPr/>
                  <a:lstStyle/>
                  <a:p>
                    <a:pPr algn="ctr" rtl="0">
                      <a:defRPr sz="1400">
                        <a:solidFill>
                          <a:srgbClr val="000066"/>
                        </a:solidFill>
                      </a:defRPr>
                    </a:pPr>
                    <a:r>
                      <a:rPr lang="en-US" sz="1400" dirty="0">
                        <a:solidFill>
                          <a:srgbClr val="000066"/>
                        </a:solidFill>
                      </a:rPr>
                      <a:t>&lt;50</a:t>
                    </a:r>
                    <a:endParaRPr lang="en-US" sz="1100" dirty="0">
                      <a:solidFill>
                        <a:srgbClr val="000066"/>
                      </a:solidFill>
                    </a:endParaRP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031-466E-B118-94766DAFB890}"/>
                </c:ext>
              </c:extLst>
            </c:dLbl>
            <c:dLbl>
              <c:idx val="6"/>
              <c:layout>
                <c:manualLayout>
                  <c:x val="-5.4748865981781497E-2"/>
                  <c:y val="-5.66445306199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031-466E-B118-94766DAFB890}"/>
                </c:ext>
              </c:extLst>
            </c:dLbl>
            <c:dLbl>
              <c:idx val="7"/>
              <c:layout>
                <c:manualLayout>
                  <c:x val="-1.08720673797562E-2"/>
                  <c:y val="-2.39980151915575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1018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031-466E-B118-94766DAFB890}"/>
                </c:ext>
              </c:extLst>
            </c:dLbl>
            <c:dLbl>
              <c:idx val="8"/>
              <c:layout>
                <c:manualLayout>
                  <c:x val="-3.5586762888158097E-2"/>
                  <c:y val="4.8873529348130898E-2"/>
                </c:manualLayout>
              </c:layout>
              <c:tx>
                <c:rich>
                  <a:bodyPr/>
                  <a:lstStyle/>
                  <a:p>
                    <a:pPr algn="ctr" rtl="0">
                      <a:defRPr sz="1400">
                        <a:solidFill>
                          <a:srgbClr val="000066"/>
                        </a:solidFill>
                      </a:defRPr>
                    </a:pPr>
                    <a:r>
                      <a:rPr lang="en-US" sz="1400" dirty="0">
                        <a:solidFill>
                          <a:srgbClr val="000066"/>
                        </a:solidFill>
                      </a:rPr>
                      <a:t>&lt;50</a:t>
                    </a:r>
                    <a:endParaRPr lang="en-US" sz="1100" dirty="0">
                      <a:solidFill>
                        <a:srgbClr val="000066"/>
                      </a:solidFill>
                    </a:endParaRP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031-466E-B118-94766DAFB890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rgbClr val="000066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noFill/>
                    </a:ln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Screening</c:v>
                </c:pt>
                <c:pt idx="1">
                  <c:v>Day 1
[6 Oct 15]</c:v>
                </c:pt>
                <c:pt idx="2">
                  <c:v>Week 4</c:v>
                </c:pt>
                <c:pt idx="3">
                  <c:v>Week 8</c:v>
                </c:pt>
                <c:pt idx="4">
                  <c:v>Week 12</c:v>
                </c:pt>
                <c:pt idx="5">
                  <c:v>Week 24</c:v>
                </c:pt>
                <c:pt idx="6">
                  <c:v>Week 36
[16 Jun 16]</c:v>
                </c:pt>
                <c:pt idx="7">
                  <c:v>Week 36 retest
[4 Jul 16]</c:v>
                </c:pt>
                <c:pt idx="8">
                  <c:v>Week 45 withdrawal
[6 Sep 16]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49</c:v>
                </c:pt>
                <c:pt idx="1">
                  <c:v>49</c:v>
                </c:pt>
                <c:pt idx="2">
                  <c:v>49</c:v>
                </c:pt>
                <c:pt idx="3" formatCode="0.0">
                  <c:v>49</c:v>
                </c:pt>
                <c:pt idx="4">
                  <c:v>49</c:v>
                </c:pt>
                <c:pt idx="5">
                  <c:v>49</c:v>
                </c:pt>
                <c:pt idx="6">
                  <c:v>1059771</c:v>
                </c:pt>
                <c:pt idx="7">
                  <c:v>1018</c:v>
                </c:pt>
                <c:pt idx="8">
                  <c:v>49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E031-466E-B118-94766DAFB8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65246208"/>
        <c:axId val="265247744"/>
      </c:lineChart>
      <c:catAx>
        <c:axId val="2652462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265247744"/>
        <c:crosses val="autoZero"/>
        <c:auto val="1"/>
        <c:lblAlgn val="ctr"/>
        <c:lblOffset val="100"/>
        <c:noMultiLvlLbl val="0"/>
      </c:catAx>
      <c:valAx>
        <c:axId val="265247744"/>
        <c:scaling>
          <c:logBase val="10"/>
          <c:orientation val="minMax"/>
          <c:max val="10000000"/>
        </c:scaling>
        <c:delete val="0"/>
        <c:axPos val="l"/>
        <c:numFmt formatCode="#,##0" sourceLinked="0"/>
        <c:majorTickMark val="out"/>
        <c:minorTickMark val="none"/>
        <c:tickLblPos val="nextTo"/>
        <c:spPr>
          <a:noFill/>
          <a:ln w="19050">
            <a:solidFill>
              <a:srgbClr val="000066"/>
            </a:solidFill>
          </a:ln>
          <a:effectLst/>
        </c:spPr>
        <c:txPr>
          <a:bodyPr rot="-60000000" vert="horz"/>
          <a:lstStyle/>
          <a:p>
            <a:pPr>
              <a:defRPr sz="1400">
                <a:solidFill>
                  <a:srgbClr val="000066"/>
                </a:solidFill>
              </a:defRPr>
            </a:pPr>
            <a:endParaRPr lang="fr-FR"/>
          </a:p>
        </c:txPr>
        <c:crossAx val="26524620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fr-FR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7C90613-0EB8-4EFE-B778-600831C36E62}" type="datetimeFigureOut">
              <a:rPr lang="fr-FR"/>
              <a:pPr>
                <a:defRPr/>
              </a:pPr>
              <a:t>11/05/2018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</a:t>
            </a:r>
            <a:r>
              <a:rPr lang="fr-FR" sz="1300" dirty="0" err="1">
                <a:latin typeface="Trebuchet MS" pitchFamily="34" charset="0"/>
              </a:rPr>
              <a:t>trial.com</a:t>
            </a:r>
            <a:endParaRPr lang="fr-FR" sz="1300" dirty="0">
              <a:latin typeface="Trebuchet MS" pitchFamily="34" charset="0"/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</p:spPr>
        <p:txBody>
          <a:bodyPr/>
          <a:lstStyle/>
          <a:p>
            <a:pPr>
              <a:defRPr/>
            </a:pPr>
            <a:fld id="{D8A40831-68B0-47D5-A56A-DDAD014F303C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40831-68B0-47D5-A56A-DDAD014F303C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89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40831-68B0-47D5-A56A-DDAD014F303C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40831-68B0-47D5-A56A-DDAD014F303C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2459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</p:spPr>
        <p:txBody>
          <a:bodyPr/>
          <a:lstStyle/>
          <a:p>
            <a:pPr>
              <a:defRPr/>
            </a:pPr>
            <a:fld id="{D8A40831-68B0-47D5-A56A-DDAD014F303C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989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A40831-68B0-47D5-A56A-DDAD014F303C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7770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trial,com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886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40831-68B0-47D5-A56A-DDAD014F303C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468314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2" y="152401"/>
            <a:ext cx="75437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5510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8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sz="3200" dirty="0"/>
              <a:t>Switch pour INSTI + NNRTI</a:t>
            </a: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2051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fr-FR" sz="2800" b="1" dirty="0">
                <a:solidFill>
                  <a:srgbClr val="333399"/>
                </a:solidFill>
                <a:latin typeface="Calibri" pitchFamily="34" charset="0"/>
              </a:rPr>
              <a:t>Switch pour DTG + RPV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fr-FR" sz="2800" b="1" dirty="0">
                <a:solidFill>
                  <a:srgbClr val="CC3300"/>
                </a:solidFill>
                <a:latin typeface="Calibri" pitchFamily="34" charset="0"/>
              </a:rPr>
              <a:t>Etudes</a:t>
            </a:r>
            <a:r>
              <a:rPr lang="cs-CZ" sz="2800" b="1" dirty="0">
                <a:solidFill>
                  <a:srgbClr val="CC3300"/>
                </a:solidFill>
                <a:latin typeface="Calibri" pitchFamily="34" charset="0"/>
              </a:rPr>
              <a:t> SWORD</a:t>
            </a:r>
            <a:endParaRPr lang="fr-FR" sz="2800" b="1" dirty="0">
              <a:solidFill>
                <a:srgbClr val="CC3300"/>
              </a:solidFill>
              <a:latin typeface="Calibri" pitchFamily="34" charset="0"/>
            </a:endParaRPr>
          </a:p>
          <a:p>
            <a:pPr lvl="1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tabLst>
                <a:tab pos="3683000" algn="l"/>
              </a:tabLst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Switch to CAB LA + RPV LA IM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Etude LATTE-2</a:t>
            </a:r>
            <a:r>
              <a:rPr lang="en-US" sz="2800" b="1" dirty="0">
                <a:solidFill>
                  <a:srgbClr val="DDDDDD"/>
                </a:solidFill>
                <a:latin typeface="Calibri" pitchFamily="34" charset="0"/>
              </a:rPr>
              <a:t>	</a:t>
            </a: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148324" y="1125538"/>
            <a:ext cx="2695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Schéma</a:t>
            </a:r>
          </a:p>
        </p:txBody>
      </p:sp>
      <p:sp>
        <p:nvSpPr>
          <p:cNvPr id="22531" name="Espace réservé du contenu 2"/>
          <p:cNvSpPr>
            <a:spLocks/>
          </p:cNvSpPr>
          <p:nvPr/>
        </p:nvSpPr>
        <p:spPr bwMode="auto">
          <a:xfrm>
            <a:off x="148323" y="4857081"/>
            <a:ext cx="8839593" cy="1657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800100" indent="-34290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ts val="75"/>
              </a:spcBef>
            </a:pPr>
            <a:r>
              <a:rPr lang="fr-FR" altLang="fr-FR" sz="2800" b="1" dirty="0">
                <a:latin typeface="Calibri" panose="020F0502020204030204" pitchFamily="34" charset="0"/>
              </a:rPr>
              <a:t>Critère de jugement</a:t>
            </a:r>
          </a:p>
          <a:p>
            <a:pPr lvl="1" defTabSz="914400" eaLnBrk="1" hangingPunct="1">
              <a:spcBef>
                <a:spcPts val="75"/>
              </a:spcBef>
            </a:pPr>
            <a:r>
              <a:rPr lang="fr-FR" altLang="fr-FR" sz="1800" dirty="0"/>
              <a:t>Principal : pourcentage de patients conservant un taux d’ARN VIH &lt; 50 c/ml à S48 (ITT-exposé, snapshot) ; non infériorité si borne inférieure de l’IC 95 % bilatéral de la différence = - 8 % pour les 2 études </a:t>
            </a:r>
            <a:r>
              <a:rPr lang="fr-FR" altLang="fr-FR" sz="1800" dirty="0" err="1"/>
              <a:t>poolées</a:t>
            </a:r>
            <a:r>
              <a:rPr lang="fr-FR" altLang="fr-FR" sz="1800" dirty="0"/>
              <a:t> (- 10 % pour chaque étude)</a:t>
            </a:r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175862"/>
              </p:ext>
            </p:extLst>
          </p:nvPr>
        </p:nvGraphicFramePr>
        <p:xfrm>
          <a:off x="4232963" y="2713427"/>
          <a:ext cx="1864439" cy="530328"/>
        </p:xfrm>
        <a:graphic>
          <a:graphicData uri="http://schemas.openxmlformats.org/drawingml/2006/table">
            <a:tbl>
              <a:tblPr/>
              <a:tblGrid>
                <a:gridCol w="18644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DTG 50 mg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qd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 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 RPV 25 mg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qd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108392"/>
              </p:ext>
            </p:extLst>
          </p:nvPr>
        </p:nvGraphicFramePr>
        <p:xfrm>
          <a:off x="4232963" y="3508998"/>
          <a:ext cx="1864439" cy="585192"/>
        </p:xfrm>
        <a:graphic>
          <a:graphicData uri="http://schemas.openxmlformats.org/drawingml/2006/table">
            <a:tbl>
              <a:tblPr/>
              <a:tblGrid>
                <a:gridCol w="18644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Poursuite du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traitement ARV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2545" name="AutoShape 162"/>
          <p:cNvSpPr>
            <a:spLocks noChangeArrowheads="1"/>
          </p:cNvSpPr>
          <p:nvPr/>
        </p:nvSpPr>
        <p:spPr bwMode="auto">
          <a:xfrm>
            <a:off x="0" y="6604809"/>
            <a:ext cx="720000" cy="2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SWORD</a:t>
            </a:r>
          </a:p>
        </p:txBody>
      </p:sp>
      <p:cxnSp>
        <p:nvCxnSpPr>
          <p:cNvPr id="22546" name="Connecteur droit 66"/>
          <p:cNvCxnSpPr>
            <a:cxnSpLocks noChangeShapeType="1"/>
          </p:cNvCxnSpPr>
          <p:nvPr/>
        </p:nvCxnSpPr>
        <p:spPr bwMode="auto">
          <a:xfrm rot="5400000">
            <a:off x="3045472" y="2527651"/>
            <a:ext cx="61200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7" name="Oval 170"/>
          <p:cNvSpPr>
            <a:spLocks noChangeArrowheads="1"/>
          </p:cNvSpPr>
          <p:nvPr/>
        </p:nvSpPr>
        <p:spPr bwMode="auto">
          <a:xfrm>
            <a:off x="2631540" y="1309632"/>
            <a:ext cx="1475999" cy="899999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1:1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Sasn</a:t>
            </a: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altLang="fr-FR" sz="14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insu</a:t>
            </a:r>
            <a:endParaRPr lang="en-GB" altLang="fr-FR" sz="1400" b="1" dirty="0">
              <a:solidFill>
                <a:srgbClr val="000066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548" name="AutoShape 162"/>
          <p:cNvSpPr>
            <a:spLocks noChangeArrowheads="1"/>
          </p:cNvSpPr>
          <p:nvPr/>
        </p:nvSpPr>
        <p:spPr bwMode="auto">
          <a:xfrm>
            <a:off x="84375" y="2163018"/>
            <a:ext cx="3161775" cy="255389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VIH+ ≥ 18 ans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Sous traitement ARV 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stable ≥ 6 mois 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(2 INTI + INI ou IP/r ou INNTI)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fr-FR" altLang="fr-FR" sz="1600" b="1" baseline="30000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ère</a:t>
            </a:r>
            <a:r>
              <a:rPr lang="fr-FR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ou 2</a:t>
            </a:r>
            <a:r>
              <a:rPr lang="fr-FR" altLang="fr-FR" sz="1600" b="1" baseline="30000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ème</a:t>
            </a:r>
            <a:r>
              <a:rPr lang="fr-FR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ligne de traitement 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sans antécédent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d’échec virologique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ARN VIH &lt; 50 c/ml ≥ 12 mois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Ag </a:t>
            </a:r>
            <a:r>
              <a:rPr lang="fr-FR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HBs</a:t>
            </a:r>
            <a:r>
              <a:rPr lang="fr-FR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négatif</a:t>
            </a:r>
          </a:p>
        </p:txBody>
      </p:sp>
      <p:cxnSp>
        <p:nvCxnSpPr>
          <p:cNvPr id="22549" name="AutoShape 60"/>
          <p:cNvCxnSpPr>
            <a:cxnSpLocks noChangeShapeType="1"/>
          </p:cNvCxnSpPr>
          <p:nvPr/>
        </p:nvCxnSpPr>
        <p:spPr bwMode="auto">
          <a:xfrm rot="10800000" flipH="1" flipV="1">
            <a:off x="4231706" y="3026256"/>
            <a:ext cx="1587" cy="827999"/>
          </a:xfrm>
          <a:prstGeom prst="bentConnector3">
            <a:avLst>
              <a:gd name="adj1" fmla="val -36145432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50" name="Line 63"/>
          <p:cNvSpPr>
            <a:spLocks noChangeShapeType="1"/>
          </p:cNvSpPr>
          <p:nvPr/>
        </p:nvSpPr>
        <p:spPr bwMode="auto">
          <a:xfrm>
            <a:off x="3161141" y="3433957"/>
            <a:ext cx="504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51" name="Rectangle 9"/>
          <p:cNvSpPr>
            <a:spLocks noChangeArrowheads="1"/>
          </p:cNvSpPr>
          <p:nvPr/>
        </p:nvSpPr>
        <p:spPr bwMode="auto">
          <a:xfrm>
            <a:off x="3424025" y="3866955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511</a:t>
            </a:r>
          </a:p>
        </p:txBody>
      </p:sp>
      <p:sp>
        <p:nvSpPr>
          <p:cNvPr id="22552" name="Rectangle 8"/>
          <p:cNvSpPr>
            <a:spLocks noChangeArrowheads="1"/>
          </p:cNvSpPr>
          <p:nvPr/>
        </p:nvSpPr>
        <p:spPr bwMode="auto">
          <a:xfrm>
            <a:off x="3424025" y="2670175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513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5817220" y="149874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S48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54" name="Line 172"/>
          <p:cNvSpPr>
            <a:spLocks noChangeShapeType="1"/>
          </p:cNvSpPr>
          <p:nvPr/>
        </p:nvSpPr>
        <p:spPr bwMode="auto">
          <a:xfrm>
            <a:off x="6115473" y="2069849"/>
            <a:ext cx="0" cy="2024341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56" name="Line 172"/>
          <p:cNvSpPr>
            <a:spLocks noChangeShapeType="1"/>
          </p:cNvSpPr>
          <p:nvPr/>
        </p:nvSpPr>
        <p:spPr bwMode="auto">
          <a:xfrm>
            <a:off x="7970148" y="2069849"/>
            <a:ext cx="0" cy="2024341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" name="Oval 109"/>
          <p:cNvSpPr>
            <a:spLocks noChangeArrowheads="1"/>
          </p:cNvSpPr>
          <p:nvPr/>
        </p:nvSpPr>
        <p:spPr bwMode="auto">
          <a:xfrm>
            <a:off x="7675070" y="149874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S148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23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088997"/>
              </p:ext>
            </p:extLst>
          </p:nvPr>
        </p:nvGraphicFramePr>
        <p:xfrm>
          <a:off x="6145527" y="3143614"/>
          <a:ext cx="2842390" cy="530328"/>
        </p:xfrm>
        <a:graphic>
          <a:graphicData uri="http://schemas.openxmlformats.org/drawingml/2006/table">
            <a:tbl>
              <a:tblPr/>
              <a:tblGrid>
                <a:gridCol w="28423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DTG 50 mg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qd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 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 RPV 25 mg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qd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1" name="ZoneTexte 69"/>
          <p:cNvSpPr txBox="1">
            <a:spLocks noChangeArrowheads="1"/>
          </p:cNvSpPr>
          <p:nvPr/>
        </p:nvSpPr>
        <p:spPr bwMode="auto">
          <a:xfrm>
            <a:off x="6452116" y="6565238"/>
            <a:ext cx="26837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Llibre</a:t>
            </a:r>
            <a:r>
              <a:rPr lang="fr-FR" sz="1200" i="1" dirty="0">
                <a:solidFill>
                  <a:srgbClr val="CC0000"/>
                </a:solidFill>
              </a:rPr>
              <a:t> JM. Lancet. 2018 ; 391:839-49</a:t>
            </a:r>
            <a:endParaRPr lang="en-GB" sz="1200" i="1" dirty="0">
              <a:solidFill>
                <a:srgbClr val="CC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Etudes SWORD 1 &amp; 2 : switch pour DTG + RPV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53132319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64555730"/>
              </p:ext>
            </p:extLst>
          </p:nvPr>
        </p:nvGraphicFramePr>
        <p:xfrm>
          <a:off x="247983" y="1668376"/>
          <a:ext cx="8615976" cy="4687814"/>
        </p:xfrm>
        <a:graphic>
          <a:graphicData uri="http://schemas.openxmlformats.org/drawingml/2006/table">
            <a:tbl>
              <a:tblPr/>
              <a:tblGrid>
                <a:gridCol w="42868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955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403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 + RPV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513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Poursuite ARV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511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0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Age moyen, années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43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43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0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Femme, %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23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21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0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Race : non blanc, %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18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22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0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CD4/mm</a:t>
                      </a:r>
                      <a:r>
                        <a:rPr kumimoji="0" lang="fr-FR" sz="1400" b="1" i="0" u="none" strike="noStrike" cap="none" normalizeH="0" baseline="3000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médiane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611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638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79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Traitement ARV à l’inclusion,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Avec IP/r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Avec INNTI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Avec INI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Avec TDF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fr-F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26</a:t>
                      </a:r>
                      <a:b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54</a:t>
                      </a:r>
                      <a:b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20</a:t>
                      </a:r>
                      <a:b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73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fr-F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27</a:t>
                      </a:r>
                      <a:b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54</a:t>
                      </a:r>
                      <a:b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19</a:t>
                      </a:r>
                      <a:b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70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0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Durée médiane traitement ARV avant J0, mois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51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53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519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Arrêt avant S52,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Evénement indésirable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Manque d’efficacité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Décision de l’investigateur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Retrait du consentement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Perdu de vue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Déviation au protocole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Critère d’arrêt du protocole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29 (5,7 %)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34 (6,7 %)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24620" name="Rectangle 6"/>
          <p:cNvSpPr>
            <a:spLocks noChangeArrowheads="1"/>
          </p:cNvSpPr>
          <p:nvPr/>
        </p:nvSpPr>
        <p:spPr bwMode="auto">
          <a:xfrm>
            <a:off x="788724" y="1237053"/>
            <a:ext cx="7746666" cy="31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buClrTx/>
              <a:buFontTx/>
              <a:buNone/>
            </a:pPr>
            <a:r>
              <a:rPr lang="fr-FR" altLang="fr-FR" sz="2400" b="1">
                <a:latin typeface="Calibri" panose="020F0502020204030204" pitchFamily="34" charset="0"/>
              </a:rPr>
              <a:t>Caractéristiques à l’inclusion et disposition des patients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604809"/>
            <a:ext cx="720000" cy="2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SWORD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6452116" y="6565238"/>
            <a:ext cx="26837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Llibre</a:t>
            </a:r>
            <a:r>
              <a:rPr lang="fr-FR" sz="1200" i="1" dirty="0">
                <a:solidFill>
                  <a:srgbClr val="CC0000"/>
                </a:solidFill>
              </a:rPr>
              <a:t> JM. Lancet. 2018 ; 391:839-49</a:t>
            </a:r>
            <a:endParaRPr lang="en-GB" sz="1200" i="1" dirty="0">
              <a:solidFill>
                <a:srgbClr val="CC0000"/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50800" y="58561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Etudes SWORD 1 &amp; 2 : switch pour DTG + RPV</a:t>
            </a:r>
            <a:endParaRPr lang="fr-FR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8185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 Box 2"/>
          <p:cNvSpPr txBox="1">
            <a:spLocks noChangeArrowheads="1"/>
          </p:cNvSpPr>
          <p:nvPr/>
        </p:nvSpPr>
        <p:spPr bwMode="auto">
          <a:xfrm>
            <a:off x="5213684" y="1208772"/>
            <a:ext cx="3887453" cy="421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2600"/>
              </a:lnSpc>
            </a:pPr>
            <a:r>
              <a:rPr lang="fr-FR" sz="2000" b="1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Autres résultats virologiques à S48</a:t>
            </a: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78872" y="1219458"/>
            <a:ext cx="49940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b="1">
                <a:latin typeface="Calibri" panose="020F0502020204030204" pitchFamily="34" charset="0"/>
              </a:rPr>
              <a:t>Résultats virologiques à S48 (ITT-E, snapshot)</a:t>
            </a:r>
          </a:p>
        </p:txBody>
      </p:sp>
      <p:sp>
        <p:nvSpPr>
          <p:cNvPr id="60" name="Rectangle 59"/>
          <p:cNvSpPr/>
          <p:nvPr/>
        </p:nvSpPr>
        <p:spPr>
          <a:xfrm>
            <a:off x="5202649" y="1629910"/>
            <a:ext cx="3941351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fr-FR" sz="1600" dirty="0">
                <a:solidFill>
                  <a:srgbClr val="000066"/>
                </a:solidFill>
              </a:rPr>
              <a:t>ARN VIH &lt; 50 c/ml (ITT-E </a:t>
            </a:r>
            <a:r>
              <a:rPr lang="fr-FR" sz="1600" dirty="0" err="1">
                <a:solidFill>
                  <a:srgbClr val="000066"/>
                </a:solidFill>
              </a:rPr>
              <a:t>snapshot</a:t>
            </a:r>
            <a:r>
              <a:rPr lang="fr-FR" sz="1600" dirty="0">
                <a:solidFill>
                  <a:srgbClr val="000066"/>
                </a:solidFill>
              </a:rPr>
              <a:t>)</a:t>
            </a: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fr-FR" sz="1600" dirty="0">
                <a:solidFill>
                  <a:srgbClr val="000066"/>
                </a:solidFill>
              </a:rPr>
              <a:t>SWORD-1</a:t>
            </a:r>
          </a:p>
          <a:p>
            <a:pPr marL="1200150" lvl="2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fr-FR" sz="1400" dirty="0">
                <a:solidFill>
                  <a:srgbClr val="000066"/>
                </a:solidFill>
              </a:rPr>
              <a:t>95 % DTG + RPV</a:t>
            </a:r>
          </a:p>
          <a:p>
            <a:pPr marL="1200150" lvl="2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fr-FR" sz="1400" dirty="0">
                <a:solidFill>
                  <a:srgbClr val="000066"/>
                </a:solidFill>
              </a:rPr>
              <a:t>96 % Poursuite ARV</a:t>
            </a:r>
          </a:p>
          <a:p>
            <a:pPr marL="1200150" lvl="2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fr-FR" sz="1400" dirty="0">
                <a:solidFill>
                  <a:srgbClr val="000066"/>
                </a:solidFill>
              </a:rPr>
              <a:t>Différence ajustée : - 0,6 % </a:t>
            </a:r>
            <a:br>
              <a:rPr lang="fr-FR" sz="1400" dirty="0">
                <a:solidFill>
                  <a:srgbClr val="000066"/>
                </a:solidFill>
              </a:rPr>
            </a:br>
            <a:r>
              <a:rPr lang="fr-FR" sz="1400" dirty="0">
                <a:solidFill>
                  <a:srgbClr val="000066"/>
                </a:solidFill>
              </a:rPr>
              <a:t>(IC 95 % : - 4,3 à + 3,0)</a:t>
            </a: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fr-FR" sz="1600" dirty="0">
                <a:solidFill>
                  <a:srgbClr val="000066"/>
                </a:solidFill>
              </a:rPr>
              <a:t>SWORD-2</a:t>
            </a:r>
          </a:p>
          <a:p>
            <a:pPr marL="1200150" lvl="2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fr-FR" sz="1400" dirty="0">
                <a:solidFill>
                  <a:srgbClr val="000066"/>
                </a:solidFill>
              </a:rPr>
              <a:t>94 % DTG + RPV</a:t>
            </a:r>
          </a:p>
          <a:p>
            <a:pPr marL="1200150" lvl="2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fr-FR" sz="1400" dirty="0">
                <a:solidFill>
                  <a:srgbClr val="000066"/>
                </a:solidFill>
              </a:rPr>
              <a:t>94 % Poursuite ARV</a:t>
            </a:r>
          </a:p>
          <a:p>
            <a:pPr marL="1200150" lvl="2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fr-FR" sz="1400" dirty="0">
                <a:solidFill>
                  <a:srgbClr val="000066"/>
                </a:solidFill>
              </a:rPr>
              <a:t>Différence ajustée : 0,2 % </a:t>
            </a:r>
            <a:br>
              <a:rPr lang="fr-FR" sz="1400" dirty="0">
                <a:solidFill>
                  <a:srgbClr val="000066"/>
                </a:solidFill>
              </a:rPr>
            </a:br>
            <a:r>
              <a:rPr lang="fr-FR" sz="1400" dirty="0">
                <a:solidFill>
                  <a:srgbClr val="000066"/>
                </a:solidFill>
              </a:rPr>
              <a:t>(IC 95 % : - 3,9 à + 4,2)</a:t>
            </a:r>
            <a:br>
              <a:rPr lang="fr-FR" sz="1400" dirty="0">
                <a:solidFill>
                  <a:srgbClr val="000066"/>
                </a:solidFill>
              </a:rPr>
            </a:br>
            <a:r>
              <a:rPr lang="fr-FR" sz="1400" dirty="0">
                <a:solidFill>
                  <a:srgbClr val="000066"/>
                </a:solidFill>
              </a:rPr>
              <a:t/>
            </a:r>
            <a:br>
              <a:rPr lang="fr-FR" sz="1400" dirty="0">
                <a:solidFill>
                  <a:srgbClr val="000066"/>
                </a:solidFill>
              </a:rPr>
            </a:br>
            <a:endParaRPr lang="fr-FR" sz="1400" dirty="0">
              <a:solidFill>
                <a:srgbClr val="000066"/>
              </a:solidFill>
            </a:endParaRPr>
          </a:p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fr-FR" sz="1600" dirty="0">
                <a:solidFill>
                  <a:srgbClr val="000066"/>
                </a:solidFill>
              </a:rPr>
              <a:t>Echec virologique confirmé : </a:t>
            </a:r>
            <a:br>
              <a:rPr lang="fr-FR" sz="1600" dirty="0">
                <a:solidFill>
                  <a:srgbClr val="000066"/>
                </a:solidFill>
              </a:rPr>
            </a:br>
            <a:r>
              <a:rPr lang="fr-FR" sz="1600" dirty="0">
                <a:solidFill>
                  <a:srgbClr val="000066"/>
                </a:solidFill>
              </a:rPr>
              <a:t>ARN VIH ≥ 50 c/ml, </a:t>
            </a:r>
            <a:r>
              <a:rPr lang="fr-FR" sz="1600" dirty="0" err="1">
                <a:solidFill>
                  <a:srgbClr val="000066"/>
                </a:solidFill>
              </a:rPr>
              <a:t>retest</a:t>
            </a:r>
            <a:r>
              <a:rPr lang="fr-FR" sz="1600" dirty="0">
                <a:solidFill>
                  <a:srgbClr val="000066"/>
                </a:solidFill>
              </a:rPr>
              <a:t> ≥ 200 c/ml</a:t>
            </a: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fr-FR" sz="1600" dirty="0">
                <a:solidFill>
                  <a:srgbClr val="000066"/>
                </a:solidFill>
              </a:rPr>
              <a:t>DTG + RPV, n = 2</a:t>
            </a:r>
          </a:p>
          <a:p>
            <a:pPr marL="1200150" lvl="2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fr-FR" sz="1400" dirty="0">
                <a:solidFill>
                  <a:srgbClr val="000066"/>
                </a:solidFill>
              </a:rPr>
              <a:t>Emergence de mutation de résistance à INNTI (K101K/E) chez 1 patient</a:t>
            </a: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fr-FR" sz="1600" dirty="0">
                <a:solidFill>
                  <a:srgbClr val="000066"/>
                </a:solidFill>
              </a:rPr>
              <a:t>Poursuite ARV, n = 2</a:t>
            </a:r>
          </a:p>
          <a:p>
            <a:pPr marL="1200150" lvl="2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fr-FR" sz="1400" dirty="0">
                <a:solidFill>
                  <a:srgbClr val="000066"/>
                </a:solidFill>
              </a:rPr>
              <a:t>Pas de mutation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50800" y="1808107"/>
            <a:ext cx="5151102" cy="4358582"/>
            <a:chOff x="92184" y="1748511"/>
            <a:chExt cx="5578054" cy="4698286"/>
          </a:xfrm>
        </p:grpSpPr>
        <p:sp>
          <p:nvSpPr>
            <p:cNvPr id="26654" name="ZoneTexte 86"/>
            <p:cNvSpPr txBox="1">
              <a:spLocks noChangeArrowheads="1"/>
            </p:cNvSpPr>
            <p:nvPr/>
          </p:nvSpPr>
          <p:spPr bwMode="auto">
            <a:xfrm>
              <a:off x="419446" y="5949150"/>
              <a:ext cx="2081528" cy="497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200" b="1" dirty="0">
                  <a:solidFill>
                    <a:srgbClr val="000066"/>
                  </a:solidFill>
                </a:rPr>
                <a:t>Différence (IC 95 %)</a:t>
              </a:r>
              <a:r>
                <a:rPr lang="fr-FR" altLang="fr-FR" sz="1200" b="1" dirty="0">
                  <a:solidFill>
                    <a:srgbClr val="000066"/>
                  </a:solidFill>
                  <a:cs typeface="Arial" panose="020B0604020202020204" pitchFamily="34" charset="0"/>
                </a:rPr>
                <a:t/>
              </a:r>
              <a:br>
                <a:rPr lang="fr-FR" altLang="fr-FR" sz="1200" b="1" dirty="0">
                  <a:solidFill>
                    <a:srgbClr val="000066"/>
                  </a:solidFill>
                  <a:cs typeface="Arial" panose="020B0604020202020204" pitchFamily="34" charset="0"/>
                </a:rPr>
              </a:br>
              <a:r>
                <a:rPr lang="fr-FR" altLang="fr-FR" sz="1200" b="1" dirty="0">
                  <a:solidFill>
                    <a:srgbClr val="000066"/>
                  </a:solidFill>
                  <a:cs typeface="Arial" panose="020B0604020202020204" pitchFamily="34" charset="0"/>
                </a:rPr>
                <a:t>= - 0,2 % (- 3,0 à 2,5)</a:t>
              </a:r>
            </a:p>
          </p:txBody>
        </p:sp>
        <p:sp>
          <p:nvSpPr>
            <p:cNvPr id="88" name="Rectangle 40"/>
            <p:cNvSpPr>
              <a:spLocks noChangeArrowheads="1"/>
            </p:cNvSpPr>
            <p:nvPr/>
          </p:nvSpPr>
          <p:spPr bwMode="auto">
            <a:xfrm>
              <a:off x="918730" y="2469719"/>
              <a:ext cx="496886" cy="2654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94,7</a:t>
              </a:r>
            </a:p>
          </p:txBody>
        </p:sp>
        <p:sp>
          <p:nvSpPr>
            <p:cNvPr id="89" name="Rectangle 41"/>
            <p:cNvSpPr>
              <a:spLocks noChangeArrowheads="1"/>
            </p:cNvSpPr>
            <p:nvPr/>
          </p:nvSpPr>
          <p:spPr bwMode="auto">
            <a:xfrm>
              <a:off x="2599018" y="5137217"/>
              <a:ext cx="354900" cy="2654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0,6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0" name="Rectangle 42"/>
            <p:cNvSpPr>
              <a:spLocks noChangeArrowheads="1"/>
            </p:cNvSpPr>
            <p:nvPr/>
          </p:nvSpPr>
          <p:spPr bwMode="auto">
            <a:xfrm>
              <a:off x="4274138" y="5040187"/>
              <a:ext cx="354900" cy="2654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4,7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1" name="Rectangle 43"/>
            <p:cNvSpPr>
              <a:spLocks noChangeArrowheads="1"/>
            </p:cNvSpPr>
            <p:nvPr/>
          </p:nvSpPr>
          <p:spPr bwMode="auto">
            <a:xfrm>
              <a:off x="1541905" y="2456614"/>
              <a:ext cx="568900" cy="2654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94,9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2" name="Rectangle 44"/>
            <p:cNvSpPr>
              <a:spLocks noChangeArrowheads="1"/>
            </p:cNvSpPr>
            <p:nvPr/>
          </p:nvSpPr>
          <p:spPr bwMode="auto">
            <a:xfrm>
              <a:off x="3225955" y="5137217"/>
              <a:ext cx="354900" cy="2654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1,2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3" name="Rectangle 45"/>
            <p:cNvSpPr>
              <a:spLocks noChangeArrowheads="1"/>
            </p:cNvSpPr>
            <p:nvPr/>
          </p:nvSpPr>
          <p:spPr bwMode="auto">
            <a:xfrm>
              <a:off x="4910119" y="5071547"/>
              <a:ext cx="354900" cy="2654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3,9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4" name="Rectangle 46"/>
            <p:cNvSpPr>
              <a:spLocks noChangeArrowheads="1"/>
            </p:cNvSpPr>
            <p:nvPr/>
          </p:nvSpPr>
          <p:spPr bwMode="auto">
            <a:xfrm>
              <a:off x="374359" y="5314524"/>
              <a:ext cx="142218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0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5" name="Rectangle 47"/>
            <p:cNvSpPr>
              <a:spLocks noChangeArrowheads="1"/>
            </p:cNvSpPr>
            <p:nvPr/>
          </p:nvSpPr>
          <p:spPr bwMode="auto">
            <a:xfrm>
              <a:off x="232143" y="4752549"/>
              <a:ext cx="284434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20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6" name="Rectangle 48"/>
            <p:cNvSpPr>
              <a:spLocks noChangeArrowheads="1"/>
            </p:cNvSpPr>
            <p:nvPr/>
          </p:nvSpPr>
          <p:spPr bwMode="auto">
            <a:xfrm>
              <a:off x="232143" y="4192162"/>
              <a:ext cx="284434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40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7" name="Rectangle 49"/>
            <p:cNvSpPr>
              <a:spLocks noChangeArrowheads="1"/>
            </p:cNvSpPr>
            <p:nvPr/>
          </p:nvSpPr>
          <p:spPr bwMode="auto">
            <a:xfrm>
              <a:off x="232143" y="3630187"/>
              <a:ext cx="284434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60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8" name="Rectangle 50"/>
            <p:cNvSpPr>
              <a:spLocks noChangeArrowheads="1"/>
            </p:cNvSpPr>
            <p:nvPr/>
          </p:nvSpPr>
          <p:spPr bwMode="auto">
            <a:xfrm>
              <a:off x="232143" y="3069799"/>
              <a:ext cx="284434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80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9" name="Rectangle 51"/>
            <p:cNvSpPr>
              <a:spLocks noChangeArrowheads="1"/>
            </p:cNvSpPr>
            <p:nvPr/>
          </p:nvSpPr>
          <p:spPr bwMode="auto">
            <a:xfrm>
              <a:off x="92184" y="2495792"/>
              <a:ext cx="424393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100</a:t>
              </a:r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100" name="Rectangle 52"/>
            <p:cNvSpPr>
              <a:spLocks noChangeArrowheads="1"/>
            </p:cNvSpPr>
            <p:nvPr/>
          </p:nvSpPr>
          <p:spPr bwMode="auto">
            <a:xfrm>
              <a:off x="509933" y="5474797"/>
              <a:ext cx="1883091" cy="46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000066"/>
                  </a:solidFill>
                </a:rPr>
                <a:t>Succès</a:t>
              </a:r>
            </a:p>
            <a:p>
              <a:pPr algn="ctr"/>
              <a:r>
                <a:rPr lang="fr-FR" sz="1400" b="1" dirty="0">
                  <a:solidFill>
                    <a:srgbClr val="000066"/>
                  </a:solidFill>
                </a:rPr>
                <a:t>ARN VIH &lt; 50 c/ml</a:t>
              </a:r>
              <a:endParaRPr lang="fr-FR" b="1" dirty="0">
                <a:solidFill>
                  <a:srgbClr val="000066"/>
                </a:solidFill>
              </a:endParaRPr>
            </a:p>
          </p:txBody>
        </p:sp>
        <p:sp>
          <p:nvSpPr>
            <p:cNvPr id="101" name="Rectangle 53"/>
            <p:cNvSpPr>
              <a:spLocks noChangeArrowheads="1"/>
            </p:cNvSpPr>
            <p:nvPr/>
          </p:nvSpPr>
          <p:spPr bwMode="auto">
            <a:xfrm>
              <a:off x="2384461" y="5474797"/>
              <a:ext cx="1385909" cy="46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000066"/>
                  </a:solidFill>
                </a:rPr>
                <a:t>Non réponse virologique</a:t>
              </a:r>
              <a:endParaRPr lang="fr-FR" b="1" dirty="0">
                <a:solidFill>
                  <a:srgbClr val="000066"/>
                </a:solidFill>
              </a:endParaRPr>
            </a:p>
          </p:txBody>
        </p:sp>
        <p:sp>
          <p:nvSpPr>
            <p:cNvPr id="102" name="Rectangle 54"/>
            <p:cNvSpPr>
              <a:spLocks noChangeArrowheads="1"/>
            </p:cNvSpPr>
            <p:nvPr/>
          </p:nvSpPr>
          <p:spPr bwMode="auto">
            <a:xfrm>
              <a:off x="3877854" y="5474797"/>
              <a:ext cx="1792384" cy="46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000066"/>
                  </a:solidFill>
                </a:rPr>
                <a:t>Pas de donnée virologique</a:t>
              </a:r>
              <a:endParaRPr lang="fr-FR" b="1" dirty="0">
                <a:solidFill>
                  <a:srgbClr val="000066"/>
                </a:solidFill>
              </a:endParaRPr>
            </a:p>
          </p:txBody>
        </p:sp>
        <p:sp>
          <p:nvSpPr>
            <p:cNvPr id="105" name="ZoneTexte 104"/>
            <p:cNvSpPr txBox="1"/>
            <p:nvPr/>
          </p:nvSpPr>
          <p:spPr>
            <a:xfrm>
              <a:off x="400826" y="2130734"/>
              <a:ext cx="4073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08" name="Line 9"/>
            <p:cNvSpPr>
              <a:spLocks noChangeShapeType="1"/>
            </p:cNvSpPr>
            <p:nvPr/>
          </p:nvSpPr>
          <p:spPr bwMode="auto">
            <a:xfrm>
              <a:off x="536252" y="3167599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09" name="Line 10"/>
            <p:cNvSpPr>
              <a:spLocks noChangeShapeType="1"/>
            </p:cNvSpPr>
            <p:nvPr/>
          </p:nvSpPr>
          <p:spPr bwMode="auto">
            <a:xfrm>
              <a:off x="536252" y="3732237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0" name="Line 11"/>
            <p:cNvSpPr>
              <a:spLocks noChangeShapeType="1"/>
            </p:cNvSpPr>
            <p:nvPr/>
          </p:nvSpPr>
          <p:spPr bwMode="auto">
            <a:xfrm>
              <a:off x="536252" y="4297941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1" name="Line 12"/>
            <p:cNvSpPr>
              <a:spLocks noChangeShapeType="1"/>
            </p:cNvSpPr>
            <p:nvPr/>
          </p:nvSpPr>
          <p:spPr bwMode="auto">
            <a:xfrm>
              <a:off x="536252" y="4863644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2" name="Line 13"/>
            <p:cNvSpPr>
              <a:spLocks noChangeShapeType="1"/>
            </p:cNvSpPr>
            <p:nvPr/>
          </p:nvSpPr>
          <p:spPr bwMode="auto">
            <a:xfrm>
              <a:off x="536252" y="5430413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3" name="Line 14"/>
            <p:cNvSpPr>
              <a:spLocks noChangeShapeType="1"/>
            </p:cNvSpPr>
            <p:nvPr/>
          </p:nvSpPr>
          <p:spPr bwMode="auto">
            <a:xfrm>
              <a:off x="536252" y="2601896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4" name="Freeform 15"/>
            <p:cNvSpPr>
              <a:spLocks/>
            </p:cNvSpPr>
            <p:nvPr/>
          </p:nvSpPr>
          <p:spPr bwMode="auto">
            <a:xfrm>
              <a:off x="826338" y="2763838"/>
              <a:ext cx="628694" cy="2666576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5" name="Freeform 16"/>
            <p:cNvSpPr>
              <a:spLocks/>
            </p:cNvSpPr>
            <p:nvPr/>
          </p:nvSpPr>
          <p:spPr bwMode="auto">
            <a:xfrm>
              <a:off x="1491390" y="2743200"/>
              <a:ext cx="630210" cy="2687214"/>
            </a:xfrm>
            <a:custGeom>
              <a:avLst/>
              <a:gdLst>
                <a:gd name="T0" fmla="*/ 416 w 416"/>
                <a:gd name="T1" fmla="*/ 2463 h 2463"/>
                <a:gd name="T2" fmla="*/ 416 w 416"/>
                <a:gd name="T3" fmla="*/ 0 h 2463"/>
                <a:gd name="T4" fmla="*/ 0 w 416"/>
                <a:gd name="T5" fmla="*/ 0 h 2463"/>
                <a:gd name="T6" fmla="*/ 0 w 416"/>
                <a:gd name="T7" fmla="*/ 2463 h 2463"/>
                <a:gd name="T8" fmla="*/ 416 w 416"/>
                <a:gd name="T9" fmla="*/ 2463 h 2463"/>
                <a:gd name="T10" fmla="*/ 416 w 416"/>
                <a:gd name="T11" fmla="*/ 2463 h 2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6" name="Rectangle 17"/>
            <p:cNvSpPr>
              <a:spLocks noChangeArrowheads="1"/>
            </p:cNvSpPr>
            <p:nvPr/>
          </p:nvSpPr>
          <p:spPr bwMode="auto">
            <a:xfrm>
              <a:off x="4775012" y="5322414"/>
              <a:ext cx="631724" cy="108000"/>
            </a:xfrm>
            <a:prstGeom prst="rect">
              <a:avLst/>
            </a:pr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7" name="Rectangle 18"/>
            <p:cNvSpPr>
              <a:spLocks noChangeArrowheads="1"/>
            </p:cNvSpPr>
            <p:nvPr/>
          </p:nvSpPr>
          <p:spPr bwMode="auto">
            <a:xfrm>
              <a:off x="4108445" y="5305424"/>
              <a:ext cx="631724" cy="124989"/>
            </a:xfrm>
            <a:prstGeom prst="rect">
              <a:avLst/>
            </a:pr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9" name="Rectangle 20"/>
            <p:cNvSpPr>
              <a:spLocks noChangeArrowheads="1"/>
            </p:cNvSpPr>
            <p:nvPr/>
          </p:nvSpPr>
          <p:spPr bwMode="auto">
            <a:xfrm>
              <a:off x="2451117" y="5404559"/>
              <a:ext cx="628694" cy="25855"/>
            </a:xfrm>
            <a:prstGeom prst="rect">
              <a:avLst/>
            </a:pr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grpSp>
          <p:nvGrpSpPr>
            <p:cNvPr id="4" name="Groupe 3"/>
            <p:cNvGrpSpPr/>
            <p:nvPr/>
          </p:nvGrpSpPr>
          <p:grpSpPr>
            <a:xfrm>
              <a:off x="1034049" y="1748511"/>
              <a:ext cx="4101918" cy="402521"/>
              <a:chOff x="1034049" y="1748511"/>
              <a:chExt cx="4101918" cy="402521"/>
            </a:xfrm>
          </p:grpSpPr>
          <p:sp>
            <p:nvSpPr>
              <p:cNvPr id="55" name="AutoShape 165"/>
              <p:cNvSpPr>
                <a:spLocks noChangeArrowheads="1"/>
              </p:cNvSpPr>
              <p:nvPr/>
            </p:nvSpPr>
            <p:spPr bwMode="auto">
              <a:xfrm>
                <a:off x="1034049" y="1801782"/>
                <a:ext cx="3971769" cy="34925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r-FR" alt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56" name="Rectangle 3"/>
              <p:cNvSpPr>
                <a:spLocks noChangeArrowheads="1"/>
              </p:cNvSpPr>
              <p:nvPr/>
            </p:nvSpPr>
            <p:spPr bwMode="auto">
              <a:xfrm>
                <a:off x="1225436" y="1904176"/>
                <a:ext cx="161823" cy="144463"/>
              </a:xfrm>
              <a:prstGeom prst="rect">
                <a:avLst/>
              </a:prstGeom>
              <a:solidFill>
                <a:srgbClr val="6338A2"/>
              </a:solidFill>
              <a:ln w="9525">
                <a:solidFill>
                  <a:srgbClr val="6338A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r-FR" altLang="fr-FR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57" name="Rectangle 4"/>
              <p:cNvSpPr>
                <a:spLocks noChangeArrowheads="1"/>
              </p:cNvSpPr>
              <p:nvPr/>
            </p:nvSpPr>
            <p:spPr bwMode="auto">
              <a:xfrm>
                <a:off x="2772121" y="1904176"/>
                <a:ext cx="161823" cy="144462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r-FR" altLang="fr-FR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58" name="ZoneTexte 84"/>
              <p:cNvSpPr txBox="1">
                <a:spLocks noChangeArrowheads="1"/>
              </p:cNvSpPr>
              <p:nvPr/>
            </p:nvSpPr>
            <p:spPr bwMode="auto">
              <a:xfrm>
                <a:off x="1374811" y="1748511"/>
                <a:ext cx="162614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fr-FR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DTG + RPV</a:t>
                </a:r>
              </a:p>
            </p:txBody>
          </p:sp>
          <p:sp>
            <p:nvSpPr>
              <p:cNvPr id="59" name="ZoneTexte 85"/>
              <p:cNvSpPr txBox="1">
                <a:spLocks noChangeArrowheads="1"/>
              </p:cNvSpPr>
              <p:nvPr/>
            </p:nvSpPr>
            <p:spPr bwMode="auto">
              <a:xfrm>
                <a:off x="2933945" y="1748511"/>
                <a:ext cx="2202022" cy="398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fr-FR" sz="1800" b="1" dirty="0" err="1">
                    <a:solidFill>
                      <a:srgbClr val="333399"/>
                    </a:solidFill>
                    <a:latin typeface="Calibri" panose="020F0502020204030204" pitchFamily="34" charset="0"/>
                  </a:rPr>
                  <a:t>Poursuite</a:t>
                </a:r>
                <a:r>
                  <a:rPr lang="en-US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 ARV</a:t>
                </a:r>
              </a:p>
            </p:txBody>
          </p:sp>
        </p:grpSp>
        <p:sp>
          <p:nvSpPr>
            <p:cNvPr id="61" name="Rectangle 17"/>
            <p:cNvSpPr>
              <a:spLocks noChangeArrowheads="1"/>
            </p:cNvSpPr>
            <p:nvPr/>
          </p:nvSpPr>
          <p:spPr bwMode="auto">
            <a:xfrm>
              <a:off x="3079811" y="5396001"/>
              <a:ext cx="631724" cy="34413"/>
            </a:xfrm>
            <a:prstGeom prst="rect">
              <a:avLst/>
            </a:pr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07" name="Freeform 8"/>
            <p:cNvSpPr>
              <a:spLocks/>
            </p:cNvSpPr>
            <p:nvPr/>
          </p:nvSpPr>
          <p:spPr bwMode="auto">
            <a:xfrm>
              <a:off x="643812" y="2584850"/>
              <a:ext cx="4906842" cy="2845564"/>
            </a:xfrm>
            <a:custGeom>
              <a:avLst/>
              <a:gdLst>
                <a:gd name="T0" fmla="*/ 3239 w 3239"/>
                <a:gd name="T1" fmla="*/ 2671 h 2671"/>
                <a:gd name="T2" fmla="*/ 0 w 3239"/>
                <a:gd name="T3" fmla="*/ 2671 h 2671"/>
                <a:gd name="T4" fmla="*/ 0 w 3239"/>
                <a:gd name="T5" fmla="*/ 0 h 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</p:grpSp>
      <p:sp>
        <p:nvSpPr>
          <p:cNvPr id="41" name="AutoShape 162"/>
          <p:cNvSpPr>
            <a:spLocks noChangeArrowheads="1"/>
          </p:cNvSpPr>
          <p:nvPr/>
        </p:nvSpPr>
        <p:spPr bwMode="auto">
          <a:xfrm>
            <a:off x="0" y="6604809"/>
            <a:ext cx="720000" cy="2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SWORD</a:t>
            </a:r>
          </a:p>
        </p:txBody>
      </p:sp>
      <p:sp>
        <p:nvSpPr>
          <p:cNvPr id="42" name="ZoneTexte 69"/>
          <p:cNvSpPr txBox="1">
            <a:spLocks noChangeArrowheads="1"/>
          </p:cNvSpPr>
          <p:nvPr/>
        </p:nvSpPr>
        <p:spPr bwMode="auto">
          <a:xfrm>
            <a:off x="6452116" y="6565238"/>
            <a:ext cx="26837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Llibre</a:t>
            </a:r>
            <a:r>
              <a:rPr lang="fr-FR" sz="1200" i="1" dirty="0">
                <a:solidFill>
                  <a:srgbClr val="CC0000"/>
                </a:solidFill>
              </a:rPr>
              <a:t> JM. Lancet. 2018 ; 391:839-49</a:t>
            </a:r>
            <a:endParaRPr lang="en-GB" sz="1200" i="1" dirty="0">
              <a:solidFill>
                <a:srgbClr val="CC0000"/>
              </a:solidFill>
            </a:endParaRPr>
          </a:p>
        </p:txBody>
      </p:sp>
      <p:sp>
        <p:nvSpPr>
          <p:cNvPr id="4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Etudes SWORD 1 &amp; 2 : switch pour DTG + RPV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776039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50800" y="1615724"/>
            <a:ext cx="9024938" cy="122297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fr-FR" sz="2400" b="1" dirty="0">
                <a:latin typeface="+mj-lt"/>
              </a:rPr>
              <a:t>Femme de 41 ans</a:t>
            </a:r>
          </a:p>
          <a:p>
            <a:pPr lvl="1">
              <a:spcBef>
                <a:spcPts val="0"/>
              </a:spcBef>
            </a:pPr>
            <a:r>
              <a:rPr lang="fr-FR" sz="1600" dirty="0"/>
              <a:t>ARN VIH avant traitement &gt; 2 millions c/ml ; 1</a:t>
            </a:r>
            <a:r>
              <a:rPr lang="fr-FR" sz="1600" baseline="30000" dirty="0"/>
              <a:t>er</a:t>
            </a:r>
            <a:r>
              <a:rPr lang="fr-FR" sz="1600" dirty="0"/>
              <a:t> traitement ARV : TDF/FTC/EFV</a:t>
            </a:r>
          </a:p>
          <a:p>
            <a:pPr lvl="1">
              <a:spcBef>
                <a:spcPts val="0"/>
              </a:spcBef>
            </a:pPr>
            <a:r>
              <a:rPr lang="fr-FR" sz="1600" dirty="0"/>
              <a:t>Randomisée sous  DTG + RPV</a:t>
            </a:r>
          </a:p>
          <a:p>
            <a:pPr lvl="1">
              <a:spcBef>
                <a:spcPts val="0"/>
              </a:spcBef>
            </a:pPr>
            <a:r>
              <a:rPr lang="fr-FR" sz="1600" dirty="0"/>
              <a:t>Episode documenté de non-observance avant S36</a:t>
            </a:r>
          </a:p>
        </p:txBody>
      </p:sp>
      <p:sp>
        <p:nvSpPr>
          <p:cNvPr id="2" name="Rectangle 1"/>
          <p:cNvSpPr/>
          <p:nvPr/>
        </p:nvSpPr>
        <p:spPr>
          <a:xfrm>
            <a:off x="435211" y="1185259"/>
            <a:ext cx="78117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CC3300"/>
                </a:solidFill>
                <a:latin typeface="Calibri"/>
                <a:cs typeface="Calibri"/>
              </a:rPr>
              <a:t>Patiente avec émergence de mutation de résistance à INNTI</a:t>
            </a:r>
            <a:endParaRPr lang="fr-FR" sz="2400" dirty="0">
              <a:solidFill>
                <a:srgbClr val="CC3300"/>
              </a:solidFill>
            </a:endParaRPr>
          </a:p>
        </p:txBody>
      </p:sp>
      <p:cxnSp>
        <p:nvCxnSpPr>
          <p:cNvPr id="12" name="Straight Connector 6"/>
          <p:cNvCxnSpPr/>
          <p:nvPr/>
        </p:nvCxnSpPr>
        <p:spPr>
          <a:xfrm>
            <a:off x="1262414" y="5005337"/>
            <a:ext cx="7347439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Chart 8"/>
          <p:cNvGraphicFramePr/>
          <p:nvPr>
            <p:extLst>
              <p:ext uri="{D42A27DB-BD31-4B8C-83A1-F6EECF244321}">
                <p14:modId xmlns:p14="http://schemas.microsoft.com/office/powerpoint/2010/main" val="3069590526"/>
              </p:ext>
            </p:extLst>
          </p:nvPr>
        </p:nvGraphicFramePr>
        <p:xfrm>
          <a:off x="219487" y="3509655"/>
          <a:ext cx="8472385" cy="3153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3525090" y="3047990"/>
            <a:ext cx="2069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CC3300"/>
                </a:solidFill>
                <a:latin typeface="Calibri"/>
                <a:cs typeface="Calibri"/>
              </a:rPr>
              <a:t>ARN VIH, c/ml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2426794" y="5582398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000066"/>
                </a:solidFill>
              </a:rPr>
              <a:t>J1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993538" y="5582398"/>
            <a:ext cx="4042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000066"/>
                </a:solidFill>
              </a:rPr>
              <a:t>S8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181070" y="5582398"/>
            <a:ext cx="4042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000066"/>
                </a:solidFill>
              </a:rPr>
              <a:t>S4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4726036" y="5582398"/>
            <a:ext cx="504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000066"/>
                </a:solidFill>
              </a:rPr>
              <a:t>S12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6339326" y="5582398"/>
            <a:ext cx="504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000066"/>
                </a:solidFill>
              </a:rPr>
              <a:t>S36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5519795" y="5582398"/>
            <a:ext cx="504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000066"/>
                </a:solidFill>
              </a:rPr>
              <a:t>S24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7074315" y="5582398"/>
            <a:ext cx="504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000066"/>
                </a:solidFill>
              </a:rPr>
              <a:t>S39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7849382" y="5582398"/>
            <a:ext cx="504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000066"/>
                </a:solidFill>
              </a:rPr>
              <a:t>S45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1316422" y="5582398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000066"/>
                </a:solidFill>
              </a:rPr>
              <a:t>Screening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8784311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8" name="Rectangle 7"/>
          <p:cNvSpPr/>
          <p:nvPr/>
        </p:nvSpPr>
        <p:spPr>
          <a:xfrm>
            <a:off x="5987147" y="2731238"/>
            <a:ext cx="2488758" cy="830997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+mj-lt"/>
              </a:rPr>
              <a:t>K101K/E </a:t>
            </a:r>
            <a:r>
              <a:rPr lang="fr-FR" sz="1600" b="1" dirty="0">
                <a:solidFill>
                  <a:srgbClr val="0070C0"/>
                </a:solidFill>
                <a:latin typeface="+mj-lt"/>
              </a:rPr>
              <a:t>sur le génotype </a:t>
            </a:r>
          </a:p>
          <a:p>
            <a:r>
              <a:rPr lang="en-US" sz="1600" b="1" dirty="0">
                <a:solidFill>
                  <a:srgbClr val="0070C0"/>
                </a:solidFill>
                <a:latin typeface="+mj-lt"/>
              </a:rPr>
              <a:t>(fold change RPV = 1,2) ; </a:t>
            </a:r>
          </a:p>
          <a:p>
            <a:r>
              <a:rPr lang="fr-FR" sz="1600" b="1" dirty="0">
                <a:solidFill>
                  <a:srgbClr val="0070C0"/>
                </a:solidFill>
                <a:latin typeface="+mj-lt"/>
              </a:rPr>
              <a:t>Phénotype </a:t>
            </a:r>
            <a:r>
              <a:rPr lang="en-US" sz="1600" b="1" dirty="0">
                <a:solidFill>
                  <a:srgbClr val="0070C0"/>
                </a:solidFill>
                <a:latin typeface="+mj-lt"/>
              </a:rPr>
              <a:t>: sensible à RPV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146987" y="5922928"/>
            <a:ext cx="2862883" cy="584776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fr-FR" sz="1600" b="1" dirty="0" err="1">
                <a:solidFill>
                  <a:srgbClr val="0070C0"/>
                </a:solidFill>
                <a:latin typeface="+mj-lt"/>
              </a:rPr>
              <a:t>Réobtention</a:t>
            </a:r>
            <a:r>
              <a:rPr lang="fr-FR" sz="1600" b="1" dirty="0">
                <a:solidFill>
                  <a:srgbClr val="0070C0"/>
                </a:solidFill>
                <a:latin typeface="+mj-lt"/>
              </a:rPr>
              <a:t> ARN VIH &lt; 50 c/ml</a:t>
            </a:r>
          </a:p>
          <a:p>
            <a:pPr algn="ctr"/>
            <a:r>
              <a:rPr lang="fr-FR" sz="1600" b="1" dirty="0">
                <a:solidFill>
                  <a:srgbClr val="0070C0"/>
                </a:solidFill>
                <a:latin typeface="+mj-lt"/>
              </a:rPr>
              <a:t>sous DTG + RPV</a:t>
            </a:r>
            <a:endParaRPr lang="en-US" sz="16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3" name="AutoShape 162"/>
          <p:cNvSpPr>
            <a:spLocks noChangeArrowheads="1"/>
          </p:cNvSpPr>
          <p:nvPr/>
        </p:nvSpPr>
        <p:spPr bwMode="auto">
          <a:xfrm>
            <a:off x="0" y="6604809"/>
            <a:ext cx="720000" cy="2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SWORD</a:t>
            </a:r>
          </a:p>
        </p:txBody>
      </p:sp>
      <p:sp>
        <p:nvSpPr>
          <p:cNvPr id="29" name="ZoneTexte 69"/>
          <p:cNvSpPr txBox="1">
            <a:spLocks noChangeArrowheads="1"/>
          </p:cNvSpPr>
          <p:nvPr/>
        </p:nvSpPr>
        <p:spPr bwMode="auto">
          <a:xfrm>
            <a:off x="6452116" y="6565238"/>
            <a:ext cx="26837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Llibre</a:t>
            </a:r>
            <a:r>
              <a:rPr lang="fr-FR" sz="1200" i="1" dirty="0">
                <a:solidFill>
                  <a:srgbClr val="CC0000"/>
                </a:solidFill>
              </a:rPr>
              <a:t> JM. Lancet. 2018 ; 391:839-49</a:t>
            </a:r>
            <a:endParaRPr lang="en-GB" sz="1200" i="1" dirty="0">
              <a:solidFill>
                <a:srgbClr val="CC0000"/>
              </a:solidFill>
            </a:endParaRPr>
          </a:p>
        </p:txBody>
      </p:sp>
      <p:sp>
        <p:nvSpPr>
          <p:cNvPr id="25" name="Titre 1"/>
          <p:cNvSpPr>
            <a:spLocks noGrp="1"/>
          </p:cNvSpPr>
          <p:nvPr>
            <p:ph type="title"/>
          </p:nvPr>
        </p:nvSpPr>
        <p:spPr>
          <a:xfrm>
            <a:off x="50800" y="58561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Etudes SWORD 1 &amp; 2 : switch pour DTG + RPV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220159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6256779"/>
              </p:ext>
            </p:extLst>
          </p:nvPr>
        </p:nvGraphicFramePr>
        <p:xfrm>
          <a:off x="323096" y="1651303"/>
          <a:ext cx="8478004" cy="3657540"/>
        </p:xfrm>
        <a:graphic>
          <a:graphicData uri="http://schemas.openxmlformats.org/drawingml/2006/table">
            <a:tbl>
              <a:tblPr/>
              <a:tblGrid>
                <a:gridCol w="51846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76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356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449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DTG + RPV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513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Poursuite ARV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511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334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Evénements indésirables liés au traitement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Grade 1-2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Grade 3-4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17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&lt; 1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565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Evénements indésirables graves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449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Evénements indésirables conduisant à l’arrêt du traitement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Evénements indésirables du SNC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4,1 (n = 21 *)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 = 9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0,6 (n = 3)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 = 1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17948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Evénements indésirables chez ≥ 5 % des patients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Rhinopharyngite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Céphalées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Infections des voies aériennes supérieures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Diarrhée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Douleurs dorsales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b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b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237146" y="5400396"/>
            <a:ext cx="876652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000066"/>
                </a:solidFill>
              </a:rPr>
              <a:t>* (certains patients ont présenté plus d’1 EI) ; anxiété (n = 4), dépression (n = 3), insomnie (n = 2), humeur dépressive (n = 1), céphalées (n = 1), attaque de panique (n = 1), idées suicidaires (n = 1), tremblements</a:t>
            </a:r>
            <a:br>
              <a:rPr lang="fr-FR" sz="1400" dirty="0">
                <a:solidFill>
                  <a:srgbClr val="000066"/>
                </a:solidFill>
              </a:rPr>
            </a:br>
            <a:r>
              <a:rPr lang="fr-FR" sz="1400" dirty="0">
                <a:solidFill>
                  <a:srgbClr val="000066"/>
                </a:solidFill>
              </a:rPr>
              <a:t>(n = 1), toxicité hépatique médicamenteuse (n = 1), pneumonie éosinophile aiguë (n = 1), distension abdominale (n = 2), dyspepsie (n = 2), ulcère gastro-duodénal (n = 1), hémorragie gastro-intestinale (n = 1), pancréatite aiguë (n = 1), maladie de Hodgkin (n = 1), Kaposi (n = 1), lymphome plasmatique (n = 1)</a:t>
            </a: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0" y="6604809"/>
            <a:ext cx="720000" cy="2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SWORD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452116" y="6565238"/>
            <a:ext cx="26837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Llibre</a:t>
            </a:r>
            <a:r>
              <a:rPr lang="fr-FR" sz="1200" i="1" dirty="0">
                <a:solidFill>
                  <a:srgbClr val="CC0000"/>
                </a:solidFill>
              </a:rPr>
              <a:t> JM. Lancet. 2018 ; 391:839-49</a:t>
            </a:r>
            <a:endParaRPr lang="en-GB" sz="1200" i="1" dirty="0">
              <a:solidFill>
                <a:srgbClr val="CC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03344" y="1171453"/>
            <a:ext cx="37373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b="1" dirty="0">
                <a:solidFill>
                  <a:srgbClr val="CC3300"/>
                </a:solidFill>
                <a:latin typeface="Calibri"/>
                <a:cs typeface="Calibri"/>
              </a:rPr>
              <a:t>Evénements indésirables, %</a:t>
            </a:r>
            <a:endParaRPr lang="fr-FR" sz="2400" dirty="0">
              <a:solidFill>
                <a:srgbClr val="CC3300"/>
              </a:solidFill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Etudes SWORD 1 &amp; 2 : switch pour DTG + RPV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612012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oneTexte 69"/>
          <p:cNvSpPr txBox="1">
            <a:spLocks noChangeArrowheads="1"/>
          </p:cNvSpPr>
          <p:nvPr/>
        </p:nvSpPr>
        <p:spPr bwMode="auto">
          <a:xfrm>
            <a:off x="6452116" y="6565238"/>
            <a:ext cx="26837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Llibre</a:t>
            </a:r>
            <a:r>
              <a:rPr lang="fr-FR" sz="1200" i="1" dirty="0">
                <a:solidFill>
                  <a:srgbClr val="CC0000"/>
                </a:solidFill>
              </a:rPr>
              <a:t> JM. Lancet. 2018 ; 391:839-49</a:t>
            </a:r>
            <a:endParaRPr lang="en-GB" sz="1200" i="1" dirty="0">
              <a:solidFill>
                <a:srgbClr val="CC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1922889" y="1126398"/>
            <a:ext cx="5285678" cy="558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 defTabSz="914400"/>
            <a:r>
              <a:rPr lang="fr-FR" sz="2400" kern="0">
                <a:solidFill>
                  <a:srgbClr val="CC3300"/>
                </a:solidFill>
              </a:rPr>
              <a:t>Lipides à jeun à J0 et à S48</a:t>
            </a:r>
          </a:p>
        </p:txBody>
      </p:sp>
      <p:sp>
        <p:nvSpPr>
          <p:cNvPr id="43" name="AutoShape 162"/>
          <p:cNvSpPr>
            <a:spLocks noChangeArrowheads="1"/>
          </p:cNvSpPr>
          <p:nvPr/>
        </p:nvSpPr>
        <p:spPr bwMode="auto">
          <a:xfrm>
            <a:off x="0" y="6604809"/>
            <a:ext cx="720000" cy="2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1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SWORD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6697273" y="2292184"/>
            <a:ext cx="2359284" cy="4089739"/>
            <a:chOff x="6697273" y="2292184"/>
            <a:chExt cx="2359284" cy="4089739"/>
          </a:xfrm>
        </p:grpSpPr>
        <p:sp>
          <p:nvSpPr>
            <p:cNvPr id="47" name="TextBox 46"/>
            <p:cNvSpPr txBox="1"/>
            <p:nvPr/>
          </p:nvSpPr>
          <p:spPr>
            <a:xfrm>
              <a:off x="6872052" y="5951036"/>
              <a:ext cx="2184505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buNone/>
              </a:pPr>
              <a:r>
                <a:rPr lang="fr-FR" sz="1400" b="1" dirty="0">
                  <a:solidFill>
                    <a:srgbClr val="000066"/>
                  </a:solidFill>
                  <a:latin typeface="+mn-lt"/>
                </a:rPr>
                <a:t>Rapport cholestérol total:</a:t>
              </a:r>
              <a:br>
                <a:rPr lang="fr-FR" sz="1400" b="1" dirty="0">
                  <a:solidFill>
                    <a:srgbClr val="000066"/>
                  </a:solidFill>
                  <a:latin typeface="+mn-lt"/>
                </a:rPr>
              </a:br>
              <a:r>
                <a:rPr lang="fr-FR" sz="1400" b="1" dirty="0">
                  <a:solidFill>
                    <a:srgbClr val="000066"/>
                  </a:solidFill>
                  <a:latin typeface="+mn-lt"/>
                </a:rPr>
                <a:t>HDL-cholestérol</a:t>
              </a:r>
            </a:p>
          </p:txBody>
        </p:sp>
        <p:sp>
          <p:nvSpPr>
            <p:cNvPr id="92" name="Rectangle 91"/>
            <p:cNvSpPr>
              <a:spLocks noChangeArrowheads="1"/>
            </p:cNvSpPr>
            <p:nvPr/>
          </p:nvSpPr>
          <p:spPr bwMode="auto">
            <a:xfrm>
              <a:off x="6697273" y="2292184"/>
              <a:ext cx="9985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5</a:t>
              </a:r>
            </a:p>
          </p:txBody>
        </p:sp>
        <p:sp>
          <p:nvSpPr>
            <p:cNvPr id="93" name="Line 14"/>
            <p:cNvSpPr>
              <a:spLocks noChangeShapeType="1"/>
            </p:cNvSpPr>
            <p:nvPr/>
          </p:nvSpPr>
          <p:spPr bwMode="auto">
            <a:xfrm>
              <a:off x="6834728" y="2398288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94" name="Rectangle 93"/>
            <p:cNvSpPr>
              <a:spLocks noChangeArrowheads="1"/>
            </p:cNvSpPr>
            <p:nvPr/>
          </p:nvSpPr>
          <p:spPr bwMode="auto">
            <a:xfrm>
              <a:off x="6697273" y="2999304"/>
              <a:ext cx="9985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95" name="Line 14"/>
            <p:cNvSpPr>
              <a:spLocks noChangeShapeType="1"/>
            </p:cNvSpPr>
            <p:nvPr/>
          </p:nvSpPr>
          <p:spPr bwMode="auto">
            <a:xfrm>
              <a:off x="6834728" y="3105408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96" name="Rectangle 95"/>
            <p:cNvSpPr>
              <a:spLocks noChangeArrowheads="1"/>
            </p:cNvSpPr>
            <p:nvPr/>
          </p:nvSpPr>
          <p:spPr bwMode="auto">
            <a:xfrm>
              <a:off x="6697273" y="3706754"/>
              <a:ext cx="9985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97" name="Line 14"/>
            <p:cNvSpPr>
              <a:spLocks noChangeShapeType="1"/>
            </p:cNvSpPr>
            <p:nvPr/>
          </p:nvSpPr>
          <p:spPr bwMode="auto">
            <a:xfrm>
              <a:off x="6834728" y="3812858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98" name="Rectangle 97"/>
            <p:cNvSpPr>
              <a:spLocks noChangeArrowheads="1"/>
            </p:cNvSpPr>
            <p:nvPr/>
          </p:nvSpPr>
          <p:spPr bwMode="auto">
            <a:xfrm>
              <a:off x="6697273" y="4417954"/>
              <a:ext cx="9985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99" name="Line 14"/>
            <p:cNvSpPr>
              <a:spLocks noChangeShapeType="1"/>
            </p:cNvSpPr>
            <p:nvPr/>
          </p:nvSpPr>
          <p:spPr bwMode="auto">
            <a:xfrm>
              <a:off x="6834728" y="4524058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00" name="Rectangle 99"/>
            <p:cNvSpPr>
              <a:spLocks noChangeArrowheads="1"/>
            </p:cNvSpPr>
            <p:nvPr/>
          </p:nvSpPr>
          <p:spPr bwMode="auto">
            <a:xfrm>
              <a:off x="6697273" y="5129154"/>
              <a:ext cx="9985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101" name="Line 14"/>
            <p:cNvSpPr>
              <a:spLocks noChangeShapeType="1"/>
            </p:cNvSpPr>
            <p:nvPr/>
          </p:nvSpPr>
          <p:spPr bwMode="auto">
            <a:xfrm>
              <a:off x="6834728" y="5235258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02" name="Rectangle 101"/>
            <p:cNvSpPr>
              <a:spLocks noChangeArrowheads="1"/>
            </p:cNvSpPr>
            <p:nvPr/>
          </p:nvSpPr>
          <p:spPr bwMode="auto">
            <a:xfrm>
              <a:off x="6697273" y="5806876"/>
              <a:ext cx="9985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03" name="Line 14"/>
            <p:cNvSpPr>
              <a:spLocks noChangeShapeType="1"/>
            </p:cNvSpPr>
            <p:nvPr/>
          </p:nvSpPr>
          <p:spPr bwMode="auto">
            <a:xfrm>
              <a:off x="6834728" y="5922765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04" name="Freeform 8"/>
            <p:cNvSpPr>
              <a:spLocks/>
            </p:cNvSpPr>
            <p:nvPr/>
          </p:nvSpPr>
          <p:spPr bwMode="auto">
            <a:xfrm>
              <a:off x="6948265" y="2403811"/>
              <a:ext cx="1971617" cy="3518955"/>
            </a:xfrm>
            <a:custGeom>
              <a:avLst/>
              <a:gdLst>
                <a:gd name="T0" fmla="*/ 3239 w 3239"/>
                <a:gd name="T1" fmla="*/ 2671 h 2671"/>
                <a:gd name="T2" fmla="*/ 0 w 3239"/>
                <a:gd name="T3" fmla="*/ 2671 h 2671"/>
                <a:gd name="T4" fmla="*/ 0 w 3239"/>
                <a:gd name="T5" fmla="*/ 0 h 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05" name="Rectangle 40"/>
            <p:cNvSpPr>
              <a:spLocks noChangeArrowheads="1"/>
            </p:cNvSpPr>
            <p:nvPr/>
          </p:nvSpPr>
          <p:spPr bwMode="auto">
            <a:xfrm>
              <a:off x="7181484" y="3071057"/>
              <a:ext cx="22827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>
                  <a:solidFill>
                    <a:srgbClr val="333399"/>
                  </a:solidFill>
                  <a:latin typeface="+mj-lt"/>
                </a:rPr>
                <a:t>3,8</a:t>
              </a:r>
            </a:p>
          </p:txBody>
        </p:sp>
        <p:sp>
          <p:nvSpPr>
            <p:cNvPr id="109" name="Freeform 15"/>
            <p:cNvSpPr>
              <a:spLocks/>
            </p:cNvSpPr>
            <p:nvPr/>
          </p:nvSpPr>
          <p:spPr bwMode="auto">
            <a:xfrm>
              <a:off x="7174784" y="3275014"/>
              <a:ext cx="293290" cy="2647754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CC9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10" name="Freeform 15"/>
            <p:cNvSpPr>
              <a:spLocks/>
            </p:cNvSpPr>
            <p:nvPr/>
          </p:nvSpPr>
          <p:spPr bwMode="auto">
            <a:xfrm>
              <a:off x="7484576" y="3362326"/>
              <a:ext cx="293290" cy="2560442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6338A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11" name="Freeform 15"/>
            <p:cNvSpPr>
              <a:spLocks/>
            </p:cNvSpPr>
            <p:nvPr/>
          </p:nvSpPr>
          <p:spPr bwMode="auto">
            <a:xfrm>
              <a:off x="8152456" y="3275013"/>
              <a:ext cx="293290" cy="2647754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92D05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12" name="Freeform 15"/>
            <p:cNvSpPr>
              <a:spLocks/>
            </p:cNvSpPr>
            <p:nvPr/>
          </p:nvSpPr>
          <p:spPr bwMode="auto">
            <a:xfrm>
              <a:off x="8459280" y="3362325"/>
              <a:ext cx="293290" cy="2560442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008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13" name="Rectangle 40"/>
            <p:cNvSpPr>
              <a:spLocks noChangeArrowheads="1"/>
            </p:cNvSpPr>
            <p:nvPr/>
          </p:nvSpPr>
          <p:spPr bwMode="auto">
            <a:xfrm>
              <a:off x="7516462" y="3142777"/>
              <a:ext cx="230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>
                  <a:solidFill>
                    <a:srgbClr val="333399"/>
                  </a:solidFill>
                  <a:latin typeface="+mj-lt"/>
                </a:rPr>
                <a:t>3,7</a:t>
              </a:r>
            </a:p>
          </p:txBody>
        </p:sp>
        <p:sp>
          <p:nvSpPr>
            <p:cNvPr id="114" name="Rectangle 40"/>
            <p:cNvSpPr>
              <a:spLocks noChangeArrowheads="1"/>
            </p:cNvSpPr>
            <p:nvPr/>
          </p:nvSpPr>
          <p:spPr bwMode="auto">
            <a:xfrm>
              <a:off x="8156777" y="3063106"/>
              <a:ext cx="22827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>
                  <a:solidFill>
                    <a:srgbClr val="333399"/>
                  </a:solidFill>
                  <a:latin typeface="+mj-lt"/>
                </a:rPr>
                <a:t>3,8</a:t>
              </a:r>
            </a:p>
          </p:txBody>
        </p:sp>
        <p:sp>
          <p:nvSpPr>
            <p:cNvPr id="115" name="Rectangle 40"/>
            <p:cNvSpPr>
              <a:spLocks noChangeArrowheads="1"/>
            </p:cNvSpPr>
            <p:nvPr/>
          </p:nvSpPr>
          <p:spPr bwMode="auto">
            <a:xfrm>
              <a:off x="8491756" y="3134826"/>
              <a:ext cx="230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>
                  <a:solidFill>
                    <a:srgbClr val="333399"/>
                  </a:solidFill>
                  <a:latin typeface="+mj-lt"/>
                </a:rPr>
                <a:t>3,7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928449" y="5951036"/>
            <a:ext cx="987625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buNone/>
            </a:pPr>
            <a:r>
              <a:rPr lang="fr-FR" sz="1400" b="1" dirty="0">
                <a:solidFill>
                  <a:srgbClr val="000066"/>
                </a:solidFill>
                <a:latin typeface="+mn-lt"/>
              </a:rPr>
              <a:t>Cholestérol</a:t>
            </a:r>
          </a:p>
          <a:p>
            <a:pPr algn="ctr">
              <a:buNone/>
            </a:pPr>
            <a:r>
              <a:rPr lang="fr-FR" sz="1400" b="1" dirty="0">
                <a:solidFill>
                  <a:srgbClr val="000066"/>
                </a:solidFill>
                <a:latin typeface="+mn-lt"/>
              </a:rPr>
              <a:t>total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397690" y="5951036"/>
            <a:ext cx="957819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buNone/>
            </a:pPr>
            <a:r>
              <a:rPr lang="fr-FR" sz="1400" b="1">
                <a:solidFill>
                  <a:srgbClr val="000066"/>
                </a:solidFill>
                <a:latin typeface="+mn-lt"/>
              </a:rPr>
              <a:t>HDL- </a:t>
            </a:r>
            <a:br>
              <a:rPr lang="fr-FR" sz="1400" b="1">
                <a:solidFill>
                  <a:srgbClr val="000066"/>
                </a:solidFill>
                <a:latin typeface="+mn-lt"/>
              </a:rPr>
            </a:br>
            <a:r>
              <a:rPr lang="fr-FR" sz="1400" b="1">
                <a:solidFill>
                  <a:srgbClr val="000066"/>
                </a:solidFill>
                <a:latin typeface="+mn-lt"/>
              </a:rPr>
              <a:t>cholestérol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367467" y="5951036"/>
            <a:ext cx="1833067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buNone/>
            </a:pPr>
            <a:r>
              <a:rPr lang="fr-FR" sz="1400" b="1" dirty="0">
                <a:solidFill>
                  <a:srgbClr val="000066"/>
                </a:solidFill>
                <a:latin typeface="+mn-lt"/>
              </a:rPr>
              <a:t>LDL-cholestérol,</a:t>
            </a:r>
            <a:br>
              <a:rPr lang="fr-FR" sz="1400" b="1" dirty="0">
                <a:solidFill>
                  <a:srgbClr val="000066"/>
                </a:solidFill>
                <a:latin typeface="+mn-lt"/>
              </a:rPr>
            </a:br>
            <a:r>
              <a:rPr lang="fr-FR" sz="1400" b="1" dirty="0">
                <a:solidFill>
                  <a:srgbClr val="000066"/>
                </a:solidFill>
                <a:latin typeface="+mn-lt"/>
              </a:rPr>
              <a:t>calculé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106851" y="5951036"/>
            <a:ext cx="110772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buNone/>
            </a:pPr>
            <a:r>
              <a:rPr lang="fr-FR" sz="1400" b="1">
                <a:solidFill>
                  <a:srgbClr val="000066"/>
                </a:solidFill>
                <a:latin typeface="+mn-lt"/>
              </a:rPr>
              <a:t>Triglycérides</a:t>
            </a:r>
          </a:p>
        </p:txBody>
      </p:sp>
      <p:sp>
        <p:nvSpPr>
          <p:cNvPr id="44" name="Rectangle 40"/>
          <p:cNvSpPr>
            <a:spLocks noChangeArrowheads="1"/>
          </p:cNvSpPr>
          <p:nvPr/>
        </p:nvSpPr>
        <p:spPr bwMode="auto">
          <a:xfrm>
            <a:off x="784319" y="2521975"/>
            <a:ext cx="29655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000" b="1" dirty="0">
                <a:solidFill>
                  <a:srgbClr val="333399"/>
                </a:solidFill>
                <a:latin typeface="+mj-lt"/>
              </a:rPr>
              <a:t>185,9</a:t>
            </a:r>
          </a:p>
        </p:txBody>
      </p:sp>
      <p:sp>
        <p:nvSpPr>
          <p:cNvPr id="45" name="Rectangle 46"/>
          <p:cNvSpPr>
            <a:spLocks noChangeArrowheads="1"/>
          </p:cNvSpPr>
          <p:nvPr/>
        </p:nvSpPr>
        <p:spPr bwMode="auto">
          <a:xfrm>
            <a:off x="436813" y="5806876"/>
            <a:ext cx="14221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fr-FR" sz="140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379332" y="4928354"/>
            <a:ext cx="19969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fr-FR" sz="1400" dirty="0">
                <a:solidFill>
                  <a:srgbClr val="000066"/>
                </a:solidFill>
              </a:rPr>
              <a:t>50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279482" y="4051419"/>
            <a:ext cx="29954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fr-FR" sz="1400" dirty="0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279482" y="3181151"/>
            <a:ext cx="29954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fr-FR" sz="1400" dirty="0">
                <a:solidFill>
                  <a:srgbClr val="000066"/>
                </a:solidFill>
              </a:rPr>
              <a:t>150</a:t>
            </a: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279482" y="2307424"/>
            <a:ext cx="29954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fr-FR" sz="1400" dirty="0">
                <a:solidFill>
                  <a:srgbClr val="000066"/>
                </a:solidFill>
              </a:rPr>
              <a:t>200</a:t>
            </a:r>
          </a:p>
        </p:txBody>
      </p:sp>
      <p:sp>
        <p:nvSpPr>
          <p:cNvPr id="54" name="Line 9"/>
          <p:cNvSpPr>
            <a:spLocks noChangeShapeType="1"/>
          </p:cNvSpPr>
          <p:nvPr/>
        </p:nvSpPr>
        <p:spPr bwMode="auto">
          <a:xfrm>
            <a:off x="616636" y="3289101"/>
            <a:ext cx="10756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100">
              <a:solidFill>
                <a:srgbClr val="000066"/>
              </a:solidFill>
            </a:endParaRPr>
          </a:p>
        </p:txBody>
      </p:sp>
      <p:sp>
        <p:nvSpPr>
          <p:cNvPr id="55" name="Line 10"/>
          <p:cNvSpPr>
            <a:spLocks noChangeShapeType="1"/>
          </p:cNvSpPr>
          <p:nvPr/>
        </p:nvSpPr>
        <p:spPr bwMode="auto">
          <a:xfrm>
            <a:off x="616636" y="4159369"/>
            <a:ext cx="10756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100">
              <a:solidFill>
                <a:srgbClr val="000066"/>
              </a:solidFill>
            </a:endParaRPr>
          </a:p>
        </p:txBody>
      </p:sp>
      <p:sp>
        <p:nvSpPr>
          <p:cNvPr id="56" name="Line 11"/>
          <p:cNvSpPr>
            <a:spLocks noChangeShapeType="1"/>
          </p:cNvSpPr>
          <p:nvPr/>
        </p:nvSpPr>
        <p:spPr bwMode="auto">
          <a:xfrm>
            <a:off x="616636" y="5034133"/>
            <a:ext cx="10756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100">
              <a:solidFill>
                <a:srgbClr val="000066"/>
              </a:solidFill>
            </a:endParaRPr>
          </a:p>
        </p:txBody>
      </p:sp>
      <p:sp>
        <p:nvSpPr>
          <p:cNvPr id="58" name="Line 13"/>
          <p:cNvSpPr>
            <a:spLocks noChangeShapeType="1"/>
          </p:cNvSpPr>
          <p:nvPr/>
        </p:nvSpPr>
        <p:spPr bwMode="auto">
          <a:xfrm>
            <a:off x="616636" y="5922765"/>
            <a:ext cx="10756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100">
              <a:solidFill>
                <a:srgbClr val="000066"/>
              </a:solidFill>
            </a:endParaRPr>
          </a:p>
        </p:txBody>
      </p:sp>
      <p:sp>
        <p:nvSpPr>
          <p:cNvPr id="59" name="Line 14"/>
          <p:cNvSpPr>
            <a:spLocks noChangeShapeType="1"/>
          </p:cNvSpPr>
          <p:nvPr/>
        </p:nvSpPr>
        <p:spPr bwMode="auto">
          <a:xfrm>
            <a:off x="616636" y="2413528"/>
            <a:ext cx="10756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100">
              <a:solidFill>
                <a:srgbClr val="000066"/>
              </a:solidFill>
            </a:endParaRPr>
          </a:p>
        </p:txBody>
      </p:sp>
      <p:sp>
        <p:nvSpPr>
          <p:cNvPr id="60" name="Freeform 15"/>
          <p:cNvSpPr>
            <a:spLocks/>
          </p:cNvSpPr>
          <p:nvPr/>
        </p:nvSpPr>
        <p:spPr bwMode="auto">
          <a:xfrm>
            <a:off x="784864" y="2661920"/>
            <a:ext cx="293290" cy="3260846"/>
          </a:xfrm>
          <a:custGeom>
            <a:avLst/>
            <a:gdLst>
              <a:gd name="T0" fmla="*/ 415 w 415"/>
              <a:gd name="T1" fmla="*/ 0 h 2575"/>
              <a:gd name="T2" fmla="*/ 0 w 415"/>
              <a:gd name="T3" fmla="*/ 0 h 2575"/>
              <a:gd name="T4" fmla="*/ 0 w 415"/>
              <a:gd name="T5" fmla="*/ 2575 h 2575"/>
              <a:gd name="T6" fmla="*/ 415 w 415"/>
              <a:gd name="T7" fmla="*/ 2575 h 2575"/>
              <a:gd name="T8" fmla="*/ 415 w 415"/>
              <a:gd name="T9" fmla="*/ 0 h 2575"/>
              <a:gd name="T10" fmla="*/ 415 w 415"/>
              <a:gd name="T11" fmla="*/ 0 h 2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5" h="2575">
                <a:moveTo>
                  <a:pt x="415" y="0"/>
                </a:moveTo>
                <a:lnTo>
                  <a:pt x="0" y="0"/>
                </a:lnTo>
                <a:lnTo>
                  <a:pt x="0" y="2575"/>
                </a:lnTo>
                <a:lnTo>
                  <a:pt x="415" y="2575"/>
                </a:lnTo>
                <a:lnTo>
                  <a:pt x="415" y="0"/>
                </a:lnTo>
                <a:lnTo>
                  <a:pt x="415" y="0"/>
                </a:lnTo>
                <a:close/>
              </a:path>
            </a:pathLst>
          </a:custGeom>
          <a:solidFill>
            <a:srgbClr val="CC99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100">
              <a:solidFill>
                <a:srgbClr val="000066"/>
              </a:solidFill>
            </a:endParaRPr>
          </a:p>
        </p:txBody>
      </p:sp>
      <p:sp>
        <p:nvSpPr>
          <p:cNvPr id="61" name="Freeform 8"/>
          <p:cNvSpPr>
            <a:spLocks/>
          </p:cNvSpPr>
          <p:nvPr/>
        </p:nvSpPr>
        <p:spPr bwMode="auto">
          <a:xfrm>
            <a:off x="724195" y="2403811"/>
            <a:ext cx="5648151" cy="3518955"/>
          </a:xfrm>
          <a:custGeom>
            <a:avLst/>
            <a:gdLst>
              <a:gd name="T0" fmla="*/ 3239 w 3239"/>
              <a:gd name="T1" fmla="*/ 2671 h 2671"/>
              <a:gd name="T2" fmla="*/ 0 w 3239"/>
              <a:gd name="T3" fmla="*/ 2671 h 2671"/>
              <a:gd name="T4" fmla="*/ 0 w 3239"/>
              <a:gd name="T5" fmla="*/ 0 h 2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39" h="2671">
                <a:moveTo>
                  <a:pt x="3239" y="2671"/>
                </a:moveTo>
                <a:lnTo>
                  <a:pt x="0" y="2671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100">
              <a:solidFill>
                <a:srgbClr val="000066"/>
              </a:solidFill>
            </a:endParaRPr>
          </a:p>
        </p:txBody>
      </p:sp>
      <p:sp>
        <p:nvSpPr>
          <p:cNvPr id="62" name="Rectangle 40"/>
          <p:cNvSpPr>
            <a:spLocks noChangeArrowheads="1"/>
          </p:cNvSpPr>
          <p:nvPr/>
        </p:nvSpPr>
        <p:spPr bwMode="auto">
          <a:xfrm>
            <a:off x="1143804" y="2521975"/>
            <a:ext cx="197169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000" b="1" dirty="0">
                <a:solidFill>
                  <a:srgbClr val="333399"/>
                </a:solidFill>
                <a:latin typeface="+mj-lt"/>
              </a:rPr>
              <a:t>186</a:t>
            </a:r>
          </a:p>
        </p:txBody>
      </p:sp>
      <p:sp>
        <p:nvSpPr>
          <p:cNvPr id="63" name="Freeform 15"/>
          <p:cNvSpPr>
            <a:spLocks/>
          </p:cNvSpPr>
          <p:nvPr/>
        </p:nvSpPr>
        <p:spPr bwMode="auto">
          <a:xfrm>
            <a:off x="1094656" y="2661920"/>
            <a:ext cx="293290" cy="3260846"/>
          </a:xfrm>
          <a:custGeom>
            <a:avLst/>
            <a:gdLst>
              <a:gd name="T0" fmla="*/ 415 w 415"/>
              <a:gd name="T1" fmla="*/ 0 h 2575"/>
              <a:gd name="T2" fmla="*/ 0 w 415"/>
              <a:gd name="T3" fmla="*/ 0 h 2575"/>
              <a:gd name="T4" fmla="*/ 0 w 415"/>
              <a:gd name="T5" fmla="*/ 2575 h 2575"/>
              <a:gd name="T6" fmla="*/ 415 w 415"/>
              <a:gd name="T7" fmla="*/ 2575 h 2575"/>
              <a:gd name="T8" fmla="*/ 415 w 415"/>
              <a:gd name="T9" fmla="*/ 0 h 2575"/>
              <a:gd name="T10" fmla="*/ 415 w 415"/>
              <a:gd name="T11" fmla="*/ 0 h 2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5" h="2575">
                <a:moveTo>
                  <a:pt x="415" y="0"/>
                </a:moveTo>
                <a:lnTo>
                  <a:pt x="0" y="0"/>
                </a:lnTo>
                <a:lnTo>
                  <a:pt x="0" y="2575"/>
                </a:lnTo>
                <a:lnTo>
                  <a:pt x="415" y="2575"/>
                </a:lnTo>
                <a:lnTo>
                  <a:pt x="415" y="0"/>
                </a:lnTo>
                <a:lnTo>
                  <a:pt x="415" y="0"/>
                </a:lnTo>
                <a:close/>
              </a:path>
            </a:pathLst>
          </a:custGeom>
          <a:solidFill>
            <a:srgbClr val="6338A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100">
              <a:solidFill>
                <a:srgbClr val="000066"/>
              </a:solidFill>
            </a:endParaRPr>
          </a:p>
        </p:txBody>
      </p:sp>
      <p:sp>
        <p:nvSpPr>
          <p:cNvPr id="64" name="Rectangle 40"/>
          <p:cNvSpPr>
            <a:spLocks noChangeArrowheads="1"/>
          </p:cNvSpPr>
          <p:nvPr/>
        </p:nvSpPr>
        <p:spPr bwMode="auto">
          <a:xfrm>
            <a:off x="1475111" y="2491495"/>
            <a:ext cx="29655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000" b="1" dirty="0">
                <a:solidFill>
                  <a:srgbClr val="333399"/>
                </a:solidFill>
                <a:latin typeface="+mj-lt"/>
              </a:rPr>
              <a:t>187,6</a:t>
            </a:r>
          </a:p>
        </p:txBody>
      </p:sp>
      <p:sp>
        <p:nvSpPr>
          <p:cNvPr id="65" name="Freeform 15"/>
          <p:cNvSpPr>
            <a:spLocks/>
          </p:cNvSpPr>
          <p:nvPr/>
        </p:nvSpPr>
        <p:spPr bwMode="auto">
          <a:xfrm>
            <a:off x="1475656" y="2635250"/>
            <a:ext cx="293290" cy="3287516"/>
          </a:xfrm>
          <a:custGeom>
            <a:avLst/>
            <a:gdLst>
              <a:gd name="T0" fmla="*/ 415 w 415"/>
              <a:gd name="T1" fmla="*/ 0 h 2575"/>
              <a:gd name="T2" fmla="*/ 0 w 415"/>
              <a:gd name="T3" fmla="*/ 0 h 2575"/>
              <a:gd name="T4" fmla="*/ 0 w 415"/>
              <a:gd name="T5" fmla="*/ 2575 h 2575"/>
              <a:gd name="T6" fmla="*/ 415 w 415"/>
              <a:gd name="T7" fmla="*/ 2575 h 2575"/>
              <a:gd name="T8" fmla="*/ 415 w 415"/>
              <a:gd name="T9" fmla="*/ 0 h 2575"/>
              <a:gd name="T10" fmla="*/ 415 w 415"/>
              <a:gd name="T11" fmla="*/ 0 h 2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5" h="2575">
                <a:moveTo>
                  <a:pt x="415" y="0"/>
                </a:moveTo>
                <a:lnTo>
                  <a:pt x="0" y="0"/>
                </a:lnTo>
                <a:lnTo>
                  <a:pt x="0" y="2575"/>
                </a:lnTo>
                <a:lnTo>
                  <a:pt x="415" y="2575"/>
                </a:lnTo>
                <a:lnTo>
                  <a:pt x="415" y="0"/>
                </a:lnTo>
                <a:lnTo>
                  <a:pt x="415" y="0"/>
                </a:lnTo>
                <a:close/>
              </a:path>
            </a:pathLst>
          </a:custGeom>
          <a:solidFill>
            <a:srgbClr val="92D05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100">
              <a:solidFill>
                <a:srgbClr val="000066"/>
              </a:solidFill>
            </a:endParaRPr>
          </a:p>
        </p:txBody>
      </p:sp>
      <p:sp>
        <p:nvSpPr>
          <p:cNvPr id="66" name="Rectangle 40"/>
          <p:cNvSpPr>
            <a:spLocks noChangeArrowheads="1"/>
          </p:cNvSpPr>
          <p:nvPr/>
        </p:nvSpPr>
        <p:spPr bwMode="auto">
          <a:xfrm>
            <a:off x="1813739" y="2481335"/>
            <a:ext cx="29655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000" b="1" dirty="0">
                <a:solidFill>
                  <a:srgbClr val="333399"/>
                </a:solidFill>
                <a:latin typeface="+mj-lt"/>
              </a:rPr>
              <a:t>188,1</a:t>
            </a:r>
          </a:p>
        </p:txBody>
      </p:sp>
      <p:sp>
        <p:nvSpPr>
          <p:cNvPr id="67" name="Freeform 15"/>
          <p:cNvSpPr>
            <a:spLocks/>
          </p:cNvSpPr>
          <p:nvPr/>
        </p:nvSpPr>
        <p:spPr bwMode="auto">
          <a:xfrm>
            <a:off x="1782480" y="2625725"/>
            <a:ext cx="293290" cy="3297041"/>
          </a:xfrm>
          <a:custGeom>
            <a:avLst/>
            <a:gdLst>
              <a:gd name="T0" fmla="*/ 415 w 415"/>
              <a:gd name="T1" fmla="*/ 0 h 2575"/>
              <a:gd name="T2" fmla="*/ 0 w 415"/>
              <a:gd name="T3" fmla="*/ 0 h 2575"/>
              <a:gd name="T4" fmla="*/ 0 w 415"/>
              <a:gd name="T5" fmla="*/ 2575 h 2575"/>
              <a:gd name="T6" fmla="*/ 415 w 415"/>
              <a:gd name="T7" fmla="*/ 2575 h 2575"/>
              <a:gd name="T8" fmla="*/ 415 w 415"/>
              <a:gd name="T9" fmla="*/ 0 h 2575"/>
              <a:gd name="T10" fmla="*/ 415 w 415"/>
              <a:gd name="T11" fmla="*/ 0 h 2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5" h="2575">
                <a:moveTo>
                  <a:pt x="415" y="0"/>
                </a:moveTo>
                <a:lnTo>
                  <a:pt x="0" y="0"/>
                </a:lnTo>
                <a:lnTo>
                  <a:pt x="0" y="2575"/>
                </a:lnTo>
                <a:lnTo>
                  <a:pt x="415" y="2575"/>
                </a:lnTo>
                <a:lnTo>
                  <a:pt x="415" y="0"/>
                </a:lnTo>
                <a:lnTo>
                  <a:pt x="415" y="0"/>
                </a:lnTo>
                <a:close/>
              </a:path>
            </a:pathLst>
          </a:custGeom>
          <a:solidFill>
            <a:srgbClr val="008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100">
              <a:solidFill>
                <a:srgbClr val="000066"/>
              </a:solidFill>
            </a:endParaRPr>
          </a:p>
        </p:txBody>
      </p:sp>
      <p:sp>
        <p:nvSpPr>
          <p:cNvPr id="68" name="Rectangle 40"/>
          <p:cNvSpPr>
            <a:spLocks noChangeArrowheads="1"/>
          </p:cNvSpPr>
          <p:nvPr/>
        </p:nvSpPr>
        <p:spPr bwMode="auto">
          <a:xfrm>
            <a:off x="2228388" y="4848615"/>
            <a:ext cx="23083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000" b="1" dirty="0">
                <a:solidFill>
                  <a:srgbClr val="333399"/>
                </a:solidFill>
                <a:latin typeface="+mj-lt"/>
              </a:rPr>
              <a:t>52,7</a:t>
            </a:r>
          </a:p>
        </p:txBody>
      </p:sp>
      <p:sp>
        <p:nvSpPr>
          <p:cNvPr id="70" name="Rectangle 40"/>
          <p:cNvSpPr>
            <a:spLocks noChangeArrowheads="1"/>
          </p:cNvSpPr>
          <p:nvPr/>
        </p:nvSpPr>
        <p:spPr bwMode="auto">
          <a:xfrm>
            <a:off x="2538180" y="4823215"/>
            <a:ext cx="23083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000" b="1" dirty="0">
                <a:solidFill>
                  <a:srgbClr val="333399"/>
                </a:solidFill>
                <a:latin typeface="+mj-lt"/>
              </a:rPr>
              <a:t>54,2</a:t>
            </a:r>
          </a:p>
        </p:txBody>
      </p:sp>
      <p:sp>
        <p:nvSpPr>
          <p:cNvPr id="72" name="Rectangle 40"/>
          <p:cNvSpPr>
            <a:spLocks noChangeArrowheads="1"/>
          </p:cNvSpPr>
          <p:nvPr/>
        </p:nvSpPr>
        <p:spPr bwMode="auto">
          <a:xfrm>
            <a:off x="2919180" y="4833375"/>
            <a:ext cx="23083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000" b="1" dirty="0">
                <a:solidFill>
                  <a:srgbClr val="333399"/>
                </a:solidFill>
                <a:latin typeface="+mj-lt"/>
              </a:rPr>
              <a:t>53,6</a:t>
            </a:r>
          </a:p>
        </p:txBody>
      </p:sp>
      <p:sp>
        <p:nvSpPr>
          <p:cNvPr id="74" name="Rectangle 40"/>
          <p:cNvSpPr>
            <a:spLocks noChangeArrowheads="1"/>
          </p:cNvSpPr>
          <p:nvPr/>
        </p:nvSpPr>
        <p:spPr bwMode="auto">
          <a:xfrm>
            <a:off x="3226004" y="4807975"/>
            <a:ext cx="23083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000" b="1" dirty="0">
                <a:solidFill>
                  <a:srgbClr val="333399"/>
                </a:solidFill>
                <a:latin typeface="+mj-lt"/>
              </a:rPr>
              <a:t>54,9</a:t>
            </a:r>
          </a:p>
        </p:txBody>
      </p:sp>
      <p:sp>
        <p:nvSpPr>
          <p:cNvPr id="69" name="Freeform 15"/>
          <p:cNvSpPr>
            <a:spLocks/>
          </p:cNvSpPr>
          <p:nvPr/>
        </p:nvSpPr>
        <p:spPr bwMode="auto">
          <a:xfrm>
            <a:off x="2206232" y="4986339"/>
            <a:ext cx="293290" cy="936428"/>
          </a:xfrm>
          <a:custGeom>
            <a:avLst/>
            <a:gdLst>
              <a:gd name="T0" fmla="*/ 415 w 415"/>
              <a:gd name="T1" fmla="*/ 0 h 2575"/>
              <a:gd name="T2" fmla="*/ 0 w 415"/>
              <a:gd name="T3" fmla="*/ 0 h 2575"/>
              <a:gd name="T4" fmla="*/ 0 w 415"/>
              <a:gd name="T5" fmla="*/ 2575 h 2575"/>
              <a:gd name="T6" fmla="*/ 415 w 415"/>
              <a:gd name="T7" fmla="*/ 2575 h 2575"/>
              <a:gd name="T8" fmla="*/ 415 w 415"/>
              <a:gd name="T9" fmla="*/ 0 h 2575"/>
              <a:gd name="T10" fmla="*/ 415 w 415"/>
              <a:gd name="T11" fmla="*/ 0 h 2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5" h="2575">
                <a:moveTo>
                  <a:pt x="415" y="0"/>
                </a:moveTo>
                <a:lnTo>
                  <a:pt x="0" y="0"/>
                </a:lnTo>
                <a:lnTo>
                  <a:pt x="0" y="2575"/>
                </a:lnTo>
                <a:lnTo>
                  <a:pt x="415" y="2575"/>
                </a:lnTo>
                <a:lnTo>
                  <a:pt x="415" y="0"/>
                </a:lnTo>
                <a:lnTo>
                  <a:pt x="415" y="0"/>
                </a:lnTo>
                <a:close/>
              </a:path>
            </a:pathLst>
          </a:custGeom>
          <a:solidFill>
            <a:srgbClr val="CC99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100">
              <a:solidFill>
                <a:srgbClr val="000066"/>
              </a:solidFill>
            </a:endParaRPr>
          </a:p>
        </p:txBody>
      </p:sp>
      <p:sp>
        <p:nvSpPr>
          <p:cNvPr id="71" name="Freeform 15"/>
          <p:cNvSpPr>
            <a:spLocks/>
          </p:cNvSpPr>
          <p:nvPr/>
        </p:nvSpPr>
        <p:spPr bwMode="auto">
          <a:xfrm>
            <a:off x="2516024" y="4960939"/>
            <a:ext cx="293290" cy="961828"/>
          </a:xfrm>
          <a:custGeom>
            <a:avLst/>
            <a:gdLst>
              <a:gd name="T0" fmla="*/ 415 w 415"/>
              <a:gd name="T1" fmla="*/ 0 h 2575"/>
              <a:gd name="T2" fmla="*/ 0 w 415"/>
              <a:gd name="T3" fmla="*/ 0 h 2575"/>
              <a:gd name="T4" fmla="*/ 0 w 415"/>
              <a:gd name="T5" fmla="*/ 2575 h 2575"/>
              <a:gd name="T6" fmla="*/ 415 w 415"/>
              <a:gd name="T7" fmla="*/ 2575 h 2575"/>
              <a:gd name="T8" fmla="*/ 415 w 415"/>
              <a:gd name="T9" fmla="*/ 0 h 2575"/>
              <a:gd name="T10" fmla="*/ 415 w 415"/>
              <a:gd name="T11" fmla="*/ 0 h 2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5" h="2575">
                <a:moveTo>
                  <a:pt x="415" y="0"/>
                </a:moveTo>
                <a:lnTo>
                  <a:pt x="0" y="0"/>
                </a:lnTo>
                <a:lnTo>
                  <a:pt x="0" y="2575"/>
                </a:lnTo>
                <a:lnTo>
                  <a:pt x="415" y="2575"/>
                </a:lnTo>
                <a:lnTo>
                  <a:pt x="415" y="0"/>
                </a:lnTo>
                <a:lnTo>
                  <a:pt x="415" y="0"/>
                </a:lnTo>
                <a:close/>
              </a:path>
            </a:pathLst>
          </a:custGeom>
          <a:solidFill>
            <a:srgbClr val="6338A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100">
              <a:solidFill>
                <a:srgbClr val="000066"/>
              </a:solidFill>
            </a:endParaRPr>
          </a:p>
        </p:txBody>
      </p:sp>
      <p:sp>
        <p:nvSpPr>
          <p:cNvPr id="73" name="Freeform 15"/>
          <p:cNvSpPr>
            <a:spLocks/>
          </p:cNvSpPr>
          <p:nvPr/>
        </p:nvSpPr>
        <p:spPr bwMode="auto">
          <a:xfrm>
            <a:off x="2897024" y="4976813"/>
            <a:ext cx="293290" cy="945953"/>
          </a:xfrm>
          <a:custGeom>
            <a:avLst/>
            <a:gdLst>
              <a:gd name="T0" fmla="*/ 415 w 415"/>
              <a:gd name="T1" fmla="*/ 0 h 2575"/>
              <a:gd name="T2" fmla="*/ 0 w 415"/>
              <a:gd name="T3" fmla="*/ 0 h 2575"/>
              <a:gd name="T4" fmla="*/ 0 w 415"/>
              <a:gd name="T5" fmla="*/ 2575 h 2575"/>
              <a:gd name="T6" fmla="*/ 415 w 415"/>
              <a:gd name="T7" fmla="*/ 2575 h 2575"/>
              <a:gd name="T8" fmla="*/ 415 w 415"/>
              <a:gd name="T9" fmla="*/ 0 h 2575"/>
              <a:gd name="T10" fmla="*/ 415 w 415"/>
              <a:gd name="T11" fmla="*/ 0 h 2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5" h="2575">
                <a:moveTo>
                  <a:pt x="415" y="0"/>
                </a:moveTo>
                <a:lnTo>
                  <a:pt x="0" y="0"/>
                </a:lnTo>
                <a:lnTo>
                  <a:pt x="0" y="2575"/>
                </a:lnTo>
                <a:lnTo>
                  <a:pt x="415" y="2575"/>
                </a:lnTo>
                <a:lnTo>
                  <a:pt x="415" y="0"/>
                </a:lnTo>
                <a:lnTo>
                  <a:pt x="415" y="0"/>
                </a:lnTo>
                <a:close/>
              </a:path>
            </a:pathLst>
          </a:custGeom>
          <a:solidFill>
            <a:srgbClr val="92D05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100">
              <a:solidFill>
                <a:srgbClr val="000066"/>
              </a:solidFill>
            </a:endParaRPr>
          </a:p>
        </p:txBody>
      </p:sp>
      <p:sp>
        <p:nvSpPr>
          <p:cNvPr id="75" name="Freeform 15"/>
          <p:cNvSpPr>
            <a:spLocks/>
          </p:cNvSpPr>
          <p:nvPr/>
        </p:nvSpPr>
        <p:spPr bwMode="auto">
          <a:xfrm>
            <a:off x="3203848" y="4951413"/>
            <a:ext cx="293290" cy="971353"/>
          </a:xfrm>
          <a:custGeom>
            <a:avLst/>
            <a:gdLst>
              <a:gd name="T0" fmla="*/ 415 w 415"/>
              <a:gd name="T1" fmla="*/ 0 h 2575"/>
              <a:gd name="T2" fmla="*/ 0 w 415"/>
              <a:gd name="T3" fmla="*/ 0 h 2575"/>
              <a:gd name="T4" fmla="*/ 0 w 415"/>
              <a:gd name="T5" fmla="*/ 2575 h 2575"/>
              <a:gd name="T6" fmla="*/ 415 w 415"/>
              <a:gd name="T7" fmla="*/ 2575 h 2575"/>
              <a:gd name="T8" fmla="*/ 415 w 415"/>
              <a:gd name="T9" fmla="*/ 0 h 2575"/>
              <a:gd name="T10" fmla="*/ 415 w 415"/>
              <a:gd name="T11" fmla="*/ 0 h 2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5" h="2575">
                <a:moveTo>
                  <a:pt x="415" y="0"/>
                </a:moveTo>
                <a:lnTo>
                  <a:pt x="0" y="0"/>
                </a:lnTo>
                <a:lnTo>
                  <a:pt x="0" y="2575"/>
                </a:lnTo>
                <a:lnTo>
                  <a:pt x="415" y="2575"/>
                </a:lnTo>
                <a:lnTo>
                  <a:pt x="415" y="0"/>
                </a:lnTo>
                <a:lnTo>
                  <a:pt x="415" y="0"/>
                </a:lnTo>
                <a:close/>
              </a:path>
            </a:pathLst>
          </a:custGeom>
          <a:solidFill>
            <a:srgbClr val="008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100">
              <a:solidFill>
                <a:srgbClr val="000066"/>
              </a:solidFill>
            </a:endParaRPr>
          </a:p>
        </p:txBody>
      </p:sp>
      <p:sp>
        <p:nvSpPr>
          <p:cNvPr id="76" name="Rectangle 40"/>
          <p:cNvSpPr>
            <a:spLocks noChangeArrowheads="1"/>
          </p:cNvSpPr>
          <p:nvPr/>
        </p:nvSpPr>
        <p:spPr bwMode="auto">
          <a:xfrm>
            <a:off x="3599465" y="3898655"/>
            <a:ext cx="29655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000" b="1" dirty="0">
                <a:solidFill>
                  <a:srgbClr val="333399"/>
                </a:solidFill>
                <a:latin typeface="+mj-lt"/>
              </a:rPr>
              <a:t>107,1</a:t>
            </a:r>
          </a:p>
        </p:txBody>
      </p:sp>
      <p:sp>
        <p:nvSpPr>
          <p:cNvPr id="77" name="Rectangle 40"/>
          <p:cNvSpPr>
            <a:spLocks noChangeArrowheads="1"/>
          </p:cNvSpPr>
          <p:nvPr/>
        </p:nvSpPr>
        <p:spPr bwMode="auto">
          <a:xfrm>
            <a:off x="3925159" y="3883415"/>
            <a:ext cx="29655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000" b="1" dirty="0">
                <a:solidFill>
                  <a:srgbClr val="333399"/>
                </a:solidFill>
                <a:latin typeface="+mj-lt"/>
              </a:rPr>
              <a:t>108,1</a:t>
            </a:r>
          </a:p>
        </p:txBody>
      </p:sp>
      <p:sp>
        <p:nvSpPr>
          <p:cNvPr id="78" name="Rectangle 40"/>
          <p:cNvSpPr>
            <a:spLocks noChangeArrowheads="1"/>
          </p:cNvSpPr>
          <p:nvPr/>
        </p:nvSpPr>
        <p:spPr bwMode="auto">
          <a:xfrm>
            <a:off x="4306159" y="3883415"/>
            <a:ext cx="29655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000" b="1" dirty="0">
                <a:solidFill>
                  <a:srgbClr val="333399"/>
                </a:solidFill>
                <a:latin typeface="+mj-lt"/>
              </a:rPr>
              <a:t>108,3</a:t>
            </a:r>
          </a:p>
        </p:txBody>
      </p:sp>
      <p:sp>
        <p:nvSpPr>
          <p:cNvPr id="79" name="Rectangle 40"/>
          <p:cNvSpPr>
            <a:spLocks noChangeArrowheads="1"/>
          </p:cNvSpPr>
          <p:nvPr/>
        </p:nvSpPr>
        <p:spPr bwMode="auto">
          <a:xfrm>
            <a:off x="4612983" y="3903735"/>
            <a:ext cx="29655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000" b="1" dirty="0">
                <a:solidFill>
                  <a:srgbClr val="333399"/>
                </a:solidFill>
                <a:latin typeface="+mj-lt"/>
              </a:rPr>
              <a:t>107,3</a:t>
            </a:r>
          </a:p>
        </p:txBody>
      </p:sp>
      <p:sp>
        <p:nvSpPr>
          <p:cNvPr id="80" name="Freeform 15"/>
          <p:cNvSpPr>
            <a:spLocks/>
          </p:cNvSpPr>
          <p:nvPr/>
        </p:nvSpPr>
        <p:spPr bwMode="auto">
          <a:xfrm>
            <a:off x="3615912" y="4041775"/>
            <a:ext cx="293290" cy="1880992"/>
          </a:xfrm>
          <a:custGeom>
            <a:avLst/>
            <a:gdLst>
              <a:gd name="T0" fmla="*/ 415 w 415"/>
              <a:gd name="T1" fmla="*/ 0 h 2575"/>
              <a:gd name="T2" fmla="*/ 0 w 415"/>
              <a:gd name="T3" fmla="*/ 0 h 2575"/>
              <a:gd name="T4" fmla="*/ 0 w 415"/>
              <a:gd name="T5" fmla="*/ 2575 h 2575"/>
              <a:gd name="T6" fmla="*/ 415 w 415"/>
              <a:gd name="T7" fmla="*/ 2575 h 2575"/>
              <a:gd name="T8" fmla="*/ 415 w 415"/>
              <a:gd name="T9" fmla="*/ 0 h 2575"/>
              <a:gd name="T10" fmla="*/ 415 w 415"/>
              <a:gd name="T11" fmla="*/ 0 h 2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5" h="2575">
                <a:moveTo>
                  <a:pt x="415" y="0"/>
                </a:moveTo>
                <a:lnTo>
                  <a:pt x="0" y="0"/>
                </a:lnTo>
                <a:lnTo>
                  <a:pt x="0" y="2575"/>
                </a:lnTo>
                <a:lnTo>
                  <a:pt x="415" y="2575"/>
                </a:lnTo>
                <a:lnTo>
                  <a:pt x="415" y="0"/>
                </a:lnTo>
                <a:lnTo>
                  <a:pt x="415" y="0"/>
                </a:lnTo>
                <a:close/>
              </a:path>
            </a:pathLst>
          </a:custGeom>
          <a:solidFill>
            <a:srgbClr val="CC99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100">
              <a:solidFill>
                <a:srgbClr val="000066"/>
              </a:solidFill>
            </a:endParaRPr>
          </a:p>
        </p:txBody>
      </p:sp>
      <p:sp>
        <p:nvSpPr>
          <p:cNvPr id="81" name="Freeform 15"/>
          <p:cNvSpPr>
            <a:spLocks/>
          </p:cNvSpPr>
          <p:nvPr/>
        </p:nvSpPr>
        <p:spPr bwMode="auto">
          <a:xfrm>
            <a:off x="3925704" y="4021138"/>
            <a:ext cx="293290" cy="1901629"/>
          </a:xfrm>
          <a:custGeom>
            <a:avLst/>
            <a:gdLst>
              <a:gd name="T0" fmla="*/ 415 w 415"/>
              <a:gd name="T1" fmla="*/ 0 h 2575"/>
              <a:gd name="T2" fmla="*/ 0 w 415"/>
              <a:gd name="T3" fmla="*/ 0 h 2575"/>
              <a:gd name="T4" fmla="*/ 0 w 415"/>
              <a:gd name="T5" fmla="*/ 2575 h 2575"/>
              <a:gd name="T6" fmla="*/ 415 w 415"/>
              <a:gd name="T7" fmla="*/ 2575 h 2575"/>
              <a:gd name="T8" fmla="*/ 415 w 415"/>
              <a:gd name="T9" fmla="*/ 0 h 2575"/>
              <a:gd name="T10" fmla="*/ 415 w 415"/>
              <a:gd name="T11" fmla="*/ 0 h 2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5" h="2575">
                <a:moveTo>
                  <a:pt x="415" y="0"/>
                </a:moveTo>
                <a:lnTo>
                  <a:pt x="0" y="0"/>
                </a:lnTo>
                <a:lnTo>
                  <a:pt x="0" y="2575"/>
                </a:lnTo>
                <a:lnTo>
                  <a:pt x="415" y="2575"/>
                </a:lnTo>
                <a:lnTo>
                  <a:pt x="415" y="0"/>
                </a:lnTo>
                <a:lnTo>
                  <a:pt x="415" y="0"/>
                </a:lnTo>
                <a:close/>
              </a:path>
            </a:pathLst>
          </a:custGeom>
          <a:solidFill>
            <a:srgbClr val="6338A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100">
              <a:solidFill>
                <a:srgbClr val="000066"/>
              </a:solidFill>
            </a:endParaRPr>
          </a:p>
        </p:txBody>
      </p:sp>
      <p:sp>
        <p:nvSpPr>
          <p:cNvPr id="82" name="Freeform 15"/>
          <p:cNvSpPr>
            <a:spLocks/>
          </p:cNvSpPr>
          <p:nvPr/>
        </p:nvSpPr>
        <p:spPr bwMode="auto">
          <a:xfrm>
            <a:off x="4306704" y="4021139"/>
            <a:ext cx="293290" cy="1901628"/>
          </a:xfrm>
          <a:custGeom>
            <a:avLst/>
            <a:gdLst>
              <a:gd name="T0" fmla="*/ 415 w 415"/>
              <a:gd name="T1" fmla="*/ 0 h 2575"/>
              <a:gd name="T2" fmla="*/ 0 w 415"/>
              <a:gd name="T3" fmla="*/ 0 h 2575"/>
              <a:gd name="T4" fmla="*/ 0 w 415"/>
              <a:gd name="T5" fmla="*/ 2575 h 2575"/>
              <a:gd name="T6" fmla="*/ 415 w 415"/>
              <a:gd name="T7" fmla="*/ 2575 h 2575"/>
              <a:gd name="T8" fmla="*/ 415 w 415"/>
              <a:gd name="T9" fmla="*/ 0 h 2575"/>
              <a:gd name="T10" fmla="*/ 415 w 415"/>
              <a:gd name="T11" fmla="*/ 0 h 2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5" h="2575">
                <a:moveTo>
                  <a:pt x="415" y="0"/>
                </a:moveTo>
                <a:lnTo>
                  <a:pt x="0" y="0"/>
                </a:lnTo>
                <a:lnTo>
                  <a:pt x="0" y="2575"/>
                </a:lnTo>
                <a:lnTo>
                  <a:pt x="415" y="2575"/>
                </a:lnTo>
                <a:lnTo>
                  <a:pt x="415" y="0"/>
                </a:lnTo>
                <a:lnTo>
                  <a:pt x="415" y="0"/>
                </a:lnTo>
                <a:close/>
              </a:path>
            </a:pathLst>
          </a:custGeom>
          <a:solidFill>
            <a:srgbClr val="92D05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100">
              <a:solidFill>
                <a:srgbClr val="000066"/>
              </a:solidFill>
            </a:endParaRPr>
          </a:p>
        </p:txBody>
      </p:sp>
      <p:sp>
        <p:nvSpPr>
          <p:cNvPr id="83" name="Freeform 15"/>
          <p:cNvSpPr>
            <a:spLocks/>
          </p:cNvSpPr>
          <p:nvPr/>
        </p:nvSpPr>
        <p:spPr bwMode="auto">
          <a:xfrm>
            <a:off x="4613528" y="4041775"/>
            <a:ext cx="293290" cy="1880991"/>
          </a:xfrm>
          <a:custGeom>
            <a:avLst/>
            <a:gdLst>
              <a:gd name="T0" fmla="*/ 415 w 415"/>
              <a:gd name="T1" fmla="*/ 0 h 2575"/>
              <a:gd name="T2" fmla="*/ 0 w 415"/>
              <a:gd name="T3" fmla="*/ 0 h 2575"/>
              <a:gd name="T4" fmla="*/ 0 w 415"/>
              <a:gd name="T5" fmla="*/ 2575 h 2575"/>
              <a:gd name="T6" fmla="*/ 415 w 415"/>
              <a:gd name="T7" fmla="*/ 2575 h 2575"/>
              <a:gd name="T8" fmla="*/ 415 w 415"/>
              <a:gd name="T9" fmla="*/ 0 h 2575"/>
              <a:gd name="T10" fmla="*/ 415 w 415"/>
              <a:gd name="T11" fmla="*/ 0 h 2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5" h="2575">
                <a:moveTo>
                  <a:pt x="415" y="0"/>
                </a:moveTo>
                <a:lnTo>
                  <a:pt x="0" y="0"/>
                </a:lnTo>
                <a:lnTo>
                  <a:pt x="0" y="2575"/>
                </a:lnTo>
                <a:lnTo>
                  <a:pt x="415" y="2575"/>
                </a:lnTo>
                <a:lnTo>
                  <a:pt x="415" y="0"/>
                </a:lnTo>
                <a:lnTo>
                  <a:pt x="415" y="0"/>
                </a:lnTo>
                <a:close/>
              </a:path>
            </a:pathLst>
          </a:custGeom>
          <a:solidFill>
            <a:srgbClr val="008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100">
              <a:solidFill>
                <a:srgbClr val="000066"/>
              </a:solidFill>
            </a:endParaRPr>
          </a:p>
        </p:txBody>
      </p:sp>
      <p:sp>
        <p:nvSpPr>
          <p:cNvPr id="84" name="Rectangle 40"/>
          <p:cNvSpPr>
            <a:spLocks noChangeArrowheads="1"/>
          </p:cNvSpPr>
          <p:nvPr/>
        </p:nvSpPr>
        <p:spPr bwMode="auto">
          <a:xfrm>
            <a:off x="5003839" y="3451615"/>
            <a:ext cx="29655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000" b="1" dirty="0">
                <a:solidFill>
                  <a:srgbClr val="333399"/>
                </a:solidFill>
                <a:latin typeface="+mj-lt"/>
              </a:rPr>
              <a:t>133,1</a:t>
            </a:r>
          </a:p>
        </p:txBody>
      </p:sp>
      <p:sp>
        <p:nvSpPr>
          <p:cNvPr id="85" name="Rectangle 40"/>
          <p:cNvSpPr>
            <a:spLocks noChangeArrowheads="1"/>
          </p:cNvSpPr>
          <p:nvPr/>
        </p:nvSpPr>
        <p:spPr bwMode="auto">
          <a:xfrm>
            <a:off x="5318711" y="3649735"/>
            <a:ext cx="29655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000" b="1" dirty="0">
                <a:solidFill>
                  <a:srgbClr val="333399"/>
                </a:solidFill>
                <a:latin typeface="+mj-lt"/>
              </a:rPr>
              <a:t>121,3</a:t>
            </a:r>
          </a:p>
        </p:txBody>
      </p:sp>
      <p:sp>
        <p:nvSpPr>
          <p:cNvPr id="86" name="Rectangle 40"/>
          <p:cNvSpPr>
            <a:spLocks noChangeArrowheads="1"/>
          </p:cNvSpPr>
          <p:nvPr/>
        </p:nvSpPr>
        <p:spPr bwMode="auto">
          <a:xfrm>
            <a:off x="5699711" y="3466855"/>
            <a:ext cx="29655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000" b="1" dirty="0">
                <a:solidFill>
                  <a:srgbClr val="333399"/>
                </a:solidFill>
                <a:latin typeface="+mj-lt"/>
              </a:rPr>
              <a:t>132,0</a:t>
            </a:r>
          </a:p>
        </p:txBody>
      </p:sp>
      <p:sp>
        <p:nvSpPr>
          <p:cNvPr id="87" name="Rectangle 40"/>
          <p:cNvSpPr>
            <a:spLocks noChangeArrowheads="1"/>
          </p:cNvSpPr>
          <p:nvPr/>
        </p:nvSpPr>
        <p:spPr bwMode="auto">
          <a:xfrm>
            <a:off x="6016695" y="3451615"/>
            <a:ext cx="29655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000" b="1" dirty="0">
                <a:solidFill>
                  <a:srgbClr val="333399"/>
                </a:solidFill>
                <a:latin typeface="+mj-lt"/>
              </a:rPr>
              <a:t>133,1</a:t>
            </a:r>
          </a:p>
        </p:txBody>
      </p:sp>
      <p:sp>
        <p:nvSpPr>
          <p:cNvPr id="88" name="Freeform 15"/>
          <p:cNvSpPr>
            <a:spLocks/>
          </p:cNvSpPr>
          <p:nvPr/>
        </p:nvSpPr>
        <p:spPr bwMode="auto">
          <a:xfrm>
            <a:off x="5014544" y="3589338"/>
            <a:ext cx="293290" cy="2333429"/>
          </a:xfrm>
          <a:custGeom>
            <a:avLst/>
            <a:gdLst>
              <a:gd name="T0" fmla="*/ 415 w 415"/>
              <a:gd name="T1" fmla="*/ 0 h 2575"/>
              <a:gd name="T2" fmla="*/ 0 w 415"/>
              <a:gd name="T3" fmla="*/ 0 h 2575"/>
              <a:gd name="T4" fmla="*/ 0 w 415"/>
              <a:gd name="T5" fmla="*/ 2575 h 2575"/>
              <a:gd name="T6" fmla="*/ 415 w 415"/>
              <a:gd name="T7" fmla="*/ 2575 h 2575"/>
              <a:gd name="T8" fmla="*/ 415 w 415"/>
              <a:gd name="T9" fmla="*/ 0 h 2575"/>
              <a:gd name="T10" fmla="*/ 415 w 415"/>
              <a:gd name="T11" fmla="*/ 0 h 2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5" h="2575">
                <a:moveTo>
                  <a:pt x="415" y="0"/>
                </a:moveTo>
                <a:lnTo>
                  <a:pt x="0" y="0"/>
                </a:lnTo>
                <a:lnTo>
                  <a:pt x="0" y="2575"/>
                </a:lnTo>
                <a:lnTo>
                  <a:pt x="415" y="2575"/>
                </a:lnTo>
                <a:lnTo>
                  <a:pt x="415" y="0"/>
                </a:lnTo>
                <a:lnTo>
                  <a:pt x="415" y="0"/>
                </a:lnTo>
                <a:close/>
              </a:path>
            </a:pathLst>
          </a:custGeom>
          <a:solidFill>
            <a:srgbClr val="CC99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100">
              <a:solidFill>
                <a:srgbClr val="000066"/>
              </a:solidFill>
            </a:endParaRPr>
          </a:p>
        </p:txBody>
      </p:sp>
      <p:sp>
        <p:nvSpPr>
          <p:cNvPr id="89" name="Freeform 15"/>
          <p:cNvSpPr>
            <a:spLocks/>
          </p:cNvSpPr>
          <p:nvPr/>
        </p:nvSpPr>
        <p:spPr bwMode="auto">
          <a:xfrm>
            <a:off x="5324336" y="3792538"/>
            <a:ext cx="293290" cy="2130229"/>
          </a:xfrm>
          <a:custGeom>
            <a:avLst/>
            <a:gdLst>
              <a:gd name="T0" fmla="*/ 415 w 415"/>
              <a:gd name="T1" fmla="*/ 0 h 2575"/>
              <a:gd name="T2" fmla="*/ 0 w 415"/>
              <a:gd name="T3" fmla="*/ 0 h 2575"/>
              <a:gd name="T4" fmla="*/ 0 w 415"/>
              <a:gd name="T5" fmla="*/ 2575 h 2575"/>
              <a:gd name="T6" fmla="*/ 415 w 415"/>
              <a:gd name="T7" fmla="*/ 2575 h 2575"/>
              <a:gd name="T8" fmla="*/ 415 w 415"/>
              <a:gd name="T9" fmla="*/ 0 h 2575"/>
              <a:gd name="T10" fmla="*/ 415 w 415"/>
              <a:gd name="T11" fmla="*/ 0 h 2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5" h="2575">
                <a:moveTo>
                  <a:pt x="415" y="0"/>
                </a:moveTo>
                <a:lnTo>
                  <a:pt x="0" y="0"/>
                </a:lnTo>
                <a:lnTo>
                  <a:pt x="0" y="2575"/>
                </a:lnTo>
                <a:lnTo>
                  <a:pt x="415" y="2575"/>
                </a:lnTo>
                <a:lnTo>
                  <a:pt x="415" y="0"/>
                </a:lnTo>
                <a:lnTo>
                  <a:pt x="415" y="0"/>
                </a:lnTo>
                <a:close/>
              </a:path>
            </a:pathLst>
          </a:custGeom>
          <a:solidFill>
            <a:srgbClr val="6338A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100">
              <a:solidFill>
                <a:srgbClr val="000066"/>
              </a:solidFill>
            </a:endParaRPr>
          </a:p>
        </p:txBody>
      </p:sp>
      <p:sp>
        <p:nvSpPr>
          <p:cNvPr id="90" name="Freeform 15"/>
          <p:cNvSpPr>
            <a:spLocks/>
          </p:cNvSpPr>
          <p:nvPr/>
        </p:nvSpPr>
        <p:spPr bwMode="auto">
          <a:xfrm>
            <a:off x="5705336" y="3605213"/>
            <a:ext cx="293290" cy="2317554"/>
          </a:xfrm>
          <a:custGeom>
            <a:avLst/>
            <a:gdLst>
              <a:gd name="T0" fmla="*/ 415 w 415"/>
              <a:gd name="T1" fmla="*/ 0 h 2575"/>
              <a:gd name="T2" fmla="*/ 0 w 415"/>
              <a:gd name="T3" fmla="*/ 0 h 2575"/>
              <a:gd name="T4" fmla="*/ 0 w 415"/>
              <a:gd name="T5" fmla="*/ 2575 h 2575"/>
              <a:gd name="T6" fmla="*/ 415 w 415"/>
              <a:gd name="T7" fmla="*/ 2575 h 2575"/>
              <a:gd name="T8" fmla="*/ 415 w 415"/>
              <a:gd name="T9" fmla="*/ 0 h 2575"/>
              <a:gd name="T10" fmla="*/ 415 w 415"/>
              <a:gd name="T11" fmla="*/ 0 h 2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5" h="2575">
                <a:moveTo>
                  <a:pt x="415" y="0"/>
                </a:moveTo>
                <a:lnTo>
                  <a:pt x="0" y="0"/>
                </a:lnTo>
                <a:lnTo>
                  <a:pt x="0" y="2575"/>
                </a:lnTo>
                <a:lnTo>
                  <a:pt x="415" y="2575"/>
                </a:lnTo>
                <a:lnTo>
                  <a:pt x="415" y="0"/>
                </a:lnTo>
                <a:lnTo>
                  <a:pt x="415" y="0"/>
                </a:lnTo>
                <a:close/>
              </a:path>
            </a:pathLst>
          </a:custGeom>
          <a:solidFill>
            <a:srgbClr val="92D05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100">
              <a:solidFill>
                <a:srgbClr val="000066"/>
              </a:solidFill>
            </a:endParaRPr>
          </a:p>
        </p:txBody>
      </p:sp>
      <p:sp>
        <p:nvSpPr>
          <p:cNvPr id="91" name="Freeform 15"/>
          <p:cNvSpPr>
            <a:spLocks/>
          </p:cNvSpPr>
          <p:nvPr/>
        </p:nvSpPr>
        <p:spPr bwMode="auto">
          <a:xfrm>
            <a:off x="6012160" y="3589339"/>
            <a:ext cx="293290" cy="2333428"/>
          </a:xfrm>
          <a:custGeom>
            <a:avLst/>
            <a:gdLst>
              <a:gd name="T0" fmla="*/ 415 w 415"/>
              <a:gd name="T1" fmla="*/ 0 h 2575"/>
              <a:gd name="T2" fmla="*/ 0 w 415"/>
              <a:gd name="T3" fmla="*/ 0 h 2575"/>
              <a:gd name="T4" fmla="*/ 0 w 415"/>
              <a:gd name="T5" fmla="*/ 2575 h 2575"/>
              <a:gd name="T6" fmla="*/ 415 w 415"/>
              <a:gd name="T7" fmla="*/ 2575 h 2575"/>
              <a:gd name="T8" fmla="*/ 415 w 415"/>
              <a:gd name="T9" fmla="*/ 0 h 2575"/>
              <a:gd name="T10" fmla="*/ 415 w 415"/>
              <a:gd name="T11" fmla="*/ 0 h 2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5" h="2575">
                <a:moveTo>
                  <a:pt x="415" y="0"/>
                </a:moveTo>
                <a:lnTo>
                  <a:pt x="0" y="0"/>
                </a:lnTo>
                <a:lnTo>
                  <a:pt x="0" y="2575"/>
                </a:lnTo>
                <a:lnTo>
                  <a:pt x="415" y="2575"/>
                </a:lnTo>
                <a:lnTo>
                  <a:pt x="415" y="0"/>
                </a:lnTo>
                <a:lnTo>
                  <a:pt x="415" y="0"/>
                </a:lnTo>
                <a:close/>
              </a:path>
            </a:pathLst>
          </a:custGeom>
          <a:solidFill>
            <a:srgbClr val="008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100">
              <a:solidFill>
                <a:srgbClr val="000066"/>
              </a:solidFill>
            </a:endParaRPr>
          </a:p>
        </p:txBody>
      </p:sp>
      <p:grpSp>
        <p:nvGrpSpPr>
          <p:cNvPr id="6" name="Grouper 5"/>
          <p:cNvGrpSpPr/>
          <p:nvPr/>
        </p:nvGrpSpPr>
        <p:grpSpPr>
          <a:xfrm>
            <a:off x="2642368" y="1790028"/>
            <a:ext cx="3571753" cy="934199"/>
            <a:chOff x="3095954" y="1835389"/>
            <a:chExt cx="3571753" cy="934199"/>
          </a:xfrm>
        </p:grpSpPr>
        <p:sp>
          <p:nvSpPr>
            <p:cNvPr id="117" name="AutoShape 165"/>
            <p:cNvSpPr>
              <a:spLocks noChangeArrowheads="1"/>
            </p:cNvSpPr>
            <p:nvPr/>
          </p:nvSpPr>
          <p:spPr bwMode="auto">
            <a:xfrm>
              <a:off x="3095954" y="1835389"/>
              <a:ext cx="3571753" cy="93419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1400">
                <a:solidFill>
                  <a:srgbClr val="000066"/>
                </a:solidFill>
              </a:endParaRPr>
            </a:p>
          </p:txBody>
        </p:sp>
        <p:sp>
          <p:nvSpPr>
            <p:cNvPr id="120" name="ZoneTexte 84"/>
            <p:cNvSpPr txBox="1">
              <a:spLocks noChangeArrowheads="1"/>
            </p:cNvSpPr>
            <p:nvPr/>
          </p:nvSpPr>
          <p:spPr bwMode="auto">
            <a:xfrm>
              <a:off x="3436716" y="2138990"/>
              <a:ext cx="3350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J0</a:t>
              </a:r>
            </a:p>
          </p:txBody>
        </p:sp>
        <p:sp>
          <p:nvSpPr>
            <p:cNvPr id="122" name="ZoneTexte 84"/>
            <p:cNvSpPr txBox="1">
              <a:spLocks noChangeArrowheads="1"/>
            </p:cNvSpPr>
            <p:nvPr/>
          </p:nvSpPr>
          <p:spPr bwMode="auto">
            <a:xfrm>
              <a:off x="3158801" y="1842161"/>
              <a:ext cx="108735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DTG + RPV</a:t>
              </a:r>
            </a:p>
          </p:txBody>
        </p:sp>
        <p:sp>
          <p:nvSpPr>
            <p:cNvPr id="126" name="ZoneTexte 84"/>
            <p:cNvSpPr txBox="1">
              <a:spLocks noChangeArrowheads="1"/>
            </p:cNvSpPr>
            <p:nvPr/>
          </p:nvSpPr>
          <p:spPr bwMode="auto">
            <a:xfrm>
              <a:off x="4713136" y="2138990"/>
              <a:ext cx="3350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J0</a:t>
              </a:r>
            </a:p>
          </p:txBody>
        </p:sp>
        <p:sp>
          <p:nvSpPr>
            <p:cNvPr id="127" name="ZoneTexte 84"/>
            <p:cNvSpPr txBox="1">
              <a:spLocks noChangeArrowheads="1"/>
            </p:cNvSpPr>
            <p:nvPr/>
          </p:nvSpPr>
          <p:spPr bwMode="auto">
            <a:xfrm>
              <a:off x="4282817" y="1842161"/>
              <a:ext cx="23578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Poursuite traitement ARV</a:t>
              </a:r>
            </a:p>
          </p:txBody>
        </p:sp>
        <p:sp>
          <p:nvSpPr>
            <p:cNvPr id="118" name="Rectangle 3"/>
            <p:cNvSpPr>
              <a:spLocks noChangeArrowheads="1"/>
            </p:cNvSpPr>
            <p:nvPr/>
          </p:nvSpPr>
          <p:spPr bwMode="auto">
            <a:xfrm>
              <a:off x="3287341" y="2235870"/>
              <a:ext cx="161823" cy="144463"/>
            </a:xfrm>
            <a:prstGeom prst="rect">
              <a:avLst/>
            </a:prstGeom>
            <a:solidFill>
              <a:srgbClr val="CC99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1100">
                <a:solidFill>
                  <a:srgbClr val="000066"/>
                </a:solidFill>
              </a:endParaRPr>
            </a:p>
          </p:txBody>
        </p:sp>
        <p:sp>
          <p:nvSpPr>
            <p:cNvPr id="123" name="Rectangle 3"/>
            <p:cNvSpPr>
              <a:spLocks noChangeArrowheads="1"/>
            </p:cNvSpPr>
            <p:nvPr/>
          </p:nvSpPr>
          <p:spPr bwMode="auto">
            <a:xfrm>
              <a:off x="3287341" y="2506428"/>
              <a:ext cx="161823" cy="144463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1100">
                <a:solidFill>
                  <a:srgbClr val="000066"/>
                </a:solidFill>
              </a:endParaRPr>
            </a:p>
          </p:txBody>
        </p:sp>
        <p:sp>
          <p:nvSpPr>
            <p:cNvPr id="124" name="ZoneTexte 84"/>
            <p:cNvSpPr txBox="1">
              <a:spLocks noChangeArrowheads="1"/>
            </p:cNvSpPr>
            <p:nvPr/>
          </p:nvSpPr>
          <p:spPr bwMode="auto">
            <a:xfrm>
              <a:off x="3436716" y="2418672"/>
              <a:ext cx="45236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S48</a:t>
              </a:r>
            </a:p>
          </p:txBody>
        </p:sp>
        <p:sp>
          <p:nvSpPr>
            <p:cNvPr id="125" name="Rectangle 3"/>
            <p:cNvSpPr>
              <a:spLocks noChangeArrowheads="1"/>
            </p:cNvSpPr>
            <p:nvPr/>
          </p:nvSpPr>
          <p:spPr bwMode="auto">
            <a:xfrm>
              <a:off x="4563761" y="2235870"/>
              <a:ext cx="161823" cy="144463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1100">
                <a:solidFill>
                  <a:srgbClr val="000066"/>
                </a:solidFill>
              </a:endParaRPr>
            </a:p>
          </p:txBody>
        </p:sp>
        <p:sp>
          <p:nvSpPr>
            <p:cNvPr id="128" name="Rectangle 3"/>
            <p:cNvSpPr>
              <a:spLocks noChangeArrowheads="1"/>
            </p:cNvSpPr>
            <p:nvPr/>
          </p:nvSpPr>
          <p:spPr bwMode="auto">
            <a:xfrm>
              <a:off x="4563761" y="2506428"/>
              <a:ext cx="161823" cy="144463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1100">
                <a:solidFill>
                  <a:srgbClr val="000066"/>
                </a:solidFill>
              </a:endParaRPr>
            </a:p>
          </p:txBody>
        </p:sp>
        <p:sp>
          <p:nvSpPr>
            <p:cNvPr id="129" name="ZoneTexte 84"/>
            <p:cNvSpPr txBox="1">
              <a:spLocks noChangeArrowheads="1"/>
            </p:cNvSpPr>
            <p:nvPr/>
          </p:nvSpPr>
          <p:spPr bwMode="auto">
            <a:xfrm>
              <a:off x="4713136" y="2418672"/>
              <a:ext cx="45236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S48</a:t>
              </a:r>
            </a:p>
          </p:txBody>
        </p:sp>
      </p:grpSp>
      <p:sp>
        <p:nvSpPr>
          <p:cNvPr id="5" name="ZoneTexte 4"/>
          <p:cNvSpPr txBox="1"/>
          <p:nvPr/>
        </p:nvSpPr>
        <p:spPr>
          <a:xfrm>
            <a:off x="364959" y="1970900"/>
            <a:ext cx="6236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000066"/>
                </a:solidFill>
              </a:rPr>
              <a:t>mg/dl</a:t>
            </a:r>
          </a:p>
        </p:txBody>
      </p:sp>
      <p:sp>
        <p:nvSpPr>
          <p:cNvPr id="10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Etudes SWORD 1 &amp; 2 : switch pour DTG + RPV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783851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50800" y="1409700"/>
            <a:ext cx="9024938" cy="468630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fr-FR" altLang="fr-FR" sz="2800" b="1" dirty="0">
                <a:latin typeface="Calibri" panose="020F0502020204030204" pitchFamily="34" charset="0"/>
                <a:ea typeface="ＭＳ Ｐゴシック" charset="-128"/>
              </a:rPr>
              <a:t>Conclusion</a:t>
            </a:r>
            <a:br>
              <a:rPr lang="fr-FR" altLang="fr-FR" sz="2800" b="1" dirty="0">
                <a:latin typeface="Calibri" panose="020F0502020204030204" pitchFamily="34" charset="0"/>
                <a:ea typeface="ＭＳ Ｐゴシック" charset="-128"/>
              </a:rPr>
            </a:br>
            <a:endParaRPr lang="fr-FR" altLang="fr-FR" sz="2800" b="1" dirty="0">
              <a:latin typeface="Calibri" panose="020F0502020204030204" pitchFamily="34" charset="0"/>
              <a:ea typeface="ＭＳ Ｐゴシック" charset="-128"/>
            </a:endParaRP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fr-FR" sz="2000" dirty="0"/>
              <a:t>Chez les patients infectés par le VIH-1, contrôlés </a:t>
            </a:r>
            <a:r>
              <a:rPr lang="fr-FR" sz="2000" dirty="0" err="1"/>
              <a:t>virologiquement</a:t>
            </a:r>
            <a:r>
              <a:rPr lang="fr-FR" sz="2000" dirty="0"/>
              <a:t>, le switch pour l’association de la bithérapie DTG + RPV, en 1 prise par jour, a mis en évidence une efficacité élevée et était non inférieur à la poursuite de la trithérapie antérieure</a:t>
            </a: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fr-FR" sz="2000" dirty="0"/>
              <a:t>La tolérance de DTG + RPV était conforme à leur fiche produit respective</a:t>
            </a: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fr-FR" sz="2000" dirty="0"/>
              <a:t>Le </a:t>
            </a:r>
            <a:r>
              <a:rPr lang="fr-FR" sz="2000" dirty="0" err="1"/>
              <a:t>switch</a:t>
            </a:r>
            <a:r>
              <a:rPr lang="fr-FR" sz="2000" dirty="0"/>
              <a:t> avait un effet neutre sur le plan lipidique, avec amélioration des paramètres du </a:t>
            </a:r>
            <a:r>
              <a:rPr lang="fr-FR" sz="2000" i="1" dirty="0" err="1"/>
              <a:t>turn</a:t>
            </a:r>
            <a:r>
              <a:rPr lang="fr-FR" sz="2000" i="1" dirty="0"/>
              <a:t> over </a:t>
            </a:r>
            <a:r>
              <a:rPr lang="fr-FR" sz="2000" dirty="0"/>
              <a:t>osseux</a:t>
            </a:r>
          </a:p>
        </p:txBody>
      </p:sp>
      <p:sp>
        <p:nvSpPr>
          <p:cNvPr id="3" name="AutoShape 162"/>
          <p:cNvSpPr>
            <a:spLocks noChangeArrowheads="1"/>
          </p:cNvSpPr>
          <p:nvPr/>
        </p:nvSpPr>
        <p:spPr bwMode="auto">
          <a:xfrm>
            <a:off x="0" y="6604809"/>
            <a:ext cx="720000" cy="2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SWORD</a:t>
            </a: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6452116" y="6565238"/>
            <a:ext cx="26837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Llibre</a:t>
            </a:r>
            <a:r>
              <a:rPr lang="fr-FR" sz="1200" i="1" dirty="0">
                <a:solidFill>
                  <a:srgbClr val="CC0000"/>
                </a:solidFill>
              </a:rPr>
              <a:t> JM. Lancet. 2018 ; 391:839-49</a:t>
            </a:r>
            <a:endParaRPr lang="en-GB" sz="1200" i="1" dirty="0">
              <a:solidFill>
                <a:srgbClr val="CC0000"/>
              </a:solidFill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Etudes SWORD 1 &amp; 2 : switch pour DTG + RPV</a:t>
            </a:r>
            <a:endParaRPr lang="fr-FR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12674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7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1193</TotalTime>
  <Words>790</Words>
  <Application>Microsoft Office PowerPoint</Application>
  <PresentationFormat>Affichage à l'écran (4:3)</PresentationFormat>
  <Paragraphs>273</Paragraphs>
  <Slides>8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ARV_trials_2017</vt:lpstr>
      <vt:lpstr>Switch pour INSTI + NNRTI</vt:lpstr>
      <vt:lpstr>Etudes SWORD 1 &amp; 2 : switch pour DTG + RPV</vt:lpstr>
      <vt:lpstr>Etudes SWORD 1 &amp; 2 : switch pour DTG + RPV</vt:lpstr>
      <vt:lpstr>Etudes SWORD 1 &amp; 2 : switch pour DTG + RPV</vt:lpstr>
      <vt:lpstr>Etudes SWORD 1 &amp; 2 : switch pour DTG + RPV</vt:lpstr>
      <vt:lpstr>Etudes SWORD 1 &amp; 2 : switch pour DTG + RPV</vt:lpstr>
      <vt:lpstr>Etudes SWORD 1 &amp; 2 : switch pour DTG + RPV</vt:lpstr>
      <vt:lpstr>Etudes SWORD 1 &amp; 2 : switch pour DTG + RPV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2017</dc:title>
  <dc:subject>AEI - www.aei.fr</dc:subject>
  <dc:creator>www.arv-trial.com</dc:creator>
  <cp:lastModifiedBy>Utilisateur</cp:lastModifiedBy>
  <cp:revision>316</cp:revision>
  <dcterms:created xsi:type="dcterms:W3CDTF">2014-10-03T08:50:57Z</dcterms:created>
  <dcterms:modified xsi:type="dcterms:W3CDTF">2018-05-11T09:13:59Z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