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5" r:id="rId2"/>
    <p:sldId id="272" r:id="rId3"/>
    <p:sldId id="273" r:id="rId4"/>
    <p:sldId id="289" r:id="rId5"/>
    <p:sldId id="290" r:id="rId6"/>
    <p:sldId id="291" r:id="rId7"/>
    <p:sldId id="292" r:id="rId8"/>
    <p:sldId id="285" r:id="rId9"/>
  </p:sldIdLst>
  <p:sldSz cx="9144000" cy="6858000" type="screen4x3"/>
  <p:notesSz cx="6759575" cy="98679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880">
          <p15:clr>
            <a:srgbClr val="A4A3A4"/>
          </p15:clr>
        </p15:guide>
        <p15:guide id="4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25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CC3300"/>
    <a:srgbClr val="DDDDDD"/>
    <a:srgbClr val="FFFFFF"/>
    <a:srgbClr val="1BCF5D"/>
    <a:srgbClr val="FFCC99"/>
    <a:srgbClr val="CC0000"/>
    <a:srgbClr val="FF7D7D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5" autoAdjust="0"/>
    <p:restoredTop sz="92419" autoAdjust="0"/>
  </p:normalViewPr>
  <p:slideViewPr>
    <p:cSldViewPr snapToObjects="1" showGuides="1">
      <p:cViewPr varScale="1">
        <p:scale>
          <a:sx n="100" d="100"/>
          <a:sy n="100" d="100"/>
        </p:scale>
        <p:origin x="1674" y="72"/>
      </p:cViewPr>
      <p:guideLst>
        <p:guide orient="horz"/>
        <p:guide pos="288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-2.1</c:v>
                </c:pt>
                <c:pt idx="1">
                  <c:v>-17.7</c:v>
                </c:pt>
                <c:pt idx="2">
                  <c:v>-40.299999999999997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9.9</c:v>
                </c:pt>
                <c:pt idx="1">
                  <c:v>34.9</c:v>
                </c:pt>
                <c:pt idx="2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66958136"/>
        <c:axId val="-1314534072"/>
      </c:barChart>
      <c:catAx>
        <c:axId val="176695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-1314534072"/>
        <c:crosses val="autoZero"/>
        <c:auto val="1"/>
        <c:lblAlgn val="ctr"/>
        <c:lblOffset val="100"/>
        <c:noMultiLvlLbl val="0"/>
      </c:catAx>
      <c:valAx>
        <c:axId val="-1314534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chemeClr val="bg2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1766958136"/>
        <c:crosses val="autoZero"/>
        <c:crossBetween val="between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32084161806199"/>
          <c:y val="5.3979448397270202E-2"/>
          <c:w val="0.83124857322596502"/>
          <c:h val="0.89204110320546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4.2</c:v>
                </c:pt>
                <c:pt idx="1">
                  <c:v>5.4</c:v>
                </c:pt>
                <c:pt idx="2">
                  <c:v>-19.5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UACR</c:v>
                </c:pt>
                <c:pt idx="1">
                  <c:v>RBP</c:v>
                </c:pt>
                <c:pt idx="2">
                  <c:v>B2M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25.8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76002152"/>
        <c:axId val="-2141758680"/>
      </c:barChart>
      <c:catAx>
        <c:axId val="1976002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-2141758680"/>
        <c:crosses val="autoZero"/>
        <c:auto val="1"/>
        <c:lblAlgn val="ctr"/>
        <c:lblOffset val="100"/>
        <c:noMultiLvlLbl val="0"/>
      </c:catAx>
      <c:valAx>
        <c:axId val="-2141758680"/>
        <c:scaling>
          <c:orientation val="minMax"/>
          <c:max val="40"/>
          <c:min val="-50"/>
        </c:scaling>
        <c:delete val="0"/>
        <c:axPos val="l"/>
        <c:numFmt formatCode="General" sourceLinked="1"/>
        <c:majorTickMark val="out"/>
        <c:minorTickMark val="none"/>
        <c:tickLblPos val="none"/>
        <c:spPr>
          <a:solidFill>
            <a:srgbClr val="333399"/>
          </a:solidFill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1976002152"/>
        <c:crosses val="autoZero"/>
        <c:crossBetween val="between"/>
        <c:majorUnit val="10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-6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88656296"/>
        <c:axId val="-1161416632"/>
      </c:barChart>
      <c:catAx>
        <c:axId val="1988656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solidFill>
            <a:srgbClr val="000066"/>
          </a:solidFill>
          <a:ln>
            <a:solidFill>
              <a:srgbClr val="333399"/>
            </a:solidFill>
          </a:ln>
        </c:spPr>
        <c:crossAx val="-1161416632"/>
        <c:crosses val="autoZero"/>
        <c:auto val="1"/>
        <c:lblAlgn val="ctr"/>
        <c:lblOffset val="100"/>
        <c:noMultiLvlLbl val="0"/>
      </c:catAx>
      <c:valAx>
        <c:axId val="-1161416632"/>
        <c:scaling>
          <c:orientation val="minMax"/>
          <c:max val="30"/>
          <c:min val="-30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rgbClr val="333399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1988656296"/>
        <c:crosses val="autoZero"/>
        <c:crossBetween val="between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-0.2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999485016"/>
        <c:axId val="-1313019128"/>
      </c:barChart>
      <c:catAx>
        <c:axId val="-1999485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rgbClr val="333399"/>
            </a:solidFill>
          </a:ln>
        </c:spPr>
        <c:crossAx val="-1313019128"/>
        <c:crosses val="autoZero"/>
        <c:auto val="1"/>
        <c:lblAlgn val="ctr"/>
        <c:lblOffset val="100"/>
        <c:noMultiLvlLbl val="0"/>
      </c:catAx>
      <c:valAx>
        <c:axId val="-1313019128"/>
        <c:scaling>
          <c:orientation val="minMax"/>
          <c:max val="1.5"/>
          <c:min val="-1.5"/>
        </c:scaling>
        <c:delete val="0"/>
        <c:axPos val="l"/>
        <c:numFmt formatCode="General" sourceLinked="1"/>
        <c:majorTickMark val="out"/>
        <c:minorTickMark val="none"/>
        <c:tickLblPos val="none"/>
        <c:spPr>
          <a:ln>
            <a:solidFill>
              <a:srgbClr val="333399"/>
            </a:solidFill>
          </a:ln>
        </c:spPr>
        <c:txPr>
          <a:bodyPr/>
          <a:lstStyle/>
          <a:p>
            <a:pPr>
              <a:defRPr sz="1200" baseline="0"/>
            </a:pPr>
            <a:endParaRPr lang="fr-FR"/>
          </a:p>
        </c:txPr>
        <c:crossAx val="-1999485016"/>
        <c:crosses val="autoZero"/>
        <c:crossBetween val="between"/>
        <c:majorUnit val="0.5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Notes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fr-FR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2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pPr marL="164455" indent="-164455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337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739775"/>
            <a:ext cx="493395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57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8753586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86800" y="6537328"/>
            <a:ext cx="247650" cy="16827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94BD5F9E-BC76-487B-A2BC-019AD28A14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320" y="6172200"/>
            <a:ext cx="8229362" cy="533400"/>
          </a:xfrm>
        </p:spPr>
        <p:txBody>
          <a:bodyPr anchor="b"/>
          <a:lstStyle>
            <a:lvl1pPr marL="0" indent="0">
              <a:spcBef>
                <a:spcPts val="0"/>
              </a:spcBef>
              <a:buFontTx/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698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GS-US-380-1878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GS-US-380-1844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sz="2800" b="1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GS-US-380-1961</a:t>
            </a:r>
            <a:endParaRPr lang="en-US" sz="2800" b="1" dirty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 marL="0" lvl="1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tabLst>
                <a:tab pos="3683000" algn="l"/>
              </a:tabLst>
            </a:pP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	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pour BIC/FTC/TAF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10278319" y="11377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599977" y="3718139"/>
            <a:ext cx="53999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4" y="1125538"/>
            <a:ext cx="3961011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Schéma de l’étude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34925" y="4996010"/>
            <a:ext cx="8736013" cy="1457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fr-FR" altLang="fr-FR" sz="2800" b="1" dirty="0">
                <a:latin typeface="Calibri" panose="020F0502020204030204" pitchFamily="34" charset="0"/>
              </a:rPr>
              <a:t>Critère de jugement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fr-FR" altLang="fr-FR" sz="1800" dirty="0"/>
              <a:t>Principal : proportion de patients avec ARN VIH ≥ 50 c/ml à S48 </a:t>
            </a:r>
            <a:br>
              <a:rPr lang="fr-FR" altLang="fr-FR" sz="1800" dirty="0"/>
            </a:br>
            <a:r>
              <a:rPr lang="fr-FR" altLang="fr-FR" sz="1800" dirty="0"/>
              <a:t>(ITT, snapshot) ; non-infériorité si borne supérieure de l’intervalle de confiance 95,002 % bilatéral de la différence = 4 %</a:t>
            </a:r>
            <a:endParaRPr lang="fr-FR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090327"/>
              </p:ext>
            </p:extLst>
          </p:nvPr>
        </p:nvGraphicFramePr>
        <p:xfrm>
          <a:off x="4787938" y="2855900"/>
          <a:ext cx="3378805" cy="814490"/>
        </p:xfrm>
        <a:graphic>
          <a:graphicData uri="http://schemas.openxmlformats.org/drawingml/2006/table">
            <a:tbl>
              <a:tblPr/>
              <a:tblGrid>
                <a:gridCol w="3378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4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BIC/FTC/TAF 50/200/25 mg QD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018595"/>
              </p:ext>
            </p:extLst>
          </p:nvPr>
        </p:nvGraphicFramePr>
        <p:xfrm>
          <a:off x="4787938" y="3822230"/>
          <a:ext cx="3378805" cy="784264"/>
        </p:xfrm>
        <a:graphic>
          <a:graphicData uri="http://schemas.openxmlformats.org/drawingml/2006/table">
            <a:tbl>
              <a:tblPr/>
              <a:tblGrid>
                <a:gridCol w="3378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Poursuite ARV en cours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702547" y="2965515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3131840" y="1751871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Sans </a:t>
            </a:r>
            <a:r>
              <a:rPr lang="en-GB" altLang="fr-FR" sz="14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insu</a:t>
            </a:r>
            <a:endParaRPr lang="en-GB" altLang="fr-FR" sz="1400" b="1" dirty="0">
              <a:solidFill>
                <a:srgbClr val="00006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408207" y="2972530"/>
            <a:ext cx="3301433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VIH+ ≥ 18 ans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Sous ATV ou DRV boosté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+ 2 INTI (ABC/3TC ou FTC/TDF)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ARN VIH &lt; 50 c/ml ≥ 6 mois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DFGe (Cockroft-Gault) &gt; 50 ml/min</a:t>
            </a:r>
          </a:p>
        </p:txBody>
      </p:sp>
      <p:cxnSp>
        <p:nvCxnSpPr>
          <p:cNvPr id="22549" name="AutoShape 60"/>
          <p:cNvCxnSpPr>
            <a:cxnSpLocks noChangeShapeType="1"/>
          </p:cNvCxnSpPr>
          <p:nvPr/>
        </p:nvCxnSpPr>
        <p:spPr bwMode="auto">
          <a:xfrm rot="10800000" flipH="1" flipV="1">
            <a:off x="4787939" y="3249377"/>
            <a:ext cx="1587" cy="972000"/>
          </a:xfrm>
          <a:prstGeom prst="bentConnector3">
            <a:avLst>
              <a:gd name="adj1" fmla="val -41330939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995936" y="4246777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287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995935" y="2900577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290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884169" y="188140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S48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8166744" y="2421152"/>
            <a:ext cx="0" cy="2376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55364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 GS-US-380-1878 : Switch pour BIC/FTC/TAF</a:t>
            </a:r>
            <a:endParaRPr lang="fr-FR" sz="3200" dirty="0"/>
          </a:p>
        </p:txBody>
      </p:sp>
      <p:sp>
        <p:nvSpPr>
          <p:cNvPr id="20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</p:spTree>
    <p:extLst>
      <p:ext uri="{BB962C8B-B14F-4D97-AF65-F5344CB8AC3E}">
        <p14:creationId xmlns:p14="http://schemas.microsoft.com/office/powerpoint/2010/main" val="35192286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91874171"/>
              </p:ext>
            </p:extLst>
          </p:nvPr>
        </p:nvGraphicFramePr>
        <p:xfrm>
          <a:off x="395039" y="1656380"/>
          <a:ext cx="8353425" cy="4724948"/>
        </p:xfrm>
        <a:graphic>
          <a:graphicData uri="http://schemas.openxmlformats.org/drawingml/2006/table">
            <a:tbl>
              <a:tblPr/>
              <a:tblGrid>
                <a:gridCol w="387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fr-FR" sz="14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ART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Age médian, années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Femme,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Ethnicité : blanc/ noir / hispanique,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52 / 27 / 21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59 / 25 / 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fr-FR" sz="1400" b="1" i="0" u="none" strike="noStrike" cap="none" normalizeH="0" baseline="3000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médiane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617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Co-infection VHB / VHC,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 / 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DFGe (Cockroft-Gault), ml/min, médiane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4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Arrêt avant S48,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Pour événement indésirable,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Pour manque d’efficacité,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Décision de l’investigateur,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Retrait de consentement,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Perdu de vue,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Non-observance,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Déviation du protocole,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Décès, 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 (5,5 %)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26 (9,1 %)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20" name="Rectangle 6"/>
          <p:cNvSpPr>
            <a:spLocks noChangeArrowheads="1"/>
          </p:cNvSpPr>
          <p:nvPr/>
        </p:nvSpPr>
        <p:spPr bwMode="auto">
          <a:xfrm>
            <a:off x="971550" y="1268413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fr-FR" altLang="fr-FR" sz="2400" b="1">
                <a:latin typeface="Calibri" panose="020F0502020204030204" pitchFamily="34" charset="0"/>
              </a:rPr>
              <a:t>Caractéristiques à l’inclusion et devenir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55364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 GS-US-380-1878 : Switch pour BIC/FTC/TAF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Box 32"/>
          <p:cNvSpPr txBox="1">
            <a:spLocks noChangeArrowheads="1"/>
          </p:cNvSpPr>
          <p:nvPr/>
        </p:nvSpPr>
        <p:spPr bwMode="auto">
          <a:xfrm>
            <a:off x="2275660" y="1124744"/>
            <a:ext cx="46726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altLang="fr-FR" sz="2400" b="1">
                <a:solidFill>
                  <a:srgbClr val="CC3300"/>
                </a:solidFill>
                <a:latin typeface="Calibri" panose="020F0502020204030204" pitchFamily="34" charset="0"/>
              </a:rPr>
              <a:t>Résultats virologiques à S48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6230" y="5796640"/>
            <a:ext cx="8737770" cy="656696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altLang="fr-FR" sz="1600" dirty="0">
                <a:solidFill>
                  <a:srgbClr val="000066"/>
                </a:solidFill>
              </a:rPr>
              <a:t>Patients analysés pour la résistance : 1 BIC/FTC/TAF vs 3 Poursuite ARV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altLang="fr-FR" sz="1600" dirty="0">
                <a:solidFill>
                  <a:srgbClr val="000066"/>
                </a:solidFill>
              </a:rPr>
              <a:t>Emergence de résistance : 0/1 vs 1/3 (L74V chez 1 patient sous ABC/3TC + DRV/r)</a:t>
            </a:r>
          </a:p>
        </p:txBody>
      </p:sp>
      <p:grpSp>
        <p:nvGrpSpPr>
          <p:cNvPr id="7" name="Grouper 6"/>
          <p:cNvGrpSpPr/>
          <p:nvPr/>
        </p:nvGrpSpPr>
        <p:grpSpPr>
          <a:xfrm>
            <a:off x="1716457" y="1663092"/>
            <a:ext cx="5735863" cy="431999"/>
            <a:chOff x="-36713" y="1772865"/>
            <a:chExt cx="5735863" cy="431999"/>
          </a:xfrm>
        </p:grpSpPr>
        <p:sp>
          <p:nvSpPr>
            <p:cNvPr id="69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36713" y="1772865"/>
              <a:ext cx="5735863" cy="4319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11448" y="1880431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2799968" y="1880431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472292" y="1834543"/>
              <a:ext cx="206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(n = 290)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3060812" y="1834543"/>
              <a:ext cx="22278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Poursuite ARV (n = 287)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B7C11FD-2392-43CE-AAEC-ACE963091536}"/>
              </a:ext>
            </a:extLst>
          </p:cNvPr>
          <p:cNvGrpSpPr/>
          <p:nvPr/>
        </p:nvGrpSpPr>
        <p:grpSpPr>
          <a:xfrm>
            <a:off x="878125" y="2082886"/>
            <a:ext cx="6142147" cy="3650370"/>
            <a:chOff x="878125" y="2082886"/>
            <a:chExt cx="6142147" cy="3650370"/>
          </a:xfrm>
        </p:grpSpPr>
        <p:grpSp>
          <p:nvGrpSpPr>
            <p:cNvPr id="27667" name="Group 42"/>
            <p:cNvGrpSpPr>
              <a:grpSpLocks/>
            </p:cNvGrpSpPr>
            <p:nvPr/>
          </p:nvGrpSpPr>
          <p:grpSpPr bwMode="auto">
            <a:xfrm>
              <a:off x="1837893" y="4517549"/>
              <a:ext cx="1133712" cy="63579"/>
              <a:chOff x="2766" y="1690"/>
              <a:chExt cx="448" cy="66"/>
            </a:xfrm>
          </p:grpSpPr>
          <p:sp>
            <p:nvSpPr>
              <p:cNvPr id="27669" name="Line 43"/>
              <p:cNvSpPr>
                <a:spLocks noChangeShapeType="1"/>
              </p:cNvSpPr>
              <p:nvPr/>
            </p:nvSpPr>
            <p:spPr bwMode="auto">
              <a:xfrm>
                <a:off x="2768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0" name="Line 44"/>
              <p:cNvSpPr>
                <a:spLocks noChangeShapeType="1"/>
              </p:cNvSpPr>
              <p:nvPr/>
            </p:nvSpPr>
            <p:spPr bwMode="auto">
              <a:xfrm>
                <a:off x="2766" y="1693"/>
                <a:ext cx="44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27671" name="Line 45"/>
              <p:cNvSpPr>
                <a:spLocks noChangeShapeType="1"/>
              </p:cNvSpPr>
              <p:nvPr/>
            </p:nvSpPr>
            <p:spPr bwMode="auto">
              <a:xfrm>
                <a:off x="3212" y="1690"/>
                <a:ext cx="0" cy="6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 sz="120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 bwMode="auto">
            <a:xfrm>
              <a:off x="1247737" y="3977510"/>
              <a:ext cx="224292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Différence : 0%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(IC 95,002 %: - 2,5 à 2,5)</a:t>
              </a:r>
              <a:endParaRPr lang="fr-FR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00" name="Line 7"/>
            <p:cNvSpPr>
              <a:spLocks noChangeShapeType="1"/>
            </p:cNvSpPr>
            <p:nvPr/>
          </p:nvSpPr>
          <p:spPr bwMode="auto">
            <a:xfrm rot="16200000">
              <a:off x="3605772" y="5041932"/>
              <a:ext cx="62985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1595668" y="4971494"/>
              <a:ext cx="744964" cy="4066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2527948" y="4963362"/>
              <a:ext cx="744964" cy="4879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1787499" y="4764642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1,7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2758643" y="4764642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1,7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7" name="Rectangle 54"/>
            <p:cNvSpPr>
              <a:spLocks noChangeArrowheads="1"/>
            </p:cNvSpPr>
            <p:nvPr/>
          </p:nvSpPr>
          <p:spPr bwMode="auto">
            <a:xfrm>
              <a:off x="3484420" y="2601117"/>
              <a:ext cx="742966" cy="241103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8" name="Rectangle 54"/>
            <p:cNvSpPr>
              <a:spLocks noChangeArrowheads="1"/>
            </p:cNvSpPr>
            <p:nvPr/>
          </p:nvSpPr>
          <p:spPr bwMode="auto">
            <a:xfrm>
              <a:off x="4354411" y="2780155"/>
              <a:ext cx="742966" cy="223200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27713" name="Rectangle 65"/>
            <p:cNvSpPr>
              <a:spLocks noChangeArrowheads="1"/>
            </p:cNvSpPr>
            <p:nvPr/>
          </p:nvSpPr>
          <p:spPr bwMode="auto">
            <a:xfrm>
              <a:off x="3701076" y="2349460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92,1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18" name="Rectangle 70"/>
            <p:cNvSpPr>
              <a:spLocks noChangeArrowheads="1"/>
            </p:cNvSpPr>
            <p:nvPr/>
          </p:nvSpPr>
          <p:spPr bwMode="auto">
            <a:xfrm>
              <a:off x="5476832" y="4581128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6,2 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1" name="Rectangle 73"/>
            <p:cNvSpPr>
              <a:spLocks noChangeArrowheads="1"/>
            </p:cNvSpPr>
            <p:nvPr/>
          </p:nvSpPr>
          <p:spPr bwMode="auto">
            <a:xfrm>
              <a:off x="4616318" y="2500650"/>
              <a:ext cx="3192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88,9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26" name="Rectangle 78"/>
            <p:cNvSpPr>
              <a:spLocks noChangeArrowheads="1"/>
            </p:cNvSpPr>
            <p:nvPr/>
          </p:nvSpPr>
          <p:spPr bwMode="auto">
            <a:xfrm>
              <a:off x="6319925" y="4437112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9,4</a:t>
              </a:r>
              <a:endParaRPr lang="fr-FR" alt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7734" name="Rectangle 86"/>
            <p:cNvSpPr>
              <a:spLocks noChangeArrowheads="1"/>
            </p:cNvSpPr>
            <p:nvPr/>
          </p:nvSpPr>
          <p:spPr bwMode="auto">
            <a:xfrm>
              <a:off x="3501037" y="5066369"/>
              <a:ext cx="155156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ARN VIH &lt; 50 c/ml</a:t>
              </a:r>
            </a:p>
          </p:txBody>
        </p:sp>
        <p:sp>
          <p:nvSpPr>
            <p:cNvPr id="27738" name="Rectangle 90"/>
            <p:cNvSpPr>
              <a:spLocks noChangeArrowheads="1"/>
            </p:cNvSpPr>
            <p:nvPr/>
          </p:nvSpPr>
          <p:spPr bwMode="auto">
            <a:xfrm>
              <a:off x="5378511" y="5066369"/>
              <a:ext cx="126957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fr-FR" altLang="fr-FR" sz="1400" b="1">
                  <a:solidFill>
                    <a:srgbClr val="000066"/>
                  </a:solidFill>
                  <a:latin typeface="+mn-lt"/>
                </a:rPr>
                <a:t>Pas de donnée</a:t>
              </a:r>
            </a:p>
            <a:p>
              <a:pPr algn="ctr" defTabSz="914400"/>
              <a:r>
                <a:rPr lang="fr-FR" altLang="fr-FR" sz="1400" b="1">
                  <a:solidFill>
                    <a:srgbClr val="000066"/>
                  </a:solidFill>
                  <a:latin typeface="+mn-lt"/>
                </a:rPr>
                <a:t>virologique</a:t>
              </a:r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1111800" y="4873030"/>
              <a:ext cx="75824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995962" y="4359345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05" name="Rectangle 40"/>
            <p:cNvSpPr>
              <a:spLocks noChangeArrowheads="1"/>
            </p:cNvSpPr>
            <p:nvPr/>
          </p:nvSpPr>
          <p:spPr bwMode="auto">
            <a:xfrm>
              <a:off x="995962" y="3845661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995962" y="3326769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995962" y="2819644"/>
              <a:ext cx="151647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878125" y="2311164"/>
              <a:ext cx="227471" cy="208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defTabSz="914400"/>
              <a:r>
                <a:rPr lang="fr-FR" altLang="fr-FR" sz="14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09" name="Line 6"/>
            <p:cNvSpPr>
              <a:spLocks noChangeShapeType="1"/>
            </p:cNvSpPr>
            <p:nvPr/>
          </p:nvSpPr>
          <p:spPr bwMode="auto">
            <a:xfrm flipV="1">
              <a:off x="1307198" y="2442372"/>
              <a:ext cx="0" cy="2632527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0" name="Line 7"/>
            <p:cNvSpPr>
              <a:spLocks noChangeShapeType="1"/>
            </p:cNvSpPr>
            <p:nvPr/>
          </p:nvSpPr>
          <p:spPr bwMode="auto">
            <a:xfrm>
              <a:off x="1218844" y="2446483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1" name="Line 7"/>
            <p:cNvSpPr>
              <a:spLocks noChangeShapeType="1"/>
            </p:cNvSpPr>
            <p:nvPr/>
          </p:nvSpPr>
          <p:spPr bwMode="auto">
            <a:xfrm>
              <a:off x="1218844" y="295393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2" name="Line 7"/>
            <p:cNvSpPr>
              <a:spLocks noChangeShapeType="1"/>
            </p:cNvSpPr>
            <p:nvPr/>
          </p:nvSpPr>
          <p:spPr bwMode="auto">
            <a:xfrm>
              <a:off x="1218844" y="3461384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3" name="Line 7"/>
            <p:cNvSpPr>
              <a:spLocks noChangeShapeType="1"/>
            </p:cNvSpPr>
            <p:nvPr/>
          </p:nvSpPr>
          <p:spPr bwMode="auto">
            <a:xfrm>
              <a:off x="1218844" y="3977510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4" name="Line 7"/>
            <p:cNvSpPr>
              <a:spLocks noChangeShapeType="1"/>
            </p:cNvSpPr>
            <p:nvPr/>
          </p:nvSpPr>
          <p:spPr bwMode="auto">
            <a:xfrm>
              <a:off x="1218844" y="4489297"/>
              <a:ext cx="89722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5" name="Line 7"/>
            <p:cNvSpPr>
              <a:spLocks noChangeShapeType="1"/>
            </p:cNvSpPr>
            <p:nvPr/>
          </p:nvSpPr>
          <p:spPr bwMode="auto">
            <a:xfrm>
              <a:off x="1218844" y="5009759"/>
              <a:ext cx="580142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 rot="16200000">
              <a:off x="3316761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7"/>
            <p:cNvSpPr>
              <a:spLocks noChangeShapeType="1"/>
            </p:cNvSpPr>
            <p:nvPr/>
          </p:nvSpPr>
          <p:spPr bwMode="auto">
            <a:xfrm rot="16200000">
              <a:off x="5112663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3" name="Rectangle 58"/>
            <p:cNvSpPr>
              <a:spLocks noChangeArrowheads="1"/>
            </p:cNvSpPr>
            <p:nvPr/>
          </p:nvSpPr>
          <p:spPr bwMode="auto">
            <a:xfrm>
              <a:off x="6092043" y="4724156"/>
              <a:ext cx="732981" cy="287999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/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4" name="Line 7"/>
            <p:cNvSpPr>
              <a:spLocks noChangeShapeType="1"/>
            </p:cNvSpPr>
            <p:nvPr/>
          </p:nvSpPr>
          <p:spPr bwMode="auto">
            <a:xfrm rot="16200000">
              <a:off x="6985257" y="5044456"/>
              <a:ext cx="60888" cy="0"/>
            </a:xfrm>
            <a:prstGeom prst="line">
              <a:avLst/>
            </a:prstGeom>
            <a:noFill/>
            <a:ln w="9525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25" name="Rectangle 58"/>
            <p:cNvSpPr>
              <a:spLocks noChangeArrowheads="1"/>
            </p:cNvSpPr>
            <p:nvPr/>
          </p:nvSpPr>
          <p:spPr bwMode="auto">
            <a:xfrm>
              <a:off x="5237632" y="4832155"/>
              <a:ext cx="732981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fr-FR" sz="14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128325" y="5210036"/>
              <a:ext cx="23501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Différence : 3,3 %</a:t>
              </a:r>
            </a:p>
            <a:p>
              <a:pPr algn="ctr" defTabSz="914291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solidFill>
                    <a:srgbClr val="000066"/>
                  </a:solidFill>
                  <a:latin typeface="+mn-lt"/>
                  <a:cs typeface="Arial" panose="020B0604020202020204" pitchFamily="34" charset="0"/>
                </a:rPr>
                <a:t> (IC 95,002 % : - 1,6 à 8,2)</a:t>
              </a:r>
              <a:endParaRPr lang="fr-FR" sz="1400" b="1" baseline="300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878125" y="2082886"/>
              <a:ext cx="261455" cy="297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%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1698782" y="5066369"/>
              <a:ext cx="154525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2844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7416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1988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656013" indent="158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defTabSz="914400"/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ARN VIH ≥ 50 c/ml</a:t>
              </a:r>
            </a:p>
          </p:txBody>
        </p:sp>
      </p:grpSp>
      <p:sp>
        <p:nvSpPr>
          <p:cNvPr id="78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79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5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55364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 GS-US-380-1878 : Switch pour BIC/FTC/TAF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19288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478034"/>
              </p:ext>
            </p:extLst>
          </p:nvPr>
        </p:nvGraphicFramePr>
        <p:xfrm>
          <a:off x="322263" y="1623393"/>
          <a:ext cx="8638293" cy="4714149"/>
        </p:xfrm>
        <a:graphic>
          <a:graphicData uri="http://schemas.openxmlformats.org/drawingml/2006/table">
            <a:tbl>
              <a:tblPr/>
              <a:tblGrid>
                <a:gridCol w="417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8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BIC/FTC/TAF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290 </a:t>
                      </a:r>
                      <a:endParaRPr kumimoji="0" lang="fr-FR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Poursuite ARV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287</a:t>
                      </a:r>
                      <a:endParaRPr kumimoji="0" lang="fr-FR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Arrêt pour événement indésirable,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Eruption ; Schizophrénie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Fracture/insuffisance rénale aiguë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75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EI chez ≥ 5 % dans un des bras,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Céphalées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Diarrhée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Rhinopharyngite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Infection des voies aériennes supérieures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Lombalgies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Arthralgies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noProof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12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7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noProof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4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12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8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6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4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Anomalies biologiques grade 3-4,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LDL-cholestérol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Amylase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Glycosurie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ALAT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Bilirubine totale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Cholestérol total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Hématurie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noProof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3,9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2,1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2,1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2,1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0,7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0,7</a:t>
                      </a:r>
                      <a:b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>
                          <a:solidFill>
                            <a:srgbClr val="000066"/>
                          </a:solidFill>
                          <a:latin typeface="+mn-lt"/>
                        </a:rPr>
                        <a:t>1,7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noProof="0" dirty="0">
                        <a:solidFill>
                          <a:srgbClr val="000066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4,0</a:t>
                      </a:r>
                      <a:b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2,1</a:t>
                      </a:r>
                      <a:b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1,1</a:t>
                      </a:r>
                      <a:b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1,4</a:t>
                      </a:r>
                      <a:b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15,4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2,2</a:t>
                      </a:r>
                      <a:b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</a:br>
                      <a:r>
                        <a:rPr lang="fr-FR" sz="1400" b="1" noProof="0" dirty="0">
                          <a:solidFill>
                            <a:srgbClr val="000066"/>
                          </a:solidFill>
                          <a:latin typeface="+mn-lt"/>
                        </a:rPr>
                        <a:t>2,7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6466" y="1248675"/>
            <a:ext cx="8945093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fr-FR" sz="2400" b="1">
                <a:solidFill>
                  <a:srgbClr val="CC3300"/>
                </a:solidFill>
                <a:latin typeface="Calibri" pitchFamily="34" charset="0"/>
              </a:rPr>
              <a:t>Evénements indésirables entre J0 et S48, %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3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800" y="44450"/>
            <a:ext cx="855364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 GS-US-380-1878 : Switch pour BIC/FTC/TAF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654736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 Placeholder 3"/>
          <p:cNvSpPr txBox="1">
            <a:spLocks/>
          </p:cNvSpPr>
          <p:nvPr/>
        </p:nvSpPr>
        <p:spPr bwMode="auto">
          <a:xfrm>
            <a:off x="481250" y="5479260"/>
            <a:ext cx="8414242" cy="37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None/>
              <a:defRPr sz="11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spcBef>
                <a:spcPct val="0"/>
              </a:spcBef>
            </a:pPr>
            <a:r>
              <a:rPr lang="fr-FR" altLang="fr-FR" sz="1400" kern="0" dirty="0" err="1">
                <a:solidFill>
                  <a:srgbClr val="000066"/>
                </a:solidFill>
              </a:rPr>
              <a:t>AU:Cr</a:t>
            </a:r>
            <a:r>
              <a:rPr lang="fr-FR" altLang="fr-FR" sz="1400" kern="0" dirty="0">
                <a:solidFill>
                  <a:srgbClr val="000066"/>
                </a:solidFill>
              </a:rPr>
              <a:t> : </a:t>
            </a:r>
            <a:r>
              <a:rPr lang="fr-FR" altLang="fr-FR" sz="1400" kern="0" dirty="0" err="1">
                <a:solidFill>
                  <a:srgbClr val="000066"/>
                </a:solidFill>
              </a:rPr>
              <a:t>albuminurie:créatininurie</a:t>
            </a:r>
            <a:r>
              <a:rPr lang="fr-FR" altLang="fr-FR" sz="1400" kern="0" dirty="0">
                <a:solidFill>
                  <a:srgbClr val="000066"/>
                </a:solidFill>
              </a:rPr>
              <a:t> </a:t>
            </a:r>
            <a:r>
              <a:rPr lang="en-US" altLang="fr-FR" sz="1400" kern="0" dirty="0">
                <a:solidFill>
                  <a:srgbClr val="000066"/>
                </a:solidFill>
              </a:rPr>
              <a:t>; RBP : retinol-binding protein ;  </a:t>
            </a:r>
            <a:r>
              <a:rPr lang="el-GR" altLang="fr-FR" sz="1400" kern="0" dirty="0">
                <a:solidFill>
                  <a:srgbClr val="000066"/>
                </a:solidFill>
              </a:rPr>
              <a:t>β-2-</a:t>
            </a:r>
            <a:r>
              <a:rPr lang="en-US" altLang="fr-FR" sz="1400" kern="0" dirty="0">
                <a:solidFill>
                  <a:srgbClr val="000066"/>
                </a:solidFill>
              </a:rPr>
              <a:t>m : béta-2 </a:t>
            </a:r>
            <a:r>
              <a:rPr lang="en-US" altLang="fr-FR" sz="1400" kern="0" dirty="0" err="1">
                <a:solidFill>
                  <a:srgbClr val="000066"/>
                </a:solidFill>
              </a:rPr>
              <a:t>microglobuline</a:t>
            </a:r>
            <a:endParaRPr lang="en-US" altLang="fr-FR" sz="1400" kern="0" dirty="0">
              <a:solidFill>
                <a:srgbClr val="000066"/>
              </a:solidFill>
            </a:endParaRPr>
          </a:p>
        </p:txBody>
      </p:sp>
      <p:sp>
        <p:nvSpPr>
          <p:cNvPr id="87" name="Title 5"/>
          <p:cNvSpPr txBox="1">
            <a:spLocks/>
          </p:cNvSpPr>
          <p:nvPr/>
        </p:nvSpPr>
        <p:spPr bwMode="auto">
          <a:xfrm>
            <a:off x="83962" y="1124744"/>
            <a:ext cx="8619369" cy="5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fr-FR" altLang="fr-FR" sz="2400" kern="0">
                <a:solidFill>
                  <a:srgbClr val="CC3300"/>
                </a:solidFill>
              </a:rPr>
              <a:t>Modification médiane de la protéinurie quantitative à S48</a:t>
            </a:r>
          </a:p>
        </p:txBody>
      </p:sp>
      <p:sp>
        <p:nvSpPr>
          <p:cNvPr id="133" name="Espace réservé du contenu 2"/>
          <p:cNvSpPr>
            <a:spLocks noGrp="1"/>
          </p:cNvSpPr>
          <p:nvPr>
            <p:ph idx="1"/>
          </p:nvPr>
        </p:nvSpPr>
        <p:spPr>
          <a:xfrm>
            <a:off x="315510" y="5850583"/>
            <a:ext cx="7185040" cy="674761"/>
          </a:xfrm>
          <a:noFill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fr-FR" altLang="fr-FR" sz="1800" dirty="0">
                <a:solidFill>
                  <a:srgbClr val="000066"/>
                </a:solidFill>
              </a:rPr>
              <a:t>Modification médiane du </a:t>
            </a:r>
            <a:r>
              <a:rPr lang="fr-FR" altLang="fr-FR" sz="1800" dirty="0" err="1">
                <a:solidFill>
                  <a:srgbClr val="000066"/>
                </a:solidFill>
              </a:rPr>
              <a:t>DFGe</a:t>
            </a:r>
            <a:r>
              <a:rPr lang="fr-FR" altLang="fr-FR" sz="1800" dirty="0">
                <a:solidFill>
                  <a:srgbClr val="000066"/>
                </a:solidFill>
              </a:rPr>
              <a:t> à S48 : - 4,3 ml/min BIC/FTC/TAF vs + 0,2 ml/min poursuite ARV (p &lt; 0,001)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2809824" y="2132432"/>
            <a:ext cx="3869924" cy="400232"/>
            <a:chOff x="344835" y="1808866"/>
            <a:chExt cx="3869924" cy="400232"/>
          </a:xfrm>
        </p:grpSpPr>
        <p:sp>
          <p:nvSpPr>
            <p:cNvPr id="135" name="AutoShape 165">
              <a:extLst>
                <a:ext uri="{FF2B5EF4-FFF2-40B4-BE49-F238E27FC236}">
                  <a16:creationId xmlns:a16="http://schemas.microsoft.com/office/drawing/2014/main" id="{B233B566-4B10-4AA8-8AAD-1D5653543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35" y="1808866"/>
              <a:ext cx="3869924" cy="395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 bwMode="auto">
            <a:xfrm>
              <a:off x="592988" y="1916432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37" name="Rectangle 136"/>
            <p:cNvSpPr/>
            <p:nvPr/>
          </p:nvSpPr>
          <p:spPr bwMode="auto">
            <a:xfrm>
              <a:off x="2268838" y="1916432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853832" y="1870544"/>
              <a:ext cx="12909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</a:t>
              </a: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2529682" y="1870544"/>
              <a:ext cx="1411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Poursuite ARV</a:t>
              </a:r>
            </a:p>
          </p:txBody>
        </p:sp>
      </p:grpSp>
      <p:sp>
        <p:nvSpPr>
          <p:cNvPr id="140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41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59" name="Title 5"/>
          <p:cNvSpPr txBox="1">
            <a:spLocks/>
          </p:cNvSpPr>
          <p:nvPr/>
        </p:nvSpPr>
        <p:spPr bwMode="auto">
          <a:xfrm>
            <a:off x="4569291" y="1574174"/>
            <a:ext cx="4467205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fr-FR" altLang="fr-FR" sz="2000" kern="0">
                <a:solidFill>
                  <a:srgbClr val="CC3300"/>
                </a:solidFill>
              </a:rPr>
              <a:t>Sous ABC/3TC à l’inclusion</a:t>
            </a:r>
          </a:p>
        </p:txBody>
      </p:sp>
      <p:sp>
        <p:nvSpPr>
          <p:cNvPr id="63" name="Title 5"/>
          <p:cNvSpPr txBox="1">
            <a:spLocks/>
          </p:cNvSpPr>
          <p:nvPr/>
        </p:nvSpPr>
        <p:spPr bwMode="auto">
          <a:xfrm>
            <a:off x="210105" y="1574174"/>
            <a:ext cx="4467205" cy="56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>
                    <a:lumMod val="25000"/>
                  </a:schemeClr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algn="ctr" defTabSz="914400"/>
            <a:r>
              <a:rPr lang="fr-FR" altLang="fr-FR" sz="2000" kern="0">
                <a:solidFill>
                  <a:srgbClr val="CC3300"/>
                </a:solidFill>
              </a:rPr>
              <a:t>Sous TDF/FTC à l’inclusion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740EB8F6-7164-4AF0-BDE2-DF7D7912DDDA}"/>
              </a:ext>
            </a:extLst>
          </p:cNvPr>
          <p:cNvGrpSpPr/>
          <p:nvPr/>
        </p:nvGrpSpPr>
        <p:grpSpPr>
          <a:xfrm>
            <a:off x="207836" y="2614285"/>
            <a:ext cx="4319527" cy="2931123"/>
            <a:chOff x="207836" y="2614285"/>
            <a:chExt cx="4319527" cy="2931123"/>
          </a:xfrm>
        </p:grpSpPr>
        <p:graphicFrame>
          <p:nvGraphicFramePr>
            <p:cNvPr id="54" name="Chart 23"/>
            <p:cNvGraphicFramePr/>
            <p:nvPr>
              <p:extLst>
                <p:ext uri="{D42A27DB-BD31-4B8C-83A1-F6EECF244321}">
                  <p14:modId xmlns:p14="http://schemas.microsoft.com/office/powerpoint/2010/main" val="3986468848"/>
                </p:ext>
              </p:extLst>
            </p:nvPr>
          </p:nvGraphicFramePr>
          <p:xfrm>
            <a:off x="467544" y="2929210"/>
            <a:ext cx="4059819" cy="25880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2007081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6" name="Rectangle 6"/>
            <p:cNvSpPr>
              <a:spLocks noChangeArrowheads="1"/>
            </p:cNvSpPr>
            <p:nvPr/>
          </p:nvSpPr>
          <p:spPr bwMode="auto">
            <a:xfrm>
              <a:off x="3264843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807984" y="2614285"/>
              <a:ext cx="899999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AU:Cr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291539" y="2637782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8B4C4B8A-D9CD-4F3E-B506-B7AA080DBA91}"/>
                </a:ext>
              </a:extLst>
            </p:cNvPr>
            <p:cNvSpPr txBox="1"/>
            <p:nvPr/>
          </p:nvSpPr>
          <p:spPr>
            <a:xfrm>
              <a:off x="259132" y="293242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D215F6A7-BD9C-4F96-9A89-3B81A1F8FAB7}"/>
                </a:ext>
              </a:extLst>
            </p:cNvPr>
            <p:cNvSpPr txBox="1"/>
            <p:nvPr/>
          </p:nvSpPr>
          <p:spPr>
            <a:xfrm>
              <a:off x="259132" y="3200259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63D51D1A-3846-4CA1-87F0-2E6F133143EE}"/>
                </a:ext>
              </a:extLst>
            </p:cNvPr>
            <p:cNvSpPr txBox="1"/>
            <p:nvPr/>
          </p:nvSpPr>
          <p:spPr>
            <a:xfrm>
              <a:off x="259132" y="3440033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7D74C64-E827-4220-8482-7293B8F481B7}"/>
                </a:ext>
              </a:extLst>
            </p:cNvPr>
            <p:cNvSpPr txBox="1"/>
            <p:nvPr/>
          </p:nvSpPr>
          <p:spPr>
            <a:xfrm>
              <a:off x="259132" y="372806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683CE7B-8736-41E6-A4BB-05865BDBCC64}"/>
                </a:ext>
              </a:extLst>
            </p:cNvPr>
            <p:cNvSpPr txBox="1"/>
            <p:nvPr/>
          </p:nvSpPr>
          <p:spPr>
            <a:xfrm>
              <a:off x="344091" y="3949855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EB2E365B-9E4D-40F0-A2EA-F332FB9B3CBD}"/>
                </a:ext>
              </a:extLst>
            </p:cNvPr>
            <p:cNvSpPr txBox="1"/>
            <p:nvPr/>
          </p:nvSpPr>
          <p:spPr>
            <a:xfrm>
              <a:off x="207836" y="4225354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7B3250C6-10EC-46C9-B977-11B8A455FD96}"/>
                </a:ext>
              </a:extLst>
            </p:cNvPr>
            <p:cNvSpPr txBox="1"/>
            <p:nvPr/>
          </p:nvSpPr>
          <p:spPr>
            <a:xfrm>
              <a:off x="207836" y="4485470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CE736AFF-9F4F-463B-BD2C-2BDF8BF1AF67}"/>
                </a:ext>
              </a:extLst>
            </p:cNvPr>
            <p:cNvSpPr txBox="1"/>
            <p:nvPr/>
          </p:nvSpPr>
          <p:spPr>
            <a:xfrm>
              <a:off x="207836" y="473575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628B1A86-648A-45F3-858B-EF8139BC468F}"/>
                </a:ext>
              </a:extLst>
            </p:cNvPr>
            <p:cNvSpPr txBox="1"/>
            <p:nvPr/>
          </p:nvSpPr>
          <p:spPr>
            <a:xfrm>
              <a:off x="207836" y="4984167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9A76117-5CA3-4D1E-9487-B7B3B1B7A4E2}"/>
                </a:ext>
              </a:extLst>
            </p:cNvPr>
            <p:cNvSpPr txBox="1"/>
            <p:nvPr/>
          </p:nvSpPr>
          <p:spPr>
            <a:xfrm>
              <a:off x="207836" y="526840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1D3AE759-DC0D-4E61-8C6E-06139B3A0476}"/>
                </a:ext>
              </a:extLst>
            </p:cNvPr>
            <p:cNvSpPr txBox="1"/>
            <p:nvPr/>
          </p:nvSpPr>
          <p:spPr>
            <a:xfrm>
              <a:off x="790179" y="4093213"/>
              <a:ext cx="4700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-2,1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A385855A-05B2-4795-821E-E94D6B955EF5}"/>
                </a:ext>
              </a:extLst>
            </p:cNvPr>
            <p:cNvSpPr txBox="1"/>
            <p:nvPr/>
          </p:nvSpPr>
          <p:spPr>
            <a:xfrm>
              <a:off x="1258888" y="355878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9,9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26607D2F-9ADD-47D4-AEFB-08F639DDB500}"/>
                </a:ext>
              </a:extLst>
            </p:cNvPr>
            <p:cNvSpPr txBox="1"/>
            <p:nvPr/>
          </p:nvSpPr>
          <p:spPr>
            <a:xfrm>
              <a:off x="2012403" y="4514377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-17,7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285F93A1-FE9E-4FB3-A9B3-F8D48FE1B52F}"/>
                </a:ext>
              </a:extLst>
            </p:cNvPr>
            <p:cNvSpPr txBox="1"/>
            <p:nvPr/>
          </p:nvSpPr>
          <p:spPr>
            <a:xfrm>
              <a:off x="3266684" y="5078695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-40,3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FCF60CCC-7879-4515-93C2-6A8408FC0F41}"/>
                </a:ext>
              </a:extLst>
            </p:cNvPr>
            <p:cNvSpPr txBox="1"/>
            <p:nvPr/>
          </p:nvSpPr>
          <p:spPr>
            <a:xfrm>
              <a:off x="2466903" y="2934070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34,9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64EE924B-AF3F-49B3-A91E-0D581550B981}"/>
                </a:ext>
              </a:extLst>
            </p:cNvPr>
            <p:cNvSpPr txBox="1"/>
            <p:nvPr/>
          </p:nvSpPr>
          <p:spPr>
            <a:xfrm>
              <a:off x="3753348" y="2969426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31,6</a:t>
              </a: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709C5D17-BE1D-4E78-8776-BA09262D0B51}"/>
              </a:ext>
            </a:extLst>
          </p:cNvPr>
          <p:cNvGrpSpPr/>
          <p:nvPr/>
        </p:nvGrpSpPr>
        <p:grpSpPr>
          <a:xfrm>
            <a:off x="4572000" y="2564904"/>
            <a:ext cx="4464496" cy="2907626"/>
            <a:chOff x="4572000" y="2564904"/>
            <a:chExt cx="4464496" cy="2907626"/>
          </a:xfrm>
        </p:grpSpPr>
        <p:graphicFrame>
          <p:nvGraphicFramePr>
            <p:cNvPr id="55" name="Chart 24"/>
            <p:cNvGraphicFramePr/>
            <p:nvPr>
              <p:extLst>
                <p:ext uri="{D42A27DB-BD31-4B8C-83A1-F6EECF244321}">
                  <p14:modId xmlns:p14="http://schemas.microsoft.com/office/powerpoint/2010/main" val="2934909720"/>
                </p:ext>
              </p:extLst>
            </p:nvPr>
          </p:nvGraphicFramePr>
          <p:xfrm>
            <a:off x="4572000" y="2873047"/>
            <a:ext cx="4464496" cy="25880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6516320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RBP:Cr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7668448" y="2614285"/>
              <a:ext cx="936000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91440" rIns="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fr-FR" sz="16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β-2-</a:t>
              </a:r>
              <a:r>
                <a:rPr lang="en-US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m:Cr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5400193" y="2614285"/>
              <a:ext cx="899999" cy="25876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panose="020B0604020202020204" pitchFamily="34" charset="0"/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anose="05000000000000000000" pitchFamily="2" charset="2"/>
                <a:buChar char="§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fr-FR" sz="1600" b="1" dirty="0" err="1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AU:Cr</a:t>
              </a:r>
              <a:endParaRPr lang="en-GB" altLang="fr-FR" sz="1600" b="1" dirty="0">
                <a:solidFill>
                  <a:srgbClr val="333399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547E3FBE-55B3-4B3C-BBE0-A5B342A7BA74}"/>
                </a:ext>
              </a:extLst>
            </p:cNvPr>
            <p:cNvSpPr txBox="1"/>
            <p:nvPr/>
          </p:nvSpPr>
          <p:spPr>
            <a:xfrm>
              <a:off x="4799719" y="2564904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D1EB445F-2626-458C-8EA4-7DA8A49D71F1}"/>
                </a:ext>
              </a:extLst>
            </p:cNvPr>
            <p:cNvSpPr txBox="1"/>
            <p:nvPr/>
          </p:nvSpPr>
          <p:spPr>
            <a:xfrm>
              <a:off x="4850437" y="2859544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27A7A4AF-E210-42C7-A022-3FDACD067C39}"/>
                </a:ext>
              </a:extLst>
            </p:cNvPr>
            <p:cNvSpPr txBox="1"/>
            <p:nvPr/>
          </p:nvSpPr>
          <p:spPr>
            <a:xfrm>
              <a:off x="4850437" y="312738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6F3A99FD-6020-4A13-954A-3118106F6F95}"/>
                </a:ext>
              </a:extLst>
            </p:cNvPr>
            <p:cNvSpPr txBox="1"/>
            <p:nvPr/>
          </p:nvSpPr>
          <p:spPr>
            <a:xfrm>
              <a:off x="4850437" y="336715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3CED2A64-EE1D-415B-BFD5-2C6B9285C9C6}"/>
                </a:ext>
              </a:extLst>
            </p:cNvPr>
            <p:cNvSpPr txBox="1"/>
            <p:nvPr/>
          </p:nvSpPr>
          <p:spPr>
            <a:xfrm>
              <a:off x="4850437" y="3655187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9B97061B-36B1-4819-A7E3-A4FDAC8B7C22}"/>
                </a:ext>
              </a:extLst>
            </p:cNvPr>
            <p:cNvSpPr txBox="1"/>
            <p:nvPr/>
          </p:nvSpPr>
          <p:spPr>
            <a:xfrm>
              <a:off x="4935396" y="3876977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E9616165-9108-4A10-8722-6135AFDE2EDF}"/>
                </a:ext>
              </a:extLst>
            </p:cNvPr>
            <p:cNvSpPr txBox="1"/>
            <p:nvPr/>
          </p:nvSpPr>
          <p:spPr>
            <a:xfrm>
              <a:off x="4799141" y="4152476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E8C74B5F-3400-407D-8AC3-14AB792FC695}"/>
                </a:ext>
              </a:extLst>
            </p:cNvPr>
            <p:cNvSpPr txBox="1"/>
            <p:nvPr/>
          </p:nvSpPr>
          <p:spPr>
            <a:xfrm>
              <a:off x="4799141" y="4412592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109EFA4A-2C86-4EDA-910C-EC8CFDD07FCF}"/>
                </a:ext>
              </a:extLst>
            </p:cNvPr>
            <p:cNvSpPr txBox="1"/>
            <p:nvPr/>
          </p:nvSpPr>
          <p:spPr>
            <a:xfrm>
              <a:off x="4799141" y="466287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CDC5C981-8162-40B9-AC05-D11185D4FFAE}"/>
                </a:ext>
              </a:extLst>
            </p:cNvPr>
            <p:cNvSpPr txBox="1"/>
            <p:nvPr/>
          </p:nvSpPr>
          <p:spPr>
            <a:xfrm>
              <a:off x="4799141" y="4911289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D79625FB-794D-4BBC-B68B-7227CE480A66}"/>
                </a:ext>
              </a:extLst>
            </p:cNvPr>
            <p:cNvSpPr txBox="1"/>
            <p:nvPr/>
          </p:nvSpPr>
          <p:spPr>
            <a:xfrm>
              <a:off x="4799141" y="519553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25749303-BC0D-4080-B546-C82D73FA65A5}"/>
                </a:ext>
              </a:extLst>
            </p:cNvPr>
            <p:cNvSpPr txBox="1"/>
            <p:nvPr/>
          </p:nvSpPr>
          <p:spPr>
            <a:xfrm>
              <a:off x="5402796" y="365518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4,2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6F458E6D-5F88-48EA-8DF7-7E1DB6356F7B}"/>
                </a:ext>
              </a:extLst>
            </p:cNvPr>
            <p:cNvSpPr txBox="1"/>
            <p:nvPr/>
          </p:nvSpPr>
          <p:spPr>
            <a:xfrm>
              <a:off x="5817908" y="375600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1,1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FB7000C0-2B42-466B-9221-FB58813DB147}"/>
                </a:ext>
              </a:extLst>
            </p:cNvPr>
            <p:cNvSpPr txBox="1"/>
            <p:nvPr/>
          </p:nvSpPr>
          <p:spPr>
            <a:xfrm>
              <a:off x="6638154" y="362440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5,4</a:t>
              </a:r>
            </a:p>
          </p:txBody>
        </p: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37CD9E2F-46E4-40FF-933F-1003BE29274D}"/>
                </a:ext>
              </a:extLst>
            </p:cNvPr>
            <p:cNvSpPr txBox="1"/>
            <p:nvPr/>
          </p:nvSpPr>
          <p:spPr>
            <a:xfrm>
              <a:off x="7782483" y="4531746"/>
              <a:ext cx="5613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-19,5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35744473-37CE-433A-AA7F-B3038A302983}"/>
                </a:ext>
              </a:extLst>
            </p:cNvPr>
            <p:cNvSpPr txBox="1"/>
            <p:nvPr/>
          </p:nvSpPr>
          <p:spPr>
            <a:xfrm>
              <a:off x="8246301" y="3575897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7,3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AFF11EEA-4094-4FE8-8A5E-941109CE82F3}"/>
                </a:ext>
              </a:extLst>
            </p:cNvPr>
            <p:cNvSpPr txBox="1"/>
            <p:nvPr/>
          </p:nvSpPr>
          <p:spPr>
            <a:xfrm>
              <a:off x="6993680" y="3094253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25,8</a:t>
              </a:r>
            </a:p>
          </p:txBody>
        </p:sp>
      </p:grpSp>
      <p:sp>
        <p:nvSpPr>
          <p:cNvPr id="6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55364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 GS-US-380-1878 : Switch pour BIC/FTC/TAF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31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4951" y="5229200"/>
            <a:ext cx="8229601" cy="1224136"/>
          </a:xfrm>
        </p:spPr>
        <p:txBody>
          <a:bodyPr/>
          <a:lstStyle/>
          <a:p>
            <a:pPr>
              <a:defRPr/>
            </a:pPr>
            <a:r>
              <a:rPr lang="fr-FR" sz="1800" dirty="0">
                <a:solidFill>
                  <a:srgbClr val="000066"/>
                </a:solidFill>
              </a:rPr>
              <a:t>Sous hypolipidémiant à l’inclusion:  </a:t>
            </a:r>
            <a:br>
              <a:rPr lang="fr-FR" sz="1800" dirty="0">
                <a:solidFill>
                  <a:srgbClr val="000066"/>
                </a:solidFill>
              </a:rPr>
            </a:br>
            <a:r>
              <a:rPr lang="fr-FR" sz="1800" dirty="0">
                <a:solidFill>
                  <a:srgbClr val="000066"/>
                </a:solidFill>
              </a:rPr>
              <a:t>BIC/FTC/TAF : 16,2 %, Poursuite ARV : 15,7 % ; p = 0,91</a:t>
            </a:r>
          </a:p>
          <a:p>
            <a:pPr>
              <a:defRPr/>
            </a:pPr>
            <a:r>
              <a:rPr lang="fr-FR" sz="1800" dirty="0">
                <a:solidFill>
                  <a:srgbClr val="000066"/>
                </a:solidFill>
              </a:rPr>
              <a:t>Initiant un hypolipidémiant en cours d’étude :  </a:t>
            </a:r>
            <a:br>
              <a:rPr lang="fr-FR" sz="1800" dirty="0">
                <a:solidFill>
                  <a:srgbClr val="000066"/>
                </a:solidFill>
              </a:rPr>
            </a:br>
            <a:r>
              <a:rPr lang="fr-FR" sz="1800" dirty="0">
                <a:solidFill>
                  <a:srgbClr val="000066"/>
                </a:solidFill>
              </a:rPr>
              <a:t>BIC/FTC/TAF : 2,8 %, Poursuite ARV : 3,5 % ; p = 0,64</a:t>
            </a:r>
          </a:p>
        </p:txBody>
      </p:sp>
      <p:sp>
        <p:nvSpPr>
          <p:cNvPr id="9" name="Rectangle 8"/>
          <p:cNvSpPr/>
          <p:nvPr/>
        </p:nvSpPr>
        <p:spPr>
          <a:xfrm>
            <a:off x="1338152" y="1224366"/>
            <a:ext cx="7060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n-US" sz="2400" b="1">
                <a:solidFill>
                  <a:srgbClr val="CC3300"/>
                </a:solidFill>
                <a:latin typeface="+mj-lt"/>
              </a:rPr>
              <a:t>Modification médiane des lipides à jeun à S48 (mg/dl)</a:t>
            </a:r>
            <a:endParaRPr lang="fr-FR" sz="2400" b="1">
              <a:solidFill>
                <a:srgbClr val="CC3300"/>
              </a:solidFill>
              <a:latin typeface="+mj-lt"/>
            </a:endParaRPr>
          </a:p>
        </p:txBody>
      </p: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1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grpSp>
        <p:nvGrpSpPr>
          <p:cNvPr id="19" name="Grouper 7">
            <a:extLst>
              <a:ext uri="{FF2B5EF4-FFF2-40B4-BE49-F238E27FC236}">
                <a16:creationId xmlns:a16="http://schemas.microsoft.com/office/drawing/2014/main" id="{B04D84B6-8304-441F-871F-6EDF5632EA91}"/>
              </a:ext>
            </a:extLst>
          </p:cNvPr>
          <p:cNvGrpSpPr/>
          <p:nvPr/>
        </p:nvGrpSpPr>
        <p:grpSpPr>
          <a:xfrm>
            <a:off x="2747506" y="1772816"/>
            <a:ext cx="3864389" cy="400232"/>
            <a:chOff x="344834" y="1808866"/>
            <a:chExt cx="3864389" cy="400232"/>
          </a:xfrm>
        </p:grpSpPr>
        <p:sp>
          <p:nvSpPr>
            <p:cNvPr id="20" name="AutoShape 165">
              <a:extLst>
                <a:ext uri="{FF2B5EF4-FFF2-40B4-BE49-F238E27FC236}">
                  <a16:creationId xmlns:a16="http://schemas.microsoft.com/office/drawing/2014/main" id="{1110DEF2-D9B3-410F-A4CA-978CFCE90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34" y="1808866"/>
              <a:ext cx="3864389" cy="39556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9BEB087-B7A3-419B-9440-58E2B70F4113}"/>
                </a:ext>
              </a:extLst>
            </p:cNvPr>
            <p:cNvSpPr/>
            <p:nvPr/>
          </p:nvSpPr>
          <p:spPr bwMode="auto">
            <a:xfrm>
              <a:off x="592988" y="1916432"/>
              <a:ext cx="252000" cy="216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99D8B49-BB05-4CD5-93A8-F226A4D7B5E5}"/>
                </a:ext>
              </a:extLst>
            </p:cNvPr>
            <p:cNvSpPr/>
            <p:nvPr/>
          </p:nvSpPr>
          <p:spPr bwMode="auto">
            <a:xfrm>
              <a:off x="2268838" y="1916432"/>
              <a:ext cx="252000" cy="216000"/>
            </a:xfrm>
            <a:prstGeom prst="rect">
              <a:avLst/>
            </a:prstGeom>
            <a:solidFill>
              <a:srgbClr val="7F7F7F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2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+mn-lt"/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C8B666B8-646D-45D7-BD9C-D9BE89C62200}"/>
                </a:ext>
              </a:extLst>
            </p:cNvPr>
            <p:cNvSpPr txBox="1"/>
            <p:nvPr/>
          </p:nvSpPr>
          <p:spPr>
            <a:xfrm>
              <a:off x="853832" y="1870544"/>
              <a:ext cx="12909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BIC/FTC/TAF 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C68394B5-31A0-4185-AEF1-595CAC42FF68}"/>
                </a:ext>
              </a:extLst>
            </p:cNvPr>
            <p:cNvSpPr txBox="1"/>
            <p:nvPr/>
          </p:nvSpPr>
          <p:spPr>
            <a:xfrm>
              <a:off x="2529682" y="1870544"/>
              <a:ext cx="1411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Poursuite ARV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C4BFC35C-EADE-400D-B286-67215C8D6E94}"/>
              </a:ext>
            </a:extLst>
          </p:cNvPr>
          <p:cNvGrpSpPr/>
          <p:nvPr/>
        </p:nvGrpSpPr>
        <p:grpSpPr>
          <a:xfrm>
            <a:off x="179512" y="2420888"/>
            <a:ext cx="6490246" cy="2735171"/>
            <a:chOff x="179512" y="2420888"/>
            <a:chExt cx="6490246" cy="2735171"/>
          </a:xfrm>
        </p:grpSpPr>
        <p:graphicFrame>
          <p:nvGraphicFramePr>
            <p:cNvPr id="44" name="Chart 43"/>
            <p:cNvGraphicFramePr/>
            <p:nvPr>
              <p:extLst>
                <p:ext uri="{D42A27DB-BD31-4B8C-83A1-F6EECF244321}">
                  <p14:modId xmlns:p14="http://schemas.microsoft.com/office/powerpoint/2010/main" val="2269205742"/>
                </p:ext>
              </p:extLst>
            </p:nvPr>
          </p:nvGraphicFramePr>
          <p:xfrm>
            <a:off x="434462" y="2783572"/>
            <a:ext cx="6235296" cy="23724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32139" name="Rectangle 6"/>
            <p:cNvSpPr>
              <a:spLocks noChangeArrowheads="1"/>
            </p:cNvSpPr>
            <p:nvPr/>
          </p:nvSpPr>
          <p:spPr bwMode="auto">
            <a:xfrm>
              <a:off x="857518" y="2420888"/>
              <a:ext cx="115728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Cholestérol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total</a:t>
              </a:r>
            </a:p>
          </p:txBody>
        </p:sp>
        <p:sp>
          <p:nvSpPr>
            <p:cNvPr id="432140" name="Rectangle 6"/>
            <p:cNvSpPr>
              <a:spLocks noChangeArrowheads="1"/>
            </p:cNvSpPr>
            <p:nvPr/>
          </p:nvSpPr>
          <p:spPr bwMode="auto">
            <a:xfrm>
              <a:off x="2315876" y="2420888"/>
              <a:ext cx="115728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LDL-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Cholestérol</a:t>
              </a:r>
            </a:p>
          </p:txBody>
        </p:sp>
        <p:sp>
          <p:nvSpPr>
            <p:cNvPr id="432141" name="Rectangle 6"/>
            <p:cNvSpPr>
              <a:spLocks noChangeArrowheads="1"/>
            </p:cNvSpPr>
            <p:nvPr/>
          </p:nvSpPr>
          <p:spPr bwMode="auto">
            <a:xfrm>
              <a:off x="5181618" y="2420888"/>
              <a:ext cx="12621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  <a:sym typeface="Symbol" pitchFamily="18" charset="2"/>
                </a:rPr>
                <a:t>Triglycérides</a:t>
              </a:r>
              <a:endParaRPr lang="fr-FR" altLang="en-US" sz="1600" b="1">
                <a:solidFill>
                  <a:srgbClr val="333399"/>
                </a:solidFill>
                <a:latin typeface="+mj-lt"/>
                <a:ea typeface="MS PGothic" pitchFamily="34" charset="-128"/>
              </a:endParaRPr>
            </a:p>
          </p:txBody>
        </p:sp>
        <p:sp>
          <p:nvSpPr>
            <p:cNvPr id="432142" name="Rectangle 12"/>
            <p:cNvSpPr>
              <a:spLocks noChangeArrowheads="1"/>
            </p:cNvSpPr>
            <p:nvPr/>
          </p:nvSpPr>
          <p:spPr bwMode="auto">
            <a:xfrm>
              <a:off x="3775221" y="2420888"/>
              <a:ext cx="115728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defTabSz="457200" eaLnBrk="0" hangingPunct="0">
                <a:lnSpc>
                  <a:spcPct val="90000"/>
                </a:lnSpc>
                <a:spcBef>
                  <a:spcPts val="12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lnSpc>
                  <a:spcPct val="90000"/>
                </a:lnSpc>
                <a:spcBef>
                  <a:spcPts val="8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lnSpc>
                  <a:spcPct val="90000"/>
                </a:lnSpc>
                <a:spcBef>
                  <a:spcPts val="600"/>
                </a:spcBef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A9A9A9"/>
                </a:buClr>
                <a:buSzPct val="90000"/>
                <a:buFont typeface="Wingdings" pitchFamily="2" charset="2"/>
                <a:buChar char="§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HDL-</a:t>
              </a:r>
              <a:b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</a:br>
              <a:r>
                <a:rPr lang="fr-FR" alt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Cholestérol</a:t>
              </a:r>
            </a:p>
          </p:txBody>
        </p:sp>
        <p:sp>
          <p:nvSpPr>
            <p:cNvPr id="432162" name="TextBox 1"/>
            <p:cNvSpPr txBox="1">
              <a:spLocks noChangeArrowheads="1"/>
            </p:cNvSpPr>
            <p:nvPr/>
          </p:nvSpPr>
          <p:spPr bwMode="auto">
            <a:xfrm>
              <a:off x="1144812" y="3015486"/>
              <a:ext cx="582704" cy="197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0,32</a:t>
              </a:r>
              <a:endParaRPr lang="en-GB" altLang="en-US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32163" name="TextBox 5"/>
            <p:cNvSpPr txBox="1">
              <a:spLocks noChangeArrowheads="1"/>
            </p:cNvSpPr>
            <p:nvPr/>
          </p:nvSpPr>
          <p:spPr bwMode="auto">
            <a:xfrm>
              <a:off x="2603168" y="3015486"/>
              <a:ext cx="582704" cy="197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0,47</a:t>
              </a:r>
            </a:p>
          </p:txBody>
        </p:sp>
        <p:sp>
          <p:nvSpPr>
            <p:cNvPr id="432164" name="TextBox 6"/>
            <p:cNvSpPr txBox="1">
              <a:spLocks noChangeArrowheads="1"/>
            </p:cNvSpPr>
            <p:nvPr/>
          </p:nvSpPr>
          <p:spPr bwMode="auto">
            <a:xfrm>
              <a:off x="4062515" y="3015486"/>
              <a:ext cx="582704" cy="197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0,13</a:t>
              </a:r>
            </a:p>
          </p:txBody>
        </p:sp>
        <p:sp>
          <p:nvSpPr>
            <p:cNvPr id="432165" name="TextBox 7"/>
            <p:cNvSpPr txBox="1">
              <a:spLocks noChangeArrowheads="1"/>
            </p:cNvSpPr>
            <p:nvPr/>
          </p:nvSpPr>
          <p:spPr bwMode="auto">
            <a:xfrm>
              <a:off x="5475863" y="3015486"/>
              <a:ext cx="673700" cy="197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0,002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D6EECD8-D6E3-4831-B132-81F1B878C756}"/>
                </a:ext>
              </a:extLst>
            </p:cNvPr>
            <p:cNvSpPr txBox="1"/>
            <p:nvPr/>
          </p:nvSpPr>
          <p:spPr>
            <a:xfrm>
              <a:off x="230808" y="280467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B98A6641-EFE7-4092-AC2D-357F442C4CF3}"/>
                </a:ext>
              </a:extLst>
            </p:cNvPr>
            <p:cNvSpPr txBox="1"/>
            <p:nvPr/>
          </p:nvSpPr>
          <p:spPr>
            <a:xfrm>
              <a:off x="230808" y="3146765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6A365A53-00D1-48A7-996B-216AD8A557FE}"/>
                </a:ext>
              </a:extLst>
            </p:cNvPr>
            <p:cNvSpPr txBox="1"/>
            <p:nvPr/>
          </p:nvSpPr>
          <p:spPr>
            <a:xfrm>
              <a:off x="230808" y="34888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67B254F7-800F-417A-99DE-A5E1EE52EA10}"/>
                </a:ext>
              </a:extLst>
            </p:cNvPr>
            <p:cNvSpPr txBox="1"/>
            <p:nvPr/>
          </p:nvSpPr>
          <p:spPr>
            <a:xfrm>
              <a:off x="315767" y="3830939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15F6EACE-C1C0-407B-BC16-B14A912A8E63}"/>
                </a:ext>
              </a:extLst>
            </p:cNvPr>
            <p:cNvSpPr txBox="1"/>
            <p:nvPr/>
          </p:nvSpPr>
          <p:spPr>
            <a:xfrm>
              <a:off x="179512" y="4173026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9F6A2CB-FC41-4D37-9A1D-E411C11F7771}"/>
                </a:ext>
              </a:extLst>
            </p:cNvPr>
            <p:cNvSpPr txBox="1"/>
            <p:nvPr/>
          </p:nvSpPr>
          <p:spPr>
            <a:xfrm>
              <a:off x="179512" y="4515113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3EAF4C9D-3D75-4FF6-85F9-AF6E3555C38E}"/>
                </a:ext>
              </a:extLst>
            </p:cNvPr>
            <p:cNvSpPr txBox="1"/>
            <p:nvPr/>
          </p:nvSpPr>
          <p:spPr>
            <a:xfrm>
              <a:off x="179512" y="4857201"/>
              <a:ext cx="4058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FA452536-8C8C-4562-8336-7E04C3C997AD}"/>
                </a:ext>
              </a:extLst>
            </p:cNvPr>
            <p:cNvSpPr txBox="1"/>
            <p:nvPr/>
          </p:nvSpPr>
          <p:spPr>
            <a:xfrm>
              <a:off x="933130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7C1CE3EB-F2F2-4068-B251-893B93C9E5DD}"/>
                </a:ext>
              </a:extLst>
            </p:cNvPr>
            <p:cNvSpPr txBox="1"/>
            <p:nvPr/>
          </p:nvSpPr>
          <p:spPr>
            <a:xfrm>
              <a:off x="1418887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5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9BB271CC-224B-46BA-9831-1D23FD58D3FA}"/>
                </a:ext>
              </a:extLst>
            </p:cNvPr>
            <p:cNvSpPr txBox="1"/>
            <p:nvPr/>
          </p:nvSpPr>
          <p:spPr>
            <a:xfrm>
              <a:off x="2433307" y="3660904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89DD692B-863E-4221-AD55-D984F5212E96}"/>
                </a:ext>
              </a:extLst>
            </p:cNvPr>
            <p:cNvSpPr txBox="1"/>
            <p:nvPr/>
          </p:nvSpPr>
          <p:spPr>
            <a:xfrm>
              <a:off x="2892718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2D21AAB9-3DDC-426F-A8F0-6E31315B46F3}"/>
                </a:ext>
              </a:extLst>
            </p:cNvPr>
            <p:cNvSpPr txBox="1"/>
            <p:nvPr/>
          </p:nvSpPr>
          <p:spPr>
            <a:xfrm>
              <a:off x="3907138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EAB65A88-D4B1-4D9E-8B95-3ABC1F93C202}"/>
                </a:ext>
              </a:extLst>
            </p:cNvPr>
            <p:cNvSpPr txBox="1"/>
            <p:nvPr/>
          </p:nvSpPr>
          <p:spPr>
            <a:xfrm>
              <a:off x="4386830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F28E4B9B-7AF3-43C3-B8E0-DA336D2E8283}"/>
                </a:ext>
              </a:extLst>
            </p:cNvPr>
            <p:cNvSpPr txBox="1"/>
            <p:nvPr/>
          </p:nvSpPr>
          <p:spPr>
            <a:xfrm>
              <a:off x="5363055" y="4197338"/>
              <a:ext cx="330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-6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19A31693-46C7-4E3D-A8CE-C369DDD608E2}"/>
                </a:ext>
              </a:extLst>
            </p:cNvPr>
            <p:cNvSpPr txBox="1"/>
            <p:nvPr/>
          </p:nvSpPr>
          <p:spPr>
            <a:xfrm>
              <a:off x="5891591" y="3553271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4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3AC1EC30-5608-4923-9963-EF34F3D34798}"/>
              </a:ext>
            </a:extLst>
          </p:cNvPr>
          <p:cNvGrpSpPr/>
          <p:nvPr/>
        </p:nvGrpSpPr>
        <p:grpSpPr>
          <a:xfrm>
            <a:off x="6560600" y="2420888"/>
            <a:ext cx="2270969" cy="2760570"/>
            <a:chOff x="6560600" y="2420888"/>
            <a:chExt cx="2270969" cy="2760570"/>
          </a:xfrm>
        </p:grpSpPr>
        <p:graphicFrame>
          <p:nvGraphicFramePr>
            <p:cNvPr id="38" name="Chart 37"/>
            <p:cNvGraphicFramePr/>
            <p:nvPr>
              <p:extLst>
                <p:ext uri="{D42A27DB-BD31-4B8C-83A1-F6EECF244321}">
                  <p14:modId xmlns:p14="http://schemas.microsoft.com/office/powerpoint/2010/main" val="166557632"/>
                </p:ext>
              </p:extLst>
            </p:nvPr>
          </p:nvGraphicFramePr>
          <p:xfrm>
            <a:off x="6872738" y="2444157"/>
            <a:ext cx="1958831" cy="27373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41" name="Rectangle 6"/>
            <p:cNvSpPr>
              <a:spLocks noChangeArrowheads="1"/>
            </p:cNvSpPr>
            <p:nvPr/>
          </p:nvSpPr>
          <p:spPr bwMode="auto">
            <a:xfrm>
              <a:off x="7260624" y="2420888"/>
              <a:ext cx="1552862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0" bIns="0" anchor="t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457200">
                <a:defRPr/>
              </a:pPr>
              <a:r>
                <a:rPr lang="fr-FR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Cholestérol</a:t>
              </a:r>
            </a:p>
            <a:p>
              <a:pPr algn="ctr" defTabSz="457200">
                <a:defRPr/>
              </a:pPr>
              <a:r>
                <a:rPr lang="fr-FR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total : HDL-</a:t>
              </a:r>
              <a:r>
                <a:rPr lang="fr-FR" altLang="en-US" sz="1600" dirty="0" err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chol</a:t>
              </a:r>
              <a:r>
                <a:rPr lang="fr-FR" altLang="en-US" sz="1600" dirty="0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.</a:t>
              </a:r>
            </a:p>
          </p:txBody>
        </p:sp>
        <p:sp>
          <p:nvSpPr>
            <p:cNvPr id="42" name="TextBox 7"/>
            <p:cNvSpPr txBox="1">
              <a:spLocks noChangeArrowheads="1"/>
            </p:cNvSpPr>
            <p:nvPr/>
          </p:nvSpPr>
          <p:spPr bwMode="auto">
            <a:xfrm>
              <a:off x="7735803" y="3015486"/>
              <a:ext cx="673700" cy="197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400" dirty="0">
                  <a:solidFill>
                    <a:srgbClr val="333399"/>
                  </a:solidFill>
                  <a:latin typeface="+mj-lt"/>
                </a:rPr>
                <a:t>p = 0,033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4E26F5F7-B34B-490F-8E17-CFA1C299D90F}"/>
                </a:ext>
              </a:extLst>
            </p:cNvPr>
            <p:cNvSpPr txBox="1"/>
            <p:nvPr/>
          </p:nvSpPr>
          <p:spPr>
            <a:xfrm>
              <a:off x="8087487" y="3493138"/>
              <a:ext cx="276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E75B2FD0-7ABA-4FE7-8ACA-7EA8B65EA5F1}"/>
                </a:ext>
              </a:extLst>
            </p:cNvPr>
            <p:cNvSpPr txBox="1"/>
            <p:nvPr/>
          </p:nvSpPr>
          <p:spPr>
            <a:xfrm>
              <a:off x="7271271" y="3975080"/>
              <a:ext cx="4683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-0,2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B763F17C-7995-4E03-ABBC-5475E04B404A}"/>
                </a:ext>
              </a:extLst>
            </p:cNvPr>
            <p:cNvSpPr txBox="1"/>
            <p:nvPr/>
          </p:nvSpPr>
          <p:spPr>
            <a:xfrm>
              <a:off x="6611897" y="2483827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1,5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90D33475-96F6-4F9E-B4D1-9A4777106C05}"/>
                </a:ext>
              </a:extLst>
            </p:cNvPr>
            <p:cNvSpPr txBox="1"/>
            <p:nvPr/>
          </p:nvSpPr>
          <p:spPr>
            <a:xfrm>
              <a:off x="6611896" y="28853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1,0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6ADAA92B-4D6B-4760-BF9C-9DEFB3930FEB}"/>
                </a:ext>
              </a:extLst>
            </p:cNvPr>
            <p:cNvSpPr txBox="1"/>
            <p:nvPr/>
          </p:nvSpPr>
          <p:spPr>
            <a:xfrm>
              <a:off x="6611896" y="32868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0,5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DAE8CB07-8CFE-4232-84E1-213CE7A4F012}"/>
                </a:ext>
              </a:extLst>
            </p:cNvPr>
            <p:cNvSpPr txBox="1"/>
            <p:nvPr/>
          </p:nvSpPr>
          <p:spPr>
            <a:xfrm>
              <a:off x="6611896" y="3688327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0,0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8E326F82-9923-4136-87F4-52227371041F}"/>
                </a:ext>
              </a:extLst>
            </p:cNvPr>
            <p:cNvSpPr txBox="1"/>
            <p:nvPr/>
          </p:nvSpPr>
          <p:spPr>
            <a:xfrm>
              <a:off x="6560600" y="408982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-0,5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9A1311C6-65E5-47AB-9B83-D19B963A723D}"/>
                </a:ext>
              </a:extLst>
            </p:cNvPr>
            <p:cNvSpPr txBox="1"/>
            <p:nvPr/>
          </p:nvSpPr>
          <p:spPr>
            <a:xfrm>
              <a:off x="6560600" y="4491327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-1,0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7104997A-AA61-4D3A-AB95-452DC32535D6}"/>
                </a:ext>
              </a:extLst>
            </p:cNvPr>
            <p:cNvSpPr txBox="1"/>
            <p:nvPr/>
          </p:nvSpPr>
          <p:spPr>
            <a:xfrm>
              <a:off x="6560600" y="4892826"/>
              <a:ext cx="4491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-1,5</a:t>
              </a:r>
            </a:p>
          </p:txBody>
        </p:sp>
      </p:grpSp>
      <p:sp>
        <p:nvSpPr>
          <p:cNvPr id="53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55364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 GS-US-380-1878 : Switch pour BIC/FTC/TAF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481854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8913688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altLang="fr-FR" sz="2400" b="1" dirty="0">
                <a:latin typeface="Calibri" panose="020F0502020204030204" pitchFamily="34" charset="0"/>
                <a:ea typeface="ＭＳ Ｐゴシック" charset="-128"/>
              </a:rPr>
              <a:t>Conclusions</a:t>
            </a:r>
          </a:p>
          <a:p>
            <a:pPr lvl="1">
              <a:spcBef>
                <a:spcPct val="0"/>
              </a:spcBef>
            </a:pPr>
            <a:r>
              <a:rPr lang="fr-FR" altLang="fr-FR" sz="1800" dirty="0">
                <a:solidFill>
                  <a:srgbClr val="000066"/>
                </a:solidFill>
                <a:ea typeface="ＭＳ Ｐゴシック" charset="-128"/>
              </a:rPr>
              <a:t>Le switch pour BIC/FTC/TAF était non inférieur au maintien sous IP boosté </a:t>
            </a:r>
            <a:br>
              <a:rPr lang="fr-FR" altLang="fr-FR" sz="1800" dirty="0">
                <a:solidFill>
                  <a:srgbClr val="000066"/>
                </a:solidFill>
                <a:ea typeface="ＭＳ Ｐゴシック" charset="-128"/>
              </a:rPr>
            </a:br>
            <a:r>
              <a:rPr lang="fr-FR" altLang="fr-FR" sz="1800" dirty="0">
                <a:solidFill>
                  <a:srgbClr val="000066"/>
                </a:solidFill>
                <a:ea typeface="ＭＳ Ｐゴシック" charset="-128"/>
              </a:rPr>
              <a:t>+ 2 INTI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ea typeface="ＭＳ Ｐゴシック" charset="-128"/>
              </a:rPr>
              <a:t>1,7 % des patients dans chaque bras ont présenté un taux d’ARN VIH ≥ 50 c/ml jusqu’à S48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ea typeface="ＭＳ Ｐゴシック" charset="-128"/>
              </a:rPr>
              <a:t>92,1 % des patients traités par BIC/FTC/TAF ont maintenu la suppression virologique vs 88,9 % du bras poursuite</a:t>
            </a:r>
          </a:p>
          <a:p>
            <a:pPr lvl="1">
              <a:spcBef>
                <a:spcPct val="0"/>
              </a:spcBef>
            </a:pPr>
            <a:r>
              <a:rPr lang="fr-FR" altLang="fr-FR" sz="1800" dirty="0">
                <a:solidFill>
                  <a:srgbClr val="000066"/>
                </a:solidFill>
                <a:ea typeface="ＭＳ Ｐゴシック" charset="-128"/>
              </a:rPr>
              <a:t>Pas d’émergence de résistance sous BIC/FTC/TAF </a:t>
            </a:r>
          </a:p>
          <a:p>
            <a:pPr lvl="2">
              <a:spcBef>
                <a:spcPct val="0"/>
              </a:spcBef>
            </a:pPr>
            <a:r>
              <a:rPr lang="fr-FR" altLang="fr-FR" dirty="0">
                <a:ea typeface="ＭＳ Ｐゴシック" charset="-128"/>
              </a:rPr>
              <a:t>1 patients ayant poursuivi DRV/r + ABC/3TC a développé une résistance de mutation à ABC</a:t>
            </a:r>
          </a:p>
          <a:p>
            <a:pPr lvl="1" eaLnBrk="1" hangingPunct="1">
              <a:spcAft>
                <a:spcPts val="0"/>
              </a:spcAft>
            </a:pPr>
            <a:r>
              <a:rPr lang="fr-FR" altLang="en-US" sz="1800" dirty="0">
                <a:solidFill>
                  <a:srgbClr val="000066"/>
                </a:solidFill>
              </a:rPr>
              <a:t>BIC/FTC/TAF était bien toléré</a:t>
            </a:r>
          </a:p>
          <a:p>
            <a:pPr lvl="2"/>
            <a:r>
              <a:rPr lang="fr-FR" altLang="en-US" dirty="0"/>
              <a:t>Les événements indésirables étaient comparables entre les 2 bras à S48</a:t>
            </a:r>
          </a:p>
          <a:p>
            <a:pPr lvl="3"/>
            <a:r>
              <a:rPr lang="fr-FR" altLang="en-US" sz="1600" dirty="0"/>
              <a:t>Des céphalées modérées étaient plus fréquentes sous BIC/FTC/TAF, elles étaient le plus souvent transitoires et peu marquées</a:t>
            </a:r>
          </a:p>
          <a:p>
            <a:pPr lvl="2" eaLnBrk="1" hangingPunct="1">
              <a:spcAft>
                <a:spcPts val="0"/>
              </a:spcAft>
            </a:pPr>
            <a:r>
              <a:rPr lang="fr-FR" altLang="en-US" dirty="0"/>
              <a:t>Moins de 1 % des patients ont arrêté pour événement indésirable dans chaque bras</a:t>
            </a:r>
          </a:p>
          <a:p>
            <a:pPr lvl="2" eaLnBrk="1" hangingPunct="1">
              <a:spcAft>
                <a:spcPts val="0"/>
              </a:spcAft>
            </a:pPr>
            <a:r>
              <a:rPr lang="fr-FR" altLang="en-US" dirty="0"/>
              <a:t>Pas de différence dans les anomalies biologiques de grade 3 ou 4 entre les bras, mis à part plus d’hyperbilirubinémie dans le bras poursuite (ATV)</a:t>
            </a:r>
          </a:p>
          <a:p>
            <a:pPr lvl="2" eaLnBrk="1" hangingPunct="1">
              <a:spcAft>
                <a:spcPts val="0"/>
              </a:spcAft>
            </a:pPr>
            <a:r>
              <a:rPr lang="fr-FR" altLang="en-US" dirty="0"/>
              <a:t>Amélioration statistiquement significative des triglycérides et du rapport cholestérol total : HDL-cholestérol chez les patients ayant </a:t>
            </a:r>
            <a:r>
              <a:rPr lang="fr-FR" altLang="en-US" dirty="0" err="1"/>
              <a:t>switché</a:t>
            </a:r>
            <a:r>
              <a:rPr lang="fr-FR" altLang="en-US" dirty="0"/>
              <a:t> pour BIC/FTC/TAF</a:t>
            </a:r>
          </a:p>
          <a:p>
            <a:pPr marL="0" indent="0" eaLnBrk="1" hangingPunct="1">
              <a:spcAft>
                <a:spcPts val="800"/>
              </a:spcAft>
              <a:buNone/>
            </a:pPr>
            <a:endParaRPr lang="fr-FR" altLang="en-US" sz="1800" dirty="0">
              <a:solidFill>
                <a:srgbClr val="000066"/>
              </a:solidFill>
            </a:endParaRPr>
          </a:p>
          <a:p>
            <a:pPr lvl="1">
              <a:spcBef>
                <a:spcPct val="0"/>
              </a:spcBef>
            </a:pPr>
            <a:endParaRPr lang="fr-FR" altLang="fr-FR" sz="1800" dirty="0">
              <a:ea typeface="ＭＳ Ｐゴシック" charset="-128"/>
            </a:endParaRPr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4903087" y="6597352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>
                <a:solidFill>
                  <a:srgbClr val="CC0000"/>
                </a:solidFill>
              </a:rPr>
              <a:t>Daar</a:t>
            </a:r>
            <a:r>
              <a:rPr lang="en-GB" altLang="fr-FR" sz="1200" i="1" dirty="0">
                <a:solidFill>
                  <a:srgbClr val="CC0000"/>
                </a:solidFill>
              </a:rPr>
              <a:t> ES. </a:t>
            </a:r>
            <a:r>
              <a:rPr lang="en-GB" altLang="fr-FR" sz="1200" i="1" dirty="0" err="1">
                <a:solidFill>
                  <a:srgbClr val="CC0000"/>
                </a:solidFill>
              </a:rPr>
              <a:t>IDWeek</a:t>
            </a:r>
            <a:r>
              <a:rPr lang="en-GB" altLang="fr-FR" sz="1200" i="1" dirty="0">
                <a:solidFill>
                  <a:srgbClr val="CC0000"/>
                </a:solidFill>
              </a:rPr>
              <a:t> 2017, Abs. LB4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GS-US-380-1878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55364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Etude GS-US-380-1878 : Switch pour BIC/FTC/TAF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3333</TotalTime>
  <Words>819</Words>
  <Application>Microsoft Office PowerPoint</Application>
  <PresentationFormat>Affichage à l'écran (4:3)</PresentationFormat>
  <Paragraphs>254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Cambria</vt:lpstr>
      <vt:lpstr>Symbol</vt:lpstr>
      <vt:lpstr>Trebuchet MS</vt:lpstr>
      <vt:lpstr>Verdana</vt:lpstr>
      <vt:lpstr>Wingdings</vt:lpstr>
      <vt:lpstr>ARV_trials_2018</vt:lpstr>
      <vt:lpstr>Switch pour BIC/FTC/TAF</vt:lpstr>
      <vt:lpstr>Etude GS-US-380-1878 : Switch pour BIC/FTC/TAF</vt:lpstr>
      <vt:lpstr>Etude GS-US-380-1878 : Switch pour BIC/FTC/TAF</vt:lpstr>
      <vt:lpstr>Etude GS-US-380-1878 : Switch pour BIC/FTC/TAF</vt:lpstr>
      <vt:lpstr>Présentation PowerPoint</vt:lpstr>
      <vt:lpstr>Etude GS-US-380-1878 : Switch pour BIC/FTC/TAF</vt:lpstr>
      <vt:lpstr>Etude GS-US-380-1878 : Switch pour BIC/FTC/TAF</vt:lpstr>
      <vt:lpstr>Etude GS-US-380-1878 : Switch pour BIC/FTC/TAF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subject>AEI - www.aei.fr</dc:subject>
  <dc:creator>www.arv-trial.com</dc:creator>
  <cp:lastModifiedBy>Pilar</cp:lastModifiedBy>
  <cp:revision>240</cp:revision>
  <dcterms:created xsi:type="dcterms:W3CDTF">2014-10-03T08:50:57Z</dcterms:created>
  <dcterms:modified xsi:type="dcterms:W3CDTF">2018-05-07T14:29:26Z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