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notesSlides/notesSlide7.xml" ContentType="application/vnd.openxmlformats-officedocument.presentationml.notesSlide+xml"/>
  <Override PartName="/ppt/tags/tag11.xml" ContentType="application/vnd.openxmlformats-officedocument.presentationml.tags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9.xml" ContentType="application/vnd.openxmlformats-officedocument.presentationml.notesSlide+xml"/>
  <Override PartName="/ppt/tags/tag14.xml" ContentType="application/vnd.openxmlformats-officedocument.presentationml.tags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4" r:id="rId2"/>
  </p:sldMasterIdLst>
  <p:notesMasterIdLst>
    <p:notesMasterId r:id="rId16"/>
  </p:notesMasterIdLst>
  <p:sldIdLst>
    <p:sldId id="265" r:id="rId3"/>
    <p:sldId id="298" r:id="rId4"/>
    <p:sldId id="299" r:id="rId5"/>
    <p:sldId id="300" r:id="rId6"/>
    <p:sldId id="294" r:id="rId7"/>
    <p:sldId id="301" r:id="rId8"/>
    <p:sldId id="295" r:id="rId9"/>
    <p:sldId id="307" r:id="rId10"/>
    <p:sldId id="305" r:id="rId11"/>
    <p:sldId id="297" r:id="rId12"/>
    <p:sldId id="308" r:id="rId13"/>
    <p:sldId id="306" r:id="rId14"/>
    <p:sldId id="302" r:id="rId15"/>
  </p:sldIdLst>
  <p:sldSz cx="9144000" cy="6858000" type="screen4x3"/>
  <p:notesSz cx="6759575" cy="9867900"/>
  <p:custDataLst>
    <p:tags r:id="rId17"/>
  </p:custDataLst>
  <p:defaultTextStyle>
    <a:defPPr>
      <a:defRPr lang="fr-FR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2" pos="2880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9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08">
          <p15:clr>
            <a:srgbClr val="A4A3A4"/>
          </p15:clr>
        </p15:guide>
        <p15:guide id="2" pos="2129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tilisateur de Microsoft Office" initials="Office" lastIdx="18" clrIdx="0"/>
  <p:cmAuthor id="2" name="anton" initials="a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333399"/>
    <a:srgbClr val="000066"/>
    <a:srgbClr val="CC3300"/>
    <a:srgbClr val="DDDDDD"/>
    <a:srgbClr val="F66900"/>
    <a:srgbClr val="6338A2"/>
    <a:srgbClr val="000000"/>
    <a:srgbClr val="7030A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25388" autoAdjust="0"/>
    <p:restoredTop sz="94559" autoAdjust="0"/>
  </p:normalViewPr>
  <p:slideViewPr>
    <p:cSldViewPr snapToGrid="0" snapToObjects="1" showGuides="1">
      <p:cViewPr>
        <p:scale>
          <a:sx n="100" d="100"/>
          <a:sy n="100" d="100"/>
        </p:scale>
        <p:origin x="-2718" y="-234"/>
      </p:cViewPr>
      <p:guideLst>
        <p:guide orient="horz"/>
        <p:guide orient="horz" pos="904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4864"/>
    </p:cViewPr>
  </p:sorterViewPr>
  <p:notesViewPr>
    <p:cSldViewPr snapToGrid="0" snapToObjects="1">
      <p:cViewPr varScale="1">
        <p:scale>
          <a:sx n="91" d="100"/>
          <a:sy n="91" d="100"/>
        </p:scale>
        <p:origin x="-2112" y="-112"/>
      </p:cViewPr>
      <p:guideLst>
        <p:guide orient="horz" pos="3108"/>
        <p:guide pos="21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commentAuthors" Target="commentAuthors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euille_de_calcul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42591965022145"/>
          <c:y val="6.5751998757261093E-2"/>
          <c:w val="0.84842537287077302"/>
          <c:h val="0.8604606071051560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F/TAF</c:v>
                </c:pt>
              </c:strCache>
            </c:strRef>
          </c:tx>
          <c:spPr>
            <a:solidFill>
              <a:srgbClr val="6338A2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eGFR</c:v>
                </c:pt>
              </c:strCache>
            </c:strRef>
          </c:cat>
          <c:val>
            <c:numRef>
              <c:f>Sheet1!$B$2</c:f>
              <c:numCache>
                <c:formatCode>0.0</c:formatCode>
                <c:ptCount val="1"/>
                <c:pt idx="0">
                  <c:v>10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D15-4520-B696-97ED97E51785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TVD</c:v>
                </c:pt>
              </c:strCache>
            </c:strRef>
          </c:tx>
          <c:spPr>
            <a:solidFill>
              <a:srgbClr val="F66900"/>
            </a:solidFill>
          </c:spPr>
          <c:invertIfNegative val="0"/>
          <c:cat>
            <c:strRef>
              <c:f>Sheet1!$A$2</c:f>
              <c:strCache>
                <c:ptCount val="1"/>
                <c:pt idx="0">
                  <c:v>eGFR</c:v>
                </c:pt>
              </c:strCache>
            </c:strRef>
          </c:cat>
          <c:val>
            <c:numRef>
              <c:f>Sheet1!$C$2</c:f>
              <c:numCache>
                <c:formatCode>0.0</c:formatCode>
                <c:ptCount val="1"/>
                <c:pt idx="0">
                  <c:v>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D15-4520-B696-97ED97E5178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5"/>
        <c:axId val="131286912"/>
        <c:axId val="131288448"/>
      </c:barChart>
      <c:catAx>
        <c:axId val="131286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one"/>
        <c:spPr>
          <a:ln>
            <a:solidFill>
              <a:schemeClr val="tx1"/>
            </a:solidFill>
          </a:ln>
        </c:spPr>
        <c:crossAx val="131288448"/>
        <c:crossesAt val="0"/>
        <c:auto val="1"/>
        <c:lblAlgn val="ctr"/>
        <c:lblOffset val="100"/>
        <c:tickMarkSkip val="1"/>
        <c:noMultiLvlLbl val="0"/>
      </c:catAx>
      <c:valAx>
        <c:axId val="131288448"/>
        <c:scaling>
          <c:orientation val="minMax"/>
          <c:max val="20"/>
          <c:min val="-20"/>
        </c:scaling>
        <c:delete val="0"/>
        <c:axPos val="l"/>
        <c:numFmt formatCode="0" sourceLinked="0"/>
        <c:majorTickMark val="out"/>
        <c:minorTickMark val="none"/>
        <c:tickLblPos val="nextTo"/>
        <c:spPr>
          <a:ln>
            <a:solidFill>
              <a:schemeClr val="tx1"/>
            </a:solidFill>
          </a:ln>
        </c:spPr>
        <c:txPr>
          <a:bodyPr/>
          <a:lstStyle/>
          <a:p>
            <a:pPr>
              <a:defRPr sz="1400">
                <a:solidFill>
                  <a:srgbClr val="000066"/>
                </a:solidFill>
              </a:defRPr>
            </a:pPr>
            <a:endParaRPr lang="fr-FR"/>
          </a:p>
        </c:txPr>
        <c:crossAx val="131286912"/>
        <c:crosses val="autoZero"/>
        <c:crossBetween val="between"/>
        <c:majorUnit val="10"/>
      </c:valAx>
    </c:plotArea>
    <c:plotVisOnly val="1"/>
    <c:dispBlanksAs val="zero"/>
    <c:showDLblsOverMax val="0"/>
  </c:chart>
  <c:txPr>
    <a:bodyPr/>
    <a:lstStyle/>
    <a:p>
      <a:pPr>
        <a:defRPr sz="1791"/>
      </a:pPr>
      <a:endParaRPr lang="fr-FR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29050" y="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7C90613-0EB8-4EFE-B778-600831C36E62}" type="datetimeFigureOut">
              <a:rPr lang="fr-FR"/>
              <a:pPr>
                <a:defRPr/>
              </a:pPr>
              <a:t>01/06/2017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2813" y="739775"/>
            <a:ext cx="493395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6275" y="4687888"/>
            <a:ext cx="5407025" cy="44402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/>
              <a:t>Cliquez pour modifier les styles du texte du masque</a:t>
            </a:r>
          </a:p>
          <a:p>
            <a:pPr lvl="1"/>
            <a:r>
              <a:rPr lang="fr-FR" noProof="0"/>
              <a:t>Deuxième niveau</a:t>
            </a:r>
          </a:p>
          <a:p>
            <a:pPr lvl="2"/>
            <a:r>
              <a:rPr lang="fr-FR" noProof="0"/>
              <a:t>Troisième niveau</a:t>
            </a:r>
          </a:p>
          <a:p>
            <a:pPr lvl="3"/>
            <a:r>
              <a:rPr lang="fr-FR" noProof="0"/>
              <a:t>Quatrième niveau</a:t>
            </a:r>
          </a:p>
          <a:p>
            <a:pPr lvl="4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372600"/>
            <a:ext cx="2928938" cy="4937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29050" y="9372600"/>
            <a:ext cx="2928938" cy="493713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D8A40831-68B0-47D5-A56A-DDAD014F303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121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>
              <a:ea typeface="ＭＳ Ｐゴシック" pitchFamily="34" charset="-128"/>
            </a:endParaRPr>
          </a:p>
        </p:txBody>
      </p:sp>
      <p:sp>
        <p:nvSpPr>
          <p:cNvPr id="1434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162300" cy="280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303" tIns="46151" rIns="92303" bIns="46151"/>
          <a:lstStyle/>
          <a:p>
            <a:pPr defTabSz="922338"/>
            <a:r>
              <a:rPr lang="fr-FR" sz="1300" dirty="0">
                <a:latin typeface="Trebuchet MS" pitchFamily="34" charset="0"/>
              </a:rPr>
              <a:t>ARV-</a:t>
            </a:r>
            <a:r>
              <a:rPr lang="fr-FR" sz="1300" dirty="0" err="1">
                <a:latin typeface="Trebuchet MS" pitchFamily="34" charset="0"/>
              </a:rPr>
              <a:t>trial.com</a:t>
            </a:r>
            <a:endParaRPr lang="fr-FR" sz="1300" dirty="0">
              <a:latin typeface="Trebuchet MS" pitchFamily="34" charset="0"/>
            </a:endParaRPr>
          </a:p>
        </p:txBody>
      </p:sp>
      <p:sp>
        <p:nvSpPr>
          <p:cNvPr id="14341" name="Rectangle 7"/>
          <p:cNvSpPr txBox="1">
            <a:spLocks noGrp="1" noChangeArrowheads="1"/>
          </p:cNvSpPr>
          <p:nvPr/>
        </p:nvSpPr>
        <p:spPr bwMode="auto">
          <a:xfrm>
            <a:off x="3562350" y="9091613"/>
            <a:ext cx="29257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84982" tIns="42490" rIns="84982" bIns="42490" anchor="b"/>
          <a:lstStyle/>
          <a:p>
            <a:pPr algn="r" defTabSz="850900"/>
            <a:fld id="{E41F8231-F6E0-4A34-B03D-A10D380ACFD2}" type="slidenum">
              <a:rPr lang="fr-FR" sz="1200">
                <a:latin typeface="Calibri" pitchFamily="34" charset="0"/>
              </a:rPr>
              <a:pPr algn="r" defTabSz="850900"/>
              <a:t>1</a:t>
            </a:fld>
            <a:endParaRPr lang="fr-FR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440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  <a:cs typeface="Arial" panose="020B0604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  <a:cs typeface="Arial" panose="020B0604020202020204" pitchFamily="34" charset="0"/>
            </a:endParaRPr>
          </a:p>
        </p:txBody>
      </p:sp>
      <p:sp>
        <p:nvSpPr>
          <p:cNvPr id="44037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59831DF8-6BBA-456E-AA60-A379A74C7614}" type="slidenum">
              <a:rPr lang="fr-FR" altLang="fr-FR" sz="1200">
                <a:solidFill>
                  <a:srgbClr val="000000"/>
                </a:solidFill>
                <a:cs typeface="Arial" panose="020B0604020202020204" pitchFamily="34" charset="0"/>
              </a:rPr>
              <a:pPr algn="r" eaLnBrk="1" hangingPunct="1">
                <a:spcBef>
                  <a:spcPct val="0"/>
                </a:spcBef>
              </a:pPr>
              <a:t>13</a:t>
            </a:fld>
            <a:endParaRPr lang="fr-FR" altLang="fr-FR" sz="1200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0024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8FA5BA65-8993-425A-9928-196FA6BC2CF8}" type="slidenum">
              <a:rPr lang="fr-FR" altLang="fr-FR" sz="1300"/>
              <a:pPr>
                <a:spcBef>
                  <a:spcPct val="0"/>
                </a:spcBef>
              </a:pPr>
              <a:t>2</a:t>
            </a:fld>
            <a:endParaRPr lang="fr-FR" altLang="fr-FR" sz="130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568905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2560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208338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303" tIns="46151" rIns="92303" bIns="46151"/>
          <a:lstStyle>
            <a:lvl1pPr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22338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22338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0"/>
              </a:spcBef>
            </a:pPr>
            <a:r>
              <a:rPr lang="fr-FR" altLang="fr-FR" sz="1300" dirty="0">
                <a:solidFill>
                  <a:srgbClr val="000000"/>
                </a:solidFill>
                <a:latin typeface="Trebuchet MS" panose="020B0603020202020204" pitchFamily="34" charset="0"/>
              </a:rPr>
              <a:t>ARV-</a:t>
            </a:r>
            <a:r>
              <a:rPr lang="fr-FR" altLang="fr-FR" sz="1300" dirty="0" err="1">
                <a:solidFill>
                  <a:srgbClr val="000000"/>
                </a:solidFill>
                <a:latin typeface="Trebuchet MS" panose="020B0603020202020204" pitchFamily="34" charset="0"/>
              </a:rPr>
              <a:t>trial.com</a:t>
            </a:r>
            <a:endParaRPr lang="fr-FR" altLang="fr-FR" sz="1300" dirty="0">
              <a:solidFill>
                <a:srgbClr val="000000"/>
              </a:solidFill>
              <a:latin typeface="Trebuchet MS" panose="020B0603020202020204" pitchFamily="34" charset="0"/>
            </a:endParaRPr>
          </a:p>
        </p:txBody>
      </p:sp>
      <p:sp>
        <p:nvSpPr>
          <p:cNvPr id="25605" name="Rectangle 7"/>
          <p:cNvSpPr txBox="1">
            <a:spLocks noGrp="1" noChangeArrowheads="1"/>
          </p:cNvSpPr>
          <p:nvPr/>
        </p:nvSpPr>
        <p:spPr bwMode="auto">
          <a:xfrm>
            <a:off x="3614738" y="8424863"/>
            <a:ext cx="2968625" cy="458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4982" tIns="42490" rIns="84982" bIns="42490" anchor="b"/>
          <a:lstStyle>
            <a:lvl1pPr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850900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850900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7869915-1BE4-46CA-AE24-84BEF052E067}" type="slidenum">
              <a:rPr lang="fr-FR" altLang="fr-FR" sz="1200">
                <a:solidFill>
                  <a:srgbClr val="000000"/>
                </a:solidFill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fr-FR" altLang="fr-FR" sz="12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8475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7651" name="Espace réservé des commentair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fr-FR" altLang="fr-FR">
              <a:latin typeface="Arial" panose="020B0604020202020204" pitchFamily="34" charset="0"/>
              <a:ea typeface="ＭＳ Ｐゴシック" charset="-128"/>
            </a:endParaRPr>
          </a:p>
        </p:txBody>
      </p:sp>
      <p:sp>
        <p:nvSpPr>
          <p:cNvPr id="27652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 defTabSz="955675">
              <a:spcBef>
                <a:spcPct val="30000"/>
              </a:spcBef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955675" eaLnBrk="0" fontAlgn="base" hangingPunct="0">
              <a:spcBef>
                <a:spcPct val="3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</a:pPr>
            <a:fld id="{482FAF63-CD34-47A5-8E66-1D213CF3D86F}" type="slidenum">
              <a:rPr lang="fr-FR" altLang="fr-FR" sz="1300"/>
              <a:pPr>
                <a:spcBef>
                  <a:spcPct val="0"/>
                </a:spcBef>
              </a:pPr>
              <a:t>4</a:t>
            </a:fld>
            <a:endParaRPr lang="fr-FR" altLang="fr-FR" sz="1300"/>
          </a:p>
        </p:txBody>
      </p:sp>
    </p:spTree>
    <p:extLst>
      <p:ext uri="{BB962C8B-B14F-4D97-AF65-F5344CB8AC3E}">
        <p14:creationId xmlns:p14="http://schemas.microsoft.com/office/powerpoint/2010/main" val="26024596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649278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799340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140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67598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75222-27F8-4DA1-BD52-B4DA2AE8E5B4}" type="slidenum">
              <a:rPr lang="en-US" altLang="en-US"/>
              <a:pPr>
                <a:defRPr/>
              </a:pPr>
              <a:t>‹N°›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27701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273" y="1524000"/>
            <a:ext cx="8229600" cy="4648200"/>
          </a:xfrm>
        </p:spPr>
        <p:txBody>
          <a:bodyPr/>
          <a:lstStyle>
            <a:lvl1pPr>
              <a:lnSpc>
                <a:spcPct val="100000"/>
              </a:lnSpc>
              <a:buClr>
                <a:srgbClr val="C00000"/>
              </a:buClr>
              <a:defRPr/>
            </a:lvl1pPr>
            <a:lvl2pPr>
              <a:buClr>
                <a:srgbClr val="C00000"/>
              </a:buClr>
              <a:defRPr/>
            </a:lvl2pPr>
            <a:lvl3pPr>
              <a:buClr>
                <a:srgbClr val="C00000"/>
              </a:buClr>
              <a:defRPr/>
            </a:lvl3pPr>
            <a:lvl4pPr>
              <a:buClr>
                <a:srgbClr val="C00000"/>
              </a:buClr>
              <a:defRPr/>
            </a:lvl4pPr>
            <a:lvl5pPr>
              <a:buClr>
                <a:srgbClr val="C000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06DD3-2D79-4E31-ACB7-941BD5F63A34}" type="slidenum">
              <a:rPr lang="en-US" altLang="en-US"/>
              <a:pPr>
                <a:defRPr/>
              </a:pPr>
              <a:t>‹N°›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711803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406075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3686014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68535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4273" y="428858"/>
            <a:ext cx="8229600" cy="676564"/>
          </a:xfr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84273" y="6248400"/>
            <a:ext cx="8140615" cy="457200"/>
          </a:xfrm>
        </p:spPr>
        <p:txBody>
          <a:bodyPr anchor="b"/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100"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743950" y="6613525"/>
            <a:ext cx="247650" cy="16827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575222-27F8-4DA1-BD52-B4DA2AE8E5B4}" type="slidenum">
              <a:rPr lang="en-US" altLang="en-US">
                <a:solidFill>
                  <a:srgbClr val="000000"/>
                </a:solidFill>
              </a:rPr>
              <a:pPr>
                <a:defRPr/>
              </a:pPr>
              <a:t>‹N°›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4839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9" r:id="rId4"/>
    <p:sldLayoutId id="2147483670" r:id="rId5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6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Cliquez pour modifier les styles du texte du masque</a:t>
            </a:r>
          </a:p>
          <a:p>
            <a:pPr lvl="1"/>
            <a:r>
              <a:rPr lang="en-US"/>
              <a:t>Deuxième niveau</a:t>
            </a:r>
          </a:p>
          <a:p>
            <a:pPr lvl="2"/>
            <a:r>
              <a:rPr lang="en-US"/>
              <a:t>Troisième niveau</a:t>
            </a:r>
          </a:p>
          <a:p>
            <a:pPr lvl="3"/>
            <a:r>
              <a:rPr lang="en-US"/>
              <a:t>Quatrième niveau</a:t>
            </a:r>
          </a:p>
          <a:p>
            <a:pPr lvl="4"/>
            <a:r>
              <a:rPr lang="en-US"/>
              <a:t>Cinquième niveau</a:t>
            </a:r>
          </a:p>
        </p:txBody>
      </p:sp>
    </p:spTree>
    <p:extLst>
      <p:ext uri="{BB962C8B-B14F-4D97-AF65-F5344CB8AC3E}">
        <p14:creationId xmlns:p14="http://schemas.microsoft.com/office/powerpoint/2010/main" val="2910477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chart" Target="../charts/char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9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fr-FR" altLang="fr-FR" sz="3200" dirty="0">
                <a:latin typeface="Calibri" panose="020F0502020204030204" pitchFamily="34" charset="0"/>
              </a:rPr>
              <a:t>Switch </a:t>
            </a:r>
            <a:r>
              <a:rPr lang="fr-FR" altLang="fr-FR" sz="3200" dirty="0" err="1">
                <a:latin typeface="Calibri" panose="020F0502020204030204" pitchFamily="34" charset="0"/>
              </a:rPr>
              <a:t>from</a:t>
            </a:r>
            <a:r>
              <a:rPr lang="fr-FR" altLang="fr-FR" sz="3200" dirty="0">
                <a:latin typeface="Calibri" panose="020F0502020204030204" pitchFamily="34" charset="0"/>
              </a:rPr>
              <a:t> TDF to TAF</a:t>
            </a:r>
          </a:p>
        </p:txBody>
      </p:sp>
      <p:sp>
        <p:nvSpPr>
          <p:cNvPr id="2051" name="Espace réservé du contenu 4"/>
          <p:cNvSpPr>
            <a:spLocks/>
          </p:cNvSpPr>
          <p:nvPr/>
        </p:nvSpPr>
        <p:spPr bwMode="auto">
          <a:xfrm>
            <a:off x="50800" y="1219200"/>
            <a:ext cx="819308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cs-CZ" sz="2800" b="1" dirty="0">
                <a:solidFill>
                  <a:schemeClr val="bg1">
                    <a:lumMod val="75000"/>
                  </a:schemeClr>
                </a:solidFill>
                <a:latin typeface="Calibri" pitchFamily="34" charset="0"/>
              </a:rPr>
              <a:t>GS-US-292-0109 Study</a:t>
            </a:r>
          </a:p>
          <a:p>
            <a:pPr marL="342900" lvl="1" indent="-342900" eaLnBrk="0" hangingPunct="0">
              <a:lnSpc>
                <a:spcPct val="90000"/>
              </a:lnSpc>
              <a:spcBef>
                <a:spcPts val="1200"/>
              </a:spcBef>
              <a:buClr>
                <a:srgbClr val="CC3300"/>
              </a:buClr>
              <a:buFont typeface="Wingdings" pitchFamily="2" charset="2"/>
              <a:buChar char="§"/>
              <a:tabLst>
                <a:tab pos="3683000" algn="l"/>
              </a:tabLst>
            </a:pPr>
            <a:r>
              <a:rPr lang="cs-CZ" sz="2800" b="1" dirty="0">
                <a:solidFill>
                  <a:srgbClr val="CC3300"/>
                </a:solidFill>
                <a:latin typeface="Calibri" pitchFamily="34" charset="0"/>
              </a:rPr>
              <a:t>GS-US-311-1089 Study</a:t>
            </a:r>
            <a:r>
              <a:rPr lang="en-US" sz="2800" b="1" dirty="0">
                <a:solidFill>
                  <a:srgbClr val="C0C0C0"/>
                </a:solidFill>
                <a:latin typeface="Calibri" pitchFamily="34" charset="0"/>
              </a:rPr>
              <a:t>		</a:t>
            </a: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ZoneTexte 4"/>
          <p:cNvSpPr txBox="1">
            <a:spLocks noChangeArrowheads="1"/>
          </p:cNvSpPr>
          <p:nvPr/>
        </p:nvSpPr>
        <p:spPr bwMode="auto">
          <a:xfrm>
            <a:off x="2263660" y="1117274"/>
            <a:ext cx="465441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400" b="1" dirty="0">
                <a:solidFill>
                  <a:srgbClr val="CC3300"/>
                </a:solidFill>
                <a:latin typeface="Calibri" pitchFamily="34" charset="0"/>
              </a:rPr>
              <a:t>Change in renal biomarkers at W96</a:t>
            </a:r>
          </a:p>
        </p:txBody>
      </p:sp>
      <p:sp>
        <p:nvSpPr>
          <p:cNvPr id="70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sp>
        <p:nvSpPr>
          <p:cNvPr id="33" name="Espace réservé du contenu 32"/>
          <p:cNvSpPr>
            <a:spLocks noGrp="1"/>
          </p:cNvSpPr>
          <p:nvPr>
            <p:ph idx="1"/>
          </p:nvPr>
        </p:nvSpPr>
        <p:spPr>
          <a:xfrm>
            <a:off x="50800" y="5666469"/>
            <a:ext cx="9024938" cy="819883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en-US" sz="1600" b="1" dirty="0"/>
              <a:t>Discontinuation for renal adverse event 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F/TAF = 0</a:t>
            </a:r>
          </a:p>
          <a:p>
            <a:pPr lvl="1">
              <a:spcBef>
                <a:spcPts val="0"/>
              </a:spcBef>
            </a:pPr>
            <a:r>
              <a:rPr lang="en-US" sz="1600" dirty="0"/>
              <a:t>F/TDF = 2 (creatinine increase = 1, renal tubular disorder = 1)</a:t>
            </a:r>
          </a:p>
          <a:p>
            <a:pPr>
              <a:spcBef>
                <a:spcPts val="0"/>
              </a:spcBef>
            </a:pPr>
            <a:endParaRPr lang="fr-FR" sz="1600" dirty="0"/>
          </a:p>
        </p:txBody>
      </p:sp>
      <p:sp>
        <p:nvSpPr>
          <p:cNvPr id="78" name="Rectangle 77"/>
          <p:cNvSpPr/>
          <p:nvPr/>
        </p:nvSpPr>
        <p:spPr>
          <a:xfrm>
            <a:off x="3237921" y="1713760"/>
            <a:ext cx="5098062" cy="369332"/>
          </a:xfrm>
          <a:prstGeom prst="rect">
            <a:avLst/>
          </a:prstGeom>
        </p:spPr>
        <p:txBody>
          <a:bodyPr wrap="none" anchor="ctr" anchorCtr="0">
            <a:spAutoFit/>
          </a:bodyPr>
          <a:lstStyle/>
          <a:p>
            <a:r>
              <a:rPr lang="en-US" b="1" dirty="0">
                <a:solidFill>
                  <a:srgbClr val="CC3300"/>
                </a:solidFill>
                <a:latin typeface="+mj-lt"/>
              </a:rPr>
              <a:t>Urine protein to creatinine ratio (% median change)</a:t>
            </a:r>
          </a:p>
        </p:txBody>
      </p:sp>
      <p:sp>
        <p:nvSpPr>
          <p:cNvPr id="140" name="Rectangle 6"/>
          <p:cNvSpPr>
            <a:spLocks noChangeArrowheads="1"/>
          </p:cNvSpPr>
          <p:nvPr/>
        </p:nvSpPr>
        <p:spPr bwMode="auto">
          <a:xfrm>
            <a:off x="-10674" y="1713760"/>
            <a:ext cx="3031666" cy="414000"/>
          </a:xfrm>
          <a:prstGeom prst="rect">
            <a:avLst/>
          </a:prstGeom>
          <a:noFill/>
          <a:ln>
            <a:noFill/>
          </a:ln>
          <a:extLst/>
        </p:spPr>
        <p:txBody>
          <a:bodyPr tIns="91440" bIns="91440" anchor="ctr" anchorCtr="0"/>
          <a:lstStyle/>
          <a:p>
            <a:pPr algn="ctr">
              <a:lnSpc>
                <a:spcPct val="90000"/>
              </a:lnSpc>
            </a:pPr>
            <a:r>
              <a:rPr lang="en-GB" altLang="en-US" b="1" dirty="0" err="1">
                <a:solidFill>
                  <a:srgbClr val="CC3300"/>
                </a:solidFill>
                <a:latin typeface="+mj-lt"/>
                <a:ea typeface="MS PGothic" pitchFamily="34" charset="-128"/>
              </a:rPr>
              <a:t>eGFR</a:t>
            </a:r>
            <a:endParaRPr lang="en-GB" altLang="en-US" b="1" dirty="0">
              <a:solidFill>
                <a:srgbClr val="CC3300"/>
              </a:solidFill>
              <a:latin typeface="+mj-lt"/>
              <a:ea typeface="MS PGothic" pitchFamily="34" charset="-128"/>
            </a:endParaRPr>
          </a:p>
          <a:p>
            <a:pPr algn="ctr">
              <a:lnSpc>
                <a:spcPct val="90000"/>
              </a:lnSpc>
            </a:pPr>
            <a:r>
              <a:rPr lang="en-US" altLang="en-US" b="1" dirty="0">
                <a:solidFill>
                  <a:srgbClr val="CC3300"/>
                </a:solidFill>
                <a:latin typeface="+mj-lt"/>
              </a:rPr>
              <a:t>Median Change (mL/min)</a:t>
            </a:r>
            <a:endParaRPr lang="en-GB" altLang="en-US" b="1" dirty="0">
              <a:solidFill>
                <a:srgbClr val="CC3300"/>
              </a:solidFill>
              <a:latin typeface="+mj-lt"/>
              <a:ea typeface="MS PGothic" pitchFamily="34" charset="-128"/>
            </a:endParaRPr>
          </a:p>
        </p:txBody>
      </p:sp>
      <p:graphicFrame>
        <p:nvGraphicFramePr>
          <p:cNvPr id="139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073677"/>
              </p:ext>
            </p:extLst>
          </p:nvPr>
        </p:nvGraphicFramePr>
        <p:xfrm>
          <a:off x="287079" y="3106899"/>
          <a:ext cx="2001147" cy="250192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41" name="ZoneTexte 140"/>
          <p:cNvSpPr txBox="1"/>
          <p:nvPr/>
        </p:nvSpPr>
        <p:spPr>
          <a:xfrm>
            <a:off x="1416172" y="3319392"/>
            <a:ext cx="2744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333399"/>
                </a:solidFill>
                <a:latin typeface="+mn-lt"/>
              </a:rPr>
              <a:t>*</a:t>
            </a:r>
          </a:p>
        </p:txBody>
      </p:sp>
      <p:sp>
        <p:nvSpPr>
          <p:cNvPr id="142" name="ZoneTexte 141"/>
          <p:cNvSpPr txBox="1"/>
          <p:nvPr/>
        </p:nvSpPr>
        <p:spPr>
          <a:xfrm>
            <a:off x="974826" y="3541363"/>
            <a:ext cx="5056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10.0</a:t>
            </a:r>
          </a:p>
        </p:txBody>
      </p:sp>
      <p:sp>
        <p:nvSpPr>
          <p:cNvPr id="143" name="ZoneTexte 142"/>
          <p:cNvSpPr txBox="1"/>
          <p:nvPr/>
        </p:nvSpPr>
        <p:spPr>
          <a:xfrm>
            <a:off x="1561777" y="3854317"/>
            <a:ext cx="4146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400" b="1" dirty="0">
                <a:solidFill>
                  <a:srgbClr val="333399"/>
                </a:solidFill>
                <a:latin typeface="+mj-lt"/>
              </a:rPr>
              <a:t>4.0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2540060" y="2201180"/>
            <a:ext cx="6546790" cy="3465554"/>
            <a:chOff x="2540060" y="1816804"/>
            <a:chExt cx="6546790" cy="3465554"/>
          </a:xfrm>
        </p:grpSpPr>
        <p:sp>
          <p:nvSpPr>
            <p:cNvPr id="80" name="Rectangle 79"/>
            <p:cNvSpPr/>
            <p:nvPr/>
          </p:nvSpPr>
          <p:spPr>
            <a:xfrm>
              <a:off x="7636043" y="4534926"/>
              <a:ext cx="1055097" cy="30777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* p &lt; 0.001</a:t>
              </a:r>
            </a:p>
          </p:txBody>
        </p:sp>
        <p:grpSp>
          <p:nvGrpSpPr>
            <p:cNvPr id="81" name="Groupe 80"/>
            <p:cNvGrpSpPr/>
            <p:nvPr/>
          </p:nvGrpSpPr>
          <p:grpSpPr>
            <a:xfrm>
              <a:off x="2808721" y="2249450"/>
              <a:ext cx="5109632" cy="2948032"/>
              <a:chOff x="-6851650" y="1849276"/>
              <a:chExt cx="6289675" cy="3200751"/>
            </a:xfrm>
          </p:grpSpPr>
          <p:sp>
            <p:nvSpPr>
              <p:cNvPr id="82" name="Line 8"/>
              <p:cNvSpPr>
                <a:spLocks noChangeShapeType="1"/>
              </p:cNvSpPr>
              <p:nvPr/>
            </p:nvSpPr>
            <p:spPr bwMode="auto">
              <a:xfrm flipV="1">
                <a:off x="-6762750" y="3721100"/>
                <a:ext cx="0" cy="1328927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3" name="Line 9"/>
              <p:cNvSpPr>
                <a:spLocks noChangeShapeType="1"/>
              </p:cNvSpPr>
              <p:nvPr/>
            </p:nvSpPr>
            <p:spPr bwMode="auto">
              <a:xfrm>
                <a:off x="-6762750" y="3721100"/>
                <a:ext cx="6200775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4" name="Line 10"/>
              <p:cNvSpPr>
                <a:spLocks noChangeShapeType="1"/>
              </p:cNvSpPr>
              <p:nvPr/>
            </p:nvSpPr>
            <p:spPr bwMode="auto">
              <a:xfrm flipV="1">
                <a:off x="-6762750" y="1849276"/>
                <a:ext cx="0" cy="1871826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5" name="Line 11"/>
              <p:cNvSpPr>
                <a:spLocks noChangeShapeType="1"/>
              </p:cNvSpPr>
              <p:nvPr/>
            </p:nvSpPr>
            <p:spPr bwMode="auto">
              <a:xfrm>
                <a:off x="-6851650" y="259715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6" name="Line 12"/>
              <p:cNvSpPr>
                <a:spLocks noChangeShapeType="1"/>
              </p:cNvSpPr>
              <p:nvPr/>
            </p:nvSpPr>
            <p:spPr bwMode="auto">
              <a:xfrm>
                <a:off x="-6851650" y="372110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7" name="Line 13"/>
              <p:cNvSpPr>
                <a:spLocks noChangeShapeType="1"/>
              </p:cNvSpPr>
              <p:nvPr/>
            </p:nvSpPr>
            <p:spPr bwMode="auto">
              <a:xfrm>
                <a:off x="-6851650" y="297180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88" name="Line 14"/>
              <p:cNvSpPr>
                <a:spLocks noChangeShapeType="1"/>
              </p:cNvSpPr>
              <p:nvPr/>
            </p:nvSpPr>
            <p:spPr bwMode="auto">
              <a:xfrm>
                <a:off x="-6851650" y="3344863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0" name="Line 16"/>
              <p:cNvSpPr>
                <a:spLocks noChangeShapeType="1"/>
              </p:cNvSpPr>
              <p:nvPr/>
            </p:nvSpPr>
            <p:spPr bwMode="auto">
              <a:xfrm>
                <a:off x="-6851650" y="4848225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1" name="Line 17"/>
              <p:cNvSpPr>
                <a:spLocks noChangeShapeType="1"/>
              </p:cNvSpPr>
              <p:nvPr/>
            </p:nvSpPr>
            <p:spPr bwMode="auto">
              <a:xfrm>
                <a:off x="-6851650" y="4473575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2" name="Line 18"/>
              <p:cNvSpPr>
                <a:spLocks noChangeShapeType="1"/>
              </p:cNvSpPr>
              <p:nvPr/>
            </p:nvSpPr>
            <p:spPr bwMode="auto">
              <a:xfrm>
                <a:off x="-6851650" y="409575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4" name="Freeform 20"/>
              <p:cNvSpPr>
                <a:spLocks/>
              </p:cNvSpPr>
              <p:nvPr/>
            </p:nvSpPr>
            <p:spPr bwMode="auto">
              <a:xfrm>
                <a:off x="-5959475" y="3615885"/>
                <a:ext cx="381000" cy="105216"/>
              </a:xfrm>
              <a:custGeom>
                <a:avLst/>
                <a:gdLst>
                  <a:gd name="T0" fmla="*/ 240 w 240"/>
                  <a:gd name="T1" fmla="*/ 0 h 179"/>
                  <a:gd name="T2" fmla="*/ 0 w 240"/>
                  <a:gd name="T3" fmla="*/ 0 h 179"/>
                  <a:gd name="T4" fmla="*/ 0 w 240"/>
                  <a:gd name="T5" fmla="*/ 179 h 179"/>
                  <a:gd name="T6" fmla="*/ 240 w 240"/>
                  <a:gd name="T7" fmla="*/ 179 h 179"/>
                  <a:gd name="T8" fmla="*/ 240 w 240"/>
                  <a:gd name="T9" fmla="*/ 0 h 179"/>
                  <a:gd name="T10" fmla="*/ 240 w 240"/>
                  <a:gd name="T11" fmla="*/ 0 h 17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179">
                    <a:moveTo>
                      <a:pt x="240" y="0"/>
                    </a:moveTo>
                    <a:lnTo>
                      <a:pt x="0" y="0"/>
                    </a:lnTo>
                    <a:lnTo>
                      <a:pt x="0" y="179"/>
                    </a:lnTo>
                    <a:lnTo>
                      <a:pt x="240" y="179"/>
                    </a:lnTo>
                    <a:lnTo>
                      <a:pt x="240" y="0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5" name="Freeform 21"/>
              <p:cNvSpPr>
                <a:spLocks/>
              </p:cNvSpPr>
              <p:nvPr/>
            </p:nvSpPr>
            <p:spPr bwMode="auto">
              <a:xfrm>
                <a:off x="-4402138" y="2729365"/>
                <a:ext cx="382587" cy="991736"/>
              </a:xfrm>
              <a:custGeom>
                <a:avLst/>
                <a:gdLst>
                  <a:gd name="T0" fmla="*/ 0 w 241"/>
                  <a:gd name="T1" fmla="*/ 0 h 282"/>
                  <a:gd name="T2" fmla="*/ 0 w 241"/>
                  <a:gd name="T3" fmla="*/ 282 h 282"/>
                  <a:gd name="T4" fmla="*/ 241 w 241"/>
                  <a:gd name="T5" fmla="*/ 282 h 282"/>
                  <a:gd name="T6" fmla="*/ 241 w 241"/>
                  <a:gd name="T7" fmla="*/ 0 h 282"/>
                  <a:gd name="T8" fmla="*/ 0 w 241"/>
                  <a:gd name="T9" fmla="*/ 0 h 282"/>
                  <a:gd name="T10" fmla="*/ 0 w 241"/>
                  <a:gd name="T11" fmla="*/ 0 h 2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1" h="282">
                    <a:moveTo>
                      <a:pt x="0" y="0"/>
                    </a:moveTo>
                    <a:lnTo>
                      <a:pt x="0" y="282"/>
                    </a:lnTo>
                    <a:lnTo>
                      <a:pt x="241" y="282"/>
                    </a:lnTo>
                    <a:lnTo>
                      <a:pt x="24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6" name="Freeform 22"/>
              <p:cNvSpPr>
                <a:spLocks/>
              </p:cNvSpPr>
              <p:nvPr/>
            </p:nvSpPr>
            <p:spPr bwMode="auto">
              <a:xfrm>
                <a:off x="-2855913" y="2119207"/>
                <a:ext cx="381000" cy="1601893"/>
              </a:xfrm>
              <a:custGeom>
                <a:avLst/>
                <a:gdLst>
                  <a:gd name="T0" fmla="*/ 240 w 240"/>
                  <a:gd name="T1" fmla="*/ 0 h 422"/>
                  <a:gd name="T2" fmla="*/ 0 w 240"/>
                  <a:gd name="T3" fmla="*/ 0 h 422"/>
                  <a:gd name="T4" fmla="*/ 0 w 240"/>
                  <a:gd name="T5" fmla="*/ 422 h 422"/>
                  <a:gd name="T6" fmla="*/ 240 w 240"/>
                  <a:gd name="T7" fmla="*/ 422 h 422"/>
                  <a:gd name="T8" fmla="*/ 240 w 240"/>
                  <a:gd name="T9" fmla="*/ 0 h 422"/>
                  <a:gd name="T10" fmla="*/ 240 w 240"/>
                  <a:gd name="T11" fmla="*/ 0 h 42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422">
                    <a:moveTo>
                      <a:pt x="240" y="0"/>
                    </a:moveTo>
                    <a:lnTo>
                      <a:pt x="0" y="0"/>
                    </a:lnTo>
                    <a:lnTo>
                      <a:pt x="0" y="422"/>
                    </a:lnTo>
                    <a:lnTo>
                      <a:pt x="240" y="422"/>
                    </a:lnTo>
                    <a:lnTo>
                      <a:pt x="240" y="0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7" name="Freeform 23"/>
              <p:cNvSpPr>
                <a:spLocks/>
              </p:cNvSpPr>
              <p:nvPr/>
            </p:nvSpPr>
            <p:spPr bwMode="auto">
              <a:xfrm>
                <a:off x="-1304925" y="1966232"/>
                <a:ext cx="381000" cy="1754869"/>
              </a:xfrm>
              <a:custGeom>
                <a:avLst/>
                <a:gdLst>
                  <a:gd name="T0" fmla="*/ 240 w 240"/>
                  <a:gd name="T1" fmla="*/ 512 h 512"/>
                  <a:gd name="T2" fmla="*/ 240 w 240"/>
                  <a:gd name="T3" fmla="*/ 0 h 512"/>
                  <a:gd name="T4" fmla="*/ 0 w 240"/>
                  <a:gd name="T5" fmla="*/ 0 h 512"/>
                  <a:gd name="T6" fmla="*/ 0 w 240"/>
                  <a:gd name="T7" fmla="*/ 512 h 512"/>
                  <a:gd name="T8" fmla="*/ 240 w 240"/>
                  <a:gd name="T9" fmla="*/ 512 h 512"/>
                  <a:gd name="T10" fmla="*/ 240 w 240"/>
                  <a:gd name="T11" fmla="*/ 512 h 5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512">
                    <a:moveTo>
                      <a:pt x="240" y="512"/>
                    </a:moveTo>
                    <a:lnTo>
                      <a:pt x="240" y="0"/>
                    </a:lnTo>
                    <a:lnTo>
                      <a:pt x="0" y="0"/>
                    </a:lnTo>
                    <a:lnTo>
                      <a:pt x="0" y="512"/>
                    </a:lnTo>
                    <a:lnTo>
                      <a:pt x="240" y="512"/>
                    </a:lnTo>
                    <a:lnTo>
                      <a:pt x="240" y="512"/>
                    </a:lnTo>
                    <a:close/>
                  </a:path>
                </a:pathLst>
              </a:cu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8" name="Freeform 24"/>
              <p:cNvSpPr>
                <a:spLocks/>
              </p:cNvSpPr>
              <p:nvPr/>
            </p:nvSpPr>
            <p:spPr bwMode="auto">
              <a:xfrm>
                <a:off x="-1752600" y="3721100"/>
                <a:ext cx="381000" cy="1137278"/>
              </a:xfrm>
              <a:custGeom>
                <a:avLst/>
                <a:gdLst>
                  <a:gd name="T0" fmla="*/ 240 w 240"/>
                  <a:gd name="T1" fmla="*/ 0 h 938"/>
                  <a:gd name="T2" fmla="*/ 0 w 240"/>
                  <a:gd name="T3" fmla="*/ 0 h 938"/>
                  <a:gd name="T4" fmla="*/ 0 w 240"/>
                  <a:gd name="T5" fmla="*/ 938 h 938"/>
                  <a:gd name="T6" fmla="*/ 240 w 240"/>
                  <a:gd name="T7" fmla="*/ 938 h 938"/>
                  <a:gd name="T8" fmla="*/ 240 w 240"/>
                  <a:gd name="T9" fmla="*/ 0 h 938"/>
                  <a:gd name="T10" fmla="*/ 240 w 240"/>
                  <a:gd name="T11" fmla="*/ 0 h 93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938">
                    <a:moveTo>
                      <a:pt x="240" y="0"/>
                    </a:moveTo>
                    <a:lnTo>
                      <a:pt x="0" y="0"/>
                    </a:lnTo>
                    <a:lnTo>
                      <a:pt x="0" y="938"/>
                    </a:lnTo>
                    <a:lnTo>
                      <a:pt x="240" y="938"/>
                    </a:lnTo>
                    <a:lnTo>
                      <a:pt x="240" y="0"/>
                    </a:lnTo>
                    <a:lnTo>
                      <a:pt x="240" y="0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99" name="Freeform 25"/>
              <p:cNvSpPr>
                <a:spLocks/>
              </p:cNvSpPr>
              <p:nvPr/>
            </p:nvSpPr>
            <p:spPr bwMode="auto">
              <a:xfrm>
                <a:off x="-3303588" y="3721100"/>
                <a:ext cx="381000" cy="128696"/>
              </a:xfrm>
              <a:custGeom>
                <a:avLst/>
                <a:gdLst>
                  <a:gd name="T0" fmla="*/ 240 w 240"/>
                  <a:gd name="T1" fmla="*/ 386 h 386"/>
                  <a:gd name="T2" fmla="*/ 240 w 240"/>
                  <a:gd name="T3" fmla="*/ 0 h 386"/>
                  <a:gd name="T4" fmla="*/ 0 w 240"/>
                  <a:gd name="T5" fmla="*/ 0 h 386"/>
                  <a:gd name="T6" fmla="*/ 0 w 240"/>
                  <a:gd name="T7" fmla="*/ 386 h 386"/>
                  <a:gd name="T8" fmla="*/ 240 w 240"/>
                  <a:gd name="T9" fmla="*/ 386 h 386"/>
                  <a:gd name="T10" fmla="*/ 240 w 240"/>
                  <a:gd name="T11" fmla="*/ 386 h 3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40" h="386">
                    <a:moveTo>
                      <a:pt x="240" y="386"/>
                    </a:moveTo>
                    <a:lnTo>
                      <a:pt x="240" y="0"/>
                    </a:lnTo>
                    <a:lnTo>
                      <a:pt x="0" y="0"/>
                    </a:lnTo>
                    <a:lnTo>
                      <a:pt x="0" y="386"/>
                    </a:lnTo>
                    <a:lnTo>
                      <a:pt x="240" y="386"/>
                    </a:lnTo>
                    <a:lnTo>
                      <a:pt x="240" y="386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0" name="Freeform 26"/>
              <p:cNvSpPr>
                <a:spLocks/>
              </p:cNvSpPr>
              <p:nvPr/>
            </p:nvSpPr>
            <p:spPr bwMode="auto">
              <a:xfrm>
                <a:off x="-4848225" y="3589691"/>
                <a:ext cx="379413" cy="131408"/>
              </a:xfrm>
              <a:custGeom>
                <a:avLst/>
                <a:gdLst>
                  <a:gd name="T0" fmla="*/ 0 w 239"/>
                  <a:gd name="T1" fmla="*/ 0 h 183"/>
                  <a:gd name="T2" fmla="*/ 0 w 239"/>
                  <a:gd name="T3" fmla="*/ 183 h 183"/>
                  <a:gd name="T4" fmla="*/ 239 w 239"/>
                  <a:gd name="T5" fmla="*/ 183 h 183"/>
                  <a:gd name="T6" fmla="*/ 239 w 239"/>
                  <a:gd name="T7" fmla="*/ 0 h 183"/>
                  <a:gd name="T8" fmla="*/ 0 w 239"/>
                  <a:gd name="T9" fmla="*/ 0 h 183"/>
                  <a:gd name="T10" fmla="*/ 0 w 239"/>
                  <a:gd name="T11" fmla="*/ 0 h 1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9" h="183">
                    <a:moveTo>
                      <a:pt x="0" y="0"/>
                    </a:moveTo>
                    <a:lnTo>
                      <a:pt x="0" y="183"/>
                    </a:lnTo>
                    <a:lnTo>
                      <a:pt x="239" y="183"/>
                    </a:lnTo>
                    <a:lnTo>
                      <a:pt x="239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  <p:sp>
            <p:nvSpPr>
              <p:cNvPr id="101" name="Freeform 27"/>
              <p:cNvSpPr>
                <a:spLocks/>
              </p:cNvSpPr>
              <p:nvPr/>
            </p:nvSpPr>
            <p:spPr bwMode="auto">
              <a:xfrm>
                <a:off x="-6399213" y="3721100"/>
                <a:ext cx="379413" cy="955674"/>
              </a:xfrm>
              <a:custGeom>
                <a:avLst/>
                <a:gdLst>
                  <a:gd name="T0" fmla="*/ 239 w 239"/>
                  <a:gd name="T1" fmla="*/ 0 h 350"/>
                  <a:gd name="T2" fmla="*/ 0 w 239"/>
                  <a:gd name="T3" fmla="*/ 0 h 350"/>
                  <a:gd name="T4" fmla="*/ 0 w 239"/>
                  <a:gd name="T5" fmla="*/ 350 h 350"/>
                  <a:gd name="T6" fmla="*/ 239 w 239"/>
                  <a:gd name="T7" fmla="*/ 350 h 350"/>
                  <a:gd name="T8" fmla="*/ 239 w 239"/>
                  <a:gd name="T9" fmla="*/ 0 h 350"/>
                  <a:gd name="T10" fmla="*/ 239 w 239"/>
                  <a:gd name="T11" fmla="*/ 0 h 35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239" h="350">
                    <a:moveTo>
                      <a:pt x="239" y="0"/>
                    </a:moveTo>
                    <a:lnTo>
                      <a:pt x="0" y="0"/>
                    </a:lnTo>
                    <a:lnTo>
                      <a:pt x="0" y="350"/>
                    </a:lnTo>
                    <a:lnTo>
                      <a:pt x="239" y="350"/>
                    </a:lnTo>
                    <a:lnTo>
                      <a:pt x="239" y="0"/>
                    </a:lnTo>
                    <a:lnTo>
                      <a:pt x="239" y="0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400">
                  <a:solidFill>
                    <a:srgbClr val="000066"/>
                  </a:solidFill>
                  <a:latin typeface="+mn-lt"/>
                </a:endParaRPr>
              </a:p>
            </p:txBody>
          </p:sp>
        </p:grpSp>
        <p:sp>
          <p:nvSpPr>
            <p:cNvPr id="102" name="Rectangle 35"/>
            <p:cNvSpPr>
              <a:spLocks noChangeArrowheads="1"/>
            </p:cNvSpPr>
            <p:nvPr/>
          </p:nvSpPr>
          <p:spPr bwMode="auto">
            <a:xfrm>
              <a:off x="3122131" y="4931828"/>
              <a:ext cx="4164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- 26.0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3" name="Rectangle 37"/>
            <p:cNvSpPr>
              <a:spLocks noChangeArrowheads="1"/>
            </p:cNvSpPr>
            <p:nvPr/>
          </p:nvSpPr>
          <p:spPr bwMode="auto">
            <a:xfrm>
              <a:off x="4463310" y="3626879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3.4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4" name="Rectangle 39"/>
            <p:cNvSpPr>
              <a:spLocks noChangeArrowheads="1"/>
            </p:cNvSpPr>
            <p:nvPr/>
          </p:nvSpPr>
          <p:spPr bwMode="auto">
            <a:xfrm>
              <a:off x="5674729" y="4106340"/>
              <a:ext cx="325497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- 4.1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5" name="Rectangle 41"/>
            <p:cNvSpPr>
              <a:spLocks noChangeArrowheads="1"/>
            </p:cNvSpPr>
            <p:nvPr/>
          </p:nvSpPr>
          <p:spPr bwMode="auto">
            <a:xfrm>
              <a:off x="6882779" y="5066914"/>
              <a:ext cx="41649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- 29.7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6" name="Rectangle 42"/>
            <p:cNvSpPr>
              <a:spLocks noChangeArrowheads="1"/>
            </p:cNvSpPr>
            <p:nvPr/>
          </p:nvSpPr>
          <p:spPr bwMode="auto">
            <a:xfrm>
              <a:off x="3597010" y="3637003"/>
              <a:ext cx="23083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2.7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7" name="Rectangle 43"/>
            <p:cNvSpPr>
              <a:spLocks noChangeArrowheads="1"/>
            </p:cNvSpPr>
            <p:nvPr/>
          </p:nvSpPr>
          <p:spPr bwMode="auto">
            <a:xfrm>
              <a:off x="4795428" y="2844170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27.0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8" name="Rectangle 44"/>
            <p:cNvSpPr>
              <a:spLocks noChangeArrowheads="1"/>
            </p:cNvSpPr>
            <p:nvPr/>
          </p:nvSpPr>
          <p:spPr bwMode="auto">
            <a:xfrm>
              <a:off x="6057027" y="2257690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42.6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09" name="Rectangle 45"/>
            <p:cNvSpPr>
              <a:spLocks noChangeArrowheads="1"/>
            </p:cNvSpPr>
            <p:nvPr/>
          </p:nvSpPr>
          <p:spPr bwMode="auto">
            <a:xfrm>
              <a:off x="7327954" y="2129220"/>
              <a:ext cx="3209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46.8</a:t>
              </a:r>
              <a:endParaRPr lang="fr-FR" sz="1400" dirty="0">
                <a:solidFill>
                  <a:srgbClr val="333399"/>
                </a:solidFill>
                <a:latin typeface="+mj-lt"/>
              </a:endParaRPr>
            </a:p>
          </p:txBody>
        </p:sp>
        <p:sp>
          <p:nvSpPr>
            <p:cNvPr id="115" name="Rectangle 51"/>
            <p:cNvSpPr>
              <a:spLocks noChangeArrowheads="1"/>
            </p:cNvSpPr>
            <p:nvPr/>
          </p:nvSpPr>
          <p:spPr bwMode="auto">
            <a:xfrm>
              <a:off x="2540060" y="4913243"/>
              <a:ext cx="2594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-30</a:t>
              </a:r>
            </a:p>
          </p:txBody>
        </p:sp>
        <p:sp>
          <p:nvSpPr>
            <p:cNvPr id="117" name="Rectangle 53"/>
            <p:cNvSpPr>
              <a:spLocks noChangeArrowheads="1"/>
            </p:cNvSpPr>
            <p:nvPr/>
          </p:nvSpPr>
          <p:spPr bwMode="auto">
            <a:xfrm>
              <a:off x="2540060" y="4566711"/>
              <a:ext cx="2594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-20</a:t>
              </a:r>
            </a:p>
          </p:txBody>
        </p:sp>
        <p:sp>
          <p:nvSpPr>
            <p:cNvPr id="119" name="Rectangle 55"/>
            <p:cNvSpPr>
              <a:spLocks noChangeArrowheads="1"/>
            </p:cNvSpPr>
            <p:nvPr/>
          </p:nvSpPr>
          <p:spPr bwMode="auto">
            <a:xfrm>
              <a:off x="2540060" y="4221642"/>
              <a:ext cx="259486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-10</a:t>
              </a:r>
            </a:p>
          </p:txBody>
        </p:sp>
        <p:sp>
          <p:nvSpPr>
            <p:cNvPr id="120" name="Rectangle 56"/>
            <p:cNvSpPr>
              <a:spLocks noChangeArrowheads="1"/>
            </p:cNvSpPr>
            <p:nvPr/>
          </p:nvSpPr>
          <p:spPr bwMode="auto">
            <a:xfrm>
              <a:off x="2675110" y="3876573"/>
              <a:ext cx="9985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21" name="Rectangle 57"/>
            <p:cNvSpPr>
              <a:spLocks noChangeArrowheads="1"/>
            </p:cNvSpPr>
            <p:nvPr/>
          </p:nvSpPr>
          <p:spPr bwMode="auto">
            <a:xfrm>
              <a:off x="2599847" y="3530042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>
                  <a:solidFill>
                    <a:srgbClr val="000066"/>
                  </a:solidFill>
                  <a:latin typeface="+mn-lt"/>
                </a:rPr>
                <a:t>10</a:t>
              </a:r>
            </a:p>
          </p:txBody>
        </p:sp>
        <p:sp>
          <p:nvSpPr>
            <p:cNvPr id="122" name="Rectangle 58"/>
            <p:cNvSpPr>
              <a:spLocks noChangeArrowheads="1"/>
            </p:cNvSpPr>
            <p:nvPr/>
          </p:nvSpPr>
          <p:spPr bwMode="auto">
            <a:xfrm>
              <a:off x="2599847" y="3184973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123" name="Rectangle 59"/>
            <p:cNvSpPr>
              <a:spLocks noChangeArrowheads="1"/>
            </p:cNvSpPr>
            <p:nvPr/>
          </p:nvSpPr>
          <p:spPr bwMode="auto">
            <a:xfrm>
              <a:off x="2599847" y="2839904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30</a:t>
              </a:r>
            </a:p>
          </p:txBody>
        </p:sp>
        <p:sp>
          <p:nvSpPr>
            <p:cNvPr id="124" name="Rectangle 60"/>
            <p:cNvSpPr>
              <a:spLocks noChangeArrowheads="1"/>
            </p:cNvSpPr>
            <p:nvPr/>
          </p:nvSpPr>
          <p:spPr bwMode="auto">
            <a:xfrm>
              <a:off x="3356690" y="1816804"/>
              <a:ext cx="426274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+mj-lt"/>
                </a:rPr>
                <a:t>P/Cr </a:t>
              </a:r>
            </a:p>
          </p:txBody>
        </p:sp>
        <p:sp>
          <p:nvSpPr>
            <p:cNvPr id="125" name="Rectangle 61"/>
            <p:cNvSpPr>
              <a:spLocks noChangeArrowheads="1"/>
            </p:cNvSpPr>
            <p:nvPr/>
          </p:nvSpPr>
          <p:spPr bwMode="auto">
            <a:xfrm>
              <a:off x="4602502" y="1816804"/>
              <a:ext cx="623856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b="1" dirty="0" err="1">
                  <a:solidFill>
                    <a:srgbClr val="333399"/>
                  </a:solidFill>
                  <a:latin typeface="+mj-lt"/>
                </a:rPr>
                <a:t>Alb</a:t>
              </a:r>
              <a:r>
                <a:rPr lang="fr-FR" b="1" dirty="0">
                  <a:solidFill>
                    <a:srgbClr val="333399"/>
                  </a:solidFill>
                  <a:latin typeface="+mj-lt"/>
                </a:rPr>
                <a:t>/Cr</a:t>
              </a:r>
            </a:p>
          </p:txBody>
        </p:sp>
        <p:sp>
          <p:nvSpPr>
            <p:cNvPr id="126" name="Rectangle 62"/>
            <p:cNvSpPr>
              <a:spLocks noChangeArrowheads="1"/>
            </p:cNvSpPr>
            <p:nvPr/>
          </p:nvSpPr>
          <p:spPr bwMode="auto">
            <a:xfrm>
              <a:off x="5647126" y="1816804"/>
              <a:ext cx="685622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+mj-lt"/>
                </a:rPr>
                <a:t>RBP/Cr </a:t>
              </a:r>
            </a:p>
          </p:txBody>
        </p:sp>
        <p:sp>
          <p:nvSpPr>
            <p:cNvPr id="127" name="Rectangle 63"/>
            <p:cNvSpPr>
              <a:spLocks noChangeArrowheads="1"/>
            </p:cNvSpPr>
            <p:nvPr/>
          </p:nvSpPr>
          <p:spPr bwMode="auto">
            <a:xfrm>
              <a:off x="6895517" y="1816804"/>
              <a:ext cx="896079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b="1" dirty="0">
                  <a:solidFill>
                    <a:srgbClr val="333399"/>
                  </a:solidFill>
                  <a:latin typeface="Symbol"/>
                </a:rPr>
                <a:t>b</a:t>
              </a:r>
              <a:r>
                <a:rPr lang="fr-FR" b="1" dirty="0">
                  <a:solidFill>
                    <a:srgbClr val="333399"/>
                  </a:solidFill>
                  <a:latin typeface="+mj-lt"/>
                </a:rPr>
                <a:t>2MG/Cr</a:t>
              </a:r>
            </a:p>
          </p:txBody>
        </p:sp>
        <p:sp>
          <p:nvSpPr>
            <p:cNvPr id="128" name="ZoneTexte 1"/>
            <p:cNvSpPr txBox="1">
              <a:spLocks noChangeArrowheads="1"/>
            </p:cNvSpPr>
            <p:nvPr/>
          </p:nvSpPr>
          <p:spPr bwMode="auto">
            <a:xfrm>
              <a:off x="7585117" y="4916849"/>
              <a:ext cx="1501733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Cr: </a:t>
              </a:r>
              <a:r>
                <a:rPr lang="fr-FR" sz="1400" dirty="0" err="1">
                  <a:solidFill>
                    <a:srgbClr val="000066"/>
                  </a:solidFill>
                  <a:latin typeface="+mn-lt"/>
                </a:rPr>
                <a:t>creatininuria</a:t>
              </a:r>
              <a:endParaRPr lang="fr-FR" sz="1400" dirty="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29" name="ZoneTexte 128"/>
            <p:cNvSpPr txBox="1"/>
            <p:nvPr/>
          </p:nvSpPr>
          <p:spPr>
            <a:xfrm>
              <a:off x="3342264" y="3251432"/>
              <a:ext cx="2844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solidFill>
                    <a:srgbClr val="333399"/>
                  </a:solidFill>
                  <a:latin typeface="+mn-lt"/>
                </a:rPr>
                <a:t>*</a:t>
              </a:r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7041288" y="2173770"/>
              <a:ext cx="2844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solidFill>
                    <a:srgbClr val="333399"/>
                  </a:solidFill>
                  <a:latin typeface="+mn-lt"/>
                </a:rPr>
                <a:t>*</a:t>
              </a:r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5794046" y="2254819"/>
              <a:ext cx="2844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solidFill>
                    <a:srgbClr val="333399"/>
                  </a:solidFill>
                  <a:latin typeface="+mn-lt"/>
                </a:rPr>
                <a:t>*</a:t>
              </a:r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4514188" y="2522468"/>
              <a:ext cx="284478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2000" dirty="0">
                  <a:solidFill>
                    <a:srgbClr val="333399"/>
                  </a:solidFill>
                  <a:latin typeface="+mn-lt"/>
                </a:rPr>
                <a:t>*</a:t>
              </a:r>
            </a:p>
          </p:txBody>
        </p:sp>
        <p:sp>
          <p:nvSpPr>
            <p:cNvPr id="147" name="Line 11"/>
            <p:cNvSpPr>
              <a:spLocks noChangeShapeType="1"/>
            </p:cNvSpPr>
            <p:nvPr/>
          </p:nvSpPr>
          <p:spPr bwMode="auto">
            <a:xfrm>
              <a:off x="2800191" y="2249449"/>
              <a:ext cx="7222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48" name="Line 13"/>
            <p:cNvSpPr>
              <a:spLocks noChangeShapeType="1"/>
            </p:cNvSpPr>
            <p:nvPr/>
          </p:nvSpPr>
          <p:spPr bwMode="auto">
            <a:xfrm>
              <a:off x="2800191" y="2594518"/>
              <a:ext cx="72221" cy="0"/>
            </a:xfrm>
            <a:prstGeom prst="line">
              <a:avLst/>
            </a:prstGeom>
            <a:noFill/>
            <a:ln w="12700">
              <a:solidFill>
                <a:srgbClr val="000066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14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150" name="Rectangle 59"/>
            <p:cNvSpPr>
              <a:spLocks noChangeArrowheads="1"/>
            </p:cNvSpPr>
            <p:nvPr/>
          </p:nvSpPr>
          <p:spPr bwMode="auto">
            <a:xfrm>
              <a:off x="2599847" y="2498068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151" name="Rectangle 59"/>
            <p:cNvSpPr>
              <a:spLocks noChangeArrowheads="1"/>
            </p:cNvSpPr>
            <p:nvPr/>
          </p:nvSpPr>
          <p:spPr bwMode="auto">
            <a:xfrm>
              <a:off x="2599847" y="2141727"/>
              <a:ext cx="19969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r"/>
              <a:r>
                <a:rPr lang="fr-FR" sz="1400" dirty="0">
                  <a:solidFill>
                    <a:srgbClr val="000066"/>
                  </a:solidFill>
                  <a:latin typeface="+mn-lt"/>
                </a:rPr>
                <a:t>50</a:t>
              </a:r>
            </a:p>
          </p:txBody>
        </p:sp>
      </p:grpSp>
      <p:sp>
        <p:nvSpPr>
          <p:cNvPr id="72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GS-US-311-1089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</a:p>
        </p:txBody>
      </p:sp>
      <p:grpSp>
        <p:nvGrpSpPr>
          <p:cNvPr id="69" name="Grouper 10"/>
          <p:cNvGrpSpPr/>
          <p:nvPr/>
        </p:nvGrpSpPr>
        <p:grpSpPr>
          <a:xfrm>
            <a:off x="698061" y="2417521"/>
            <a:ext cx="1093214" cy="628666"/>
            <a:chOff x="7636344" y="2196302"/>
            <a:chExt cx="1093214" cy="512916"/>
          </a:xfrm>
        </p:grpSpPr>
        <p:sp>
          <p:nvSpPr>
            <p:cNvPr id="71" name="AutoShape 165"/>
            <p:cNvSpPr>
              <a:spLocks noChangeArrowheads="1"/>
            </p:cNvSpPr>
            <p:nvPr/>
          </p:nvSpPr>
          <p:spPr bwMode="auto">
            <a:xfrm>
              <a:off x="7636344" y="2196302"/>
              <a:ext cx="1093214" cy="512916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18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3" name="Rectangle 56"/>
            <p:cNvSpPr>
              <a:spLocks noChangeArrowheads="1"/>
            </p:cNvSpPr>
            <p:nvPr/>
          </p:nvSpPr>
          <p:spPr bwMode="auto">
            <a:xfrm>
              <a:off x="7823942" y="2271513"/>
              <a:ext cx="180000" cy="146858"/>
            </a:xfrm>
            <a:prstGeom prst="rect">
              <a:avLst/>
            </a:prstGeom>
            <a:solidFill>
              <a:srgbClr val="6338A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4" name="Rectangle 57"/>
            <p:cNvSpPr>
              <a:spLocks noChangeArrowheads="1"/>
            </p:cNvSpPr>
            <p:nvPr/>
          </p:nvSpPr>
          <p:spPr bwMode="auto">
            <a:xfrm>
              <a:off x="8076777" y="2231364"/>
              <a:ext cx="528158" cy="20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F/TAF </a:t>
              </a:r>
            </a:p>
          </p:txBody>
        </p:sp>
        <p:sp>
          <p:nvSpPr>
            <p:cNvPr id="75" name="Rectangle 59"/>
            <p:cNvSpPr>
              <a:spLocks noChangeArrowheads="1"/>
            </p:cNvSpPr>
            <p:nvPr/>
          </p:nvSpPr>
          <p:spPr bwMode="auto">
            <a:xfrm>
              <a:off x="7840802" y="2514804"/>
              <a:ext cx="180000" cy="146858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76" name="Rectangle 60"/>
            <p:cNvSpPr>
              <a:spLocks noChangeArrowheads="1"/>
            </p:cNvSpPr>
            <p:nvPr/>
          </p:nvSpPr>
          <p:spPr bwMode="auto">
            <a:xfrm>
              <a:off x="8076777" y="2468710"/>
              <a:ext cx="502638" cy="20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F/TDF</a:t>
              </a:r>
            </a:p>
          </p:txBody>
        </p:sp>
      </p:grpSp>
      <p:sp>
        <p:nvSpPr>
          <p:cNvPr id="77" name="ZoneTexte 69"/>
          <p:cNvSpPr txBox="1">
            <a:spLocks noChangeArrowheads="1"/>
          </p:cNvSpPr>
          <p:nvPr/>
        </p:nvSpPr>
        <p:spPr bwMode="auto">
          <a:xfrm>
            <a:off x="4897438" y="6570663"/>
            <a:ext cx="4241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>
              <a:buNone/>
            </a:pPr>
            <a:r>
              <a:rPr lang="fr-FR" sz="1200" i="1" dirty="0" err="1"/>
              <a:t>Raffi</a:t>
            </a:r>
            <a:r>
              <a:rPr lang="fr-FR" sz="1200" i="1" dirty="0"/>
              <a:t> F. J </a:t>
            </a:r>
            <a:r>
              <a:rPr lang="fr-FR" sz="1200" i="1" dirty="0" err="1"/>
              <a:t>Acquir</a:t>
            </a:r>
            <a:r>
              <a:rPr lang="fr-FR" sz="1200" i="1" dirty="0"/>
              <a:t> Immune </a:t>
            </a:r>
            <a:r>
              <a:rPr lang="fr-FR" sz="1200" i="1" dirty="0" err="1"/>
              <a:t>Defic</a:t>
            </a:r>
            <a:r>
              <a:rPr lang="fr-FR" sz="1200" i="1" dirty="0"/>
              <a:t> </a:t>
            </a:r>
            <a:r>
              <a:rPr lang="fr-FR" sz="1200" i="1" dirty="0" err="1"/>
              <a:t>Syndr</a:t>
            </a:r>
            <a:r>
              <a:rPr lang="fr-FR" sz="1200" i="1" dirty="0"/>
              <a:t>. 2017;75:226-31</a:t>
            </a:r>
            <a:endParaRPr 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74844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2389188" y="1104697"/>
            <a:ext cx="439102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eaLnBrk="0" hangingPunct="0"/>
            <a:r>
              <a:rPr lang="en-US" altLang="en-US" sz="2400" b="1" kern="0" dirty="0">
                <a:solidFill>
                  <a:srgbClr val="CC3300"/>
                </a:solidFill>
                <a:latin typeface="Calibri"/>
                <a:ea typeface="ＭＳ Ｐゴシック" pitchFamily="-109" charset="-128"/>
              </a:rPr>
              <a:t>Safety by 3</a:t>
            </a:r>
            <a:r>
              <a:rPr lang="en-US" altLang="en-US" sz="2400" b="1" kern="0" baseline="30000" dirty="0">
                <a:solidFill>
                  <a:srgbClr val="CC3300"/>
                </a:solidFill>
                <a:latin typeface="Calibri"/>
                <a:ea typeface="ＭＳ Ｐゴシック" pitchFamily="-109" charset="-128"/>
              </a:rPr>
              <a:t>rd</a:t>
            </a:r>
            <a:r>
              <a:rPr lang="en-US" altLang="en-US" sz="2400" b="1" kern="0" dirty="0">
                <a:solidFill>
                  <a:srgbClr val="CC3300"/>
                </a:solidFill>
                <a:latin typeface="Calibri"/>
                <a:ea typeface="ＭＳ Ｐゴシック" pitchFamily="-109" charset="-128"/>
              </a:rPr>
              <a:t> Agent</a:t>
            </a: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GS-US-311-1089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</a:p>
        </p:txBody>
      </p:sp>
      <p:sp>
        <p:nvSpPr>
          <p:cNvPr id="10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graphicFrame>
        <p:nvGraphicFramePr>
          <p:cNvPr id="11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12739791"/>
              </p:ext>
            </p:extLst>
          </p:nvPr>
        </p:nvGraphicFramePr>
        <p:xfrm>
          <a:off x="203200" y="1809210"/>
          <a:ext cx="8478005" cy="4611080"/>
        </p:xfrm>
        <a:graphic>
          <a:graphicData uri="http://schemas.openxmlformats.org/drawingml/2006/table">
            <a:tbl>
              <a:tblPr/>
              <a:tblGrid>
                <a:gridCol w="37599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187206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055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223348">
                  <a:extLst>
                    <a:ext uri="{9D8B030D-6E8A-4147-A177-3AD203B41FA5}">
                      <a16:colId xmlns:a16="http://schemas.microsoft.com/office/drawing/2014/main" xmlns="" val="626804961"/>
                    </a:ext>
                  </a:extLst>
                </a:gridCol>
                <a:gridCol w="1176953">
                  <a:extLst>
                    <a:ext uri="{9D8B030D-6E8A-4147-A177-3AD203B41FA5}">
                      <a16:colId xmlns:a16="http://schemas.microsoft.com/office/drawing/2014/main" xmlns="" val="3307890826"/>
                    </a:ext>
                  </a:extLst>
                </a:gridCol>
              </a:tblGrid>
              <a:tr h="377952">
                <a:tc row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Boosted PI</a:t>
                      </a:r>
                    </a:p>
                  </a:txBody>
                  <a:tcPr marL="46442" marR="46442" marT="36576" marB="36576" anchor="b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46442" marR="46442" marT="36576" marB="36576" anchor="b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Other 3</a:t>
                      </a:r>
                      <a:r>
                        <a:rPr kumimoji="0" lang="en-US" sz="16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rd</a:t>
                      </a: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 Agent</a:t>
                      </a:r>
                    </a:p>
                  </a:txBody>
                  <a:tcPr marL="46442" marR="46442" marT="36576" marB="36576" anchor="b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pitchFamily="34" charset="0"/>
                        <a:ea typeface="MS PGothic" pitchFamily="34" charset="-128"/>
                        <a:cs typeface="Arial" pitchFamily="34" charset="0"/>
                      </a:endParaRPr>
                    </a:p>
                  </a:txBody>
                  <a:tcPr marL="46442" marR="46442" marT="36576" marB="36576" anchor="b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92498561"/>
                  </a:ext>
                </a:extLst>
              </a:tr>
              <a:tr h="672696">
                <a:tc vMerge="1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endParaRPr kumimoji="0" lang="fr-FR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marL="91451" marR="91451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N = 155</a:t>
                      </a:r>
                    </a:p>
                  </a:txBody>
                  <a:tcPr marL="46442" marR="46442" marT="36576" marB="365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N = 151</a:t>
                      </a:r>
                    </a:p>
                  </a:txBody>
                  <a:tcPr marL="46442" marR="46442" marT="36576" marB="365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FTC/TAF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N = 178</a:t>
                      </a:r>
                    </a:p>
                  </a:txBody>
                  <a:tcPr marL="46442" marR="46442" marT="36576" marB="365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FTC/TDF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MS PGothic" pitchFamily="34" charset="-128"/>
                          <a:cs typeface="Arial" pitchFamily="34" charset="0"/>
                        </a:rPr>
                        <a:t>N = 179</a:t>
                      </a:r>
                    </a:p>
                  </a:txBody>
                  <a:tcPr marL="46442" marR="46442" marT="36576" marB="36576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0674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Renal safety (Changes at W96) </a:t>
                      </a:r>
                    </a:p>
                  </a:txBody>
                  <a:tcPr marL="54863" marR="36575"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685830810"/>
                  </a:ext>
                </a:extLst>
              </a:tr>
              <a:tr h="335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 </a:t>
                      </a:r>
                      <a:r>
                        <a:rPr kumimoji="0" lang="en-US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eGFR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(mL/min)</a:t>
                      </a:r>
                    </a:p>
                  </a:txBody>
                  <a:tcPr marL="54863" marR="36575"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+ 9.3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+ 4.2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+ 10.6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+ 3.3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35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 Urine protein/Cr (%)</a:t>
                      </a:r>
                    </a:p>
                  </a:txBody>
                  <a:tcPr marL="54863" marR="36575"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- 27.2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- 1.8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-25.6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+ 7.8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35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 Urine albumin/Cr (%)</a:t>
                      </a:r>
                    </a:p>
                  </a:txBody>
                  <a:tcPr marL="54863" marR="36575"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- 1.3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+ 21.7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+ 5.0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+ 29.2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35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 Urine RBP/Cr (%)</a:t>
                      </a:r>
                    </a:p>
                  </a:txBody>
                  <a:tcPr marL="54863" marR="36575"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- 5.5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+ 36.5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- 2.0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49.9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582819923"/>
                  </a:ext>
                </a:extLst>
              </a:tr>
              <a:tr h="335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 Urine </a:t>
                      </a:r>
                      <a:r>
                        <a:rPr kumimoji="0" lang="el-G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β</a:t>
                      </a: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2MG/Cr (%)</a:t>
                      </a:r>
                    </a:p>
                  </a:txBody>
                  <a:tcPr marL="54863" marR="36575"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- 28.2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+ 41.8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- 31.9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</a:t>
                      </a:r>
                      <a:r>
                        <a:rPr lang="en-US" sz="1400" b="1" dirty="0">
                          <a:solidFill>
                            <a:srgbClr val="000066"/>
                          </a:solidFill>
                        </a:rPr>
                        <a:t>51.5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12298377"/>
                  </a:ext>
                </a:extLst>
              </a:tr>
              <a:tr h="606743">
                <a:tc gridSpan="5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n-lt"/>
                        </a:rPr>
                        <a:t>Bone safety (Changes at W96) </a:t>
                      </a:r>
                    </a:p>
                  </a:txBody>
                  <a:tcPr marL="54863" marR="36575"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</a:endParaRP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</a:endParaRP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</a:endParaRP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</a:endParaRP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562060897"/>
                  </a:ext>
                </a:extLst>
              </a:tr>
              <a:tr h="335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 Spine BMD (%)</a:t>
                      </a:r>
                    </a:p>
                  </a:txBody>
                  <a:tcPr marL="54863" marR="36575"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+ 2.03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- 0.49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+ 2.26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+ 0.10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3421808516"/>
                  </a:ext>
                </a:extLst>
              </a:tr>
              <a:tr h="33527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  Hip BMD (%)</a:t>
                      </a:r>
                    </a:p>
                  </a:txBody>
                  <a:tcPr marL="54863" marR="36575" marT="45719" marB="4571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+ 1.82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- 0.28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+ 1.88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</a:rPr>
                        <a:t>- 0.38</a:t>
                      </a:r>
                    </a:p>
                  </a:txBody>
                  <a:tcPr marL="36575" marR="36575" marT="45719" marB="45719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54177239"/>
                  </a:ext>
                </a:extLst>
              </a:tr>
            </a:tbl>
          </a:graphicData>
        </a:graphic>
      </p:graphicFrame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4897438" y="6570663"/>
            <a:ext cx="424180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>
              <a:buNone/>
            </a:pPr>
            <a:r>
              <a:rPr lang="fr-FR" sz="1200" i="1" dirty="0" err="1"/>
              <a:t>Raffi</a:t>
            </a:r>
            <a:r>
              <a:rPr lang="fr-FR" sz="1200" i="1" dirty="0"/>
              <a:t> F. J </a:t>
            </a:r>
            <a:r>
              <a:rPr lang="fr-FR" sz="1200" i="1" dirty="0" err="1"/>
              <a:t>Acquir</a:t>
            </a:r>
            <a:r>
              <a:rPr lang="fr-FR" sz="1200" i="1" dirty="0"/>
              <a:t> Immune </a:t>
            </a:r>
            <a:r>
              <a:rPr lang="fr-FR" sz="1200" i="1" dirty="0" err="1"/>
              <a:t>Defic</a:t>
            </a:r>
            <a:r>
              <a:rPr lang="fr-FR" sz="1200" i="1" dirty="0"/>
              <a:t> </a:t>
            </a:r>
            <a:r>
              <a:rPr lang="fr-FR" sz="1200" i="1" dirty="0" err="1"/>
              <a:t>Syndr</a:t>
            </a:r>
            <a:r>
              <a:rPr lang="fr-FR" sz="1200" i="1" dirty="0"/>
              <a:t>. 2017;75:226-31</a:t>
            </a:r>
            <a:endParaRPr 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74836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Title 1"/>
          <p:cNvSpPr txBox="1">
            <a:spLocks/>
          </p:cNvSpPr>
          <p:nvPr/>
        </p:nvSpPr>
        <p:spPr bwMode="auto">
          <a:xfrm>
            <a:off x="374650" y="466725"/>
            <a:ext cx="8229600" cy="67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lnSpc>
                <a:spcPct val="90000"/>
              </a:lnSpc>
            </a:pPr>
            <a:endParaRPr lang="en-US" altLang="en-US" sz="2400">
              <a:solidFill>
                <a:srgbClr val="CC0000"/>
              </a:solidFill>
              <a:ea typeface="MS PGothic" pitchFamily="34" charset="-128"/>
            </a:endParaRPr>
          </a:p>
        </p:txBody>
      </p:sp>
      <p:sp>
        <p:nvSpPr>
          <p:cNvPr id="34821" name="Title 3"/>
          <p:cNvSpPr>
            <a:spLocks noGrp="1"/>
          </p:cNvSpPr>
          <p:nvPr>
            <p:ph type="title"/>
          </p:nvPr>
        </p:nvSpPr>
        <p:spPr>
          <a:xfrm>
            <a:off x="1253719" y="998513"/>
            <a:ext cx="6626612" cy="676275"/>
          </a:xfrm>
        </p:spPr>
        <p:txBody>
          <a:bodyPr/>
          <a:lstStyle/>
          <a:p>
            <a:pPr>
              <a:defRPr/>
            </a:pPr>
            <a:r>
              <a:rPr lang="en-US" altLang="en-US" sz="2400" dirty="0">
                <a:solidFill>
                  <a:srgbClr val="CC3300"/>
                </a:solidFill>
              </a:rPr>
              <a:t>Median fasting lipids W48 versus baseline (mg/</a:t>
            </a:r>
            <a:r>
              <a:rPr lang="en-US" altLang="en-US" sz="2400" dirty="0" err="1">
                <a:solidFill>
                  <a:srgbClr val="CC3300"/>
                </a:solidFill>
              </a:rPr>
              <a:t>dL</a:t>
            </a:r>
            <a:r>
              <a:rPr lang="en-US" altLang="en-US" sz="2400" dirty="0">
                <a:solidFill>
                  <a:srgbClr val="CC3300"/>
                </a:solidFill>
              </a:rPr>
              <a:t>)</a:t>
            </a:r>
          </a:p>
        </p:txBody>
      </p:sp>
      <p:graphicFrame>
        <p:nvGraphicFramePr>
          <p:cNvPr id="85" name="Table 8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2080612"/>
              </p:ext>
            </p:extLst>
          </p:nvPr>
        </p:nvGraphicFramePr>
        <p:xfrm>
          <a:off x="1382367" y="5769673"/>
          <a:ext cx="4929451" cy="699707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47510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7205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73377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4808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91456" marR="91456" marT="45724" marB="45724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F/TAF</a:t>
                      </a:r>
                    </a:p>
                  </a:txBody>
                  <a:tcPr marL="91456" marR="91456" marT="45724" marB="4572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F/TDF</a:t>
                      </a:r>
                    </a:p>
                  </a:txBody>
                  <a:tcPr marL="91456" marR="91456" marT="45724" marB="45724" anchor="b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9489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Patients initiating lipid-lowering agents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Arial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cs typeface="Arial" pitchFamily="34" charset="0"/>
                        </a:rPr>
                        <a:t>4%</a:t>
                      </a:r>
                    </a:p>
                  </a:txBody>
                  <a:tcPr marL="91456" marR="91456" marT="45724" marB="45724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CECE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239099"/>
              </p:ext>
            </p:extLst>
          </p:nvPr>
        </p:nvGraphicFramePr>
        <p:xfrm>
          <a:off x="3476625" y="1876155"/>
          <a:ext cx="2264067" cy="1128078"/>
        </p:xfrm>
        <a:graphic>
          <a:graphicData uri="http://schemas.openxmlformats.org/drawingml/2006/table">
            <a:tbl>
              <a:tblPr/>
              <a:tblGrid>
                <a:gridCol w="87849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919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69363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490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04" marR="91404" marT="45773" marB="457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F/TAF</a:t>
                      </a:r>
                    </a:p>
                  </a:txBody>
                  <a:tcPr marL="91404" marR="91404" marT="45773" marB="457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F/TDF</a:t>
                      </a:r>
                    </a:p>
                  </a:txBody>
                  <a:tcPr marL="91404" marR="91404" marT="45773" marB="457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1826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Week 48</a:t>
                      </a:r>
                    </a:p>
                  </a:txBody>
                  <a:tcPr marL="91404" marR="91404" marT="45773" marB="457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04" marR="91404" marT="45773" marB="457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04" marR="91404" marT="45773" marB="457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906"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333399"/>
                          </a:solidFill>
                          <a:effectLst/>
                          <a:latin typeface="+mj-lt"/>
                          <a:cs typeface="Arial" pitchFamily="34" charset="0"/>
                        </a:rPr>
                        <a:t>Baseline</a:t>
                      </a:r>
                    </a:p>
                  </a:txBody>
                  <a:tcPr marL="91404" marR="91404" marT="45773" marB="457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04" marR="91404" marT="45773" marB="457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AA1D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lnSpc>
                          <a:spcPct val="90000"/>
                        </a:lnSpc>
                        <a:spcBef>
                          <a:spcPts val="12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1pPr>
                      <a:lvl2pPr marL="742950" indent="-285750" eaLnBrk="0" hangingPunct="0">
                        <a:lnSpc>
                          <a:spcPct val="90000"/>
                        </a:lnSpc>
                        <a:spcBef>
                          <a:spcPts val="8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6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2pPr>
                      <a:lvl3pPr marL="11430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3pPr>
                      <a:lvl4pPr marL="16002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Arial" pitchFamily="34" charset="0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4pPr>
                      <a:lvl5pPr marL="2057400" indent="-228600" eaLnBrk="0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5pPr>
                      <a:lvl6pPr marL="25146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6pPr>
                      <a:lvl7pPr marL="29718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7pPr>
                      <a:lvl8pPr marL="34290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8pPr>
                      <a:lvl9pPr marL="3886200" indent="-228600" eaLnBrk="0" fontAlgn="base" hangingPunct="0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rgbClr val="A9A9A9"/>
                        </a:buClr>
                        <a:buSzPct val="90000"/>
                        <a:buFont typeface="Wingdings" pitchFamily="2" charset="2"/>
                        <a:defRPr sz="1200">
                          <a:solidFill>
                            <a:schemeClr val="tx1"/>
                          </a:solidFill>
                          <a:latin typeface="Arial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333399"/>
                        </a:solidFill>
                        <a:effectLst/>
                        <a:latin typeface="+mj-lt"/>
                        <a:cs typeface="Arial" pitchFamily="34" charset="0"/>
                      </a:endParaRPr>
                    </a:p>
                  </a:txBody>
                  <a:tcPr marL="91404" marR="91404" marT="45773" marB="45773"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B98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sp>
        <p:nvSpPr>
          <p:cNvPr id="46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Calibri"/>
                <a:ea typeface="ＭＳ Ｐゴシック" pitchFamily="-65" charset="-128"/>
                <a:cs typeface="ＭＳ Ｐゴシック" pitchFamily="-65" charset="-128"/>
              </a:rPr>
              <a:t>GS-US-311-1089 </a:t>
            </a:r>
            <a:r>
              <a:rPr lang="fr-FR" sz="3200" b="1" kern="0" dirty="0" err="1">
                <a:solidFill>
                  <a:srgbClr val="333399"/>
                </a:solidFill>
                <a:latin typeface="Calibri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Calibri"/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</a:p>
        </p:txBody>
      </p:sp>
      <p:sp>
        <p:nvSpPr>
          <p:cNvPr id="47" name="ZoneTexte 69"/>
          <p:cNvSpPr txBox="1">
            <a:spLocks noChangeArrowheads="1"/>
          </p:cNvSpPr>
          <p:nvPr/>
        </p:nvSpPr>
        <p:spPr bwMode="auto">
          <a:xfrm>
            <a:off x="4897438" y="6580188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Gallant J. Lancet HIV. 2016;3:e158-65</a:t>
            </a:r>
          </a:p>
        </p:txBody>
      </p:sp>
      <p:grpSp>
        <p:nvGrpSpPr>
          <p:cNvPr id="3" name="Groupe 2"/>
          <p:cNvGrpSpPr/>
          <p:nvPr/>
        </p:nvGrpSpPr>
        <p:grpSpPr>
          <a:xfrm>
            <a:off x="664269" y="2457767"/>
            <a:ext cx="5401751" cy="3301068"/>
            <a:chOff x="664269" y="2457767"/>
            <a:chExt cx="5401751" cy="3301068"/>
          </a:xfrm>
        </p:grpSpPr>
        <p:sp>
          <p:nvSpPr>
            <p:cNvPr id="5" name="Freeform 40"/>
            <p:cNvSpPr>
              <a:spLocks/>
            </p:cNvSpPr>
            <p:nvPr/>
          </p:nvSpPr>
          <p:spPr bwMode="auto">
            <a:xfrm>
              <a:off x="1137968" y="2672767"/>
              <a:ext cx="4832635" cy="2671393"/>
            </a:xfrm>
            <a:custGeom>
              <a:avLst/>
              <a:gdLst>
                <a:gd name="T0" fmla="*/ 3325 w 3325"/>
                <a:gd name="T1" fmla="*/ 1838 h 1838"/>
                <a:gd name="T2" fmla="*/ 0 w 3325"/>
                <a:gd name="T3" fmla="*/ 1838 h 1838"/>
                <a:gd name="T4" fmla="*/ 0 w 3325"/>
                <a:gd name="T5" fmla="*/ 0 h 18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3325" h="1838">
                  <a:moveTo>
                    <a:pt x="3325" y="1838"/>
                  </a:moveTo>
                  <a:lnTo>
                    <a:pt x="0" y="1838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" name="Line 47"/>
            <p:cNvSpPr>
              <a:spLocks noChangeShapeType="1"/>
            </p:cNvSpPr>
            <p:nvPr/>
          </p:nvSpPr>
          <p:spPr bwMode="auto">
            <a:xfrm>
              <a:off x="1069658" y="2680035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4" name="Line 48"/>
            <p:cNvSpPr>
              <a:spLocks noChangeShapeType="1"/>
            </p:cNvSpPr>
            <p:nvPr/>
          </p:nvSpPr>
          <p:spPr bwMode="auto">
            <a:xfrm>
              <a:off x="1069658" y="3213441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5" name="Line 49"/>
            <p:cNvSpPr>
              <a:spLocks noChangeShapeType="1"/>
            </p:cNvSpPr>
            <p:nvPr/>
          </p:nvSpPr>
          <p:spPr bwMode="auto">
            <a:xfrm>
              <a:off x="1069658" y="3745394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6" name="Line 50"/>
            <p:cNvSpPr>
              <a:spLocks noChangeShapeType="1"/>
            </p:cNvSpPr>
            <p:nvPr/>
          </p:nvSpPr>
          <p:spPr bwMode="auto">
            <a:xfrm>
              <a:off x="1069658" y="4277347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7" name="Line 51"/>
            <p:cNvSpPr>
              <a:spLocks noChangeShapeType="1"/>
            </p:cNvSpPr>
            <p:nvPr/>
          </p:nvSpPr>
          <p:spPr bwMode="auto">
            <a:xfrm>
              <a:off x="1069658" y="4810754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8" name="Line 52"/>
            <p:cNvSpPr>
              <a:spLocks noChangeShapeType="1"/>
            </p:cNvSpPr>
            <p:nvPr/>
          </p:nvSpPr>
          <p:spPr bwMode="auto">
            <a:xfrm>
              <a:off x="1069658" y="5344160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0" name="Rectangle 54"/>
            <p:cNvSpPr>
              <a:spLocks noChangeArrowheads="1"/>
            </p:cNvSpPr>
            <p:nvPr/>
          </p:nvSpPr>
          <p:spPr bwMode="auto">
            <a:xfrm>
              <a:off x="5514228" y="4152352"/>
              <a:ext cx="401145" cy="1191808"/>
            </a:xfrm>
            <a:prstGeom prst="rect">
              <a:avLst/>
            </a:prstGeom>
            <a:solidFill>
              <a:srgbClr val="FFB985"/>
            </a:solidFill>
            <a:ln w="0">
              <a:solidFill>
                <a:srgbClr val="FFB98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1" name="Rectangle 55"/>
            <p:cNvSpPr>
              <a:spLocks noChangeArrowheads="1"/>
            </p:cNvSpPr>
            <p:nvPr/>
          </p:nvSpPr>
          <p:spPr bwMode="auto">
            <a:xfrm>
              <a:off x="5081108" y="4022998"/>
              <a:ext cx="402599" cy="61044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2" name="Rectangle 56"/>
            <p:cNvSpPr>
              <a:spLocks noChangeArrowheads="1"/>
            </p:cNvSpPr>
            <p:nvPr/>
          </p:nvSpPr>
          <p:spPr bwMode="auto">
            <a:xfrm>
              <a:off x="5081108" y="4084042"/>
              <a:ext cx="402599" cy="1260118"/>
            </a:xfrm>
            <a:prstGeom prst="rect">
              <a:avLst/>
            </a:prstGeom>
            <a:solidFill>
              <a:srgbClr val="BAA1DF"/>
            </a:solidFill>
            <a:ln w="0">
              <a:solidFill>
                <a:srgbClr val="BAA1D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3" name="Rectangle 57"/>
            <p:cNvSpPr>
              <a:spLocks noChangeArrowheads="1"/>
            </p:cNvSpPr>
            <p:nvPr/>
          </p:nvSpPr>
          <p:spPr bwMode="auto">
            <a:xfrm>
              <a:off x="4209053" y="4820927"/>
              <a:ext cx="404052" cy="523233"/>
            </a:xfrm>
            <a:prstGeom prst="rect">
              <a:avLst/>
            </a:prstGeom>
            <a:solidFill>
              <a:srgbClr val="FFB985"/>
            </a:solidFill>
            <a:ln w="0">
              <a:solidFill>
                <a:srgbClr val="FFB98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4" name="Rectangle 58"/>
            <p:cNvSpPr>
              <a:spLocks noChangeArrowheads="1"/>
            </p:cNvSpPr>
            <p:nvPr/>
          </p:nvSpPr>
          <p:spPr bwMode="auto">
            <a:xfrm>
              <a:off x="3777386" y="4781685"/>
              <a:ext cx="402599" cy="46510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5" name="Rectangle 59"/>
            <p:cNvSpPr>
              <a:spLocks noChangeArrowheads="1"/>
            </p:cNvSpPr>
            <p:nvPr/>
          </p:nvSpPr>
          <p:spPr bwMode="auto">
            <a:xfrm>
              <a:off x="3777386" y="4828195"/>
              <a:ext cx="402599" cy="515965"/>
            </a:xfrm>
            <a:prstGeom prst="rect">
              <a:avLst/>
            </a:prstGeom>
            <a:solidFill>
              <a:srgbClr val="BAA1DF"/>
            </a:solidFill>
            <a:ln w="0">
              <a:solidFill>
                <a:srgbClr val="BAA1D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6" name="Freeform 60"/>
            <p:cNvSpPr>
              <a:spLocks/>
            </p:cNvSpPr>
            <p:nvPr/>
          </p:nvSpPr>
          <p:spPr bwMode="auto">
            <a:xfrm>
              <a:off x="2464945" y="3976489"/>
              <a:ext cx="401145" cy="168597"/>
            </a:xfrm>
            <a:custGeom>
              <a:avLst/>
              <a:gdLst>
                <a:gd name="T0" fmla="*/ 276 w 276"/>
                <a:gd name="T1" fmla="*/ 116 h 116"/>
                <a:gd name="T2" fmla="*/ 276 w 276"/>
                <a:gd name="T3" fmla="*/ 0 h 116"/>
                <a:gd name="T4" fmla="*/ 0 w 276"/>
                <a:gd name="T5" fmla="*/ 0 h 116"/>
                <a:gd name="T6" fmla="*/ 0 w 276"/>
                <a:gd name="T7" fmla="*/ 116 h 116"/>
                <a:gd name="T8" fmla="*/ 276 w 276"/>
                <a:gd name="T9" fmla="*/ 116 h 116"/>
                <a:gd name="T10" fmla="*/ 276 w 276"/>
                <a:gd name="T11" fmla="*/ 116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6" h="116">
                  <a:moveTo>
                    <a:pt x="276" y="116"/>
                  </a:moveTo>
                  <a:lnTo>
                    <a:pt x="276" y="0"/>
                  </a:lnTo>
                  <a:lnTo>
                    <a:pt x="0" y="0"/>
                  </a:lnTo>
                  <a:lnTo>
                    <a:pt x="0" y="116"/>
                  </a:lnTo>
                  <a:lnTo>
                    <a:pt x="276" y="116"/>
                  </a:lnTo>
                  <a:lnTo>
                    <a:pt x="276" y="116"/>
                  </a:lnTo>
                  <a:close/>
                </a:path>
              </a:pathLst>
            </a:cu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7" name="Freeform 61"/>
            <p:cNvSpPr>
              <a:spLocks/>
            </p:cNvSpPr>
            <p:nvPr/>
          </p:nvSpPr>
          <p:spPr bwMode="auto">
            <a:xfrm>
              <a:off x="2464945" y="4145086"/>
              <a:ext cx="401145" cy="1199074"/>
            </a:xfrm>
            <a:custGeom>
              <a:avLst/>
              <a:gdLst>
                <a:gd name="T0" fmla="*/ 276 w 276"/>
                <a:gd name="T1" fmla="*/ 0 h 825"/>
                <a:gd name="T2" fmla="*/ 0 w 276"/>
                <a:gd name="T3" fmla="*/ 0 h 825"/>
                <a:gd name="T4" fmla="*/ 0 w 276"/>
                <a:gd name="T5" fmla="*/ 825 h 825"/>
                <a:gd name="T6" fmla="*/ 276 w 276"/>
                <a:gd name="T7" fmla="*/ 825 h 825"/>
                <a:gd name="T8" fmla="*/ 276 w 276"/>
                <a:gd name="T9" fmla="*/ 0 h 825"/>
                <a:gd name="T10" fmla="*/ 276 w 276"/>
                <a:gd name="T11" fmla="*/ 0 h 8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6" h="825">
                  <a:moveTo>
                    <a:pt x="276" y="0"/>
                  </a:moveTo>
                  <a:lnTo>
                    <a:pt x="0" y="0"/>
                  </a:lnTo>
                  <a:lnTo>
                    <a:pt x="0" y="825"/>
                  </a:lnTo>
                  <a:lnTo>
                    <a:pt x="276" y="825"/>
                  </a:lnTo>
                  <a:lnTo>
                    <a:pt x="276" y="0"/>
                  </a:lnTo>
                  <a:lnTo>
                    <a:pt x="276" y="0"/>
                  </a:lnTo>
                  <a:close/>
                </a:path>
              </a:pathLst>
            </a:custGeom>
            <a:solidFill>
              <a:srgbClr val="BAA1DF"/>
            </a:solidFill>
            <a:ln w="0">
              <a:solidFill>
                <a:srgbClr val="BAA1D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8" name="Freeform 62"/>
            <p:cNvSpPr>
              <a:spLocks/>
            </p:cNvSpPr>
            <p:nvPr/>
          </p:nvSpPr>
          <p:spPr bwMode="auto">
            <a:xfrm>
              <a:off x="2896611" y="4121831"/>
              <a:ext cx="402599" cy="53776"/>
            </a:xfrm>
            <a:custGeom>
              <a:avLst/>
              <a:gdLst>
                <a:gd name="T0" fmla="*/ 277 w 277"/>
                <a:gd name="T1" fmla="*/ 37 h 37"/>
                <a:gd name="T2" fmla="*/ 277 w 277"/>
                <a:gd name="T3" fmla="*/ 0 h 37"/>
                <a:gd name="T4" fmla="*/ 0 w 277"/>
                <a:gd name="T5" fmla="*/ 0 h 37"/>
                <a:gd name="T6" fmla="*/ 0 w 277"/>
                <a:gd name="T7" fmla="*/ 37 h 37"/>
                <a:gd name="T8" fmla="*/ 277 w 277"/>
                <a:gd name="T9" fmla="*/ 37 h 37"/>
                <a:gd name="T10" fmla="*/ 277 w 277"/>
                <a:gd name="T11" fmla="*/ 37 h 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" h="37">
                  <a:moveTo>
                    <a:pt x="277" y="37"/>
                  </a:moveTo>
                  <a:lnTo>
                    <a:pt x="277" y="0"/>
                  </a:lnTo>
                  <a:lnTo>
                    <a:pt x="0" y="0"/>
                  </a:lnTo>
                  <a:lnTo>
                    <a:pt x="0" y="37"/>
                  </a:lnTo>
                  <a:lnTo>
                    <a:pt x="277" y="37"/>
                  </a:lnTo>
                  <a:lnTo>
                    <a:pt x="277" y="37"/>
                  </a:lnTo>
                  <a:close/>
                </a:path>
              </a:pathLst>
            </a:cu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29" name="Freeform 63"/>
            <p:cNvSpPr>
              <a:spLocks/>
            </p:cNvSpPr>
            <p:nvPr/>
          </p:nvSpPr>
          <p:spPr bwMode="auto">
            <a:xfrm>
              <a:off x="2897811" y="4163164"/>
              <a:ext cx="402599" cy="1168553"/>
            </a:xfrm>
            <a:custGeom>
              <a:avLst/>
              <a:gdLst>
                <a:gd name="T0" fmla="*/ 277 w 277"/>
                <a:gd name="T1" fmla="*/ 0 h 804"/>
                <a:gd name="T2" fmla="*/ 0 w 277"/>
                <a:gd name="T3" fmla="*/ 0 h 804"/>
                <a:gd name="T4" fmla="*/ 0 w 277"/>
                <a:gd name="T5" fmla="*/ 804 h 804"/>
                <a:gd name="T6" fmla="*/ 277 w 277"/>
                <a:gd name="T7" fmla="*/ 804 h 804"/>
                <a:gd name="T8" fmla="*/ 277 w 277"/>
                <a:gd name="T9" fmla="*/ 0 h 804"/>
                <a:gd name="T10" fmla="*/ 277 w 277"/>
                <a:gd name="T11" fmla="*/ 0 h 8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77" h="804">
                  <a:moveTo>
                    <a:pt x="277" y="0"/>
                  </a:moveTo>
                  <a:lnTo>
                    <a:pt x="0" y="0"/>
                  </a:lnTo>
                  <a:lnTo>
                    <a:pt x="0" y="804"/>
                  </a:lnTo>
                  <a:lnTo>
                    <a:pt x="277" y="804"/>
                  </a:lnTo>
                  <a:lnTo>
                    <a:pt x="277" y="0"/>
                  </a:lnTo>
                  <a:lnTo>
                    <a:pt x="277" y="0"/>
                  </a:lnTo>
                  <a:close/>
                </a:path>
              </a:pathLst>
            </a:custGeom>
            <a:solidFill>
              <a:srgbClr val="FFB985"/>
            </a:solidFill>
            <a:ln w="0">
              <a:solidFill>
                <a:srgbClr val="FFB985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0" name="Rectangle 64"/>
            <p:cNvSpPr>
              <a:spLocks noChangeArrowheads="1"/>
            </p:cNvSpPr>
            <p:nvPr/>
          </p:nvSpPr>
          <p:spPr bwMode="auto">
            <a:xfrm>
              <a:off x="1591437" y="3386399"/>
              <a:ext cx="404052" cy="30521"/>
            </a:xfrm>
            <a:prstGeom prst="rect">
              <a:avLst/>
            </a:prstGeom>
            <a:solidFill>
              <a:srgbClr val="F66900"/>
            </a:solidFill>
            <a:ln w="0">
              <a:solidFill>
                <a:srgbClr val="F669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1" name="Rectangle 65"/>
            <p:cNvSpPr>
              <a:spLocks noChangeArrowheads="1"/>
            </p:cNvSpPr>
            <p:nvPr/>
          </p:nvSpPr>
          <p:spPr bwMode="auto">
            <a:xfrm>
              <a:off x="1591437" y="3416920"/>
              <a:ext cx="404052" cy="1927240"/>
            </a:xfrm>
            <a:prstGeom prst="rect">
              <a:avLst/>
            </a:prstGeom>
            <a:solidFill>
              <a:srgbClr val="FFB985"/>
            </a:solidFill>
            <a:ln w="0">
              <a:solidFill>
                <a:srgbClr val="FFB98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dirty="0">
                <a:solidFill>
                  <a:srgbClr val="000066"/>
                </a:solidFill>
              </a:endParaRPr>
            </a:p>
          </p:txBody>
        </p:sp>
        <p:sp>
          <p:nvSpPr>
            <p:cNvPr id="19488" name="Rectangle 66"/>
            <p:cNvSpPr>
              <a:spLocks noChangeArrowheads="1"/>
            </p:cNvSpPr>
            <p:nvPr/>
          </p:nvSpPr>
          <p:spPr bwMode="auto">
            <a:xfrm>
              <a:off x="1159770" y="3219254"/>
              <a:ext cx="404052" cy="129354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489" name="Rectangle 67"/>
            <p:cNvSpPr>
              <a:spLocks noChangeArrowheads="1"/>
            </p:cNvSpPr>
            <p:nvPr/>
          </p:nvSpPr>
          <p:spPr bwMode="auto">
            <a:xfrm>
              <a:off x="1159770" y="3348610"/>
              <a:ext cx="404052" cy="1995550"/>
            </a:xfrm>
            <a:prstGeom prst="rect">
              <a:avLst/>
            </a:prstGeom>
            <a:solidFill>
              <a:srgbClr val="BAA1DF"/>
            </a:solidFill>
            <a:ln w="0">
              <a:solidFill>
                <a:srgbClr val="BAA1D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504" name="Freeform 77"/>
            <p:cNvSpPr>
              <a:spLocks/>
            </p:cNvSpPr>
            <p:nvPr/>
          </p:nvSpPr>
          <p:spPr bwMode="auto">
            <a:xfrm>
              <a:off x="5081108" y="4022998"/>
              <a:ext cx="402599" cy="61044"/>
            </a:xfrm>
            <a:custGeom>
              <a:avLst/>
              <a:gdLst>
                <a:gd name="T0" fmla="*/ 277 w 277"/>
                <a:gd name="T1" fmla="*/ 42 h 42"/>
                <a:gd name="T2" fmla="*/ 277 w 277"/>
                <a:gd name="T3" fmla="*/ 0 h 42"/>
                <a:gd name="T4" fmla="*/ 0 w 277"/>
                <a:gd name="T5" fmla="*/ 0 h 42"/>
                <a:gd name="T6" fmla="*/ 0 w 277"/>
                <a:gd name="T7" fmla="*/ 42 h 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7" h="42">
                  <a:moveTo>
                    <a:pt x="277" y="42"/>
                  </a:moveTo>
                  <a:lnTo>
                    <a:pt x="277" y="0"/>
                  </a:lnTo>
                  <a:lnTo>
                    <a:pt x="0" y="0"/>
                  </a:lnTo>
                  <a:lnTo>
                    <a:pt x="0" y="42"/>
                  </a:lnTo>
                </a:path>
              </a:pathLst>
            </a:custGeom>
            <a:solidFill>
              <a:srgbClr val="6338A2"/>
            </a:solidFill>
            <a:ln w="7938">
              <a:solidFill>
                <a:srgbClr val="6338A2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506" name="Line 79"/>
            <p:cNvSpPr>
              <a:spLocks noChangeShapeType="1"/>
            </p:cNvSpPr>
            <p:nvPr/>
          </p:nvSpPr>
          <p:spPr bwMode="auto">
            <a:xfrm flipH="1">
              <a:off x="5081108" y="4084042"/>
              <a:ext cx="402599" cy="0"/>
            </a:xfrm>
            <a:prstGeom prst="line">
              <a:avLst/>
            </a:prstGeom>
            <a:noFill/>
            <a:ln w="7938">
              <a:solidFill>
                <a:srgbClr val="6338A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2" name="Freeform 93"/>
            <p:cNvSpPr>
              <a:spLocks/>
            </p:cNvSpPr>
            <p:nvPr/>
          </p:nvSpPr>
          <p:spPr bwMode="auto">
            <a:xfrm>
              <a:off x="3777386" y="4781685"/>
              <a:ext cx="402599" cy="46510"/>
            </a:xfrm>
            <a:custGeom>
              <a:avLst/>
              <a:gdLst>
                <a:gd name="T0" fmla="*/ 277 w 277"/>
                <a:gd name="T1" fmla="*/ 32 h 32"/>
                <a:gd name="T2" fmla="*/ 277 w 277"/>
                <a:gd name="T3" fmla="*/ 0 h 32"/>
                <a:gd name="T4" fmla="*/ 0 w 277"/>
                <a:gd name="T5" fmla="*/ 0 h 32"/>
                <a:gd name="T6" fmla="*/ 0 w 277"/>
                <a:gd name="T7" fmla="*/ 32 h 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277" h="32">
                  <a:moveTo>
                    <a:pt x="277" y="32"/>
                  </a:moveTo>
                  <a:lnTo>
                    <a:pt x="277" y="0"/>
                  </a:lnTo>
                  <a:lnTo>
                    <a:pt x="0" y="0"/>
                  </a:lnTo>
                  <a:lnTo>
                    <a:pt x="0" y="32"/>
                  </a:lnTo>
                </a:path>
              </a:pathLst>
            </a:custGeom>
            <a:solidFill>
              <a:srgbClr val="6338A2"/>
            </a:solidFill>
            <a:ln w="7938">
              <a:solidFill>
                <a:srgbClr val="6338A2"/>
              </a:solidFill>
              <a:prstDash val="solid"/>
              <a:round/>
              <a:headEnd/>
              <a:tailEnd/>
            </a:ln>
            <a:extLst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35" name="Line 96"/>
            <p:cNvSpPr>
              <a:spLocks noChangeShapeType="1"/>
            </p:cNvSpPr>
            <p:nvPr/>
          </p:nvSpPr>
          <p:spPr bwMode="auto">
            <a:xfrm flipH="1">
              <a:off x="3777386" y="4828195"/>
              <a:ext cx="402599" cy="0"/>
            </a:xfrm>
            <a:prstGeom prst="line">
              <a:avLst/>
            </a:prstGeom>
            <a:noFill/>
            <a:ln w="7938">
              <a:solidFill>
                <a:srgbClr val="6338A2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9" name="TextBox 74"/>
            <p:cNvSpPr txBox="1">
              <a:spLocks noChangeArrowheads="1"/>
            </p:cNvSpPr>
            <p:nvPr/>
          </p:nvSpPr>
          <p:spPr bwMode="auto">
            <a:xfrm>
              <a:off x="1093653" y="5371485"/>
              <a:ext cx="982662" cy="3873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400" b="1" kern="0" dirty="0">
                  <a:solidFill>
                    <a:srgbClr val="000066"/>
                  </a:solidFill>
                </a:rPr>
                <a:t>Total </a:t>
              </a:r>
              <a:br>
                <a:rPr lang="en-US" altLang="en-US" sz="1400" b="1" kern="0" dirty="0">
                  <a:solidFill>
                    <a:srgbClr val="000066"/>
                  </a:solidFill>
                </a:rPr>
              </a:br>
              <a:r>
                <a:rPr lang="en-US" altLang="en-US" sz="1400" b="1" kern="0" dirty="0">
                  <a:solidFill>
                    <a:srgbClr val="000066"/>
                  </a:solidFill>
                </a:rPr>
                <a:t>Cholesterol</a:t>
              </a:r>
            </a:p>
          </p:txBody>
        </p:sp>
        <p:sp>
          <p:nvSpPr>
            <p:cNvPr id="120" name="TextBox 75"/>
            <p:cNvSpPr txBox="1">
              <a:spLocks noChangeArrowheads="1"/>
            </p:cNvSpPr>
            <p:nvPr/>
          </p:nvSpPr>
          <p:spPr bwMode="auto">
            <a:xfrm>
              <a:off x="2708775" y="5371485"/>
              <a:ext cx="347663" cy="193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400" b="1" kern="0" dirty="0">
                  <a:solidFill>
                    <a:srgbClr val="000066"/>
                  </a:solidFill>
                </a:rPr>
                <a:t>LDL</a:t>
              </a:r>
            </a:p>
          </p:txBody>
        </p:sp>
        <p:sp>
          <p:nvSpPr>
            <p:cNvPr id="121" name="TextBox 76"/>
            <p:cNvSpPr txBox="1">
              <a:spLocks noChangeArrowheads="1"/>
            </p:cNvSpPr>
            <p:nvPr/>
          </p:nvSpPr>
          <p:spPr bwMode="auto">
            <a:xfrm>
              <a:off x="4005445" y="5371485"/>
              <a:ext cx="368300" cy="193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400" b="1" kern="0" dirty="0">
                  <a:solidFill>
                    <a:srgbClr val="000066"/>
                  </a:solidFill>
                </a:rPr>
                <a:t>HDL</a:t>
              </a:r>
            </a:p>
          </p:txBody>
        </p:sp>
        <p:sp>
          <p:nvSpPr>
            <p:cNvPr id="122" name="TextBox 77"/>
            <p:cNvSpPr txBox="1">
              <a:spLocks noChangeArrowheads="1"/>
            </p:cNvSpPr>
            <p:nvPr/>
          </p:nvSpPr>
          <p:spPr bwMode="auto">
            <a:xfrm>
              <a:off x="4951595" y="5371485"/>
              <a:ext cx="1114425" cy="193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400" b="1" kern="0" dirty="0">
                  <a:solidFill>
                    <a:srgbClr val="000066"/>
                  </a:solidFill>
                </a:rPr>
                <a:t>Triglycerides</a:t>
              </a:r>
            </a:p>
          </p:txBody>
        </p:sp>
        <p:sp>
          <p:nvSpPr>
            <p:cNvPr id="130" name="TextBox 52"/>
            <p:cNvSpPr txBox="1">
              <a:spLocks noChangeArrowheads="1"/>
            </p:cNvSpPr>
            <p:nvPr/>
          </p:nvSpPr>
          <p:spPr bwMode="auto">
            <a:xfrm>
              <a:off x="5167542" y="3283931"/>
              <a:ext cx="750887" cy="296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dirty="0">
                  <a:solidFill>
                    <a:srgbClr val="000066"/>
                  </a:solidFill>
                </a:rPr>
                <a:t>p = 0.073 </a:t>
              </a:r>
              <a:endParaRPr lang="en-US" altLang="en-US" sz="3600" dirty="0">
                <a:solidFill>
                  <a:srgbClr val="000066"/>
                </a:solidFill>
              </a:endParaRPr>
            </a:p>
          </p:txBody>
        </p:sp>
        <p:sp>
          <p:nvSpPr>
            <p:cNvPr id="131" name="TextBox 66"/>
            <p:cNvSpPr txBox="1">
              <a:spLocks noChangeArrowheads="1"/>
            </p:cNvSpPr>
            <p:nvPr/>
          </p:nvSpPr>
          <p:spPr bwMode="auto">
            <a:xfrm>
              <a:off x="5064171" y="3809393"/>
              <a:ext cx="4286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Calibri"/>
                </a:rPr>
                <a:t>128</a:t>
              </a:r>
            </a:p>
          </p:txBody>
        </p:sp>
        <p:sp>
          <p:nvSpPr>
            <p:cNvPr id="132" name="TextBox 67"/>
            <p:cNvSpPr txBox="1">
              <a:spLocks noChangeArrowheads="1"/>
            </p:cNvSpPr>
            <p:nvPr/>
          </p:nvSpPr>
          <p:spPr bwMode="auto">
            <a:xfrm>
              <a:off x="5068934" y="4111018"/>
              <a:ext cx="430212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Calibri"/>
                </a:rPr>
                <a:t>118</a:t>
              </a:r>
            </a:p>
          </p:txBody>
        </p:sp>
        <p:sp>
          <p:nvSpPr>
            <p:cNvPr id="133" name="TextBox 68"/>
            <p:cNvSpPr txBox="1">
              <a:spLocks noChangeArrowheads="1"/>
            </p:cNvSpPr>
            <p:nvPr/>
          </p:nvSpPr>
          <p:spPr bwMode="auto">
            <a:xfrm>
              <a:off x="5523276" y="3945918"/>
              <a:ext cx="428625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Calibri"/>
                </a:rPr>
                <a:t>112</a:t>
              </a:r>
            </a:p>
          </p:txBody>
        </p:sp>
        <p:sp>
          <p:nvSpPr>
            <p:cNvPr id="134" name="TextBox 69"/>
            <p:cNvSpPr txBox="1">
              <a:spLocks noChangeArrowheads="1"/>
            </p:cNvSpPr>
            <p:nvPr/>
          </p:nvSpPr>
          <p:spPr bwMode="auto">
            <a:xfrm>
              <a:off x="5526451" y="4199918"/>
              <a:ext cx="4302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Calibri"/>
                </a:rPr>
                <a:t>110</a:t>
              </a:r>
            </a:p>
          </p:txBody>
        </p:sp>
        <p:sp>
          <p:nvSpPr>
            <p:cNvPr id="135" name="Right Bracket 112"/>
            <p:cNvSpPr>
              <a:spLocks/>
            </p:cNvSpPr>
            <p:nvPr/>
          </p:nvSpPr>
          <p:spPr bwMode="auto">
            <a:xfrm rot="16200000">
              <a:off x="5485652" y="3268850"/>
              <a:ext cx="92075" cy="731838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 altLang="en-US">
                <a:solidFill>
                  <a:srgbClr val="000066"/>
                </a:solidFill>
              </a:endParaRPr>
            </a:p>
          </p:txBody>
        </p:sp>
        <p:sp>
          <p:nvSpPr>
            <p:cNvPr id="136" name="TextBox 51"/>
            <p:cNvSpPr txBox="1">
              <a:spLocks noChangeArrowheads="1"/>
            </p:cNvSpPr>
            <p:nvPr/>
          </p:nvSpPr>
          <p:spPr bwMode="auto">
            <a:xfrm>
              <a:off x="3848283" y="4038873"/>
              <a:ext cx="752475" cy="296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dirty="0">
                  <a:solidFill>
                    <a:srgbClr val="000066"/>
                  </a:solidFill>
                </a:rPr>
                <a:t> p = 0.02</a:t>
              </a:r>
              <a:endParaRPr lang="en-US" altLang="en-US" sz="3600" dirty="0">
                <a:solidFill>
                  <a:srgbClr val="000066"/>
                </a:solidFill>
              </a:endParaRPr>
            </a:p>
          </p:txBody>
        </p:sp>
        <p:sp>
          <p:nvSpPr>
            <p:cNvPr id="137" name="TextBox 62"/>
            <p:cNvSpPr txBox="1">
              <a:spLocks noChangeArrowheads="1"/>
            </p:cNvSpPr>
            <p:nvPr/>
          </p:nvSpPr>
          <p:spPr bwMode="auto">
            <a:xfrm>
              <a:off x="3763963" y="4575031"/>
              <a:ext cx="430212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Calibri"/>
                </a:rPr>
                <a:t>51</a:t>
              </a:r>
            </a:p>
          </p:txBody>
        </p:sp>
        <p:sp>
          <p:nvSpPr>
            <p:cNvPr id="138" name="TextBox 63"/>
            <p:cNvSpPr txBox="1">
              <a:spLocks noChangeArrowheads="1"/>
            </p:cNvSpPr>
            <p:nvPr/>
          </p:nvSpPr>
          <p:spPr bwMode="auto">
            <a:xfrm>
              <a:off x="3763963" y="4857388"/>
              <a:ext cx="430212" cy="203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Calibri"/>
                </a:rPr>
                <a:t>49</a:t>
              </a:r>
            </a:p>
          </p:txBody>
        </p:sp>
        <p:sp>
          <p:nvSpPr>
            <p:cNvPr id="139" name="TextBox 64"/>
            <p:cNvSpPr txBox="1">
              <a:spLocks noChangeArrowheads="1"/>
            </p:cNvSpPr>
            <p:nvPr/>
          </p:nvSpPr>
          <p:spPr bwMode="auto">
            <a:xfrm>
              <a:off x="4227513" y="4628788"/>
              <a:ext cx="4286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Calibri"/>
                </a:rPr>
                <a:t>50</a:t>
              </a:r>
            </a:p>
          </p:txBody>
        </p:sp>
        <p:sp>
          <p:nvSpPr>
            <p:cNvPr id="140" name="TextBox 65"/>
            <p:cNvSpPr txBox="1">
              <a:spLocks noChangeArrowheads="1"/>
            </p:cNvSpPr>
            <p:nvPr/>
          </p:nvSpPr>
          <p:spPr bwMode="auto">
            <a:xfrm>
              <a:off x="4179985" y="4868230"/>
              <a:ext cx="428625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Calibri"/>
                </a:rPr>
                <a:t>49</a:t>
              </a:r>
            </a:p>
          </p:txBody>
        </p:sp>
        <p:sp>
          <p:nvSpPr>
            <p:cNvPr id="141" name="Right Bracket 111"/>
            <p:cNvSpPr>
              <a:spLocks/>
            </p:cNvSpPr>
            <p:nvPr/>
          </p:nvSpPr>
          <p:spPr bwMode="auto">
            <a:xfrm rot="16200000">
              <a:off x="4161631" y="4006329"/>
              <a:ext cx="92075" cy="731838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 altLang="en-US">
                <a:solidFill>
                  <a:srgbClr val="000066"/>
                </a:solidFill>
              </a:endParaRPr>
            </a:p>
          </p:txBody>
        </p:sp>
        <p:sp>
          <p:nvSpPr>
            <p:cNvPr id="142" name="TextBox 50"/>
            <p:cNvSpPr txBox="1">
              <a:spLocks noChangeArrowheads="1"/>
            </p:cNvSpPr>
            <p:nvPr/>
          </p:nvSpPr>
          <p:spPr bwMode="auto">
            <a:xfrm>
              <a:off x="2476559" y="3110893"/>
              <a:ext cx="750887" cy="296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dirty="0">
                  <a:solidFill>
                    <a:srgbClr val="000066"/>
                  </a:solidFill>
                </a:rPr>
                <a:t> p &lt; 0.001 </a:t>
              </a:r>
              <a:endParaRPr lang="en-US" altLang="en-US" sz="3600" dirty="0">
                <a:solidFill>
                  <a:srgbClr val="000066"/>
                </a:solidFill>
              </a:endParaRPr>
            </a:p>
          </p:txBody>
        </p:sp>
        <p:sp>
          <p:nvSpPr>
            <p:cNvPr id="143" name="TextBox 58"/>
            <p:cNvSpPr txBox="1">
              <a:spLocks noChangeArrowheads="1"/>
            </p:cNvSpPr>
            <p:nvPr/>
          </p:nvSpPr>
          <p:spPr bwMode="auto">
            <a:xfrm>
              <a:off x="2436871" y="3734780"/>
              <a:ext cx="4286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Calibri"/>
                </a:rPr>
                <a:t>125</a:t>
              </a:r>
            </a:p>
          </p:txBody>
        </p:sp>
        <p:sp>
          <p:nvSpPr>
            <p:cNvPr id="144" name="TextBox 59"/>
            <p:cNvSpPr txBox="1">
              <a:spLocks noChangeArrowheads="1"/>
            </p:cNvSpPr>
            <p:nvPr/>
          </p:nvSpPr>
          <p:spPr bwMode="auto">
            <a:xfrm>
              <a:off x="2472762" y="4168531"/>
              <a:ext cx="4286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Calibri"/>
                </a:rPr>
                <a:t>112</a:t>
              </a:r>
            </a:p>
          </p:txBody>
        </p:sp>
        <p:sp>
          <p:nvSpPr>
            <p:cNvPr id="145" name="TextBox 60"/>
            <p:cNvSpPr txBox="1">
              <a:spLocks noChangeArrowheads="1"/>
            </p:cNvSpPr>
            <p:nvPr/>
          </p:nvSpPr>
          <p:spPr bwMode="auto">
            <a:xfrm>
              <a:off x="2916296" y="3879243"/>
              <a:ext cx="428625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Calibri"/>
                </a:rPr>
                <a:t>114</a:t>
              </a:r>
            </a:p>
          </p:txBody>
        </p:sp>
        <p:sp>
          <p:nvSpPr>
            <p:cNvPr id="146" name="TextBox 61"/>
            <p:cNvSpPr txBox="1">
              <a:spLocks noChangeArrowheads="1"/>
            </p:cNvSpPr>
            <p:nvPr/>
          </p:nvSpPr>
          <p:spPr bwMode="auto">
            <a:xfrm>
              <a:off x="2906771" y="4210143"/>
              <a:ext cx="430213" cy="2143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Calibri"/>
                </a:rPr>
                <a:t>110</a:t>
              </a:r>
            </a:p>
          </p:txBody>
        </p:sp>
        <p:sp>
          <p:nvSpPr>
            <p:cNvPr id="147" name="Right Bracket 109"/>
            <p:cNvSpPr>
              <a:spLocks/>
            </p:cNvSpPr>
            <p:nvPr/>
          </p:nvSpPr>
          <p:spPr bwMode="auto">
            <a:xfrm rot="16200000">
              <a:off x="2823427" y="3075174"/>
              <a:ext cx="92075" cy="731838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 altLang="en-US">
                <a:solidFill>
                  <a:srgbClr val="000066"/>
                </a:solidFill>
              </a:endParaRPr>
            </a:p>
          </p:txBody>
        </p:sp>
        <p:sp>
          <p:nvSpPr>
            <p:cNvPr id="148" name="TextBox 6"/>
            <p:cNvSpPr txBox="1">
              <a:spLocks noChangeArrowheads="1"/>
            </p:cNvSpPr>
            <p:nvPr/>
          </p:nvSpPr>
          <p:spPr bwMode="auto">
            <a:xfrm>
              <a:off x="1258195" y="2457767"/>
              <a:ext cx="752475" cy="2968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dirty="0">
                  <a:solidFill>
                    <a:srgbClr val="000066"/>
                  </a:solidFill>
                </a:rPr>
                <a:t> p &lt; 0.001 </a:t>
              </a:r>
              <a:endParaRPr lang="en-US" altLang="en-US" sz="3600" dirty="0">
                <a:solidFill>
                  <a:srgbClr val="000066"/>
                </a:solidFill>
              </a:endParaRPr>
            </a:p>
          </p:txBody>
        </p:sp>
        <p:sp>
          <p:nvSpPr>
            <p:cNvPr id="149" name="TextBox 7"/>
            <p:cNvSpPr txBox="1">
              <a:spLocks noChangeArrowheads="1"/>
            </p:cNvSpPr>
            <p:nvPr/>
          </p:nvSpPr>
          <p:spPr bwMode="auto">
            <a:xfrm>
              <a:off x="1159770" y="2980055"/>
              <a:ext cx="4302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Calibri"/>
                </a:rPr>
                <a:t>201</a:t>
              </a:r>
            </a:p>
          </p:txBody>
        </p:sp>
        <p:sp>
          <p:nvSpPr>
            <p:cNvPr id="150" name="TextBox 55"/>
            <p:cNvSpPr txBox="1">
              <a:spLocks noChangeArrowheads="1"/>
            </p:cNvSpPr>
            <p:nvPr/>
          </p:nvSpPr>
          <p:spPr bwMode="auto">
            <a:xfrm>
              <a:off x="1159770" y="3375342"/>
              <a:ext cx="4302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Calibri"/>
                </a:rPr>
                <a:t>187</a:t>
              </a:r>
            </a:p>
          </p:txBody>
        </p:sp>
        <p:sp>
          <p:nvSpPr>
            <p:cNvPr id="151" name="TextBox 56"/>
            <p:cNvSpPr txBox="1">
              <a:spLocks noChangeArrowheads="1"/>
            </p:cNvSpPr>
            <p:nvPr/>
          </p:nvSpPr>
          <p:spPr bwMode="auto">
            <a:xfrm>
              <a:off x="1563734" y="3175317"/>
              <a:ext cx="430213" cy="214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Calibri"/>
                </a:rPr>
                <a:t>183</a:t>
              </a:r>
            </a:p>
          </p:txBody>
        </p:sp>
        <p:sp>
          <p:nvSpPr>
            <p:cNvPr id="152" name="TextBox 57"/>
            <p:cNvSpPr txBox="1">
              <a:spLocks noChangeArrowheads="1"/>
            </p:cNvSpPr>
            <p:nvPr/>
          </p:nvSpPr>
          <p:spPr bwMode="auto">
            <a:xfrm>
              <a:off x="1563734" y="3511930"/>
              <a:ext cx="4302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Calibri"/>
                </a:rPr>
                <a:t>182</a:t>
              </a:r>
            </a:p>
          </p:txBody>
        </p:sp>
        <p:sp>
          <p:nvSpPr>
            <p:cNvPr id="153" name="Right Bracket 107"/>
            <p:cNvSpPr>
              <a:spLocks/>
            </p:cNvSpPr>
            <p:nvPr/>
          </p:nvSpPr>
          <p:spPr bwMode="auto">
            <a:xfrm rot="16200000">
              <a:off x="1589189" y="2426811"/>
              <a:ext cx="92075" cy="731837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 altLang="en-US">
                <a:solidFill>
                  <a:srgbClr val="000066"/>
                </a:solidFill>
              </a:endParaRPr>
            </a:p>
          </p:txBody>
        </p:sp>
        <p:sp>
          <p:nvSpPr>
            <p:cNvPr id="50" name="ZoneTexte 49"/>
            <p:cNvSpPr txBox="1"/>
            <p:nvPr/>
          </p:nvSpPr>
          <p:spPr>
            <a:xfrm>
              <a:off x="834188" y="5210294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55" name="ZoneTexte 154"/>
            <p:cNvSpPr txBox="1"/>
            <p:nvPr/>
          </p:nvSpPr>
          <p:spPr>
            <a:xfrm>
              <a:off x="749229" y="4678148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50</a:t>
              </a:r>
            </a:p>
          </p:txBody>
        </p:sp>
        <p:sp>
          <p:nvSpPr>
            <p:cNvPr id="156" name="ZoneTexte 155"/>
            <p:cNvSpPr txBox="1"/>
            <p:nvPr/>
          </p:nvSpPr>
          <p:spPr>
            <a:xfrm>
              <a:off x="664269" y="4146004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157" name="ZoneTexte 156"/>
            <p:cNvSpPr txBox="1"/>
            <p:nvPr/>
          </p:nvSpPr>
          <p:spPr>
            <a:xfrm>
              <a:off x="664269" y="3613860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150</a:t>
              </a:r>
            </a:p>
          </p:txBody>
        </p:sp>
        <p:sp>
          <p:nvSpPr>
            <p:cNvPr id="158" name="ZoneTexte 157"/>
            <p:cNvSpPr txBox="1"/>
            <p:nvPr/>
          </p:nvSpPr>
          <p:spPr>
            <a:xfrm>
              <a:off x="664269" y="308171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200</a:t>
              </a:r>
            </a:p>
          </p:txBody>
        </p:sp>
        <p:sp>
          <p:nvSpPr>
            <p:cNvPr id="159" name="ZoneTexte 158"/>
            <p:cNvSpPr txBox="1"/>
            <p:nvPr/>
          </p:nvSpPr>
          <p:spPr>
            <a:xfrm>
              <a:off x="664269" y="2549572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250</a:t>
              </a:r>
            </a:p>
          </p:txBody>
        </p:sp>
      </p:grpSp>
      <p:grpSp>
        <p:nvGrpSpPr>
          <p:cNvPr id="2" name="Groupe 1"/>
          <p:cNvGrpSpPr/>
          <p:nvPr/>
        </p:nvGrpSpPr>
        <p:grpSpPr>
          <a:xfrm>
            <a:off x="6895772" y="2030413"/>
            <a:ext cx="1549276" cy="3569472"/>
            <a:chOff x="6895772" y="2030413"/>
            <a:chExt cx="1549276" cy="3569472"/>
          </a:xfrm>
        </p:grpSpPr>
        <p:sp>
          <p:nvSpPr>
            <p:cNvPr id="6" name="Freeform 41"/>
            <p:cNvSpPr>
              <a:spLocks/>
            </p:cNvSpPr>
            <p:nvPr/>
          </p:nvSpPr>
          <p:spPr bwMode="auto">
            <a:xfrm>
              <a:off x="7218093" y="2650966"/>
              <a:ext cx="1098789" cy="2693194"/>
            </a:xfrm>
            <a:custGeom>
              <a:avLst/>
              <a:gdLst>
                <a:gd name="T0" fmla="*/ 756 w 756"/>
                <a:gd name="T1" fmla="*/ 1853 h 1853"/>
                <a:gd name="T2" fmla="*/ 0 w 756"/>
                <a:gd name="T3" fmla="*/ 1853 h 1853"/>
                <a:gd name="T4" fmla="*/ 0 w 756"/>
                <a:gd name="T5" fmla="*/ 0 h 18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756" h="1853">
                  <a:moveTo>
                    <a:pt x="756" y="1853"/>
                  </a:moveTo>
                  <a:lnTo>
                    <a:pt x="0" y="1853"/>
                  </a:lnTo>
                  <a:lnTo>
                    <a:pt x="0" y="0"/>
                  </a:lnTo>
                </a:path>
              </a:pathLst>
            </a:cu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7" name="Line 42"/>
            <p:cNvSpPr>
              <a:spLocks noChangeShapeType="1"/>
            </p:cNvSpPr>
            <p:nvPr/>
          </p:nvSpPr>
          <p:spPr bwMode="auto">
            <a:xfrm>
              <a:off x="7149783" y="2650966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8" name="Line 43"/>
            <p:cNvSpPr>
              <a:spLocks noChangeShapeType="1"/>
            </p:cNvSpPr>
            <p:nvPr/>
          </p:nvSpPr>
          <p:spPr bwMode="auto">
            <a:xfrm>
              <a:off x="7149783" y="3322448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9" name="Line 44"/>
            <p:cNvSpPr>
              <a:spLocks noChangeShapeType="1"/>
            </p:cNvSpPr>
            <p:nvPr/>
          </p:nvSpPr>
          <p:spPr bwMode="auto">
            <a:xfrm>
              <a:off x="7149783" y="3996837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0" name="Line 45"/>
            <p:cNvSpPr>
              <a:spLocks noChangeShapeType="1"/>
            </p:cNvSpPr>
            <p:nvPr/>
          </p:nvSpPr>
          <p:spPr bwMode="auto">
            <a:xfrm>
              <a:off x="7149783" y="4669771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1" name="Line 46"/>
            <p:cNvSpPr>
              <a:spLocks noChangeShapeType="1"/>
            </p:cNvSpPr>
            <p:nvPr/>
          </p:nvSpPr>
          <p:spPr bwMode="auto">
            <a:xfrm>
              <a:off x="7149783" y="5344160"/>
              <a:ext cx="68311" cy="0"/>
            </a:xfrm>
            <a:prstGeom prst="line">
              <a:avLst/>
            </a:prstGeom>
            <a:noFill/>
            <a:ln w="79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" name="Rectangle 53"/>
            <p:cNvSpPr>
              <a:spLocks noChangeArrowheads="1"/>
            </p:cNvSpPr>
            <p:nvPr/>
          </p:nvSpPr>
          <p:spPr bwMode="auto">
            <a:xfrm>
              <a:off x="7764581" y="2908222"/>
              <a:ext cx="401145" cy="2435938"/>
            </a:xfrm>
            <a:prstGeom prst="rect">
              <a:avLst/>
            </a:prstGeom>
            <a:solidFill>
              <a:srgbClr val="FFB985"/>
            </a:solidFill>
            <a:ln w="0">
              <a:solidFill>
                <a:srgbClr val="FFB985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490" name="Rectangle 68"/>
            <p:cNvSpPr>
              <a:spLocks noChangeArrowheads="1"/>
            </p:cNvSpPr>
            <p:nvPr/>
          </p:nvSpPr>
          <p:spPr bwMode="auto">
            <a:xfrm>
              <a:off x="7292219" y="2848632"/>
              <a:ext cx="404052" cy="59590"/>
            </a:xfrm>
            <a:prstGeom prst="rect">
              <a:avLst/>
            </a:prstGeom>
            <a:solidFill>
              <a:srgbClr val="6338A2"/>
            </a:solidFill>
            <a:ln w="0">
              <a:solidFill>
                <a:srgbClr val="6338A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9491" name="Rectangle 69"/>
            <p:cNvSpPr>
              <a:spLocks noChangeArrowheads="1"/>
            </p:cNvSpPr>
            <p:nvPr/>
          </p:nvSpPr>
          <p:spPr bwMode="auto">
            <a:xfrm>
              <a:off x="7292219" y="2908222"/>
              <a:ext cx="404052" cy="2435938"/>
            </a:xfrm>
            <a:prstGeom prst="rect">
              <a:avLst/>
            </a:prstGeom>
            <a:solidFill>
              <a:srgbClr val="BAA1DF"/>
            </a:solidFill>
            <a:ln w="0">
              <a:solidFill>
                <a:srgbClr val="BAA1D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</a:endParaRPr>
            </a:p>
          </p:txBody>
        </p:sp>
        <p:sp>
          <p:nvSpPr>
            <p:cNvPr id="123" name="TextBox 78"/>
            <p:cNvSpPr txBox="1">
              <a:spLocks noChangeArrowheads="1"/>
            </p:cNvSpPr>
            <p:nvPr/>
          </p:nvSpPr>
          <p:spPr bwMode="auto">
            <a:xfrm>
              <a:off x="7030585" y="5406210"/>
              <a:ext cx="1414463" cy="1936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400" b="1" dirty="0">
                  <a:solidFill>
                    <a:srgbClr val="000066"/>
                  </a:solidFill>
                </a:rPr>
                <a:t>TC: HDL Ratio</a:t>
              </a:r>
            </a:p>
          </p:txBody>
        </p:sp>
        <p:sp>
          <p:nvSpPr>
            <p:cNvPr id="124" name="TextBox 54"/>
            <p:cNvSpPr txBox="1">
              <a:spLocks noChangeArrowheads="1"/>
            </p:cNvSpPr>
            <p:nvPr/>
          </p:nvSpPr>
          <p:spPr bwMode="auto">
            <a:xfrm>
              <a:off x="7323662" y="2030413"/>
              <a:ext cx="752475" cy="2968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dirty="0">
                  <a:solidFill>
                    <a:srgbClr val="000066"/>
                  </a:solidFill>
                </a:rPr>
                <a:t>p = 0.094 </a:t>
              </a:r>
              <a:endParaRPr lang="en-US" altLang="en-US" sz="3600" dirty="0">
                <a:solidFill>
                  <a:srgbClr val="000066"/>
                </a:solidFill>
              </a:endParaRPr>
            </a:p>
          </p:txBody>
        </p:sp>
        <p:sp>
          <p:nvSpPr>
            <p:cNvPr id="125" name="TextBox 69"/>
            <p:cNvSpPr txBox="1">
              <a:spLocks noChangeArrowheads="1"/>
            </p:cNvSpPr>
            <p:nvPr/>
          </p:nvSpPr>
          <p:spPr bwMode="auto">
            <a:xfrm>
              <a:off x="7279212" y="2592388"/>
              <a:ext cx="430212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Calibri"/>
                </a:rPr>
                <a:t>3.7</a:t>
              </a:r>
            </a:p>
          </p:txBody>
        </p:sp>
        <p:sp>
          <p:nvSpPr>
            <p:cNvPr id="126" name="TextBox 69"/>
            <p:cNvSpPr txBox="1">
              <a:spLocks noChangeArrowheads="1"/>
            </p:cNvSpPr>
            <p:nvPr/>
          </p:nvSpPr>
          <p:spPr bwMode="auto">
            <a:xfrm>
              <a:off x="7296499" y="2938148"/>
              <a:ext cx="428625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Calibri"/>
                </a:rPr>
                <a:t>3.6</a:t>
              </a:r>
            </a:p>
          </p:txBody>
        </p:sp>
        <p:sp>
          <p:nvSpPr>
            <p:cNvPr id="127" name="TextBox 69"/>
            <p:cNvSpPr txBox="1">
              <a:spLocks noChangeArrowheads="1"/>
            </p:cNvSpPr>
            <p:nvPr/>
          </p:nvSpPr>
          <p:spPr bwMode="auto">
            <a:xfrm>
              <a:off x="7758945" y="2901950"/>
              <a:ext cx="4302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Calibri"/>
                </a:rPr>
                <a:t>3.6</a:t>
              </a:r>
            </a:p>
          </p:txBody>
        </p:sp>
        <p:sp>
          <p:nvSpPr>
            <p:cNvPr id="128" name="TextBox 69"/>
            <p:cNvSpPr txBox="1">
              <a:spLocks noChangeArrowheads="1"/>
            </p:cNvSpPr>
            <p:nvPr/>
          </p:nvSpPr>
          <p:spPr bwMode="auto">
            <a:xfrm>
              <a:off x="7753874" y="2663825"/>
              <a:ext cx="430213" cy="2127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600" b="1" kern="0" dirty="0">
                  <a:solidFill>
                    <a:srgbClr val="333399"/>
                  </a:solidFill>
                  <a:latin typeface="Calibri"/>
                </a:rPr>
                <a:t>3.6</a:t>
              </a:r>
            </a:p>
          </p:txBody>
        </p:sp>
        <p:sp>
          <p:nvSpPr>
            <p:cNvPr id="129" name="Right Bracket 113"/>
            <p:cNvSpPr>
              <a:spLocks/>
            </p:cNvSpPr>
            <p:nvPr/>
          </p:nvSpPr>
          <p:spPr bwMode="auto">
            <a:xfrm rot="16200000">
              <a:off x="7681643" y="1991519"/>
              <a:ext cx="92075" cy="731837"/>
            </a:xfrm>
            <a:prstGeom prst="rightBracket">
              <a:avLst>
                <a:gd name="adj" fmla="val 0"/>
              </a:avLst>
            </a:prstGeom>
            <a:noFill/>
            <a:ln w="9525" algn="ctr">
              <a:solidFill>
                <a:srgbClr val="000066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anchor="ctr"/>
            <a:lstStyle/>
            <a:p>
              <a:pPr algn="ctr"/>
              <a:endParaRPr lang="en-US" altLang="en-US">
                <a:solidFill>
                  <a:srgbClr val="000066"/>
                </a:solidFill>
              </a:endParaRPr>
            </a:p>
          </p:txBody>
        </p:sp>
        <p:sp>
          <p:nvSpPr>
            <p:cNvPr id="160" name="ZoneTexte 159"/>
            <p:cNvSpPr txBox="1"/>
            <p:nvPr/>
          </p:nvSpPr>
          <p:spPr>
            <a:xfrm>
              <a:off x="6895772" y="5210294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61" name="ZoneTexte 160"/>
            <p:cNvSpPr txBox="1"/>
            <p:nvPr/>
          </p:nvSpPr>
          <p:spPr>
            <a:xfrm>
              <a:off x="6895772" y="4537492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162" name="ZoneTexte 161"/>
            <p:cNvSpPr txBox="1"/>
            <p:nvPr/>
          </p:nvSpPr>
          <p:spPr>
            <a:xfrm>
              <a:off x="6895772" y="3864692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163" name="ZoneTexte 162"/>
            <p:cNvSpPr txBox="1"/>
            <p:nvPr/>
          </p:nvSpPr>
          <p:spPr>
            <a:xfrm>
              <a:off x="6895772" y="3191892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165" name="ZoneTexte 164"/>
            <p:cNvSpPr txBox="1"/>
            <p:nvPr/>
          </p:nvSpPr>
          <p:spPr>
            <a:xfrm>
              <a:off x="6895772" y="2519092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383951428"/>
      </p:ext>
    </p:extLst>
  </p:cSld>
  <p:clrMapOvr>
    <a:masterClrMapping/>
  </p:clrMapOvr>
  <p:transition spd="slow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Espace réservé du contenu 2"/>
          <p:cNvSpPr>
            <a:spLocks noGrp="1"/>
          </p:cNvSpPr>
          <p:nvPr>
            <p:ph idx="1"/>
          </p:nvPr>
        </p:nvSpPr>
        <p:spPr>
          <a:xfrm>
            <a:off x="304797" y="1220603"/>
            <a:ext cx="8630024" cy="4973664"/>
          </a:xfrm>
        </p:spPr>
        <p:txBody>
          <a:bodyPr/>
          <a:lstStyle/>
          <a:p>
            <a:pPr>
              <a:lnSpc>
                <a:spcPts val="2200"/>
              </a:lnSpc>
              <a:spcBef>
                <a:spcPts val="0"/>
              </a:spcBef>
            </a:pPr>
            <a: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  <a:t>Conclusion</a:t>
            </a:r>
            <a:br>
              <a:rPr lang="en-US" altLang="fr-FR" sz="2800" b="1" dirty="0">
                <a:latin typeface="Calibri" panose="020F0502020204030204" pitchFamily="34" charset="0"/>
                <a:ea typeface="ＭＳ Ｐゴシック" charset="-128"/>
              </a:rPr>
            </a:br>
            <a:endParaRPr lang="en-US" altLang="fr-FR" sz="2800" b="1" dirty="0">
              <a:latin typeface="Calibri" panose="020F0502020204030204" pitchFamily="34" charset="0"/>
              <a:ea typeface="ＭＳ Ｐゴシック" charset="-128"/>
            </a:endParaRPr>
          </a:p>
          <a:p>
            <a:pPr lvl="1">
              <a:lnSpc>
                <a:spcPts val="2200"/>
              </a:lnSpc>
              <a:spcBef>
                <a:spcPts val="0"/>
              </a:spcBef>
            </a:pPr>
            <a:r>
              <a:rPr lang="en-US" altLang="fr-FR" sz="2000" dirty="0">
                <a:ea typeface="ＭＳ Ｐゴシック" charset="-128"/>
              </a:rPr>
              <a:t>In this </a:t>
            </a:r>
            <a:r>
              <a:rPr lang="en-US" altLang="fr-FR" sz="2000" dirty="0" err="1">
                <a:ea typeface="ＭＳ Ｐゴシック" charset="-128"/>
              </a:rPr>
              <a:t>randomised</a:t>
            </a:r>
            <a:r>
              <a:rPr lang="en-US" altLang="fr-FR" sz="2000" dirty="0">
                <a:ea typeface="ＭＳ Ｐゴシック" charset="-128"/>
              </a:rPr>
              <a:t> double-blind study, switch of patients on F/TDF </a:t>
            </a:r>
            <a:br>
              <a:rPr lang="en-US" altLang="fr-FR" sz="2000" dirty="0">
                <a:ea typeface="ＭＳ Ｐゴシック" charset="-128"/>
              </a:rPr>
            </a:br>
            <a:r>
              <a:rPr lang="en-US" altLang="fr-FR" sz="2000" dirty="0">
                <a:ea typeface="ＭＳ Ｐゴシック" charset="-128"/>
              </a:rPr>
              <a:t>+ 3</a:t>
            </a:r>
            <a:r>
              <a:rPr lang="en-US" altLang="fr-FR" sz="2000" baseline="30000" dirty="0">
                <a:ea typeface="ＭＳ Ｐゴシック" charset="-128"/>
              </a:rPr>
              <a:t>rd </a:t>
            </a:r>
            <a:r>
              <a:rPr lang="en-US" altLang="fr-FR" sz="2000" dirty="0">
                <a:ea typeface="ＭＳ Ｐゴシック" charset="-128"/>
              </a:rPr>
              <a:t>agent with suppressed viral load for F/TAF + continuation </a:t>
            </a:r>
            <a:br>
              <a:rPr lang="en-US" altLang="fr-FR" sz="2000" dirty="0">
                <a:ea typeface="ＭＳ Ｐゴシック" charset="-128"/>
              </a:rPr>
            </a:br>
            <a:r>
              <a:rPr lang="en-US" altLang="fr-FR" sz="2000" dirty="0">
                <a:ea typeface="ＭＳ Ｐゴシック" charset="-128"/>
              </a:rPr>
              <a:t>of 3</a:t>
            </a:r>
            <a:r>
              <a:rPr lang="en-US" altLang="fr-FR" sz="2000" baseline="30000" dirty="0">
                <a:ea typeface="ＭＳ Ｐゴシック" charset="-128"/>
              </a:rPr>
              <a:t>rd</a:t>
            </a:r>
            <a:r>
              <a:rPr lang="en-US" altLang="fr-FR" sz="2000" dirty="0">
                <a:ea typeface="ＭＳ Ｐゴシック" charset="-128"/>
              </a:rPr>
              <a:t> agent </a:t>
            </a:r>
          </a:p>
          <a:p>
            <a:pPr lvl="2">
              <a:lnSpc>
                <a:spcPts val="2200"/>
              </a:lnSpc>
              <a:spcBef>
                <a:spcPts val="0"/>
              </a:spcBef>
            </a:pPr>
            <a:r>
              <a:rPr lang="en-US" altLang="fr-FR" sz="1800" dirty="0">
                <a:ea typeface="ＭＳ Ｐゴシック" charset="-128"/>
              </a:rPr>
              <a:t>Is non-inferior at W48 and W96 for maintaining </a:t>
            </a:r>
            <a:r>
              <a:rPr lang="en-US" altLang="fr-FR" sz="1800" dirty="0" err="1">
                <a:ea typeface="ＭＳ Ｐゴシック" charset="-128"/>
              </a:rPr>
              <a:t>virologic</a:t>
            </a:r>
            <a:r>
              <a:rPr lang="en-US" altLang="fr-FR" sz="1800" dirty="0">
                <a:ea typeface="ＭＳ Ｐゴシック" charset="-128"/>
              </a:rPr>
              <a:t> suppression (HIV-1 RNA &lt; 50 c/mL)</a:t>
            </a:r>
          </a:p>
          <a:p>
            <a:pPr lvl="2">
              <a:lnSpc>
                <a:spcPts val="2200"/>
              </a:lnSpc>
              <a:spcBef>
                <a:spcPts val="0"/>
              </a:spcBef>
            </a:pPr>
            <a:r>
              <a:rPr lang="en-US" altLang="fr-FR" sz="1800" dirty="0">
                <a:ea typeface="ＭＳ Ｐゴシック" charset="-128"/>
              </a:rPr>
              <a:t>in rare cases of </a:t>
            </a:r>
            <a:r>
              <a:rPr lang="en-US" altLang="fr-FR" sz="1800" dirty="0" err="1">
                <a:ea typeface="ＭＳ Ｐゴシック" charset="-128"/>
              </a:rPr>
              <a:t>virologic</a:t>
            </a:r>
            <a:r>
              <a:rPr lang="en-US" altLang="fr-FR" sz="1800" dirty="0">
                <a:ea typeface="ＭＳ Ｐゴシック" charset="-128"/>
              </a:rPr>
              <a:t> failure, the risk of resistance emergence is low (1 case of M184V on F/TAF), none after W48</a:t>
            </a:r>
          </a:p>
          <a:p>
            <a:pPr lvl="2">
              <a:lnSpc>
                <a:spcPts val="2200"/>
              </a:lnSpc>
              <a:spcBef>
                <a:spcPts val="0"/>
              </a:spcBef>
            </a:pPr>
            <a:r>
              <a:rPr lang="en-US" altLang="fr-FR" sz="1800" dirty="0">
                <a:ea typeface="ＭＳ Ｐゴシック" charset="-128"/>
              </a:rPr>
              <a:t>Is associated with a similar clinical and biological tolerance</a:t>
            </a:r>
          </a:p>
          <a:p>
            <a:pPr lvl="2">
              <a:lnSpc>
                <a:spcPts val="2200"/>
              </a:lnSpc>
              <a:spcBef>
                <a:spcPts val="0"/>
              </a:spcBef>
            </a:pPr>
            <a:r>
              <a:rPr lang="en-US" altLang="fr-FR" sz="1800" dirty="0">
                <a:ea typeface="ＭＳ Ｐゴシック" charset="-128"/>
              </a:rPr>
              <a:t>Leads to improvement of renal parameters: increase in </a:t>
            </a:r>
            <a:r>
              <a:rPr lang="en-US" altLang="fr-FR" sz="1800" dirty="0" err="1">
                <a:ea typeface="ＭＳ Ｐゴシック" charset="-128"/>
              </a:rPr>
              <a:t>eGFR</a:t>
            </a:r>
            <a:r>
              <a:rPr lang="en-US" altLang="fr-FR" sz="1800" dirty="0">
                <a:ea typeface="ＭＳ Ｐゴシック" charset="-128"/>
              </a:rPr>
              <a:t> and decrease in proteinuria, </a:t>
            </a:r>
            <a:r>
              <a:rPr lang="en-US" altLang="fr-FR" sz="1800" dirty="0"/>
              <a:t>n</a:t>
            </a:r>
            <a:r>
              <a:rPr lang="en-US" altLang="en-US" sz="1800" dirty="0"/>
              <a:t>o renal discontinuations or renal tubulopathy </a:t>
            </a:r>
            <a:br>
              <a:rPr lang="en-US" altLang="en-US" sz="1800" dirty="0"/>
            </a:br>
            <a:r>
              <a:rPr lang="en-US" altLang="en-US" sz="1800" dirty="0"/>
              <a:t>in F/TAF group </a:t>
            </a:r>
            <a:endParaRPr lang="en-US" altLang="fr-FR" sz="1800" dirty="0">
              <a:ea typeface="ＭＳ Ｐゴシック" charset="-128"/>
            </a:endParaRPr>
          </a:p>
          <a:p>
            <a:pPr lvl="2">
              <a:lnSpc>
                <a:spcPts val="2200"/>
              </a:lnSpc>
              <a:spcBef>
                <a:spcPts val="0"/>
              </a:spcBef>
            </a:pPr>
            <a:r>
              <a:rPr lang="en-US" altLang="fr-FR" sz="1800" dirty="0">
                <a:ea typeface="ＭＳ Ｐゴシック" charset="-128"/>
              </a:rPr>
              <a:t>Improves bone mineral density: increase on F/TAF with significant difference of changes at W48 vs F/TDF and </a:t>
            </a:r>
            <a:r>
              <a:rPr lang="en-US" altLang="fr-FR" sz="1800" dirty="0"/>
              <a:t>c</a:t>
            </a:r>
            <a:r>
              <a:rPr lang="en-US" altLang="en-US" sz="1800" dirty="0"/>
              <a:t>ontinuing increase in hip and spine BMD after W48</a:t>
            </a:r>
            <a:endParaRPr lang="en-US" altLang="fr-FR" sz="1800" dirty="0">
              <a:ea typeface="ＭＳ Ｐゴシック" charset="-128"/>
            </a:endParaRPr>
          </a:p>
          <a:p>
            <a:pPr lvl="2">
              <a:lnSpc>
                <a:spcPts val="2200"/>
              </a:lnSpc>
              <a:spcBef>
                <a:spcPts val="0"/>
              </a:spcBef>
            </a:pPr>
            <a:r>
              <a:rPr lang="en-US" altLang="fr-FR" sz="1800" dirty="0">
                <a:ea typeface="ＭＳ Ｐゴシック" charset="-128"/>
              </a:rPr>
              <a:t>Increases lipid parameters, with no change in the total cholesterol total: HDL-cholesterol ratio</a:t>
            </a:r>
          </a:p>
          <a:p>
            <a:pPr lvl="2">
              <a:lnSpc>
                <a:spcPts val="2200"/>
              </a:lnSpc>
              <a:spcBef>
                <a:spcPts val="0"/>
              </a:spcBef>
            </a:pPr>
            <a:r>
              <a:rPr lang="en-US" altLang="en-US" sz="1800" dirty="0"/>
              <a:t>Similar safety findings by 3</a:t>
            </a:r>
            <a:r>
              <a:rPr lang="en-US" altLang="en-US" sz="1800" baseline="30000" dirty="0"/>
              <a:t>rd</a:t>
            </a:r>
            <a:r>
              <a:rPr lang="en-US" altLang="en-US" sz="1800" dirty="0"/>
              <a:t> agent</a:t>
            </a:r>
            <a:endParaRPr lang="en-US" altLang="fr-FR" sz="1800" dirty="0">
              <a:ea typeface="ＭＳ Ｐゴシック" charset="-128"/>
            </a:endParaRPr>
          </a:p>
          <a:p>
            <a:pPr lvl="2">
              <a:lnSpc>
                <a:spcPts val="2200"/>
              </a:lnSpc>
              <a:spcBef>
                <a:spcPts val="0"/>
              </a:spcBef>
            </a:pPr>
            <a:endParaRPr lang="en-US" altLang="fr-FR" sz="2000" dirty="0">
              <a:ea typeface="ＭＳ Ｐゴシック" charset="-128"/>
            </a:endParaRPr>
          </a:p>
          <a:p>
            <a:pPr lvl="2">
              <a:lnSpc>
                <a:spcPts val="2200"/>
              </a:lnSpc>
              <a:spcBef>
                <a:spcPts val="0"/>
              </a:spcBef>
            </a:pPr>
            <a:endParaRPr lang="en-US" altLang="fr-FR" sz="2000" dirty="0">
              <a:ea typeface="ＭＳ Ｐゴシック" charset="-128"/>
            </a:endParaRPr>
          </a:p>
        </p:txBody>
      </p:sp>
      <p:sp>
        <p:nvSpPr>
          <p:cNvPr id="6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GS-US-311-1089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</a:p>
        </p:txBody>
      </p:sp>
      <p:sp>
        <p:nvSpPr>
          <p:cNvPr id="9" name="ZoneTexte 69"/>
          <p:cNvSpPr txBox="1">
            <a:spLocks noChangeArrowheads="1"/>
          </p:cNvSpPr>
          <p:nvPr/>
        </p:nvSpPr>
        <p:spPr bwMode="auto">
          <a:xfrm>
            <a:off x="2468139" y="6570663"/>
            <a:ext cx="667109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Gallant J. Lancet HIV. 2016;3:e158-65; </a:t>
            </a:r>
            <a:r>
              <a:rPr lang="fr-FR" altLang="fr-FR" sz="1200" i="1" dirty="0" err="1"/>
              <a:t>Raffi</a:t>
            </a:r>
            <a:r>
              <a:rPr lang="fr-FR" altLang="fr-FR" sz="1200" i="1" dirty="0"/>
              <a:t> F. J </a:t>
            </a:r>
            <a:r>
              <a:rPr lang="fr-FR" altLang="fr-FR" sz="1200" i="1" dirty="0" err="1"/>
              <a:t>Acquir</a:t>
            </a:r>
            <a:r>
              <a:rPr lang="fr-FR" altLang="fr-FR" sz="1200" i="1" dirty="0"/>
              <a:t> Immune </a:t>
            </a:r>
            <a:r>
              <a:rPr lang="fr-FR" altLang="fr-FR" sz="1200" i="1" dirty="0" err="1"/>
              <a:t>Defic</a:t>
            </a:r>
            <a:r>
              <a:rPr lang="fr-FR" altLang="fr-FR" sz="1200" i="1" dirty="0"/>
              <a:t> </a:t>
            </a:r>
            <a:r>
              <a:rPr lang="fr-FR" altLang="fr-FR" sz="1200" i="1" dirty="0" err="1"/>
              <a:t>Syndr</a:t>
            </a:r>
            <a:r>
              <a:rPr lang="fr-FR" altLang="fr-FR" sz="1200" i="1" dirty="0"/>
              <a:t>. 2017;75:226-31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8126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148324" y="1125538"/>
            <a:ext cx="26955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defTabSz="914400" eaLnBrk="1" hangingPunct="1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22531" name="Espace réservé du contenu 2"/>
          <p:cNvSpPr>
            <a:spLocks/>
          </p:cNvSpPr>
          <p:nvPr/>
        </p:nvSpPr>
        <p:spPr bwMode="auto">
          <a:xfrm>
            <a:off x="148324" y="4292600"/>
            <a:ext cx="8548688" cy="1965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800100" indent="-34290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ts val="75"/>
              </a:spcBef>
            </a:pPr>
            <a:r>
              <a:rPr lang="en-GB" altLang="fr-FR" sz="2800" b="1" dirty="0">
                <a:latin typeface="Calibri" panose="020F0502020204030204" pitchFamily="34" charset="0"/>
              </a:rPr>
              <a:t>Endpoints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n-GB" altLang="fr-FR" sz="1800" dirty="0"/>
              <a:t>Primary: proportion of patients maintaining HIV RNA &lt; 50 c/mL at W48 (ITT, snapshot) ; non-inferiority if lower margin of a two-sided 95% CI for the difference = -10%, &gt; 95% power</a:t>
            </a:r>
          </a:p>
          <a:p>
            <a:pPr lvl="1" defTabSz="914400" eaLnBrk="1" hangingPunct="1">
              <a:spcBef>
                <a:spcPts val="75"/>
              </a:spcBef>
            </a:pPr>
            <a:r>
              <a:rPr lang="en-GB" altLang="fr-FR" sz="1800" dirty="0"/>
              <a:t>Secondary with multiple adjustments: percentage change in hip and spine bone mineral density</a:t>
            </a:r>
            <a:endParaRPr lang="en-GB" altLang="fr-FR" sz="1800" b="1" dirty="0"/>
          </a:p>
        </p:txBody>
      </p:sp>
      <p:graphicFrame>
        <p:nvGraphicFramePr>
          <p:cNvPr id="5150" name="Group 3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1916863"/>
              </p:ext>
            </p:extLst>
          </p:nvPr>
        </p:nvGraphicFramePr>
        <p:xfrm>
          <a:off x="4948238" y="2403475"/>
          <a:ext cx="2805112" cy="535789"/>
        </p:xfrm>
        <a:graphic>
          <a:graphicData uri="http://schemas.openxmlformats.org/drawingml/2006/table">
            <a:tbl>
              <a:tblPr/>
              <a:tblGrid>
                <a:gridCol w="2805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3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F/TAF * + F/TDF placebo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+ 3</a:t>
                      </a:r>
                      <a:r>
                        <a:rPr kumimoji="0" lang="en-GB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rd 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agent unchanged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graphicFrame>
        <p:nvGraphicFramePr>
          <p:cNvPr id="86055" name="Group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0630243"/>
              </p:ext>
            </p:extLst>
          </p:nvPr>
        </p:nvGraphicFramePr>
        <p:xfrm>
          <a:off x="4948238" y="3214726"/>
          <a:ext cx="2805112" cy="535789"/>
        </p:xfrm>
        <a:graphic>
          <a:graphicData uri="http://schemas.openxmlformats.org/drawingml/2006/table">
            <a:tbl>
              <a:tblPr/>
              <a:tblGrid>
                <a:gridCol w="2805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</a:tblGrid>
              <a:tr h="5357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F/TDF + F/TAF * placebo </a:t>
                      </a:r>
                      <a:b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+ 3</a:t>
                      </a:r>
                      <a:r>
                        <a:rPr kumimoji="0" lang="en-GB" sz="1800" b="1" i="0" u="none" strike="noStrike" cap="none" normalizeH="0" baseline="3000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rd</a:t>
                      </a: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 agent unchanged</a:t>
                      </a:r>
                    </a:p>
                  </a:txBody>
                  <a:tcPr marL="91457" marR="91457" marT="45708" marB="4570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</a:tbl>
          </a:graphicData>
        </a:graphic>
      </p:graphicFrame>
      <p:sp>
        <p:nvSpPr>
          <p:cNvPr id="22545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cxnSp>
        <p:nvCxnSpPr>
          <p:cNvPr id="22546" name="Connecteur droit 66"/>
          <p:cNvCxnSpPr>
            <a:cxnSpLocks noChangeShapeType="1"/>
          </p:cNvCxnSpPr>
          <p:nvPr/>
        </p:nvCxnSpPr>
        <p:spPr bwMode="auto">
          <a:xfrm rot="5400000">
            <a:off x="3491707" y="2331244"/>
            <a:ext cx="400050" cy="158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47" name="Oval 170"/>
          <p:cNvSpPr>
            <a:spLocks noChangeArrowheads="1"/>
          </p:cNvSpPr>
          <p:nvPr/>
        </p:nvSpPr>
        <p:spPr bwMode="auto">
          <a:xfrm>
            <a:off x="2971800" y="1219200"/>
            <a:ext cx="1475999" cy="899999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Randomisation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1 : 1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Double blind</a:t>
            </a:r>
          </a:p>
        </p:txBody>
      </p:sp>
      <p:sp>
        <p:nvSpPr>
          <p:cNvPr id="22548" name="AutoShape 162"/>
          <p:cNvSpPr>
            <a:spLocks noChangeArrowheads="1"/>
          </p:cNvSpPr>
          <p:nvPr/>
        </p:nvSpPr>
        <p:spPr bwMode="auto">
          <a:xfrm>
            <a:off x="432707" y="2527498"/>
            <a:ext cx="3362756" cy="1191816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HIV+ ≥ 18 years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On F/TDF + 3rd agent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HIV RNA &lt; 50 c/ml &gt; 6 months</a:t>
            </a:r>
          </a:p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eGFR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 (</a:t>
            </a:r>
            <a:r>
              <a:rPr lang="en-GB" altLang="fr-FR" sz="1600" b="1" dirty="0" err="1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Cockroft-Gault</a:t>
            </a:r>
            <a:r>
              <a:rPr lang="en-GB" altLang="fr-FR" sz="1600" b="1" dirty="0">
                <a:solidFill>
                  <a:srgbClr val="000066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) &gt; 50 mL/min</a:t>
            </a:r>
          </a:p>
        </p:txBody>
      </p:sp>
      <p:cxnSp>
        <p:nvCxnSpPr>
          <p:cNvPr id="22549" name="AutoShape 60"/>
          <p:cNvCxnSpPr>
            <a:cxnSpLocks noChangeShapeType="1"/>
          </p:cNvCxnSpPr>
          <p:nvPr/>
        </p:nvCxnSpPr>
        <p:spPr bwMode="auto">
          <a:xfrm rot="10800000" flipH="1" flipV="1">
            <a:off x="4948238" y="2669264"/>
            <a:ext cx="1587" cy="827999"/>
          </a:xfrm>
          <a:prstGeom prst="bentConnector3">
            <a:avLst>
              <a:gd name="adj1" fmla="val -480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550" name="Line 63"/>
          <p:cNvSpPr>
            <a:spLocks noChangeShapeType="1"/>
          </p:cNvSpPr>
          <p:nvPr/>
        </p:nvSpPr>
        <p:spPr bwMode="auto">
          <a:xfrm>
            <a:off x="3830640" y="3108325"/>
            <a:ext cx="35999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551" name="Rectangle 9"/>
          <p:cNvSpPr>
            <a:spLocks noChangeArrowheads="1"/>
          </p:cNvSpPr>
          <p:nvPr/>
        </p:nvSpPr>
        <p:spPr bwMode="auto">
          <a:xfrm>
            <a:off x="4118134" y="350996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330</a:t>
            </a:r>
          </a:p>
        </p:txBody>
      </p:sp>
      <p:sp>
        <p:nvSpPr>
          <p:cNvPr id="22552" name="Rectangle 8"/>
          <p:cNvSpPr>
            <a:spLocks noChangeArrowheads="1"/>
          </p:cNvSpPr>
          <p:nvPr/>
        </p:nvSpPr>
        <p:spPr bwMode="auto">
          <a:xfrm>
            <a:off x="4156234" y="2328863"/>
            <a:ext cx="826769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600" b="1" dirty="0">
                <a:solidFill>
                  <a:srgbClr val="C00000"/>
                </a:solidFill>
                <a:latin typeface="Calibri" panose="020F0502020204030204" pitchFamily="34" charset="0"/>
                <a:cs typeface="Arial" panose="020B0604020202020204" pitchFamily="34" charset="0"/>
              </a:rPr>
              <a:t>N = 333</a:t>
            </a:r>
          </a:p>
        </p:txBody>
      </p:sp>
      <p:sp>
        <p:nvSpPr>
          <p:cNvPr id="28781" name="Oval 109"/>
          <p:cNvSpPr>
            <a:spLocks noChangeArrowheads="1"/>
          </p:cNvSpPr>
          <p:nvPr/>
        </p:nvSpPr>
        <p:spPr bwMode="auto">
          <a:xfrm>
            <a:off x="7480300" y="1423988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W48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4" name="Line 172"/>
          <p:cNvSpPr>
            <a:spLocks noChangeShapeType="1"/>
          </p:cNvSpPr>
          <p:nvPr/>
        </p:nvSpPr>
        <p:spPr bwMode="auto">
          <a:xfrm>
            <a:off x="7762875" y="1963738"/>
            <a:ext cx="0" cy="1786777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0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GS-US-311-1089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</a:p>
        </p:txBody>
      </p:sp>
      <p:sp>
        <p:nvSpPr>
          <p:cNvPr id="22556" name="Line 172"/>
          <p:cNvSpPr>
            <a:spLocks noChangeShapeType="1"/>
          </p:cNvSpPr>
          <p:nvPr/>
        </p:nvSpPr>
        <p:spPr bwMode="auto">
          <a:xfrm>
            <a:off x="8770938" y="1892300"/>
            <a:ext cx="0" cy="1858215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8491538" y="1423988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algn="ctr" defTabSz="914400" eaLnBrk="1" hangingPunct="1">
              <a:defRPr/>
            </a:pPr>
            <a:r>
              <a:rPr lang="en-GB" sz="1600" b="1" dirty="0">
                <a:solidFill>
                  <a:srgbClr val="0066FF"/>
                </a:solidFill>
                <a:latin typeface="Calibri" charset="0"/>
                <a:ea typeface="ＭＳ Ｐゴシック" charset="0"/>
                <a:cs typeface="ＭＳ Ｐゴシック" charset="0"/>
              </a:rPr>
              <a:t>W96</a:t>
            </a:r>
            <a:endParaRPr lang="en-GB" sz="1600" dirty="0">
              <a:solidFill>
                <a:srgbClr val="0066FF"/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58" name="Line 31"/>
          <p:cNvSpPr>
            <a:spLocks noChangeShapeType="1"/>
          </p:cNvSpPr>
          <p:nvPr/>
        </p:nvSpPr>
        <p:spPr bwMode="auto">
          <a:xfrm flipV="1">
            <a:off x="7772400" y="360680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59" name="Line 31"/>
          <p:cNvSpPr>
            <a:spLocks noChangeShapeType="1"/>
          </p:cNvSpPr>
          <p:nvPr/>
        </p:nvSpPr>
        <p:spPr bwMode="auto">
          <a:xfrm flipV="1">
            <a:off x="7762875" y="2647950"/>
            <a:ext cx="99853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22560" name="ZoneTexte 71"/>
          <p:cNvSpPr txBox="1">
            <a:spLocks noChangeArrowheads="1"/>
          </p:cNvSpPr>
          <p:nvPr/>
        </p:nvSpPr>
        <p:spPr bwMode="auto">
          <a:xfrm>
            <a:off x="3403600" y="3895725"/>
            <a:ext cx="534511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400" dirty="0">
                <a:solidFill>
                  <a:srgbClr val="000066"/>
                </a:solidFill>
              </a:rPr>
              <a:t>Randomisation stratified on 3</a:t>
            </a:r>
            <a:r>
              <a:rPr lang="en-GB" altLang="fr-FR" sz="1400" baseline="30000" dirty="0">
                <a:solidFill>
                  <a:srgbClr val="000066"/>
                </a:solidFill>
              </a:rPr>
              <a:t>rd</a:t>
            </a:r>
            <a:r>
              <a:rPr lang="en-GB" altLang="fr-FR" sz="1400" dirty="0">
                <a:solidFill>
                  <a:srgbClr val="000066"/>
                </a:solidFill>
              </a:rPr>
              <a:t> agent (boosted PI or other)</a:t>
            </a:r>
          </a:p>
        </p:txBody>
      </p:sp>
      <p:sp>
        <p:nvSpPr>
          <p:cNvPr id="2" name="Rectangle 1"/>
          <p:cNvSpPr/>
          <p:nvPr/>
        </p:nvSpPr>
        <p:spPr>
          <a:xfrm>
            <a:off x="3686334" y="4165402"/>
            <a:ext cx="4897279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>
                <a:solidFill>
                  <a:srgbClr val="000066"/>
                </a:solidFill>
              </a:rPr>
              <a:t>* F/TAF: 200/10 mg if boosted PI, 200/25 mg if other</a:t>
            </a:r>
          </a:p>
        </p:txBody>
      </p:sp>
      <p:sp>
        <p:nvSpPr>
          <p:cNvPr id="25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Gallant J. Lancet HIV. 2016;3:e158-65, </a:t>
            </a:r>
            <a:r>
              <a:rPr lang="fr-FR" altLang="fr-FR" sz="1200" i="1" dirty="0" err="1"/>
              <a:t>Raffi</a:t>
            </a:r>
            <a:r>
              <a:rPr lang="fr-FR" altLang="fr-FR" sz="1200" i="1" dirty="0"/>
              <a:t> F. J </a:t>
            </a:r>
            <a:r>
              <a:rPr lang="fr-FR" altLang="fr-FR" sz="1200" i="1" dirty="0" err="1"/>
              <a:t>Acquir</a:t>
            </a:r>
            <a:r>
              <a:rPr lang="fr-FR" altLang="fr-FR" sz="1200" i="1" dirty="0"/>
              <a:t> Immune </a:t>
            </a:r>
            <a:r>
              <a:rPr lang="fr-FR" altLang="fr-FR" sz="1200" i="1" dirty="0" err="1"/>
              <a:t>Defic</a:t>
            </a:r>
            <a:r>
              <a:rPr lang="fr-FR" altLang="fr-FR" sz="1200" i="1" dirty="0"/>
              <a:t> </a:t>
            </a:r>
            <a:r>
              <a:rPr lang="fr-FR" altLang="fr-FR" sz="1200" i="1" dirty="0" err="1"/>
              <a:t>Syndr</a:t>
            </a:r>
            <a:r>
              <a:rPr lang="fr-FR" altLang="fr-FR" sz="1200" i="1" dirty="0"/>
              <a:t>. 2017;75:226-31</a:t>
            </a:r>
            <a:endParaRPr lang="fr-FR" alt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31323190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6621" name="Group 77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342490159"/>
              </p:ext>
            </p:extLst>
          </p:nvPr>
        </p:nvGraphicFramePr>
        <p:xfrm>
          <a:off x="395288" y="1716403"/>
          <a:ext cx="8353425" cy="4476285"/>
        </p:xfrm>
        <a:graphic>
          <a:graphicData uri="http://schemas.openxmlformats.org/drawingml/2006/table">
            <a:tbl>
              <a:tblPr/>
              <a:tblGrid>
                <a:gridCol w="40243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19551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9365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endParaRPr kumimoji="0" lang="en-GB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-65" charset="0"/>
                        <a:ea typeface="ＭＳ Ｐゴシック" pitchFamily="-65" charset="-128"/>
                        <a:cs typeface="ＭＳ Ｐゴシック" pitchFamily="-65" charset="-128"/>
                      </a:endParaRP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F/TAF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333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F/TDF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 = 330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Median age, years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48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49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Female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14%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16%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Race: white / black / other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73% / 21% / 6%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77% / 20% / 3%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CD4/mm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84" charset="-128"/>
                        </a:rPr>
                        <a:t>, median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663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624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86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  <a:defRPr/>
                      </a:pP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eGR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(</a:t>
                      </a:r>
                      <a:r>
                        <a:rPr kumimoji="0" lang="en-GB" sz="14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Cockroft-Gault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), mL/min, median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99.4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100.2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75583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  <a:r>
                        <a:rPr kumimoji="0" lang="en-GB" sz="1400" b="1" i="0" u="none" strike="noStrike" cap="none" normalizeH="0" baseline="3000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rd</a:t>
                      </a: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 agent: PI/r / other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DRV/r / ATV/r / LPV/r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NVP/ RAL / DTG / other 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47% / 53%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25% / 16% / 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22% / 20% / 8% / 4%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45% / 55%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25% / 15% / 5%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20% / 22% / 7% / 5%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69461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Discontinuation by W48, N (%)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Adverse event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Investigator decision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Consent withdrawal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Lost to follow-up / Non compliance</a:t>
                      </a:r>
                    </a:p>
                    <a:p>
                      <a:pPr marL="457200" marR="0" lvl="1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Pregnancy / Protocol violation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Discontinuation by W96, N (%)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21 (6%)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/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/ 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36 (11%)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21 (6%)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1 /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0 /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-65" charset="2"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-65" charset="0"/>
                          <a:ea typeface="ＭＳ Ｐゴシック" pitchFamily="-65" charset="-128"/>
                          <a:cs typeface="ＭＳ Ｐゴシック" pitchFamily="-65" charset="-128"/>
                        </a:rPr>
                        <a:t>39 (12%)</a:t>
                      </a:r>
                    </a:p>
                  </a:txBody>
                  <a:tcPr marL="90000" marR="90000" marT="47207" marB="47207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  <p:sp>
        <p:nvSpPr>
          <p:cNvPr id="24620" name="Rectangle 6"/>
          <p:cNvSpPr>
            <a:spLocks noChangeArrowheads="1"/>
          </p:cNvSpPr>
          <p:nvPr/>
        </p:nvSpPr>
        <p:spPr bwMode="auto">
          <a:xfrm>
            <a:off x="994700" y="1255537"/>
            <a:ext cx="7162800" cy="327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lnSpc>
                <a:spcPts val="1525"/>
              </a:lnSpc>
              <a:buClrTx/>
              <a:buFontTx/>
              <a:buNone/>
            </a:pPr>
            <a:r>
              <a:rPr lang="en-GB" altLang="fr-FR" sz="2400" b="1" dirty="0">
                <a:latin typeface="Calibri" panose="020F0502020204030204" pitchFamily="34" charset="0"/>
              </a:rPr>
              <a:t>Baseline characteristics and outcome</a:t>
            </a:r>
          </a:p>
        </p:txBody>
      </p:sp>
      <p:sp>
        <p:nvSpPr>
          <p:cNvPr id="9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GS-US-311-1089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</a:p>
        </p:txBody>
      </p:sp>
      <p:sp>
        <p:nvSpPr>
          <p:cNvPr id="8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Gallant J. Lancet HIV. 2016;3:e158-65, </a:t>
            </a:r>
            <a:r>
              <a:rPr lang="fr-FR" altLang="fr-FR" sz="1200" i="1" dirty="0" err="1"/>
              <a:t>Raffi</a:t>
            </a:r>
            <a:r>
              <a:rPr lang="fr-FR" altLang="fr-FR" sz="1200" i="1" dirty="0"/>
              <a:t> F. J </a:t>
            </a:r>
            <a:r>
              <a:rPr lang="fr-FR" altLang="fr-FR" sz="1200" i="1" dirty="0" err="1"/>
              <a:t>Acquir</a:t>
            </a:r>
            <a:r>
              <a:rPr lang="fr-FR" altLang="fr-FR" sz="1200" i="1" dirty="0"/>
              <a:t> Immune </a:t>
            </a:r>
            <a:r>
              <a:rPr lang="fr-FR" altLang="fr-FR" sz="1200" i="1" dirty="0" err="1"/>
              <a:t>Defic</a:t>
            </a:r>
            <a:r>
              <a:rPr lang="fr-FR" altLang="fr-FR" sz="1200" i="1" dirty="0"/>
              <a:t> </a:t>
            </a:r>
            <a:r>
              <a:rPr lang="fr-FR" altLang="fr-FR" sz="1200" i="1" dirty="0" err="1"/>
              <a:t>Syndr</a:t>
            </a:r>
            <a:r>
              <a:rPr lang="fr-FR" altLang="fr-FR" sz="1200" i="1" dirty="0"/>
              <a:t>. 2017;75:226-31</a:t>
            </a:r>
            <a:endParaRPr lang="fr-FR" alt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8185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AutoShape 165"/>
          <p:cNvSpPr>
            <a:spLocks noChangeArrowheads="1"/>
          </p:cNvSpPr>
          <p:nvPr/>
        </p:nvSpPr>
        <p:spPr bwMode="auto">
          <a:xfrm>
            <a:off x="5120854" y="1549970"/>
            <a:ext cx="3343917" cy="5104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800">
              <a:solidFill>
                <a:srgbClr val="000066"/>
              </a:solidFill>
            </a:endParaRPr>
          </a:p>
        </p:txBody>
      </p:sp>
      <p:sp>
        <p:nvSpPr>
          <p:cNvPr id="69" name="AutoShape 165"/>
          <p:cNvSpPr>
            <a:spLocks noChangeArrowheads="1"/>
          </p:cNvSpPr>
          <p:nvPr/>
        </p:nvSpPr>
        <p:spPr bwMode="auto">
          <a:xfrm>
            <a:off x="1020957" y="1578910"/>
            <a:ext cx="3293447" cy="510403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800">
              <a:solidFill>
                <a:srgbClr val="000066"/>
              </a:solidFill>
            </a:endParaRPr>
          </a:p>
        </p:txBody>
      </p:sp>
      <p:graphicFrame>
        <p:nvGraphicFramePr>
          <p:cNvPr id="123" name="Tableau 1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5058779"/>
              </p:ext>
            </p:extLst>
          </p:nvPr>
        </p:nvGraphicFramePr>
        <p:xfrm>
          <a:off x="5737415" y="2891621"/>
          <a:ext cx="3286634" cy="225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728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525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46849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9120">
                <a:tc>
                  <a:txBody>
                    <a:bodyPr/>
                    <a:lstStyle/>
                    <a:p>
                      <a:endParaRPr lang="en-US" sz="1400" noProof="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>
                          <a:solidFill>
                            <a:schemeClr val="bg1"/>
                          </a:solidFill>
                          <a:latin typeface="+mj-lt"/>
                        </a:rPr>
                        <a:t>F/TAF </a:t>
                      </a:r>
                      <a:br>
                        <a:rPr lang="en-US" sz="1600" noProof="0" dirty="0">
                          <a:solidFill>
                            <a:schemeClr val="bg1"/>
                          </a:solidFill>
                          <a:latin typeface="+mj-lt"/>
                        </a:rPr>
                      </a:br>
                      <a:r>
                        <a:rPr lang="en-US" sz="1600" noProof="0" dirty="0">
                          <a:solidFill>
                            <a:schemeClr val="bg1"/>
                          </a:solidFill>
                          <a:latin typeface="+mj-lt"/>
                        </a:rPr>
                        <a:t>(N = 333)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6338A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noProof="0" dirty="0">
                          <a:solidFill>
                            <a:srgbClr val="FFFFFF"/>
                          </a:solidFill>
                          <a:latin typeface="+mj-lt"/>
                        </a:rPr>
                        <a:t>F/TDF</a:t>
                      </a:r>
                    </a:p>
                    <a:p>
                      <a:pPr algn="ctr"/>
                      <a:r>
                        <a:rPr lang="en-US" sz="1600" noProof="0" dirty="0">
                          <a:solidFill>
                            <a:srgbClr val="FFFFFF"/>
                          </a:solidFill>
                          <a:latin typeface="+mj-lt"/>
                        </a:rPr>
                        <a:t>(N = 330)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669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44880"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N tested for resistance *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- D0 to W48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- W48 to W96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endParaRPr lang="en-US" sz="1400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  <a:p>
                      <a:pPr algn="ctr"/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endParaRPr lang="en-US" sz="1400" noProof="0" dirty="0">
                        <a:solidFill>
                          <a:srgbClr val="000066"/>
                        </a:solidFill>
                      </a:endParaRPr>
                    </a:p>
                    <a:p>
                      <a:pPr algn="ctr"/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1</a:t>
                      </a:r>
                    </a:p>
                    <a:p>
                      <a:pPr algn="ctr"/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731520">
                <a:tc>
                  <a:txBody>
                    <a:bodyPr/>
                    <a:lstStyle/>
                    <a:p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Emergence</a:t>
                      </a:r>
                      <a:r>
                        <a:rPr lang="en-US" sz="1400" baseline="0" noProof="0" dirty="0">
                          <a:solidFill>
                            <a:srgbClr val="000066"/>
                          </a:solidFill>
                        </a:rPr>
                        <a:t> of resistance</a:t>
                      </a:r>
                      <a:endParaRPr lang="en-US" sz="1400" noProof="0" dirty="0">
                        <a:solidFill>
                          <a:srgbClr val="000066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1 (M184V (isolated at W36)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noProof="0" dirty="0">
                          <a:solidFill>
                            <a:srgbClr val="000066"/>
                          </a:solidFill>
                        </a:rPr>
                        <a:t>0</a:t>
                      </a:r>
                    </a:p>
                  </a:txBody>
                  <a:tcPr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  <p:sp>
        <p:nvSpPr>
          <p:cNvPr id="124" name="Text Box 2"/>
          <p:cNvSpPr txBox="1">
            <a:spLocks noChangeArrowheads="1"/>
          </p:cNvSpPr>
          <p:nvPr/>
        </p:nvSpPr>
        <p:spPr bwMode="auto">
          <a:xfrm>
            <a:off x="6199970" y="2456382"/>
            <a:ext cx="253638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Resistance data</a:t>
            </a:r>
          </a:p>
        </p:txBody>
      </p:sp>
      <p:sp>
        <p:nvSpPr>
          <p:cNvPr id="125" name="Rectangle 124"/>
          <p:cNvSpPr/>
          <p:nvPr/>
        </p:nvSpPr>
        <p:spPr>
          <a:xfrm>
            <a:off x="5737415" y="5129478"/>
            <a:ext cx="32866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300"/>
              </a:spcBef>
            </a:pPr>
            <a:r>
              <a:rPr lang="en-US" sz="1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* Confirmed HIV-1 RNA ≥ 50 c/mL </a:t>
            </a:r>
            <a:br>
              <a:rPr lang="en-US" sz="1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14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at any visit or unconfirmed &gt; 400 c/mL at endpoint or discontinuation</a:t>
            </a:r>
          </a:p>
        </p:txBody>
      </p:sp>
      <p:sp>
        <p:nvSpPr>
          <p:cNvPr id="50" name="Text Box 2"/>
          <p:cNvSpPr txBox="1">
            <a:spLocks noChangeArrowheads="1"/>
          </p:cNvSpPr>
          <p:nvPr/>
        </p:nvSpPr>
        <p:spPr bwMode="auto">
          <a:xfrm>
            <a:off x="2291488" y="1100138"/>
            <a:ext cx="4546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2400" b="1" dirty="0" err="1">
                <a:latin typeface="Calibri" panose="020F0502020204030204" pitchFamily="34" charset="0"/>
              </a:rPr>
              <a:t>Virologic</a:t>
            </a:r>
            <a:r>
              <a:rPr lang="en-US" altLang="fr-FR" sz="2400" b="1" dirty="0">
                <a:latin typeface="Calibri" panose="020F0502020204030204" pitchFamily="34" charset="0"/>
              </a:rPr>
              <a:t> outcome (ITT, snapshot)</a:t>
            </a:r>
          </a:p>
        </p:txBody>
      </p:sp>
      <p:sp>
        <p:nvSpPr>
          <p:cNvPr id="51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sp>
        <p:nvSpPr>
          <p:cNvPr id="52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GS-US-311-1089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</a:p>
        </p:txBody>
      </p:sp>
      <p:sp>
        <p:nvSpPr>
          <p:cNvPr id="58" name="ZoneTexte 84"/>
          <p:cNvSpPr txBox="1">
            <a:spLocks noChangeArrowheads="1"/>
          </p:cNvSpPr>
          <p:nvPr/>
        </p:nvSpPr>
        <p:spPr bwMode="auto">
          <a:xfrm>
            <a:off x="1082258" y="1655836"/>
            <a:ext cx="2859443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F/TAF + 3</a:t>
            </a:r>
            <a:r>
              <a:rPr lang="fr-FR" altLang="fr-FR" sz="1600" b="1" baseline="30000" dirty="0">
                <a:solidFill>
                  <a:srgbClr val="333399"/>
                </a:solidFill>
                <a:latin typeface="Calibri" panose="020F0502020204030204" pitchFamily="34" charset="0"/>
              </a:rPr>
              <a:t>rd</a:t>
            </a:r>
            <a:r>
              <a:rPr lang="fr-FR" altLang="fr-FR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 agent (N = 333)</a:t>
            </a:r>
          </a:p>
        </p:txBody>
      </p:sp>
      <p:sp>
        <p:nvSpPr>
          <p:cNvPr id="59" name="ZoneTexte 85"/>
          <p:cNvSpPr txBox="1">
            <a:spLocks noChangeArrowheads="1"/>
          </p:cNvSpPr>
          <p:nvPr/>
        </p:nvSpPr>
        <p:spPr bwMode="auto">
          <a:xfrm>
            <a:off x="5173163" y="1644724"/>
            <a:ext cx="2567705" cy="3385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F/TDF + 3</a:t>
            </a:r>
            <a:r>
              <a:rPr lang="en-US" altLang="fr-FR" sz="1600" b="1" baseline="30000" dirty="0">
                <a:solidFill>
                  <a:srgbClr val="333399"/>
                </a:solidFill>
                <a:latin typeface="Calibri" panose="020F0502020204030204" pitchFamily="34" charset="0"/>
              </a:rPr>
              <a:t>rd</a:t>
            </a:r>
            <a:r>
              <a:rPr lang="en-US" altLang="fr-FR" sz="1600" b="1" dirty="0">
                <a:solidFill>
                  <a:srgbClr val="333399"/>
                </a:solidFill>
                <a:latin typeface="Calibri" panose="020F0502020204030204" pitchFamily="34" charset="0"/>
              </a:rPr>
              <a:t> agent (N = 330)</a:t>
            </a:r>
          </a:p>
        </p:txBody>
      </p:sp>
      <p:sp>
        <p:nvSpPr>
          <p:cNvPr id="71" name="Rectangle 3"/>
          <p:cNvSpPr>
            <a:spLocks noChangeArrowheads="1"/>
          </p:cNvSpPr>
          <p:nvPr/>
        </p:nvSpPr>
        <p:spPr bwMode="auto">
          <a:xfrm>
            <a:off x="3490507" y="1646808"/>
            <a:ext cx="161823" cy="144463"/>
          </a:xfrm>
          <a:prstGeom prst="rect">
            <a:avLst/>
          </a:prstGeom>
          <a:solidFill>
            <a:srgbClr val="6338A2"/>
          </a:solidFill>
          <a:ln w="9525">
            <a:solidFill>
              <a:srgbClr val="6338A2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defTabSz="914400" eaLnBrk="1" hangingPunct="1">
              <a:spcBef>
                <a:spcPct val="0"/>
              </a:spcBef>
              <a:buClrTx/>
              <a:buFontTx/>
              <a:buNone/>
            </a:pPr>
            <a:endParaRPr lang="fr-FR" altLang="fr-FR" sz="2400">
              <a:solidFill>
                <a:srgbClr val="000066"/>
              </a:solidFill>
            </a:endParaRPr>
          </a:p>
        </p:txBody>
      </p:sp>
      <p:grpSp>
        <p:nvGrpSpPr>
          <p:cNvPr id="2" name="Grouper 1"/>
          <p:cNvGrpSpPr/>
          <p:nvPr/>
        </p:nvGrpSpPr>
        <p:grpSpPr>
          <a:xfrm>
            <a:off x="7592673" y="1646808"/>
            <a:ext cx="161823" cy="373062"/>
            <a:chOff x="4697073" y="2218960"/>
            <a:chExt cx="161823" cy="373062"/>
          </a:xfrm>
        </p:grpSpPr>
        <p:sp>
          <p:nvSpPr>
            <p:cNvPr id="72" name="Rectangle 4"/>
            <p:cNvSpPr>
              <a:spLocks noChangeArrowheads="1"/>
            </p:cNvSpPr>
            <p:nvPr/>
          </p:nvSpPr>
          <p:spPr bwMode="auto">
            <a:xfrm>
              <a:off x="4697073" y="2218960"/>
              <a:ext cx="161823" cy="144462"/>
            </a:xfrm>
            <a:prstGeom prst="rect">
              <a:avLst/>
            </a:prstGeom>
            <a:solidFill>
              <a:srgbClr val="F66900"/>
            </a:solidFill>
            <a:ln w="9525">
              <a:solidFill>
                <a:srgbClr val="F66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  <p:sp>
          <p:nvSpPr>
            <p:cNvPr id="74" name="Rectangle 4"/>
            <p:cNvSpPr>
              <a:spLocks noChangeArrowheads="1"/>
            </p:cNvSpPr>
            <p:nvPr/>
          </p:nvSpPr>
          <p:spPr bwMode="auto">
            <a:xfrm>
              <a:off x="4697073" y="2447560"/>
              <a:ext cx="161823" cy="144462"/>
            </a:xfrm>
            <a:prstGeom prst="rect">
              <a:avLst/>
            </a:prstGeom>
            <a:pattFill prst="pct60">
              <a:fgClr>
                <a:srgbClr val="F66900"/>
              </a:fgClr>
              <a:bgClr>
                <a:prstClr val="white"/>
              </a:bgClr>
            </a:pattFill>
            <a:ln w="9525">
              <a:solidFill>
                <a:srgbClr val="F66900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</p:grpSp>
      <p:sp>
        <p:nvSpPr>
          <p:cNvPr id="4" name="ZoneTexte 3"/>
          <p:cNvSpPr txBox="1"/>
          <p:nvPr/>
        </p:nvSpPr>
        <p:spPr>
          <a:xfrm>
            <a:off x="3627915" y="1549970"/>
            <a:ext cx="530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W48</a:t>
            </a:r>
          </a:p>
        </p:txBody>
      </p:sp>
      <p:sp>
        <p:nvSpPr>
          <p:cNvPr id="76" name="ZoneTexte 75"/>
          <p:cNvSpPr txBox="1"/>
          <p:nvPr/>
        </p:nvSpPr>
        <p:spPr>
          <a:xfrm>
            <a:off x="7766268" y="1569877"/>
            <a:ext cx="530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W48</a:t>
            </a:r>
          </a:p>
        </p:txBody>
      </p:sp>
      <p:sp>
        <p:nvSpPr>
          <p:cNvPr id="77" name="ZoneTexte 76"/>
          <p:cNvSpPr txBox="1"/>
          <p:nvPr/>
        </p:nvSpPr>
        <p:spPr>
          <a:xfrm>
            <a:off x="7753568" y="1785777"/>
            <a:ext cx="53091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b="1" dirty="0">
                <a:solidFill>
                  <a:srgbClr val="333399"/>
                </a:solidFill>
                <a:latin typeface="+mj-lt"/>
              </a:rPr>
              <a:t>W96</a:t>
            </a:r>
          </a:p>
        </p:txBody>
      </p:sp>
      <p:grpSp>
        <p:nvGrpSpPr>
          <p:cNvPr id="5" name="Groupe 4"/>
          <p:cNvGrpSpPr/>
          <p:nvPr/>
        </p:nvGrpSpPr>
        <p:grpSpPr>
          <a:xfrm>
            <a:off x="4288" y="1803970"/>
            <a:ext cx="5641738" cy="4574426"/>
            <a:chOff x="4288" y="1803970"/>
            <a:chExt cx="5641738" cy="4574426"/>
          </a:xfrm>
        </p:grpSpPr>
        <p:sp>
          <p:nvSpPr>
            <p:cNvPr id="26654" name="ZoneTexte 86"/>
            <p:cNvSpPr txBox="1">
              <a:spLocks noChangeArrowheads="1"/>
            </p:cNvSpPr>
            <p:nvPr/>
          </p:nvSpPr>
          <p:spPr bwMode="auto">
            <a:xfrm>
              <a:off x="72820" y="5732065"/>
              <a:ext cx="2598740" cy="6463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b="1" dirty="0">
                  <a:solidFill>
                    <a:srgbClr val="000066"/>
                  </a:solidFill>
                </a:rPr>
                <a:t>Difference (95% CI)</a:t>
              </a:r>
              <a:r>
                <a:rPr lang="en-US" altLang="fr-FR" sz="1200" b="1" dirty="0">
                  <a:solidFill>
                    <a:srgbClr val="000066"/>
                  </a:solidFill>
                  <a:cs typeface="Arial" panose="020B0604020202020204" pitchFamily="34" charset="0"/>
                </a:rPr>
                <a:t/>
              </a:r>
              <a:br>
                <a:rPr lang="en-US" altLang="fr-FR" sz="1200" b="1" dirty="0">
                  <a:solidFill>
                    <a:srgbClr val="000066"/>
                  </a:solidFill>
                  <a:cs typeface="Arial" panose="020B0604020202020204" pitchFamily="34" charset="0"/>
                </a:rPr>
              </a:br>
              <a:r>
                <a:rPr lang="en-US" altLang="fr-FR" sz="12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W48 = 1.3% (-2.5 to 5.1)</a:t>
              </a:r>
            </a:p>
            <a:p>
              <a:pPr algn="ctr" eaLnBrk="1" hangingPunct="1">
                <a:spcBef>
                  <a:spcPct val="0"/>
                </a:spcBef>
                <a:buClrTx/>
                <a:buFontTx/>
                <a:buNone/>
              </a:pPr>
              <a:r>
                <a:rPr lang="en-US" altLang="fr-FR" sz="1200" b="1" dirty="0">
                  <a:solidFill>
                    <a:srgbClr val="000066"/>
                  </a:solidFill>
                  <a:cs typeface="Arial" panose="020B0604020202020204" pitchFamily="34" charset="0"/>
                </a:rPr>
                <a:t>W96 = -0.5% (- 5.3 to 4.4) </a:t>
              </a:r>
            </a:p>
          </p:txBody>
        </p:sp>
        <p:sp>
          <p:nvSpPr>
            <p:cNvPr id="100" name="Rectangle 52"/>
            <p:cNvSpPr>
              <a:spLocks noChangeArrowheads="1"/>
            </p:cNvSpPr>
            <p:nvPr/>
          </p:nvSpPr>
          <p:spPr bwMode="auto">
            <a:xfrm>
              <a:off x="407331" y="5360539"/>
              <a:ext cx="1883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Success</a:t>
              </a:r>
            </a:p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HIV RNA&lt; 50 c/mL</a:t>
              </a:r>
              <a:endParaRPr lang="en-US" sz="1600" b="1" dirty="0">
                <a:solidFill>
                  <a:srgbClr val="000066"/>
                </a:solidFill>
              </a:endParaRPr>
            </a:p>
          </p:txBody>
        </p:sp>
        <p:sp>
          <p:nvSpPr>
            <p:cNvPr id="101" name="Rectangle 53"/>
            <p:cNvSpPr>
              <a:spLocks noChangeArrowheads="1"/>
            </p:cNvSpPr>
            <p:nvPr/>
          </p:nvSpPr>
          <p:spPr bwMode="auto">
            <a:xfrm>
              <a:off x="2407283" y="5360539"/>
              <a:ext cx="1385909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200" b="1" dirty="0" err="1">
                  <a:solidFill>
                    <a:srgbClr val="000066"/>
                  </a:solidFill>
                </a:rPr>
                <a:t>Virologic</a:t>
              </a:r>
              <a:r>
                <a:rPr lang="en-US" sz="1200" b="1" dirty="0">
                  <a:solidFill>
                    <a:srgbClr val="000066"/>
                  </a:solidFill>
                </a:rPr>
                <a:t> failure</a:t>
              </a:r>
              <a:endParaRPr lang="en-US" sz="1600" b="1" dirty="0">
                <a:solidFill>
                  <a:srgbClr val="000066"/>
                </a:solidFill>
              </a:endParaRPr>
            </a:p>
          </p:txBody>
        </p:sp>
        <p:sp>
          <p:nvSpPr>
            <p:cNvPr id="102" name="Rectangle 54"/>
            <p:cNvSpPr>
              <a:spLocks noChangeArrowheads="1"/>
            </p:cNvSpPr>
            <p:nvPr/>
          </p:nvSpPr>
          <p:spPr bwMode="auto">
            <a:xfrm>
              <a:off x="3853642" y="5360539"/>
              <a:ext cx="1792384" cy="184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1200" b="1" dirty="0">
                  <a:solidFill>
                    <a:srgbClr val="000066"/>
                  </a:solidFill>
                </a:rPr>
                <a:t>No </a:t>
              </a:r>
              <a:r>
                <a:rPr lang="en-US" sz="1200" b="1" dirty="0" err="1">
                  <a:solidFill>
                    <a:srgbClr val="000066"/>
                  </a:solidFill>
                </a:rPr>
                <a:t>virologic</a:t>
              </a:r>
              <a:r>
                <a:rPr lang="en-US" sz="1200" b="1" dirty="0">
                  <a:solidFill>
                    <a:srgbClr val="000066"/>
                  </a:solidFill>
                </a:rPr>
                <a:t> data</a:t>
              </a:r>
              <a:endParaRPr lang="en-US" sz="1600" b="1" dirty="0">
                <a:solidFill>
                  <a:srgbClr val="000066"/>
                </a:solidFill>
              </a:endParaRPr>
            </a:p>
          </p:txBody>
        </p:sp>
        <p:sp>
          <p:nvSpPr>
            <p:cNvPr id="75" name="ZoneTexte 74"/>
            <p:cNvSpPr txBox="1"/>
            <p:nvPr/>
          </p:nvSpPr>
          <p:spPr>
            <a:xfrm>
              <a:off x="3627915" y="1803970"/>
              <a:ext cx="530915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400" b="1" dirty="0">
                  <a:solidFill>
                    <a:srgbClr val="333399"/>
                  </a:solidFill>
                  <a:latin typeface="+mj-lt"/>
                </a:rPr>
                <a:t>W96</a:t>
              </a:r>
            </a:p>
          </p:txBody>
        </p:sp>
        <p:sp>
          <p:nvSpPr>
            <p:cNvPr id="78" name="ZoneTexte 77"/>
            <p:cNvSpPr txBox="1"/>
            <p:nvPr/>
          </p:nvSpPr>
          <p:spPr>
            <a:xfrm>
              <a:off x="282786" y="2077977"/>
              <a:ext cx="407376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1600">
                  <a:solidFill>
                    <a:srgbClr val="000066"/>
                  </a:solidFill>
                </a:rPr>
                <a:t>%</a:t>
              </a:r>
            </a:p>
          </p:txBody>
        </p:sp>
        <p:grpSp>
          <p:nvGrpSpPr>
            <p:cNvPr id="79" name="Groupe 78"/>
            <p:cNvGrpSpPr/>
            <p:nvPr/>
          </p:nvGrpSpPr>
          <p:grpSpPr>
            <a:xfrm>
              <a:off x="4288" y="2368933"/>
              <a:ext cx="5547910" cy="3009321"/>
              <a:chOff x="4288" y="2368933"/>
              <a:chExt cx="5547910" cy="3009321"/>
            </a:xfrm>
          </p:grpSpPr>
          <p:sp>
            <p:nvSpPr>
              <p:cNvPr id="80" name="Rectangle 40"/>
              <p:cNvSpPr>
                <a:spLocks noChangeArrowheads="1"/>
              </p:cNvSpPr>
              <p:nvPr/>
            </p:nvSpPr>
            <p:spPr bwMode="auto">
              <a:xfrm>
                <a:off x="613962" y="2368933"/>
                <a:ext cx="49688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94.3</a:t>
                </a:r>
              </a:p>
            </p:txBody>
          </p:sp>
          <p:sp>
            <p:nvSpPr>
              <p:cNvPr id="81" name="Rectangle 41"/>
              <p:cNvSpPr>
                <a:spLocks noChangeArrowheads="1"/>
              </p:cNvSpPr>
              <p:nvPr/>
            </p:nvSpPr>
            <p:spPr bwMode="auto">
              <a:xfrm>
                <a:off x="2312112" y="5068176"/>
                <a:ext cx="354900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0.3</a:t>
                </a:r>
                <a:endParaRPr lang="fr-FR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82" name="Rectangle 42"/>
              <p:cNvSpPr>
                <a:spLocks noChangeArrowheads="1"/>
              </p:cNvSpPr>
              <p:nvPr/>
            </p:nvSpPr>
            <p:spPr bwMode="auto">
              <a:xfrm>
                <a:off x="3982064" y="4905519"/>
                <a:ext cx="354900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5.4</a:t>
                </a:r>
                <a:endParaRPr lang="fr-FR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83" name="Rectangle 43"/>
              <p:cNvSpPr>
                <a:spLocks noChangeArrowheads="1"/>
              </p:cNvSpPr>
              <p:nvPr/>
            </p:nvSpPr>
            <p:spPr bwMode="auto">
              <a:xfrm>
                <a:off x="1106772" y="2402722"/>
                <a:ext cx="28217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fr-FR" sz="1400" b="1">
                    <a:solidFill>
                      <a:srgbClr val="333399"/>
                    </a:solidFill>
                    <a:latin typeface="+mj-lt"/>
                  </a:rPr>
                  <a:t>93</a:t>
                </a:r>
                <a:endParaRPr lang="fr-FR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84" name="Rectangle 44"/>
              <p:cNvSpPr>
                <a:spLocks noChangeArrowheads="1"/>
              </p:cNvSpPr>
              <p:nvPr/>
            </p:nvSpPr>
            <p:spPr bwMode="auto">
              <a:xfrm>
                <a:off x="2688815" y="4987334"/>
                <a:ext cx="354900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1.5</a:t>
                </a:r>
                <a:endParaRPr lang="fr-FR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85" name="Rectangle 45"/>
              <p:cNvSpPr>
                <a:spLocks noChangeArrowheads="1"/>
              </p:cNvSpPr>
              <p:nvPr/>
            </p:nvSpPr>
            <p:spPr bwMode="auto">
              <a:xfrm>
                <a:off x="4353536" y="4859219"/>
                <a:ext cx="354900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5.5</a:t>
                </a:r>
                <a:endParaRPr lang="fr-FR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86" name="Rectangle 46"/>
              <p:cNvSpPr>
                <a:spLocks noChangeArrowheads="1"/>
              </p:cNvSpPr>
              <p:nvPr/>
            </p:nvSpPr>
            <p:spPr bwMode="auto">
              <a:xfrm>
                <a:off x="256774" y="5193588"/>
                <a:ext cx="142218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/>
                <a:r>
                  <a:rPr lang="fr-FR" sz="1200">
                    <a:solidFill>
                      <a:srgbClr val="000066"/>
                    </a:solidFill>
                  </a:rPr>
                  <a:t>0</a:t>
                </a:r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87" name="Rectangle 47"/>
              <p:cNvSpPr>
                <a:spLocks noChangeArrowheads="1"/>
              </p:cNvSpPr>
              <p:nvPr/>
            </p:nvSpPr>
            <p:spPr bwMode="auto">
              <a:xfrm>
                <a:off x="102714" y="4631613"/>
                <a:ext cx="28443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/>
                <a:r>
                  <a:rPr lang="fr-FR" sz="1200">
                    <a:solidFill>
                      <a:srgbClr val="000066"/>
                    </a:solidFill>
                  </a:rPr>
                  <a:t>20</a:t>
                </a:r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3" name="Rectangle 48"/>
              <p:cNvSpPr>
                <a:spLocks noChangeArrowheads="1"/>
              </p:cNvSpPr>
              <p:nvPr/>
            </p:nvSpPr>
            <p:spPr bwMode="auto">
              <a:xfrm>
                <a:off x="102714" y="4071226"/>
                <a:ext cx="28443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/>
                <a:r>
                  <a:rPr lang="fr-FR" sz="1200">
                    <a:solidFill>
                      <a:srgbClr val="000066"/>
                    </a:solidFill>
                  </a:rPr>
                  <a:t>40</a:t>
                </a:r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4" name="Rectangle 49"/>
              <p:cNvSpPr>
                <a:spLocks noChangeArrowheads="1"/>
              </p:cNvSpPr>
              <p:nvPr/>
            </p:nvSpPr>
            <p:spPr bwMode="auto">
              <a:xfrm>
                <a:off x="102714" y="3509251"/>
                <a:ext cx="28443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/>
                <a:r>
                  <a:rPr lang="fr-FR" sz="1200">
                    <a:solidFill>
                      <a:srgbClr val="000066"/>
                    </a:solidFill>
                  </a:rPr>
                  <a:t>60</a:t>
                </a:r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6" name="Rectangle 50"/>
              <p:cNvSpPr>
                <a:spLocks noChangeArrowheads="1"/>
              </p:cNvSpPr>
              <p:nvPr/>
            </p:nvSpPr>
            <p:spPr bwMode="auto">
              <a:xfrm>
                <a:off x="102714" y="2948863"/>
                <a:ext cx="284434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/>
                <a:r>
                  <a:rPr lang="fr-FR" sz="1200">
                    <a:solidFill>
                      <a:srgbClr val="000066"/>
                    </a:solidFill>
                  </a:rPr>
                  <a:t>80</a:t>
                </a:r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20" name="Rectangle 51"/>
              <p:cNvSpPr>
                <a:spLocks noChangeArrowheads="1"/>
              </p:cNvSpPr>
              <p:nvPr/>
            </p:nvSpPr>
            <p:spPr bwMode="auto">
              <a:xfrm>
                <a:off x="4288" y="2374856"/>
                <a:ext cx="424393" cy="18466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r"/>
                <a:r>
                  <a:rPr lang="fr-FR" sz="1200">
                    <a:solidFill>
                      <a:srgbClr val="000066"/>
                    </a:solidFill>
                  </a:rPr>
                  <a:t>100</a:t>
                </a:r>
                <a:endParaRPr lang="fr-FR" sz="1600">
                  <a:solidFill>
                    <a:srgbClr val="000066"/>
                  </a:solidFill>
                </a:endParaRPr>
              </a:p>
            </p:txBody>
          </p:sp>
          <p:sp>
            <p:nvSpPr>
              <p:cNvPr id="121" name="Freeform 8"/>
              <p:cNvSpPr>
                <a:spLocks/>
              </p:cNvSpPr>
              <p:nvPr/>
            </p:nvSpPr>
            <p:spPr bwMode="auto">
              <a:xfrm>
                <a:off x="525772" y="2463914"/>
                <a:ext cx="5026426" cy="2845564"/>
              </a:xfrm>
              <a:custGeom>
                <a:avLst/>
                <a:gdLst>
                  <a:gd name="T0" fmla="*/ 3239 w 3239"/>
                  <a:gd name="T1" fmla="*/ 2671 h 2671"/>
                  <a:gd name="T2" fmla="*/ 0 w 3239"/>
                  <a:gd name="T3" fmla="*/ 2671 h 2671"/>
                  <a:gd name="T4" fmla="*/ 0 w 3239"/>
                  <a:gd name="T5" fmla="*/ 0 h 267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239" h="2671">
                    <a:moveTo>
                      <a:pt x="3239" y="2671"/>
                    </a:moveTo>
                    <a:lnTo>
                      <a:pt x="0" y="267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2" name="Line 9"/>
              <p:cNvSpPr>
                <a:spLocks noChangeShapeType="1"/>
              </p:cNvSpPr>
              <p:nvPr/>
            </p:nvSpPr>
            <p:spPr bwMode="auto">
              <a:xfrm>
                <a:off x="418212" y="3046663"/>
                <a:ext cx="10756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6" name="Line 10"/>
              <p:cNvSpPr>
                <a:spLocks noChangeShapeType="1"/>
              </p:cNvSpPr>
              <p:nvPr/>
            </p:nvSpPr>
            <p:spPr bwMode="auto">
              <a:xfrm>
                <a:off x="418212" y="3611301"/>
                <a:ext cx="10756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7" name="Line 11"/>
              <p:cNvSpPr>
                <a:spLocks noChangeShapeType="1"/>
              </p:cNvSpPr>
              <p:nvPr/>
            </p:nvSpPr>
            <p:spPr bwMode="auto">
              <a:xfrm>
                <a:off x="418212" y="4177005"/>
                <a:ext cx="10756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8" name="Line 12"/>
              <p:cNvSpPr>
                <a:spLocks noChangeShapeType="1"/>
              </p:cNvSpPr>
              <p:nvPr/>
            </p:nvSpPr>
            <p:spPr bwMode="auto">
              <a:xfrm>
                <a:off x="418212" y="4742708"/>
                <a:ext cx="10756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29" name="Line 13"/>
              <p:cNvSpPr>
                <a:spLocks noChangeShapeType="1"/>
              </p:cNvSpPr>
              <p:nvPr/>
            </p:nvSpPr>
            <p:spPr bwMode="auto">
              <a:xfrm>
                <a:off x="418212" y="5309477"/>
                <a:ext cx="10756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0" name="Line 14"/>
              <p:cNvSpPr>
                <a:spLocks noChangeShapeType="1"/>
              </p:cNvSpPr>
              <p:nvPr/>
            </p:nvSpPr>
            <p:spPr bwMode="auto">
              <a:xfrm>
                <a:off x="418212" y="2480960"/>
                <a:ext cx="107560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1" name="Freeform 15"/>
              <p:cNvSpPr>
                <a:spLocks/>
              </p:cNvSpPr>
              <p:nvPr/>
            </p:nvSpPr>
            <p:spPr bwMode="auto">
              <a:xfrm>
                <a:off x="696958" y="2644140"/>
                <a:ext cx="324000" cy="2665338"/>
              </a:xfrm>
              <a:custGeom>
                <a:avLst/>
                <a:gdLst>
                  <a:gd name="T0" fmla="*/ 415 w 415"/>
                  <a:gd name="T1" fmla="*/ 0 h 2575"/>
                  <a:gd name="T2" fmla="*/ 0 w 415"/>
                  <a:gd name="T3" fmla="*/ 0 h 2575"/>
                  <a:gd name="T4" fmla="*/ 0 w 415"/>
                  <a:gd name="T5" fmla="*/ 2575 h 2575"/>
                  <a:gd name="T6" fmla="*/ 415 w 415"/>
                  <a:gd name="T7" fmla="*/ 2575 h 2575"/>
                  <a:gd name="T8" fmla="*/ 415 w 415"/>
                  <a:gd name="T9" fmla="*/ 0 h 2575"/>
                  <a:gd name="T10" fmla="*/ 415 w 415"/>
                  <a:gd name="T11" fmla="*/ 0 h 2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5" h="2575">
                    <a:moveTo>
                      <a:pt x="415" y="0"/>
                    </a:moveTo>
                    <a:lnTo>
                      <a:pt x="0" y="0"/>
                    </a:lnTo>
                    <a:lnTo>
                      <a:pt x="0" y="2575"/>
                    </a:lnTo>
                    <a:lnTo>
                      <a:pt x="415" y="2575"/>
                    </a:lnTo>
                    <a:lnTo>
                      <a:pt x="415" y="0"/>
                    </a:lnTo>
                    <a:lnTo>
                      <a:pt x="415" y="0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2" name="Freeform 16"/>
              <p:cNvSpPr>
                <a:spLocks/>
              </p:cNvSpPr>
              <p:nvPr/>
            </p:nvSpPr>
            <p:spPr bwMode="auto">
              <a:xfrm>
                <a:off x="1074132" y="2697519"/>
                <a:ext cx="324000" cy="2611958"/>
              </a:xfrm>
              <a:custGeom>
                <a:avLst/>
                <a:gdLst>
                  <a:gd name="T0" fmla="*/ 416 w 416"/>
                  <a:gd name="T1" fmla="*/ 2463 h 2463"/>
                  <a:gd name="T2" fmla="*/ 416 w 416"/>
                  <a:gd name="T3" fmla="*/ 0 h 2463"/>
                  <a:gd name="T4" fmla="*/ 0 w 416"/>
                  <a:gd name="T5" fmla="*/ 0 h 2463"/>
                  <a:gd name="T6" fmla="*/ 0 w 416"/>
                  <a:gd name="T7" fmla="*/ 2463 h 2463"/>
                  <a:gd name="T8" fmla="*/ 416 w 416"/>
                  <a:gd name="T9" fmla="*/ 2463 h 2463"/>
                  <a:gd name="T10" fmla="*/ 416 w 416"/>
                  <a:gd name="T11" fmla="*/ 2463 h 2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6" h="2463">
                    <a:moveTo>
                      <a:pt x="416" y="2463"/>
                    </a:moveTo>
                    <a:lnTo>
                      <a:pt x="416" y="0"/>
                    </a:lnTo>
                    <a:lnTo>
                      <a:pt x="0" y="0"/>
                    </a:lnTo>
                    <a:lnTo>
                      <a:pt x="0" y="2463"/>
                    </a:lnTo>
                    <a:lnTo>
                      <a:pt x="416" y="2463"/>
                    </a:lnTo>
                    <a:lnTo>
                      <a:pt x="416" y="2463"/>
                    </a:lnTo>
                    <a:close/>
                  </a:path>
                </a:pathLst>
              </a:cu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3" name="Rectangle 17"/>
              <p:cNvSpPr>
                <a:spLocks noChangeArrowheads="1"/>
              </p:cNvSpPr>
              <p:nvPr/>
            </p:nvSpPr>
            <p:spPr bwMode="auto">
              <a:xfrm>
                <a:off x="4360627" y="5068176"/>
                <a:ext cx="324000" cy="241302"/>
              </a:xfrm>
              <a:prstGeom prst="rect">
                <a:avLst/>
              </a:pr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4" name="Rectangle 18"/>
              <p:cNvSpPr>
                <a:spLocks noChangeArrowheads="1"/>
              </p:cNvSpPr>
              <p:nvPr/>
            </p:nvSpPr>
            <p:spPr bwMode="auto">
              <a:xfrm>
                <a:off x="3990405" y="5129478"/>
                <a:ext cx="324000" cy="180000"/>
              </a:xfrm>
              <a:prstGeom prst="rect">
                <a:avLst/>
              </a:pr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5" name="Rectangle 19"/>
              <p:cNvSpPr>
                <a:spLocks noChangeArrowheads="1"/>
              </p:cNvSpPr>
              <p:nvPr/>
            </p:nvSpPr>
            <p:spPr bwMode="auto">
              <a:xfrm>
                <a:off x="2728701" y="5237478"/>
                <a:ext cx="324000" cy="72000"/>
              </a:xfrm>
              <a:prstGeom prst="rect">
                <a:avLst/>
              </a:pr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6" name="Rectangle 20"/>
              <p:cNvSpPr>
                <a:spLocks noChangeArrowheads="1"/>
              </p:cNvSpPr>
              <p:nvPr/>
            </p:nvSpPr>
            <p:spPr bwMode="auto">
              <a:xfrm>
                <a:off x="2333077" y="5292432"/>
                <a:ext cx="324000" cy="17046"/>
              </a:xfrm>
              <a:prstGeom prst="rect">
                <a:avLst/>
              </a:pr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7" name="Freeform 15"/>
              <p:cNvSpPr>
                <a:spLocks/>
              </p:cNvSpPr>
              <p:nvPr/>
            </p:nvSpPr>
            <p:spPr bwMode="auto">
              <a:xfrm>
                <a:off x="1503408" y="2801072"/>
                <a:ext cx="324000" cy="2508405"/>
              </a:xfrm>
              <a:custGeom>
                <a:avLst/>
                <a:gdLst>
                  <a:gd name="T0" fmla="*/ 415 w 415"/>
                  <a:gd name="T1" fmla="*/ 0 h 2575"/>
                  <a:gd name="T2" fmla="*/ 0 w 415"/>
                  <a:gd name="T3" fmla="*/ 0 h 2575"/>
                  <a:gd name="T4" fmla="*/ 0 w 415"/>
                  <a:gd name="T5" fmla="*/ 2575 h 2575"/>
                  <a:gd name="T6" fmla="*/ 415 w 415"/>
                  <a:gd name="T7" fmla="*/ 2575 h 2575"/>
                  <a:gd name="T8" fmla="*/ 415 w 415"/>
                  <a:gd name="T9" fmla="*/ 0 h 2575"/>
                  <a:gd name="T10" fmla="*/ 415 w 415"/>
                  <a:gd name="T11" fmla="*/ 0 h 25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5" h="2575">
                    <a:moveTo>
                      <a:pt x="415" y="0"/>
                    </a:moveTo>
                    <a:lnTo>
                      <a:pt x="0" y="0"/>
                    </a:lnTo>
                    <a:lnTo>
                      <a:pt x="0" y="2575"/>
                    </a:lnTo>
                    <a:lnTo>
                      <a:pt x="415" y="2575"/>
                    </a:lnTo>
                    <a:lnTo>
                      <a:pt x="415" y="0"/>
                    </a:lnTo>
                    <a:lnTo>
                      <a:pt x="415" y="0"/>
                    </a:lnTo>
                    <a:close/>
                  </a:path>
                </a:pathLst>
              </a:custGeom>
              <a:pattFill prst="pct60">
                <a:fgClr>
                  <a:srgbClr val="6338A2"/>
                </a:fgClr>
                <a:bgClr>
                  <a:prstClr val="white"/>
                </a:bgClr>
              </a:patt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8" name="Freeform 16"/>
              <p:cNvSpPr>
                <a:spLocks/>
              </p:cNvSpPr>
              <p:nvPr/>
            </p:nvSpPr>
            <p:spPr bwMode="auto">
              <a:xfrm>
                <a:off x="1880582" y="2766348"/>
                <a:ext cx="324000" cy="2543129"/>
              </a:xfrm>
              <a:custGeom>
                <a:avLst/>
                <a:gdLst>
                  <a:gd name="T0" fmla="*/ 416 w 416"/>
                  <a:gd name="T1" fmla="*/ 2463 h 2463"/>
                  <a:gd name="T2" fmla="*/ 416 w 416"/>
                  <a:gd name="T3" fmla="*/ 0 h 2463"/>
                  <a:gd name="T4" fmla="*/ 0 w 416"/>
                  <a:gd name="T5" fmla="*/ 0 h 2463"/>
                  <a:gd name="T6" fmla="*/ 0 w 416"/>
                  <a:gd name="T7" fmla="*/ 2463 h 2463"/>
                  <a:gd name="T8" fmla="*/ 416 w 416"/>
                  <a:gd name="T9" fmla="*/ 2463 h 2463"/>
                  <a:gd name="T10" fmla="*/ 416 w 416"/>
                  <a:gd name="T11" fmla="*/ 2463 h 24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416" h="2463">
                    <a:moveTo>
                      <a:pt x="416" y="2463"/>
                    </a:moveTo>
                    <a:lnTo>
                      <a:pt x="416" y="0"/>
                    </a:lnTo>
                    <a:lnTo>
                      <a:pt x="0" y="0"/>
                    </a:lnTo>
                    <a:lnTo>
                      <a:pt x="0" y="2463"/>
                    </a:lnTo>
                    <a:lnTo>
                      <a:pt x="416" y="2463"/>
                    </a:lnTo>
                    <a:lnTo>
                      <a:pt x="416" y="2463"/>
                    </a:lnTo>
                    <a:close/>
                  </a:path>
                </a:pathLst>
              </a:custGeom>
              <a:pattFill prst="pct60">
                <a:fgClr>
                  <a:srgbClr val="F66900"/>
                </a:fgClr>
                <a:bgClr>
                  <a:prstClr val="white"/>
                </a:bgClr>
              </a:pattFill>
              <a:ln w="0">
                <a:solidFill>
                  <a:srgbClr val="F669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39" name="Rectangle 17"/>
              <p:cNvSpPr>
                <a:spLocks noChangeArrowheads="1"/>
              </p:cNvSpPr>
              <p:nvPr/>
            </p:nvSpPr>
            <p:spPr bwMode="auto">
              <a:xfrm>
                <a:off x="5167077" y="4909082"/>
                <a:ext cx="324000" cy="400396"/>
              </a:xfrm>
              <a:prstGeom prst="rect">
                <a:avLst/>
              </a:prstGeom>
              <a:pattFill prst="pct60">
                <a:fgClr>
                  <a:srgbClr val="F66900"/>
                </a:fgClr>
                <a:bgClr>
                  <a:prstClr val="white"/>
                </a:bgClr>
              </a:pattFill>
              <a:ln w="0">
                <a:solidFill>
                  <a:srgbClr val="F669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0" name="Rectangle 18"/>
              <p:cNvSpPr>
                <a:spLocks noChangeArrowheads="1"/>
              </p:cNvSpPr>
              <p:nvPr/>
            </p:nvSpPr>
            <p:spPr bwMode="auto">
              <a:xfrm>
                <a:off x="4796855" y="5005212"/>
                <a:ext cx="324000" cy="304265"/>
              </a:xfrm>
              <a:prstGeom prst="rect">
                <a:avLst/>
              </a:prstGeom>
              <a:pattFill prst="pct60">
                <a:fgClr>
                  <a:srgbClr val="6338A2"/>
                </a:fgClr>
                <a:bgClr>
                  <a:prstClr val="white"/>
                </a:bgClr>
              </a:pattFill>
              <a:ln w="0">
                <a:solidFill>
                  <a:srgbClr val="6338A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1" name="Rectangle 19"/>
              <p:cNvSpPr>
                <a:spLocks noChangeArrowheads="1"/>
              </p:cNvSpPr>
              <p:nvPr/>
            </p:nvSpPr>
            <p:spPr bwMode="auto">
              <a:xfrm>
                <a:off x="3535151" y="5272203"/>
                <a:ext cx="324000" cy="45719"/>
              </a:xfrm>
              <a:prstGeom prst="rect">
                <a:avLst/>
              </a:prstGeom>
              <a:pattFill prst="pct60">
                <a:fgClr>
                  <a:srgbClr val="F66900"/>
                </a:fgClr>
                <a:bgClr>
                  <a:prstClr val="white"/>
                </a:bgClr>
              </a:pattFill>
              <a:ln w="0">
                <a:solidFill>
                  <a:srgbClr val="F669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2" name="Rectangle 20"/>
              <p:cNvSpPr>
                <a:spLocks noChangeArrowheads="1"/>
              </p:cNvSpPr>
              <p:nvPr/>
            </p:nvSpPr>
            <p:spPr bwMode="auto">
              <a:xfrm>
                <a:off x="3139527" y="5184290"/>
                <a:ext cx="324000" cy="125188"/>
              </a:xfrm>
              <a:prstGeom prst="rect">
                <a:avLst/>
              </a:prstGeom>
              <a:pattFill prst="pct60">
                <a:fgClr>
                  <a:srgbClr val="6338A2"/>
                </a:fgClr>
                <a:bgClr>
                  <a:prstClr val="white"/>
                </a:bgClr>
              </a:pattFill>
              <a:ln w="0">
                <a:solidFill>
                  <a:srgbClr val="6338A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>
                  <a:solidFill>
                    <a:srgbClr val="000066"/>
                  </a:solidFill>
                </a:endParaRPr>
              </a:p>
            </p:txBody>
          </p:sp>
          <p:sp>
            <p:nvSpPr>
              <p:cNvPr id="143" name="Rectangle 40"/>
              <p:cNvSpPr>
                <a:spLocks noChangeArrowheads="1"/>
              </p:cNvSpPr>
              <p:nvPr/>
            </p:nvSpPr>
            <p:spPr bwMode="auto">
              <a:xfrm>
                <a:off x="1414062" y="2600138"/>
                <a:ext cx="496886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88.6</a:t>
                </a:r>
              </a:p>
            </p:txBody>
          </p:sp>
          <p:sp>
            <p:nvSpPr>
              <p:cNvPr id="144" name="Rectangle 43"/>
              <p:cNvSpPr>
                <a:spLocks noChangeArrowheads="1"/>
              </p:cNvSpPr>
              <p:nvPr/>
            </p:nvSpPr>
            <p:spPr bwMode="auto">
              <a:xfrm>
                <a:off x="1894172" y="2551013"/>
                <a:ext cx="379840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89.1</a:t>
                </a:r>
                <a:endParaRPr lang="fr-FR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45" name="Rectangle 41"/>
              <p:cNvSpPr>
                <a:spLocks noChangeArrowheads="1"/>
              </p:cNvSpPr>
              <p:nvPr/>
            </p:nvSpPr>
            <p:spPr bwMode="auto">
              <a:xfrm>
                <a:off x="3137612" y="4978532"/>
                <a:ext cx="354900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2.4</a:t>
                </a:r>
                <a:endParaRPr lang="fr-FR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46" name="Rectangle 44"/>
              <p:cNvSpPr>
                <a:spLocks noChangeArrowheads="1"/>
              </p:cNvSpPr>
              <p:nvPr/>
            </p:nvSpPr>
            <p:spPr bwMode="auto">
              <a:xfrm>
                <a:off x="3514315" y="5027646"/>
                <a:ext cx="354900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0.6</a:t>
                </a:r>
                <a:endParaRPr lang="fr-FR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47" name="Rectangle 42"/>
              <p:cNvSpPr>
                <a:spLocks noChangeArrowheads="1"/>
              </p:cNvSpPr>
              <p:nvPr/>
            </p:nvSpPr>
            <p:spPr bwMode="auto">
              <a:xfrm>
                <a:off x="4783289" y="4770492"/>
                <a:ext cx="354900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9.0</a:t>
                </a:r>
                <a:endParaRPr lang="fr-FR" dirty="0">
                  <a:solidFill>
                    <a:srgbClr val="333399"/>
                  </a:solidFill>
                  <a:latin typeface="+mj-lt"/>
                </a:endParaRPr>
              </a:p>
            </p:txBody>
          </p:sp>
          <p:sp>
            <p:nvSpPr>
              <p:cNvPr id="148" name="Rectangle 45"/>
              <p:cNvSpPr>
                <a:spLocks noChangeArrowheads="1"/>
              </p:cNvSpPr>
              <p:nvPr/>
            </p:nvSpPr>
            <p:spPr bwMode="auto">
              <a:xfrm>
                <a:off x="5166336" y="4694442"/>
                <a:ext cx="385862" cy="21544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square" lIns="0" tIns="0" rIns="0" bIns="0">
                <a:spAutoFit/>
              </a:bodyPr>
              <a:lstStyle/>
              <a:p>
                <a:pPr algn="ctr"/>
                <a:r>
                  <a:rPr lang="fr-FR" sz="1400" b="1" dirty="0">
                    <a:solidFill>
                      <a:srgbClr val="333399"/>
                    </a:solidFill>
                    <a:latin typeface="+mj-lt"/>
                  </a:rPr>
                  <a:t>10.3</a:t>
                </a:r>
                <a:endParaRPr lang="fr-FR" dirty="0">
                  <a:solidFill>
                    <a:srgbClr val="333399"/>
                  </a:solidFill>
                  <a:latin typeface="+mj-lt"/>
                </a:endParaRPr>
              </a:p>
            </p:txBody>
          </p:sp>
        </p:grpSp>
        <p:sp>
          <p:nvSpPr>
            <p:cNvPr id="149" name="Rectangle 3"/>
            <p:cNvSpPr>
              <a:spLocks noChangeArrowheads="1"/>
            </p:cNvSpPr>
            <p:nvPr/>
          </p:nvSpPr>
          <p:spPr bwMode="auto">
            <a:xfrm>
              <a:off x="3490507" y="1888108"/>
              <a:ext cx="161823" cy="144463"/>
            </a:xfrm>
            <a:prstGeom prst="rect">
              <a:avLst/>
            </a:prstGeom>
            <a:pattFill prst="pct60">
              <a:fgClr>
                <a:srgbClr val="6338A2"/>
              </a:fgClr>
              <a:bgClr>
                <a:prstClr val="white"/>
              </a:bgClr>
            </a:pattFill>
            <a:ln w="9525">
              <a:solidFill>
                <a:srgbClr val="6338A2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400">
                <a:solidFill>
                  <a:srgbClr val="000066"/>
                </a:solidFill>
              </a:endParaRPr>
            </a:p>
          </p:txBody>
        </p:sp>
      </p:grpSp>
      <p:sp>
        <p:nvSpPr>
          <p:cNvPr id="66" name="ZoneTexte 69"/>
          <p:cNvSpPr txBox="1">
            <a:spLocks noChangeArrowheads="1"/>
          </p:cNvSpPr>
          <p:nvPr/>
        </p:nvSpPr>
        <p:spPr bwMode="auto">
          <a:xfrm>
            <a:off x="1531984" y="6570663"/>
            <a:ext cx="7597730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fr-FR" altLang="fr-FR" sz="1200" i="1" dirty="0"/>
              <a:t>Gallant J. Lancet HIV. 2016;3:e158-65, </a:t>
            </a:r>
            <a:r>
              <a:rPr lang="fr-FR" altLang="fr-FR" sz="1200" i="1" dirty="0" err="1"/>
              <a:t>Raffi</a:t>
            </a:r>
            <a:r>
              <a:rPr lang="fr-FR" altLang="fr-FR" sz="1200" i="1" dirty="0"/>
              <a:t> F. J </a:t>
            </a:r>
            <a:r>
              <a:rPr lang="fr-FR" altLang="fr-FR" sz="1200" i="1" dirty="0" err="1"/>
              <a:t>Acquir</a:t>
            </a:r>
            <a:r>
              <a:rPr lang="fr-FR" altLang="fr-FR" sz="1200" i="1" dirty="0"/>
              <a:t> Immune </a:t>
            </a:r>
            <a:r>
              <a:rPr lang="fr-FR" altLang="fr-FR" sz="1200" i="1" dirty="0" err="1"/>
              <a:t>Defic</a:t>
            </a:r>
            <a:r>
              <a:rPr lang="fr-FR" altLang="fr-FR" sz="1200" i="1" dirty="0"/>
              <a:t> </a:t>
            </a:r>
            <a:r>
              <a:rPr lang="fr-FR" altLang="fr-FR" sz="1200" i="1" dirty="0" err="1"/>
              <a:t>Syndr</a:t>
            </a:r>
            <a:r>
              <a:rPr lang="fr-FR" altLang="fr-FR" sz="1200" i="1" dirty="0"/>
              <a:t>. 2017;75:226-31</a:t>
            </a:r>
            <a:endParaRPr lang="fr-FR" altLang="fr-FR" sz="1200" i="1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76039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7" name="AutoShape 14"/>
          <p:cNvSpPr>
            <a:spLocks noChangeAspect="1" noChangeArrowheads="1" noTextEdit="1"/>
          </p:cNvSpPr>
          <p:nvPr/>
        </p:nvSpPr>
        <p:spPr bwMode="auto">
          <a:xfrm>
            <a:off x="935038" y="1520921"/>
            <a:ext cx="7134225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fr-FR">
              <a:solidFill>
                <a:srgbClr val="000066"/>
              </a:solidFill>
            </a:endParaRPr>
          </a:p>
        </p:txBody>
      </p:sp>
      <p:sp>
        <p:nvSpPr>
          <p:cNvPr id="51" name="TextBox 30"/>
          <p:cNvSpPr txBox="1">
            <a:spLocks noChangeArrowheads="1"/>
          </p:cNvSpPr>
          <p:nvPr/>
        </p:nvSpPr>
        <p:spPr bwMode="auto">
          <a:xfrm>
            <a:off x="23151" y="1144522"/>
            <a:ext cx="910113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eaLnBrk="1" hangingPunct="1">
              <a:spcBef>
                <a:spcPct val="50000"/>
              </a:spcBef>
              <a:buClrTx/>
              <a:buFont typeface="Times" panose="02020603050405020304" pitchFamily="18" charset="0"/>
              <a:buNone/>
            </a:pPr>
            <a:r>
              <a:rPr lang="en-US" altLang="fr-FR" sz="2400" b="1" dirty="0">
                <a:latin typeface="+mj-lt"/>
              </a:rPr>
              <a:t>HIV-1 RNA &lt; 50 c/mL at W48 according to 3</a:t>
            </a:r>
            <a:r>
              <a:rPr lang="en-US" altLang="fr-FR" sz="2400" b="1" baseline="30000" dirty="0">
                <a:latin typeface="+mj-lt"/>
              </a:rPr>
              <a:t>rd</a:t>
            </a:r>
            <a:r>
              <a:rPr lang="en-US" altLang="fr-FR" sz="2400" b="1" dirty="0">
                <a:latin typeface="+mj-lt"/>
              </a:rPr>
              <a:t> agent, % </a:t>
            </a:r>
          </a:p>
        </p:txBody>
      </p:sp>
      <p:sp>
        <p:nvSpPr>
          <p:cNvPr id="4" name="Rectangle 3"/>
          <p:cNvSpPr/>
          <p:nvPr/>
        </p:nvSpPr>
        <p:spPr>
          <a:xfrm>
            <a:off x="6030674" y="2971053"/>
            <a:ext cx="291577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600" dirty="0" err="1">
                <a:solidFill>
                  <a:srgbClr val="000066"/>
                </a:solidFill>
              </a:rPr>
              <a:t>Virologic</a:t>
            </a:r>
            <a:r>
              <a:rPr lang="en-US" sz="1600" dirty="0">
                <a:solidFill>
                  <a:srgbClr val="000066"/>
                </a:solidFill>
              </a:rPr>
              <a:t> success was similar between treatment groups for the subgroups of age, sex, race, and study drug adherence</a:t>
            </a: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endParaRPr lang="en-US" sz="1600" dirty="0">
              <a:solidFill>
                <a:srgbClr val="000066"/>
              </a:solidFill>
            </a:endParaRPr>
          </a:p>
          <a:p>
            <a:pPr marL="285750" indent="-285750">
              <a:buClr>
                <a:srgbClr val="CC3300"/>
              </a:buClr>
              <a:buFont typeface="Wingdings" panose="05000000000000000000" pitchFamily="2" charset="2"/>
              <a:buChar char="§"/>
            </a:pPr>
            <a:r>
              <a:rPr lang="en-US" sz="1600" dirty="0">
                <a:solidFill>
                  <a:srgbClr val="000066"/>
                </a:solidFill>
              </a:rPr>
              <a:t>Mean changes in CD4 at W48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+ 20/mm</a:t>
            </a:r>
            <a:r>
              <a:rPr lang="en-US" sz="1600" baseline="30000" dirty="0">
                <a:solidFill>
                  <a:srgbClr val="000066"/>
                </a:solidFill>
              </a:rPr>
              <a:t>3</a:t>
            </a:r>
            <a:r>
              <a:rPr lang="en-US" sz="1600" dirty="0">
                <a:solidFill>
                  <a:srgbClr val="000066"/>
                </a:solidFill>
              </a:rPr>
              <a:t> F/TAF</a:t>
            </a:r>
          </a:p>
          <a:p>
            <a:pPr marL="742950" lvl="1" indent="-285750">
              <a:buClr>
                <a:srgbClr val="CC3300"/>
              </a:buClr>
              <a:buFont typeface="Arial" panose="020B0604020202020204" pitchFamily="34" charset="0"/>
              <a:buChar char="‒"/>
            </a:pPr>
            <a:r>
              <a:rPr lang="en-US" sz="1600" dirty="0">
                <a:solidFill>
                  <a:srgbClr val="000066"/>
                </a:solidFill>
              </a:rPr>
              <a:t>+ 21/mm</a:t>
            </a:r>
            <a:r>
              <a:rPr lang="en-US" sz="1600" baseline="30000" dirty="0">
                <a:solidFill>
                  <a:srgbClr val="000066"/>
                </a:solidFill>
              </a:rPr>
              <a:t>3</a:t>
            </a:r>
            <a:r>
              <a:rPr lang="en-US" sz="1600" dirty="0">
                <a:solidFill>
                  <a:srgbClr val="000066"/>
                </a:solidFill>
              </a:rPr>
              <a:t> F/TDF</a:t>
            </a:r>
          </a:p>
        </p:txBody>
      </p:sp>
      <p:sp>
        <p:nvSpPr>
          <p:cNvPr id="49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sp>
        <p:nvSpPr>
          <p:cNvPr id="50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GS-US-311-1089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</a:p>
        </p:txBody>
      </p:sp>
      <p:sp>
        <p:nvSpPr>
          <p:cNvPr id="52" name="Text Box 3"/>
          <p:cNvSpPr txBox="1">
            <a:spLocks noChangeArrowheads="1"/>
          </p:cNvSpPr>
          <p:nvPr/>
        </p:nvSpPr>
        <p:spPr bwMode="auto">
          <a:xfrm>
            <a:off x="2702327" y="6581204"/>
            <a:ext cx="6443833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eaLnBrk="0" hangingPunct="0"/>
            <a:r>
              <a:rPr lang="en-GB" sz="1200" i="1" dirty="0">
                <a:solidFill>
                  <a:srgbClr val="CC3300"/>
                </a:solidFill>
              </a:rPr>
              <a:t>Gallant J, CROI 2016, Abs. 29, </a:t>
            </a:r>
            <a:r>
              <a:rPr lang="fr-FR" sz="1200" i="1" dirty="0">
                <a:solidFill>
                  <a:srgbClr val="CC3300"/>
                </a:solidFill>
              </a:rPr>
              <a:t>Gallant J. Lancet HIV. 2016;3:e158-65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155696" y="2038088"/>
            <a:ext cx="5903561" cy="4084684"/>
            <a:chOff x="155696" y="2038088"/>
            <a:chExt cx="5903561" cy="4084684"/>
          </a:xfrm>
        </p:grpSpPr>
        <p:sp>
          <p:nvSpPr>
            <p:cNvPr id="79" name="Rectangle 36"/>
            <p:cNvSpPr>
              <a:spLocks noChangeArrowheads="1"/>
            </p:cNvSpPr>
            <p:nvPr/>
          </p:nvSpPr>
          <p:spPr bwMode="auto">
            <a:xfrm>
              <a:off x="1560538" y="5907328"/>
              <a:ext cx="22922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fr-FR" sz="1400" b="1" dirty="0">
                  <a:solidFill>
                    <a:srgbClr val="000066"/>
                  </a:solidFill>
                </a:rPr>
                <a:t>All</a:t>
              </a:r>
            </a:p>
          </p:txBody>
        </p:sp>
        <p:sp>
          <p:nvSpPr>
            <p:cNvPr id="80" name="Rectangle 38"/>
            <p:cNvSpPr>
              <a:spLocks noChangeArrowheads="1"/>
            </p:cNvSpPr>
            <p:nvPr/>
          </p:nvSpPr>
          <p:spPr bwMode="auto">
            <a:xfrm>
              <a:off x="3072491" y="5907328"/>
              <a:ext cx="93455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dirty="0" err="1">
                  <a:solidFill>
                    <a:srgbClr val="000066"/>
                  </a:solidFill>
                </a:rPr>
                <a:t>Boosted</a:t>
              </a:r>
              <a:r>
                <a:rPr lang="fr-FR" sz="1400" b="1" dirty="0">
                  <a:solidFill>
                    <a:srgbClr val="000066"/>
                  </a:solidFill>
                </a:rPr>
                <a:t> PI</a:t>
              </a:r>
            </a:p>
          </p:txBody>
        </p:sp>
        <p:sp>
          <p:nvSpPr>
            <p:cNvPr id="81" name="Rectangle 37"/>
            <p:cNvSpPr>
              <a:spLocks noChangeArrowheads="1"/>
            </p:cNvSpPr>
            <p:nvPr/>
          </p:nvSpPr>
          <p:spPr bwMode="auto">
            <a:xfrm>
              <a:off x="4634193" y="5907328"/>
              <a:ext cx="1272784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400" b="1" dirty="0" err="1">
                  <a:solidFill>
                    <a:srgbClr val="000066"/>
                  </a:solidFill>
                </a:rPr>
                <a:t>Other</a:t>
              </a:r>
              <a:r>
                <a:rPr lang="fr-FR" sz="1400" b="1" dirty="0">
                  <a:solidFill>
                    <a:srgbClr val="000066"/>
                  </a:solidFill>
                </a:rPr>
                <a:t> 3</a:t>
              </a:r>
              <a:r>
                <a:rPr lang="fr-FR" sz="1400" b="1" baseline="30000" dirty="0">
                  <a:solidFill>
                    <a:srgbClr val="000066"/>
                  </a:solidFill>
                </a:rPr>
                <a:t>rd</a:t>
              </a:r>
              <a:r>
                <a:rPr lang="fr-FR" sz="1400" b="1" dirty="0">
                  <a:solidFill>
                    <a:srgbClr val="000066"/>
                  </a:solidFill>
                </a:rPr>
                <a:t> agent</a:t>
              </a:r>
            </a:p>
          </p:txBody>
        </p:sp>
        <p:grpSp>
          <p:nvGrpSpPr>
            <p:cNvPr id="54" name="Groupe 53"/>
            <p:cNvGrpSpPr/>
            <p:nvPr/>
          </p:nvGrpSpPr>
          <p:grpSpPr>
            <a:xfrm>
              <a:off x="563332" y="2634435"/>
              <a:ext cx="5495925" cy="3238166"/>
              <a:chOff x="1006475" y="2597150"/>
              <a:chExt cx="5495925" cy="3522663"/>
            </a:xfrm>
          </p:grpSpPr>
          <p:sp>
            <p:nvSpPr>
              <p:cNvPr id="55" name="Freeform 8"/>
              <p:cNvSpPr>
                <a:spLocks/>
              </p:cNvSpPr>
              <p:nvPr/>
            </p:nvSpPr>
            <p:spPr bwMode="auto">
              <a:xfrm>
                <a:off x="1104900" y="2597150"/>
                <a:ext cx="5397500" cy="3522663"/>
              </a:xfrm>
              <a:custGeom>
                <a:avLst/>
                <a:gdLst>
                  <a:gd name="T0" fmla="*/ 3400 w 3400"/>
                  <a:gd name="T1" fmla="*/ 2219 h 2219"/>
                  <a:gd name="T2" fmla="*/ 0 w 3400"/>
                  <a:gd name="T3" fmla="*/ 2219 h 2219"/>
                  <a:gd name="T4" fmla="*/ 0 w 3400"/>
                  <a:gd name="T5" fmla="*/ 0 h 22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3400" h="2219">
                    <a:moveTo>
                      <a:pt x="3400" y="2219"/>
                    </a:moveTo>
                    <a:lnTo>
                      <a:pt x="0" y="2219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6" name="Line 9"/>
              <p:cNvSpPr>
                <a:spLocks noChangeShapeType="1"/>
              </p:cNvSpPr>
              <p:nvPr/>
            </p:nvSpPr>
            <p:spPr bwMode="auto">
              <a:xfrm>
                <a:off x="1006475" y="3313113"/>
                <a:ext cx="98425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7" name="Line 10"/>
              <p:cNvSpPr>
                <a:spLocks noChangeShapeType="1"/>
              </p:cNvSpPr>
              <p:nvPr/>
            </p:nvSpPr>
            <p:spPr bwMode="auto">
              <a:xfrm>
                <a:off x="1006475" y="4013200"/>
                <a:ext cx="98425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8" name="Line 11"/>
              <p:cNvSpPr>
                <a:spLocks noChangeShapeType="1"/>
              </p:cNvSpPr>
              <p:nvPr/>
            </p:nvSpPr>
            <p:spPr bwMode="auto">
              <a:xfrm>
                <a:off x="1006475" y="4714875"/>
                <a:ext cx="98425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59" name="Line 12"/>
              <p:cNvSpPr>
                <a:spLocks noChangeShapeType="1"/>
              </p:cNvSpPr>
              <p:nvPr/>
            </p:nvSpPr>
            <p:spPr bwMode="auto">
              <a:xfrm>
                <a:off x="1006475" y="5416550"/>
                <a:ext cx="98425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0" name="Line 13"/>
              <p:cNvSpPr>
                <a:spLocks noChangeShapeType="1"/>
              </p:cNvSpPr>
              <p:nvPr/>
            </p:nvSpPr>
            <p:spPr bwMode="auto">
              <a:xfrm>
                <a:off x="1006475" y="6119813"/>
                <a:ext cx="98425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61" name="Line 14"/>
              <p:cNvSpPr>
                <a:spLocks noChangeShapeType="1"/>
              </p:cNvSpPr>
              <p:nvPr/>
            </p:nvSpPr>
            <p:spPr bwMode="auto">
              <a:xfrm>
                <a:off x="1006475" y="2611438"/>
                <a:ext cx="98425" cy="0"/>
              </a:xfrm>
              <a:prstGeom prst="line">
                <a:avLst/>
              </a:prstGeom>
              <a:noFill/>
              <a:ln w="12700">
                <a:solidFill>
                  <a:srgbClr val="000066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4" name="Rectangle 15"/>
              <p:cNvSpPr>
                <a:spLocks noChangeArrowheads="1"/>
              </p:cNvSpPr>
              <p:nvPr/>
            </p:nvSpPr>
            <p:spPr bwMode="auto">
              <a:xfrm>
                <a:off x="1508125" y="2825750"/>
                <a:ext cx="481013" cy="3294063"/>
              </a:xfrm>
              <a:prstGeom prst="rect">
                <a:avLst/>
              </a:pr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5" name="Rectangle 16"/>
              <p:cNvSpPr>
                <a:spLocks noChangeArrowheads="1"/>
              </p:cNvSpPr>
              <p:nvPr/>
            </p:nvSpPr>
            <p:spPr bwMode="auto">
              <a:xfrm>
                <a:off x="2022475" y="2859088"/>
                <a:ext cx="482600" cy="3260725"/>
              </a:xfrm>
              <a:prstGeom prst="rect">
                <a:avLst/>
              </a:pr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6" name="Rectangle 17"/>
              <p:cNvSpPr>
                <a:spLocks noChangeArrowheads="1"/>
              </p:cNvSpPr>
              <p:nvPr/>
            </p:nvSpPr>
            <p:spPr bwMode="auto">
              <a:xfrm>
                <a:off x="3824288" y="2859088"/>
                <a:ext cx="484188" cy="3260725"/>
              </a:xfrm>
              <a:prstGeom prst="rect">
                <a:avLst/>
              </a:pr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7" name="Rectangle 18"/>
              <p:cNvSpPr>
                <a:spLocks noChangeArrowheads="1"/>
              </p:cNvSpPr>
              <p:nvPr/>
            </p:nvSpPr>
            <p:spPr bwMode="auto">
              <a:xfrm>
                <a:off x="5641975" y="2859088"/>
                <a:ext cx="482600" cy="3260725"/>
              </a:xfrm>
              <a:prstGeom prst="rect">
                <a:avLst/>
              </a:prstGeom>
              <a:solidFill>
                <a:srgbClr val="F66900"/>
              </a:solidFill>
              <a:ln w="0">
                <a:solidFill>
                  <a:srgbClr val="F669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8" name="Rectangle 19"/>
              <p:cNvSpPr>
                <a:spLocks noChangeArrowheads="1"/>
              </p:cNvSpPr>
              <p:nvPr/>
            </p:nvSpPr>
            <p:spPr bwMode="auto">
              <a:xfrm>
                <a:off x="5126038" y="2727325"/>
                <a:ext cx="482600" cy="3392488"/>
              </a:xfrm>
              <a:prstGeom prst="rect">
                <a:avLst/>
              </a:pr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89" name="Rectangle 20"/>
              <p:cNvSpPr>
                <a:spLocks noChangeArrowheads="1"/>
              </p:cNvSpPr>
              <p:nvPr/>
            </p:nvSpPr>
            <p:spPr bwMode="auto">
              <a:xfrm>
                <a:off x="3308350" y="2894013"/>
                <a:ext cx="482600" cy="3225800"/>
              </a:xfrm>
              <a:prstGeom prst="rect">
                <a:avLst/>
              </a:pr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sp>
          <p:nvSpPr>
            <p:cNvPr id="90" name="ZoneTexte 89"/>
            <p:cNvSpPr txBox="1"/>
            <p:nvPr/>
          </p:nvSpPr>
          <p:spPr>
            <a:xfrm>
              <a:off x="325615" y="5748095"/>
              <a:ext cx="269625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91" name="ZoneTexte 90"/>
            <p:cNvSpPr txBox="1"/>
            <p:nvPr/>
          </p:nvSpPr>
          <p:spPr>
            <a:xfrm>
              <a:off x="240656" y="510028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20</a:t>
              </a:r>
            </a:p>
          </p:txBody>
        </p:sp>
        <p:sp>
          <p:nvSpPr>
            <p:cNvPr id="92" name="ZoneTexte 91"/>
            <p:cNvSpPr txBox="1"/>
            <p:nvPr/>
          </p:nvSpPr>
          <p:spPr>
            <a:xfrm>
              <a:off x="240656" y="445248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40</a:t>
              </a:r>
            </a:p>
          </p:txBody>
        </p:sp>
        <p:sp>
          <p:nvSpPr>
            <p:cNvPr id="93" name="ZoneTexte 92"/>
            <p:cNvSpPr txBox="1"/>
            <p:nvPr/>
          </p:nvSpPr>
          <p:spPr>
            <a:xfrm>
              <a:off x="240656" y="3804679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60</a:t>
              </a:r>
            </a:p>
          </p:txBody>
        </p:sp>
        <p:sp>
          <p:nvSpPr>
            <p:cNvPr id="94" name="ZoneTexte 93"/>
            <p:cNvSpPr txBox="1"/>
            <p:nvPr/>
          </p:nvSpPr>
          <p:spPr>
            <a:xfrm>
              <a:off x="240656" y="3156874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80</a:t>
              </a:r>
            </a:p>
          </p:txBody>
        </p:sp>
        <p:sp>
          <p:nvSpPr>
            <p:cNvPr id="95" name="ZoneTexte 94"/>
            <p:cNvSpPr txBox="1"/>
            <p:nvPr/>
          </p:nvSpPr>
          <p:spPr>
            <a:xfrm>
              <a:off x="155696" y="2509069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100</a:t>
              </a:r>
            </a:p>
          </p:txBody>
        </p:sp>
        <p:sp>
          <p:nvSpPr>
            <p:cNvPr id="96" name="ZoneTexte 95"/>
            <p:cNvSpPr txBox="1"/>
            <p:nvPr/>
          </p:nvSpPr>
          <p:spPr>
            <a:xfrm>
              <a:off x="1108960" y="246485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94</a:t>
              </a:r>
            </a:p>
          </p:txBody>
        </p:sp>
        <p:sp>
          <p:nvSpPr>
            <p:cNvPr id="97" name="ZoneTexte 96"/>
            <p:cNvSpPr txBox="1"/>
            <p:nvPr/>
          </p:nvSpPr>
          <p:spPr>
            <a:xfrm>
              <a:off x="1624104" y="252652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93</a:t>
              </a:r>
            </a:p>
          </p:txBody>
        </p:sp>
        <p:sp>
          <p:nvSpPr>
            <p:cNvPr id="98" name="ZoneTexte 97"/>
            <p:cNvSpPr txBox="1"/>
            <p:nvPr/>
          </p:nvSpPr>
          <p:spPr>
            <a:xfrm>
              <a:off x="2909979" y="2540664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92</a:t>
              </a:r>
            </a:p>
          </p:txBody>
        </p:sp>
        <p:sp>
          <p:nvSpPr>
            <p:cNvPr id="99" name="ZoneTexte 98"/>
            <p:cNvSpPr txBox="1"/>
            <p:nvPr/>
          </p:nvSpPr>
          <p:spPr>
            <a:xfrm>
              <a:off x="3426711" y="2495880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93</a:t>
              </a:r>
            </a:p>
          </p:txBody>
        </p:sp>
        <p:sp>
          <p:nvSpPr>
            <p:cNvPr id="100" name="ZoneTexte 99"/>
            <p:cNvSpPr txBox="1"/>
            <p:nvPr/>
          </p:nvSpPr>
          <p:spPr>
            <a:xfrm>
              <a:off x="4727667" y="2388025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97</a:t>
              </a:r>
            </a:p>
          </p:txBody>
        </p:sp>
        <p:sp>
          <p:nvSpPr>
            <p:cNvPr id="101" name="ZoneTexte 100"/>
            <p:cNvSpPr txBox="1"/>
            <p:nvPr/>
          </p:nvSpPr>
          <p:spPr>
            <a:xfrm>
              <a:off x="5243604" y="2526524"/>
              <a:ext cx="39305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93</a:t>
              </a:r>
            </a:p>
          </p:txBody>
        </p:sp>
        <p:sp>
          <p:nvSpPr>
            <p:cNvPr id="102" name="ZoneTexte 101"/>
            <p:cNvSpPr txBox="1"/>
            <p:nvPr/>
          </p:nvSpPr>
          <p:spPr>
            <a:xfrm>
              <a:off x="1085716" y="555310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333</a:t>
              </a:r>
            </a:p>
          </p:txBody>
        </p:sp>
        <p:sp>
          <p:nvSpPr>
            <p:cNvPr id="103" name="ZoneTexte 102"/>
            <p:cNvSpPr txBox="1"/>
            <p:nvPr/>
          </p:nvSpPr>
          <p:spPr>
            <a:xfrm>
              <a:off x="1600860" y="555310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330</a:t>
              </a:r>
            </a:p>
          </p:txBody>
        </p:sp>
        <p:sp>
          <p:nvSpPr>
            <p:cNvPr id="104" name="ZoneTexte 103"/>
            <p:cNvSpPr txBox="1"/>
            <p:nvPr/>
          </p:nvSpPr>
          <p:spPr>
            <a:xfrm>
              <a:off x="2886735" y="555310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155</a:t>
              </a:r>
            </a:p>
          </p:txBody>
        </p:sp>
        <p:sp>
          <p:nvSpPr>
            <p:cNvPr id="105" name="ZoneTexte 104"/>
            <p:cNvSpPr txBox="1"/>
            <p:nvPr/>
          </p:nvSpPr>
          <p:spPr>
            <a:xfrm>
              <a:off x="3403467" y="555310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151</a:t>
              </a:r>
            </a:p>
          </p:txBody>
        </p:sp>
        <p:sp>
          <p:nvSpPr>
            <p:cNvPr id="106" name="ZoneTexte 105"/>
            <p:cNvSpPr txBox="1"/>
            <p:nvPr/>
          </p:nvSpPr>
          <p:spPr>
            <a:xfrm>
              <a:off x="4704423" y="555310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178</a:t>
              </a:r>
            </a:p>
          </p:txBody>
        </p:sp>
        <p:sp>
          <p:nvSpPr>
            <p:cNvPr id="107" name="ZoneTexte 106"/>
            <p:cNvSpPr txBox="1"/>
            <p:nvPr/>
          </p:nvSpPr>
          <p:spPr>
            <a:xfrm>
              <a:off x="5220360" y="5553106"/>
              <a:ext cx="4395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chemeClr val="bg1"/>
                  </a:solidFill>
                </a:rPr>
                <a:t>179</a:t>
              </a:r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501296" y="2224096"/>
              <a:ext cx="320922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b="1" dirty="0">
                  <a:solidFill>
                    <a:srgbClr val="000066"/>
                  </a:solidFill>
                </a:rPr>
                <a:t>%</a:t>
              </a:r>
            </a:p>
          </p:txBody>
        </p:sp>
        <p:sp>
          <p:nvSpPr>
            <p:cNvPr id="109" name="TextBox 53"/>
            <p:cNvSpPr txBox="1">
              <a:spLocks noChangeArrowheads="1"/>
            </p:cNvSpPr>
            <p:nvPr/>
          </p:nvSpPr>
          <p:spPr bwMode="auto">
            <a:xfrm>
              <a:off x="516008" y="5538163"/>
              <a:ext cx="636588" cy="27699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anchor="b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 N =</a:t>
              </a:r>
            </a:p>
          </p:txBody>
        </p:sp>
        <p:sp>
          <p:nvSpPr>
            <p:cNvPr id="110" name="AutoShape 165"/>
            <p:cNvSpPr>
              <a:spLocks noChangeArrowheads="1"/>
            </p:cNvSpPr>
            <p:nvPr/>
          </p:nvSpPr>
          <p:spPr bwMode="auto">
            <a:xfrm>
              <a:off x="1841873" y="2038088"/>
              <a:ext cx="2765752" cy="349250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111" name="Rectangle 45"/>
            <p:cNvSpPr>
              <a:spLocks noChangeArrowheads="1"/>
            </p:cNvSpPr>
            <p:nvPr/>
          </p:nvSpPr>
          <p:spPr bwMode="auto">
            <a:xfrm>
              <a:off x="3918690" y="2076047"/>
              <a:ext cx="50263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F/TDF</a:t>
              </a:r>
            </a:p>
          </p:txBody>
        </p:sp>
        <p:sp>
          <p:nvSpPr>
            <p:cNvPr id="112" name="Rectangle 48"/>
            <p:cNvSpPr>
              <a:spLocks noChangeArrowheads="1"/>
            </p:cNvSpPr>
            <p:nvPr/>
          </p:nvSpPr>
          <p:spPr bwMode="auto">
            <a:xfrm>
              <a:off x="2378815" y="2076047"/>
              <a:ext cx="481670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fr-FR" sz="1600" b="1" dirty="0">
                  <a:solidFill>
                    <a:srgbClr val="333399"/>
                  </a:solidFill>
                  <a:latin typeface="+mj-lt"/>
                </a:rPr>
                <a:t>F/TAF</a:t>
              </a:r>
            </a:p>
          </p:txBody>
        </p:sp>
        <p:sp>
          <p:nvSpPr>
            <p:cNvPr id="113" name="Rectangle 49"/>
            <p:cNvSpPr>
              <a:spLocks noChangeArrowheads="1"/>
            </p:cNvSpPr>
            <p:nvPr/>
          </p:nvSpPr>
          <p:spPr bwMode="auto">
            <a:xfrm>
              <a:off x="3637002" y="2111734"/>
              <a:ext cx="219075" cy="180975"/>
            </a:xfrm>
            <a:prstGeom prst="rect">
              <a:avLst/>
            </a:prstGeom>
            <a:solidFill>
              <a:srgbClr val="F669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fr-FR" sz="1600"/>
            </a:p>
          </p:txBody>
        </p:sp>
        <p:sp>
          <p:nvSpPr>
            <p:cNvPr id="114" name="Rectangle 50"/>
            <p:cNvSpPr>
              <a:spLocks noChangeArrowheads="1"/>
            </p:cNvSpPr>
            <p:nvPr/>
          </p:nvSpPr>
          <p:spPr bwMode="auto">
            <a:xfrm>
              <a:off x="2073315" y="2111734"/>
              <a:ext cx="228600" cy="180975"/>
            </a:xfrm>
            <a:prstGeom prst="rect">
              <a:avLst/>
            </a:prstGeom>
            <a:solidFill>
              <a:srgbClr val="6338A2"/>
            </a:solidFill>
            <a:ln w="9525">
              <a:solidFill>
                <a:srgbClr val="6338A2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fr-FR" sz="1600"/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719616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20" name="Text Box 2"/>
          <p:cNvSpPr txBox="1">
            <a:spLocks noChangeArrowheads="1"/>
          </p:cNvSpPr>
          <p:nvPr/>
        </p:nvSpPr>
        <p:spPr bwMode="auto">
          <a:xfrm>
            <a:off x="3080067" y="1100138"/>
            <a:ext cx="296959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fr-FR" sz="2400" b="1" dirty="0">
                <a:latin typeface="Calibri" panose="020F0502020204030204" pitchFamily="34" charset="0"/>
              </a:rPr>
              <a:t>Adverse events, N (%)</a:t>
            </a:r>
          </a:p>
        </p:txBody>
      </p:sp>
      <p:graphicFrame>
        <p:nvGraphicFramePr>
          <p:cNvPr id="8" name="Group 7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5612382"/>
              </p:ext>
            </p:extLst>
          </p:nvPr>
        </p:nvGraphicFramePr>
        <p:xfrm>
          <a:off x="323096" y="1651303"/>
          <a:ext cx="8478004" cy="4788249"/>
        </p:xfrm>
        <a:graphic>
          <a:graphicData uri="http://schemas.openxmlformats.org/drawingml/2006/table">
            <a:tbl>
              <a:tblPr/>
              <a:tblGrid>
                <a:gridCol w="534110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651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4859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79108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F/TAF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333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F/TDF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  <a:ea typeface="ＭＳ Ｐゴシック" charset="0"/>
                          <a:cs typeface="ＭＳ Ｐゴシック" charset="0"/>
                        </a:rPr>
                        <a:t>N = 330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99540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Adverse events related to study drug (D0 to W48)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Leading to discontinuation</a:t>
                      </a:r>
                    </a:p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Adverse events leading to study discontinuation by W96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 = 2 (0.6%)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 = 8 (2%)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12%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 = 3 (0.9%)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 = 4 (1%)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1283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Serious adverse event (D0 to W48)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18 (5%)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 (4%)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12834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Serious adverse event related to study drug at W48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0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 (&lt; 1%)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88069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Most common adverse events (D0 to W48)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Upper respiratory tract infection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Diarrhea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Headache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Nasopharyngitis</a:t>
                      </a: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Cough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Bronchitis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Back pain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Arthralgia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Fatigue</a:t>
                      </a:r>
                    </a:p>
                    <a:p>
                      <a:pPr marL="457200" marR="0" lvl="1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Sinusitis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9%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8%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8%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6%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6%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6%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6%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5%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4%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14%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10%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4.5%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6%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5%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5%</a:t>
                      </a:r>
                    </a:p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3%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4%</a:t>
                      </a:r>
                      <a:b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</a:br>
                      <a:r>
                        <a:rPr kumimoji="0" lang="en-US" sz="1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7%</a:t>
                      </a:r>
                    </a:p>
                  </a:txBody>
                  <a:tcPr marL="91443" marR="91443" marT="45714" marB="45714" anchor="ctr" horzOverflow="overflow">
                    <a:lnL w="12700" cap="flat" cmpd="sng" algn="ctr">
                      <a:solidFill>
                        <a:srgbClr val="D0D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  <p:sp>
        <p:nvSpPr>
          <p:cNvPr id="7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sp>
        <p:nvSpPr>
          <p:cNvPr id="12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GS-US-311-1089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52528" y="6409754"/>
            <a:ext cx="83936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</a:rPr>
              <a:t>Gallant J, CROI 2016, Abs. 29, </a:t>
            </a:r>
            <a:r>
              <a:rPr lang="fr-FR" sz="1200" i="1" dirty="0">
                <a:solidFill>
                  <a:srgbClr val="CC3300"/>
                </a:solidFill>
              </a:rPr>
              <a:t>Gallant J. Lancet HIV. </a:t>
            </a:r>
            <a:r>
              <a:rPr lang="fr-FR" sz="1200" i="1" dirty="0" smtClean="0">
                <a:solidFill>
                  <a:srgbClr val="CC3300"/>
                </a:solidFill>
              </a:rPr>
              <a:t>2016;3:e158-65,</a:t>
            </a:r>
            <a:br>
              <a:rPr lang="fr-FR" sz="1200" i="1" dirty="0" smtClean="0">
                <a:solidFill>
                  <a:srgbClr val="CC3300"/>
                </a:solidFill>
              </a:rPr>
            </a:br>
            <a:r>
              <a:rPr lang="fr-FR" sz="1200" i="1" dirty="0" err="1" smtClean="0">
                <a:solidFill>
                  <a:srgbClr val="CC3300"/>
                </a:solidFill>
              </a:rPr>
              <a:t>Raffi</a:t>
            </a:r>
            <a:r>
              <a:rPr lang="fr-FR" sz="1200" i="1" dirty="0" smtClean="0">
                <a:solidFill>
                  <a:srgbClr val="CC3300"/>
                </a:solidFill>
              </a:rPr>
              <a:t> </a:t>
            </a:r>
            <a:r>
              <a:rPr lang="fr-FR" sz="1200" i="1" dirty="0">
                <a:solidFill>
                  <a:srgbClr val="CC3300"/>
                </a:solidFill>
              </a:rPr>
              <a:t>F. J </a:t>
            </a:r>
            <a:r>
              <a:rPr lang="fr-FR" sz="1200" i="1" dirty="0" err="1">
                <a:solidFill>
                  <a:srgbClr val="CC3300"/>
                </a:solidFill>
              </a:rPr>
              <a:t>Acquir</a:t>
            </a:r>
            <a:r>
              <a:rPr lang="fr-FR" sz="1200" i="1" dirty="0">
                <a:solidFill>
                  <a:srgbClr val="CC3300"/>
                </a:solidFill>
              </a:rPr>
              <a:t> Immune </a:t>
            </a:r>
            <a:r>
              <a:rPr lang="fr-FR" sz="1200" i="1" dirty="0" err="1">
                <a:solidFill>
                  <a:srgbClr val="CC3300"/>
                </a:solidFill>
              </a:rPr>
              <a:t>Defic</a:t>
            </a:r>
            <a:r>
              <a:rPr lang="fr-FR" sz="1200" i="1" dirty="0">
                <a:solidFill>
                  <a:srgbClr val="CC3300"/>
                </a:solidFill>
              </a:rPr>
              <a:t> </a:t>
            </a:r>
            <a:r>
              <a:rPr lang="fr-FR" sz="1200" i="1" dirty="0" err="1">
                <a:solidFill>
                  <a:srgbClr val="CC3300"/>
                </a:solidFill>
              </a:rPr>
              <a:t>Syndr</a:t>
            </a:r>
            <a:r>
              <a:rPr lang="fr-FR" sz="1200" i="1" dirty="0">
                <a:solidFill>
                  <a:srgbClr val="CC3300"/>
                </a:solidFill>
              </a:rPr>
              <a:t>. 2017;75:226-31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6120128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4961910"/>
              </p:ext>
            </p:extLst>
          </p:nvPr>
        </p:nvGraphicFramePr>
        <p:xfrm>
          <a:off x="467545" y="1558617"/>
          <a:ext cx="8352928" cy="4980442"/>
        </p:xfrm>
        <a:graphic>
          <a:graphicData uri="http://schemas.openxmlformats.org/drawingml/2006/table">
            <a:tbl>
              <a:tblPr>
                <a:tableStyleId>{69CF1AB2-1976-4502-BF36-3FF5EA218861}</a:tableStyleId>
              </a:tblPr>
              <a:tblGrid>
                <a:gridCol w="400769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32901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01622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1700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en-US" sz="12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F/TAF (N = 333)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46437" marR="46437" marT="36581" marB="36581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7030A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1600" b="1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+mj-lt"/>
                        </a:rPr>
                        <a:t>F/TDF (N = 330)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+mj-lt"/>
                        <a:ea typeface="ＭＳ Ｐゴシック" pitchFamily="34" charset="-128"/>
                      </a:endParaRPr>
                    </a:p>
                  </a:txBody>
                  <a:tcPr marL="46437" marR="46437" marT="36581" marB="36581" anchor="b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66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6888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+mn-lt"/>
                          <a:ea typeface="+mn-ea"/>
                        </a:rPr>
                        <a:t>Discontinuation for adverse event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Insomnia / Mood altered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Dysphagia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Atrial fibrillation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Diarrhea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Peripheral edema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Overdose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Lymphoma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Acquired </a:t>
                      </a:r>
                      <a:r>
                        <a:rPr kumimoji="0" lang="en-US" sz="1200" b="0" i="0" u="none" strike="noStrike" cap="none" normalizeH="0" baseline="0" noProof="0" dirty="0" err="1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lipodystrophy</a:t>
                      </a: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/affective disorder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Increased serum creatinine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Rectal tenesmus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	Feeling abnormal / Headache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>
                          <a:tab pos="180975" algn="l"/>
                        </a:tabLst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    Renal tubular disorder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8 (2.4%)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4 (1.2%)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74320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1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Laboratory abnormalities grade 3-4 ≥ 2 % (no treatment discontinuation), %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endParaRPr kumimoji="0" lang="fr-FR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3F9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pPr marL="457200" marR="0" lvl="1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LDL</a:t>
                      </a:r>
                    </a:p>
                    <a:p>
                      <a:pPr marL="457200" marR="0" lvl="1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Total bilirubin</a:t>
                      </a:r>
                    </a:p>
                    <a:p>
                      <a:pPr marL="457200" marR="0" lvl="1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CK</a:t>
                      </a:r>
                    </a:p>
                    <a:p>
                      <a:pPr marL="457200" marR="0" lvl="1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Total cholesterol</a:t>
                      </a:r>
                    </a:p>
                    <a:p>
                      <a:pPr marL="457200" marR="0" lvl="1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Gamma GT</a:t>
                      </a:r>
                    </a:p>
                    <a:p>
                      <a:pPr marL="457200" marR="0" lvl="1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Glycosuria</a:t>
                      </a:r>
                    </a:p>
                    <a:p>
                      <a:pPr marL="457200" marR="0" lvl="1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Hematuria</a:t>
                      </a:r>
                    </a:p>
                    <a:p>
                      <a:pPr marL="457200" marR="0" lvl="1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AST / ALT</a:t>
                      </a:r>
                    </a:p>
                    <a:p>
                      <a:pPr marL="457200" marR="0" lvl="1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Amylase</a:t>
                      </a:r>
                    </a:p>
                    <a:p>
                      <a:pPr marL="457200" marR="0" lvl="1" indent="-2714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Lipase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 /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&lt; 1 / &lt;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990000"/>
                        </a:buClr>
                        <a:buSzTx/>
                        <a:buFont typeface="Symbol" pitchFamily="18" charset="2"/>
                        <a:buNone/>
                        <a:tabLst/>
                      </a:pPr>
                      <a:r>
                        <a:rPr kumimoji="0" lang="en-US" sz="12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7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DDD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</a:tbl>
          </a:graphicData>
        </a:graphic>
      </p:graphicFrame>
      <p:sp>
        <p:nvSpPr>
          <p:cNvPr id="60419" name="ZoneTexte 4"/>
          <p:cNvSpPr txBox="1">
            <a:spLocks noChangeArrowheads="1"/>
          </p:cNvSpPr>
          <p:nvPr/>
        </p:nvSpPr>
        <p:spPr bwMode="auto">
          <a:xfrm>
            <a:off x="236206" y="1113663"/>
            <a:ext cx="871902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2000" b="1" dirty="0">
                <a:solidFill>
                  <a:srgbClr val="CC3300"/>
                </a:solidFill>
                <a:latin typeface="Calibri" pitchFamily="34" charset="0"/>
              </a:rPr>
              <a:t>Discontinuation for adverse event, laboratory abnormalities grade 3-4 (D0-W96)</a:t>
            </a:r>
          </a:p>
        </p:txBody>
      </p:sp>
      <p:sp>
        <p:nvSpPr>
          <p:cNvPr id="8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GS-US-311-1089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752528" y="6409754"/>
            <a:ext cx="83936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</a:rPr>
              <a:t>Gallant J, CROI 2016, Abs. 29, </a:t>
            </a:r>
            <a:r>
              <a:rPr lang="fr-FR" sz="1200" i="1" dirty="0">
                <a:solidFill>
                  <a:srgbClr val="CC3300"/>
                </a:solidFill>
              </a:rPr>
              <a:t>Gallant J. Lancet HIV. </a:t>
            </a:r>
            <a:r>
              <a:rPr lang="fr-FR" sz="1200" i="1" dirty="0" smtClean="0">
                <a:solidFill>
                  <a:srgbClr val="CC3300"/>
                </a:solidFill>
              </a:rPr>
              <a:t>2016;3:e158-65,</a:t>
            </a:r>
            <a:br>
              <a:rPr lang="fr-FR" sz="1200" i="1" dirty="0" smtClean="0">
                <a:solidFill>
                  <a:srgbClr val="CC3300"/>
                </a:solidFill>
              </a:rPr>
            </a:br>
            <a:r>
              <a:rPr lang="fr-FR" sz="1200" i="1" dirty="0" err="1" smtClean="0">
                <a:solidFill>
                  <a:srgbClr val="CC3300"/>
                </a:solidFill>
              </a:rPr>
              <a:t>Raffi</a:t>
            </a:r>
            <a:r>
              <a:rPr lang="fr-FR" sz="1200" i="1" dirty="0" smtClean="0">
                <a:solidFill>
                  <a:srgbClr val="CC3300"/>
                </a:solidFill>
              </a:rPr>
              <a:t> </a:t>
            </a:r>
            <a:r>
              <a:rPr lang="fr-FR" sz="1200" i="1" dirty="0">
                <a:solidFill>
                  <a:srgbClr val="CC3300"/>
                </a:solidFill>
              </a:rPr>
              <a:t>F. J </a:t>
            </a:r>
            <a:r>
              <a:rPr lang="fr-FR" sz="1200" i="1" dirty="0" err="1">
                <a:solidFill>
                  <a:srgbClr val="CC3300"/>
                </a:solidFill>
              </a:rPr>
              <a:t>Acquir</a:t>
            </a:r>
            <a:r>
              <a:rPr lang="fr-FR" sz="1200" i="1" dirty="0">
                <a:solidFill>
                  <a:srgbClr val="CC3300"/>
                </a:solidFill>
              </a:rPr>
              <a:t> Immune </a:t>
            </a:r>
            <a:r>
              <a:rPr lang="fr-FR" sz="1200" i="1" dirty="0" err="1">
                <a:solidFill>
                  <a:srgbClr val="CC3300"/>
                </a:solidFill>
              </a:rPr>
              <a:t>Defic</a:t>
            </a:r>
            <a:r>
              <a:rPr lang="fr-FR" sz="1200" i="1" dirty="0">
                <a:solidFill>
                  <a:srgbClr val="CC3300"/>
                </a:solidFill>
              </a:rPr>
              <a:t> </a:t>
            </a:r>
            <a:r>
              <a:rPr lang="fr-FR" sz="1200" i="1" dirty="0" err="1">
                <a:solidFill>
                  <a:srgbClr val="CC3300"/>
                </a:solidFill>
              </a:rPr>
              <a:t>Syndr</a:t>
            </a:r>
            <a:r>
              <a:rPr lang="fr-FR" sz="1200" i="1" dirty="0">
                <a:solidFill>
                  <a:srgbClr val="CC3300"/>
                </a:solidFill>
              </a:rPr>
              <a:t>. 2017;75:226-31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1944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TextBox 31"/>
          <p:cNvSpPr txBox="1">
            <a:spLocks noChangeArrowheads="1"/>
          </p:cNvSpPr>
          <p:nvPr/>
        </p:nvSpPr>
        <p:spPr bwMode="auto">
          <a:xfrm>
            <a:off x="1333145" y="5309403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321</a:t>
            </a:r>
          </a:p>
        </p:txBody>
      </p:sp>
      <p:sp>
        <p:nvSpPr>
          <p:cNvPr id="175" name="TextBox 32"/>
          <p:cNvSpPr txBox="1">
            <a:spLocks noChangeArrowheads="1"/>
          </p:cNvSpPr>
          <p:nvPr/>
        </p:nvSpPr>
        <p:spPr bwMode="auto">
          <a:xfrm>
            <a:off x="1890745" y="5309403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310</a:t>
            </a:r>
          </a:p>
        </p:txBody>
      </p:sp>
      <p:sp>
        <p:nvSpPr>
          <p:cNvPr id="176" name="TextBox 33"/>
          <p:cNvSpPr txBox="1">
            <a:spLocks noChangeArrowheads="1"/>
          </p:cNvSpPr>
          <p:nvPr/>
        </p:nvSpPr>
        <p:spPr bwMode="auto">
          <a:xfrm>
            <a:off x="2500012" y="5309403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300</a:t>
            </a:r>
          </a:p>
        </p:txBody>
      </p:sp>
      <p:sp>
        <p:nvSpPr>
          <p:cNvPr id="180" name="TextBox 37"/>
          <p:cNvSpPr txBox="1">
            <a:spLocks noChangeArrowheads="1"/>
          </p:cNvSpPr>
          <p:nvPr/>
        </p:nvSpPr>
        <p:spPr bwMode="auto">
          <a:xfrm>
            <a:off x="1333145" y="5786046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320</a:t>
            </a:r>
          </a:p>
        </p:txBody>
      </p:sp>
      <p:sp>
        <p:nvSpPr>
          <p:cNvPr id="181" name="TextBox 38"/>
          <p:cNvSpPr txBox="1">
            <a:spLocks noChangeArrowheads="1"/>
          </p:cNvSpPr>
          <p:nvPr/>
        </p:nvSpPr>
        <p:spPr bwMode="auto">
          <a:xfrm>
            <a:off x="1885983" y="5786046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310</a:t>
            </a:r>
          </a:p>
        </p:txBody>
      </p:sp>
      <p:sp>
        <p:nvSpPr>
          <p:cNvPr id="182" name="TextBox 39"/>
          <p:cNvSpPr txBox="1">
            <a:spLocks noChangeArrowheads="1"/>
          </p:cNvSpPr>
          <p:nvPr/>
        </p:nvSpPr>
        <p:spPr bwMode="auto">
          <a:xfrm>
            <a:off x="2500012" y="5786046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306</a:t>
            </a:r>
          </a:p>
        </p:txBody>
      </p:sp>
      <p:sp>
        <p:nvSpPr>
          <p:cNvPr id="41" name="TextBox 33"/>
          <p:cNvSpPr txBox="1">
            <a:spLocks noChangeArrowheads="1"/>
          </p:cNvSpPr>
          <p:nvPr/>
        </p:nvSpPr>
        <p:spPr bwMode="auto">
          <a:xfrm>
            <a:off x="3089307" y="5309403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294</a:t>
            </a:r>
          </a:p>
        </p:txBody>
      </p:sp>
      <p:sp>
        <p:nvSpPr>
          <p:cNvPr id="43" name="TextBox 39"/>
          <p:cNvSpPr txBox="1">
            <a:spLocks noChangeArrowheads="1"/>
          </p:cNvSpPr>
          <p:nvPr/>
        </p:nvSpPr>
        <p:spPr bwMode="auto">
          <a:xfrm>
            <a:off x="3089307" y="5786046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297</a:t>
            </a:r>
          </a:p>
        </p:txBody>
      </p:sp>
      <p:sp>
        <p:nvSpPr>
          <p:cNvPr id="44" name="TextBox 33"/>
          <p:cNvSpPr txBox="1">
            <a:spLocks noChangeArrowheads="1"/>
          </p:cNvSpPr>
          <p:nvPr/>
        </p:nvSpPr>
        <p:spPr bwMode="auto">
          <a:xfrm>
            <a:off x="3698574" y="5309403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287</a:t>
            </a:r>
          </a:p>
        </p:txBody>
      </p:sp>
      <p:sp>
        <p:nvSpPr>
          <p:cNvPr id="45" name="TextBox 39"/>
          <p:cNvSpPr txBox="1">
            <a:spLocks noChangeArrowheads="1"/>
          </p:cNvSpPr>
          <p:nvPr/>
        </p:nvSpPr>
        <p:spPr bwMode="auto">
          <a:xfrm>
            <a:off x="3698574" y="5786046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292</a:t>
            </a:r>
          </a:p>
        </p:txBody>
      </p:sp>
      <p:sp>
        <p:nvSpPr>
          <p:cNvPr id="185" name="TextBox 42"/>
          <p:cNvSpPr txBox="1">
            <a:spLocks noChangeArrowheads="1"/>
          </p:cNvSpPr>
          <p:nvPr/>
        </p:nvSpPr>
        <p:spPr bwMode="auto">
          <a:xfrm>
            <a:off x="5339315" y="5309403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321</a:t>
            </a:r>
          </a:p>
        </p:txBody>
      </p:sp>
      <p:sp>
        <p:nvSpPr>
          <p:cNvPr id="186" name="TextBox 43"/>
          <p:cNvSpPr txBox="1">
            <a:spLocks noChangeArrowheads="1"/>
          </p:cNvSpPr>
          <p:nvPr/>
        </p:nvSpPr>
        <p:spPr bwMode="auto">
          <a:xfrm>
            <a:off x="5913521" y="5309403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309</a:t>
            </a:r>
          </a:p>
        </p:txBody>
      </p:sp>
      <p:sp>
        <p:nvSpPr>
          <p:cNvPr id="187" name="TextBox 44"/>
          <p:cNvSpPr txBox="1">
            <a:spLocks noChangeArrowheads="1"/>
          </p:cNvSpPr>
          <p:nvPr/>
        </p:nvSpPr>
        <p:spPr bwMode="auto">
          <a:xfrm>
            <a:off x="6494213" y="5309403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300</a:t>
            </a:r>
          </a:p>
        </p:txBody>
      </p:sp>
      <p:sp>
        <p:nvSpPr>
          <p:cNvPr id="189" name="TextBox 46"/>
          <p:cNvSpPr txBox="1">
            <a:spLocks noChangeArrowheads="1"/>
          </p:cNvSpPr>
          <p:nvPr/>
        </p:nvSpPr>
        <p:spPr bwMode="auto">
          <a:xfrm>
            <a:off x="5339315" y="5786046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317</a:t>
            </a:r>
          </a:p>
        </p:txBody>
      </p:sp>
      <p:sp>
        <p:nvSpPr>
          <p:cNvPr id="190" name="TextBox 47"/>
          <p:cNvSpPr txBox="1">
            <a:spLocks noChangeArrowheads="1"/>
          </p:cNvSpPr>
          <p:nvPr/>
        </p:nvSpPr>
        <p:spPr bwMode="auto">
          <a:xfrm>
            <a:off x="5913521" y="5786046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>
                <a:solidFill>
                  <a:srgbClr val="000066"/>
                </a:solidFill>
              </a:rPr>
              <a:t>305</a:t>
            </a:r>
          </a:p>
        </p:txBody>
      </p:sp>
      <p:sp>
        <p:nvSpPr>
          <p:cNvPr id="191" name="TextBox 48"/>
          <p:cNvSpPr txBox="1">
            <a:spLocks noChangeArrowheads="1"/>
          </p:cNvSpPr>
          <p:nvPr/>
        </p:nvSpPr>
        <p:spPr bwMode="auto">
          <a:xfrm>
            <a:off x="6494213" y="5786046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303</a:t>
            </a:r>
          </a:p>
        </p:txBody>
      </p:sp>
      <p:sp>
        <p:nvSpPr>
          <p:cNvPr id="46" name="TextBox 44"/>
          <p:cNvSpPr txBox="1">
            <a:spLocks noChangeArrowheads="1"/>
          </p:cNvSpPr>
          <p:nvPr/>
        </p:nvSpPr>
        <p:spPr bwMode="auto">
          <a:xfrm>
            <a:off x="7080387" y="5309403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293</a:t>
            </a:r>
          </a:p>
        </p:txBody>
      </p:sp>
      <p:sp>
        <p:nvSpPr>
          <p:cNvPr id="47" name="TextBox 48"/>
          <p:cNvSpPr txBox="1">
            <a:spLocks noChangeArrowheads="1"/>
          </p:cNvSpPr>
          <p:nvPr/>
        </p:nvSpPr>
        <p:spPr bwMode="auto">
          <a:xfrm>
            <a:off x="7080387" y="5786046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296</a:t>
            </a:r>
          </a:p>
        </p:txBody>
      </p:sp>
      <p:sp>
        <p:nvSpPr>
          <p:cNvPr id="48" name="TextBox 44"/>
          <p:cNvSpPr txBox="1">
            <a:spLocks noChangeArrowheads="1"/>
          </p:cNvSpPr>
          <p:nvPr/>
        </p:nvSpPr>
        <p:spPr bwMode="auto">
          <a:xfrm>
            <a:off x="7661078" y="5309403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288</a:t>
            </a:r>
          </a:p>
        </p:txBody>
      </p:sp>
      <p:sp>
        <p:nvSpPr>
          <p:cNvPr id="49" name="TextBox 48"/>
          <p:cNvSpPr txBox="1">
            <a:spLocks noChangeArrowheads="1"/>
          </p:cNvSpPr>
          <p:nvPr/>
        </p:nvSpPr>
        <p:spPr bwMode="auto">
          <a:xfrm>
            <a:off x="7661079" y="5786046"/>
            <a:ext cx="484215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spcAft>
                <a:spcPct val="0"/>
              </a:spcAft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rgbClr val="000066"/>
                </a:solidFill>
              </a:rPr>
              <a:t>289</a:t>
            </a:r>
          </a:p>
        </p:txBody>
      </p:sp>
      <p:sp>
        <p:nvSpPr>
          <p:cNvPr id="193" name="TextBox 39"/>
          <p:cNvSpPr txBox="1">
            <a:spLocks noChangeArrowheads="1"/>
          </p:cNvSpPr>
          <p:nvPr/>
        </p:nvSpPr>
        <p:spPr bwMode="auto">
          <a:xfrm>
            <a:off x="260391" y="5287596"/>
            <a:ext cx="1142206" cy="360000"/>
          </a:xfrm>
          <a:prstGeom prst="rect">
            <a:avLst/>
          </a:prstGeom>
          <a:solidFill>
            <a:srgbClr val="6338A2"/>
          </a:solidFill>
          <a:ln>
            <a:noFill/>
          </a:ln>
          <a:extLst/>
        </p:spPr>
        <p:txBody>
          <a:bodyPr lIns="45720" rIns="45720" anchor="ctr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chemeClr val="bg1"/>
                </a:solidFill>
              </a:rPr>
              <a:t>FTC/TAF, N</a:t>
            </a:r>
          </a:p>
        </p:txBody>
      </p:sp>
      <p:sp>
        <p:nvSpPr>
          <p:cNvPr id="205" name="Rectangle 2"/>
          <p:cNvSpPr>
            <a:spLocks noChangeArrowheads="1"/>
          </p:cNvSpPr>
          <p:nvPr/>
        </p:nvSpPr>
        <p:spPr bwMode="auto">
          <a:xfrm>
            <a:off x="260391" y="5759934"/>
            <a:ext cx="1142206" cy="360000"/>
          </a:xfrm>
          <a:prstGeom prst="rect">
            <a:avLst/>
          </a:prstGeom>
          <a:solidFill>
            <a:srgbClr val="F66900"/>
          </a:solidFill>
          <a:ln>
            <a:noFill/>
          </a:ln>
          <a:extLst/>
        </p:spPr>
        <p:txBody>
          <a:bodyPr lIns="45720" rIns="45720" anchor="ctr">
            <a:spAutoFit/>
          </a:bodyPr>
          <a:lstStyle>
            <a:lvl1pPr>
              <a:spcBef>
                <a:spcPts val="300"/>
              </a:spcBef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Aft>
                <a:spcPts val="60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fontAlgn="auto">
              <a:spcBef>
                <a:spcPct val="0"/>
              </a:spcBef>
              <a:buClrTx/>
              <a:buFontTx/>
              <a:buNone/>
              <a:defRPr/>
            </a:pPr>
            <a:r>
              <a:rPr lang="en-US" altLang="en-US" sz="1400" b="1" kern="0" dirty="0">
                <a:solidFill>
                  <a:schemeClr val="bg1"/>
                </a:solidFill>
              </a:rPr>
              <a:t>FTC/TDF, N  </a:t>
            </a:r>
          </a:p>
        </p:txBody>
      </p:sp>
      <p:sp>
        <p:nvSpPr>
          <p:cNvPr id="192" name="TextBox 4"/>
          <p:cNvSpPr>
            <a:spLocks noChangeArrowheads="1"/>
          </p:cNvSpPr>
          <p:nvPr/>
        </p:nvSpPr>
        <p:spPr bwMode="auto">
          <a:xfrm>
            <a:off x="1139007" y="1998035"/>
            <a:ext cx="3046413" cy="3651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/>
        </p:spPr>
        <p:txBody>
          <a:bodyPr lIns="0" tIns="0" rIns="0" bIns="0" anchor="ctr"/>
          <a:lstStyle/>
          <a:p>
            <a:pPr algn="ctr" eaLnBrk="0" hangingPunct="0">
              <a:lnSpc>
                <a:spcPct val="90000"/>
              </a:lnSpc>
            </a:pPr>
            <a:r>
              <a:rPr lang="en-US" altLang="en-US" sz="2400" b="1" dirty="0">
                <a:solidFill>
                  <a:srgbClr val="CC3300"/>
                </a:solidFill>
                <a:latin typeface="+mj-lt"/>
              </a:rPr>
              <a:t>Spine</a:t>
            </a:r>
          </a:p>
        </p:txBody>
      </p:sp>
      <p:sp>
        <p:nvSpPr>
          <p:cNvPr id="194" name="TextBox 4"/>
          <p:cNvSpPr>
            <a:spLocks noChangeArrowheads="1"/>
          </p:cNvSpPr>
          <p:nvPr/>
        </p:nvSpPr>
        <p:spPr bwMode="auto">
          <a:xfrm>
            <a:off x="5328017" y="1998035"/>
            <a:ext cx="3046413" cy="3651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xtLst/>
        </p:spPr>
        <p:txBody>
          <a:bodyPr lIns="0" tIns="0" rIns="0" bIns="0" anchor="ctr"/>
          <a:lstStyle/>
          <a:p>
            <a:pPr algn="ctr" eaLnBrk="0" hangingPunct="0">
              <a:lnSpc>
                <a:spcPct val="90000"/>
              </a:lnSpc>
            </a:pPr>
            <a:r>
              <a:rPr lang="en-US" altLang="en-US" sz="2400" b="1" dirty="0">
                <a:solidFill>
                  <a:srgbClr val="CC3300"/>
                </a:solidFill>
                <a:latin typeface="+mj-lt"/>
              </a:rPr>
              <a:t>Hip</a:t>
            </a:r>
          </a:p>
        </p:txBody>
      </p:sp>
      <p:grpSp>
        <p:nvGrpSpPr>
          <p:cNvPr id="10" name="Groupe 9"/>
          <p:cNvGrpSpPr/>
          <p:nvPr/>
        </p:nvGrpSpPr>
        <p:grpSpPr>
          <a:xfrm>
            <a:off x="959801" y="2326057"/>
            <a:ext cx="3623672" cy="2532702"/>
            <a:chOff x="792711" y="2072059"/>
            <a:chExt cx="3623672" cy="2532702"/>
          </a:xfrm>
        </p:grpSpPr>
        <p:grpSp>
          <p:nvGrpSpPr>
            <p:cNvPr id="1034" name="Groupe 1033"/>
            <p:cNvGrpSpPr/>
            <p:nvPr/>
          </p:nvGrpSpPr>
          <p:grpSpPr>
            <a:xfrm>
              <a:off x="1058863" y="2203450"/>
              <a:ext cx="3101975" cy="1928813"/>
              <a:chOff x="296863" y="2136775"/>
              <a:chExt cx="3101975" cy="1928813"/>
            </a:xfrm>
          </p:grpSpPr>
          <p:sp>
            <p:nvSpPr>
              <p:cNvPr id="16" name="Freeform 29"/>
              <p:cNvSpPr>
                <a:spLocks/>
              </p:cNvSpPr>
              <p:nvPr/>
            </p:nvSpPr>
            <p:spPr bwMode="auto">
              <a:xfrm>
                <a:off x="385763" y="2136775"/>
                <a:ext cx="3013075" cy="1822450"/>
              </a:xfrm>
              <a:custGeom>
                <a:avLst/>
                <a:gdLst>
                  <a:gd name="T0" fmla="*/ 1898 w 1898"/>
                  <a:gd name="T1" fmla="*/ 1148 h 1148"/>
                  <a:gd name="T2" fmla="*/ 0 w 1898"/>
                  <a:gd name="T3" fmla="*/ 1148 h 1148"/>
                  <a:gd name="T4" fmla="*/ 0 w 1898"/>
                  <a:gd name="T5" fmla="*/ 0 h 1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98" h="1148">
                    <a:moveTo>
                      <a:pt x="1898" y="1148"/>
                    </a:moveTo>
                    <a:lnTo>
                      <a:pt x="0" y="114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22" name="Line 35"/>
              <p:cNvSpPr>
                <a:spLocks noChangeShapeType="1"/>
              </p:cNvSpPr>
              <p:nvPr/>
            </p:nvSpPr>
            <p:spPr bwMode="auto">
              <a:xfrm flipV="1">
                <a:off x="2976563" y="3959225"/>
                <a:ext cx="0" cy="106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23" name="Line 36"/>
              <p:cNvSpPr>
                <a:spLocks noChangeShapeType="1"/>
              </p:cNvSpPr>
              <p:nvPr/>
            </p:nvSpPr>
            <p:spPr bwMode="auto">
              <a:xfrm flipV="1">
                <a:off x="1816100" y="3959225"/>
                <a:ext cx="0" cy="106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24" name="Line 37"/>
              <p:cNvSpPr>
                <a:spLocks noChangeShapeType="1"/>
              </p:cNvSpPr>
              <p:nvPr/>
            </p:nvSpPr>
            <p:spPr bwMode="auto">
              <a:xfrm flipV="1">
                <a:off x="2395538" y="3959225"/>
                <a:ext cx="0" cy="106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26" name="Line 39"/>
              <p:cNvSpPr>
                <a:spLocks noChangeShapeType="1"/>
              </p:cNvSpPr>
              <p:nvPr/>
            </p:nvSpPr>
            <p:spPr bwMode="auto">
              <a:xfrm flipV="1">
                <a:off x="1238250" y="3959225"/>
                <a:ext cx="0" cy="106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27" name="Line 40"/>
              <p:cNvSpPr>
                <a:spLocks noChangeShapeType="1"/>
              </p:cNvSpPr>
              <p:nvPr/>
            </p:nvSpPr>
            <p:spPr bwMode="auto">
              <a:xfrm flipV="1">
                <a:off x="658813" y="3959225"/>
                <a:ext cx="0" cy="106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33" name="Line 46"/>
              <p:cNvSpPr>
                <a:spLocks noChangeShapeType="1"/>
              </p:cNvSpPr>
              <p:nvPr/>
            </p:nvSpPr>
            <p:spPr bwMode="auto">
              <a:xfrm>
                <a:off x="296863" y="2144713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34" name="Line 47"/>
              <p:cNvSpPr>
                <a:spLocks noChangeShapeType="1"/>
              </p:cNvSpPr>
              <p:nvPr/>
            </p:nvSpPr>
            <p:spPr bwMode="auto">
              <a:xfrm>
                <a:off x="296863" y="2597150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35" name="Line 48"/>
              <p:cNvSpPr>
                <a:spLocks noChangeShapeType="1"/>
              </p:cNvSpPr>
              <p:nvPr/>
            </p:nvSpPr>
            <p:spPr bwMode="auto">
              <a:xfrm>
                <a:off x="296863" y="3051175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36" name="Line 49"/>
              <p:cNvSpPr>
                <a:spLocks noChangeShapeType="1"/>
              </p:cNvSpPr>
              <p:nvPr/>
            </p:nvSpPr>
            <p:spPr bwMode="auto">
              <a:xfrm>
                <a:off x="296863" y="3506788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37" name="Line 50"/>
              <p:cNvSpPr>
                <a:spLocks noChangeShapeType="1"/>
              </p:cNvSpPr>
              <p:nvPr/>
            </p:nvSpPr>
            <p:spPr bwMode="auto">
              <a:xfrm>
                <a:off x="296863" y="3959225"/>
                <a:ext cx="88900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38" name="Line 51"/>
              <p:cNvSpPr>
                <a:spLocks noChangeShapeType="1"/>
              </p:cNvSpPr>
              <p:nvPr/>
            </p:nvSpPr>
            <p:spPr bwMode="auto">
              <a:xfrm>
                <a:off x="385763" y="3506788"/>
                <a:ext cx="3013075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60" name="Line 61"/>
              <p:cNvSpPr>
                <a:spLocks noChangeShapeType="1"/>
              </p:cNvSpPr>
              <p:nvPr/>
            </p:nvSpPr>
            <p:spPr bwMode="auto">
              <a:xfrm flipV="1">
                <a:off x="1250950" y="2932113"/>
                <a:ext cx="0" cy="29845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43" name="Line 74"/>
              <p:cNvSpPr>
                <a:spLocks noChangeShapeType="1"/>
              </p:cNvSpPr>
              <p:nvPr/>
            </p:nvSpPr>
            <p:spPr bwMode="auto">
              <a:xfrm flipH="1">
                <a:off x="1830388" y="2589213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44" name="Line 75"/>
              <p:cNvSpPr>
                <a:spLocks noChangeShapeType="1"/>
              </p:cNvSpPr>
              <p:nvPr/>
            </p:nvSpPr>
            <p:spPr bwMode="auto">
              <a:xfrm flipH="1">
                <a:off x="1801813" y="2589213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45" name="Line 76"/>
              <p:cNvSpPr>
                <a:spLocks noChangeShapeType="1"/>
              </p:cNvSpPr>
              <p:nvPr/>
            </p:nvSpPr>
            <p:spPr bwMode="auto">
              <a:xfrm flipH="1">
                <a:off x="1830388" y="2914650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46" name="Line 77"/>
              <p:cNvSpPr>
                <a:spLocks noChangeShapeType="1"/>
              </p:cNvSpPr>
              <p:nvPr/>
            </p:nvSpPr>
            <p:spPr bwMode="auto">
              <a:xfrm flipH="1">
                <a:off x="1801813" y="2914650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47" name="Freeform 78"/>
              <p:cNvSpPr>
                <a:spLocks/>
              </p:cNvSpPr>
              <p:nvPr/>
            </p:nvSpPr>
            <p:spPr bwMode="auto">
              <a:xfrm>
                <a:off x="1830388" y="2589213"/>
                <a:ext cx="0" cy="325438"/>
              </a:xfrm>
              <a:custGeom>
                <a:avLst/>
                <a:gdLst>
                  <a:gd name="T0" fmla="*/ 205 h 205"/>
                  <a:gd name="T1" fmla="*/ 106 h 205"/>
                  <a:gd name="T2" fmla="*/ 0 h 205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05">
                    <a:moveTo>
                      <a:pt x="0" y="205"/>
                    </a:moveTo>
                    <a:lnTo>
                      <a:pt x="0" y="106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48" name="Line 79"/>
              <p:cNvSpPr>
                <a:spLocks noChangeShapeType="1"/>
              </p:cNvSpPr>
              <p:nvPr/>
            </p:nvSpPr>
            <p:spPr bwMode="auto">
              <a:xfrm flipH="1">
                <a:off x="1223963" y="3230563"/>
                <a:ext cx="26988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49" name="Line 80"/>
              <p:cNvSpPr>
                <a:spLocks noChangeShapeType="1"/>
              </p:cNvSpPr>
              <p:nvPr/>
            </p:nvSpPr>
            <p:spPr bwMode="auto">
              <a:xfrm flipH="1">
                <a:off x="2409825" y="2944813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50" name="Line 81"/>
              <p:cNvSpPr>
                <a:spLocks noChangeShapeType="1"/>
              </p:cNvSpPr>
              <p:nvPr/>
            </p:nvSpPr>
            <p:spPr bwMode="auto">
              <a:xfrm flipH="1">
                <a:off x="2381250" y="2944813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51" name="Line 82"/>
              <p:cNvSpPr>
                <a:spLocks noChangeShapeType="1"/>
              </p:cNvSpPr>
              <p:nvPr/>
            </p:nvSpPr>
            <p:spPr bwMode="auto">
              <a:xfrm flipH="1">
                <a:off x="2409825" y="2568575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52" name="Line 83"/>
              <p:cNvSpPr>
                <a:spLocks noChangeShapeType="1"/>
              </p:cNvSpPr>
              <p:nvPr/>
            </p:nvSpPr>
            <p:spPr bwMode="auto">
              <a:xfrm flipH="1">
                <a:off x="2381250" y="2568575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53" name="Freeform 84"/>
              <p:cNvSpPr>
                <a:spLocks/>
              </p:cNvSpPr>
              <p:nvPr/>
            </p:nvSpPr>
            <p:spPr bwMode="auto">
              <a:xfrm>
                <a:off x="2409825" y="2568575"/>
                <a:ext cx="0" cy="376238"/>
              </a:xfrm>
              <a:custGeom>
                <a:avLst/>
                <a:gdLst>
                  <a:gd name="T0" fmla="*/ 237 h 237"/>
                  <a:gd name="T1" fmla="*/ 119 h 237"/>
                  <a:gd name="T2" fmla="*/ 0 h 237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37">
                    <a:moveTo>
                      <a:pt x="0" y="237"/>
                    </a:moveTo>
                    <a:lnTo>
                      <a:pt x="0" y="119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55" name="Line 85"/>
              <p:cNvSpPr>
                <a:spLocks noChangeShapeType="1"/>
              </p:cNvSpPr>
              <p:nvPr/>
            </p:nvSpPr>
            <p:spPr bwMode="auto">
              <a:xfrm flipH="1">
                <a:off x="2989263" y="2330450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56" name="Line 86"/>
              <p:cNvSpPr>
                <a:spLocks noChangeShapeType="1"/>
              </p:cNvSpPr>
              <p:nvPr/>
            </p:nvSpPr>
            <p:spPr bwMode="auto">
              <a:xfrm flipH="1">
                <a:off x="2960688" y="2330450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58" name="Line 87"/>
              <p:cNvSpPr>
                <a:spLocks noChangeShapeType="1"/>
              </p:cNvSpPr>
              <p:nvPr/>
            </p:nvSpPr>
            <p:spPr bwMode="auto">
              <a:xfrm flipH="1">
                <a:off x="2989263" y="2738438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59" name="Line 88"/>
              <p:cNvSpPr>
                <a:spLocks noChangeShapeType="1"/>
              </p:cNvSpPr>
              <p:nvPr/>
            </p:nvSpPr>
            <p:spPr bwMode="auto">
              <a:xfrm flipH="1">
                <a:off x="2960688" y="2738438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63" name="Line 89"/>
              <p:cNvSpPr>
                <a:spLocks noChangeShapeType="1"/>
              </p:cNvSpPr>
              <p:nvPr/>
            </p:nvSpPr>
            <p:spPr bwMode="auto">
              <a:xfrm flipV="1">
                <a:off x="2989263" y="2330450"/>
                <a:ext cx="0" cy="407988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65" name="Line 90"/>
              <p:cNvSpPr>
                <a:spLocks noChangeShapeType="1"/>
              </p:cNvSpPr>
              <p:nvPr/>
            </p:nvSpPr>
            <p:spPr bwMode="auto">
              <a:xfrm flipH="1">
                <a:off x="1223963" y="2932113"/>
                <a:ext cx="26988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66" name="Line 91"/>
              <p:cNvSpPr>
                <a:spLocks noChangeShapeType="1"/>
              </p:cNvSpPr>
              <p:nvPr/>
            </p:nvSpPr>
            <p:spPr bwMode="auto">
              <a:xfrm flipH="1">
                <a:off x="1250950" y="2932113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67" name="Line 92"/>
              <p:cNvSpPr>
                <a:spLocks noChangeShapeType="1"/>
              </p:cNvSpPr>
              <p:nvPr/>
            </p:nvSpPr>
            <p:spPr bwMode="auto">
              <a:xfrm flipH="1">
                <a:off x="1250950" y="3230563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69" name="Freeform 94"/>
              <p:cNvSpPr>
                <a:spLocks/>
              </p:cNvSpPr>
              <p:nvPr/>
            </p:nvSpPr>
            <p:spPr bwMode="auto">
              <a:xfrm>
                <a:off x="669925" y="2530475"/>
                <a:ext cx="2314575" cy="976313"/>
              </a:xfrm>
              <a:custGeom>
                <a:avLst/>
                <a:gdLst>
                  <a:gd name="T0" fmla="*/ 1458 w 1458"/>
                  <a:gd name="T1" fmla="*/ 0 h 615"/>
                  <a:gd name="T2" fmla="*/ 1099 w 1458"/>
                  <a:gd name="T3" fmla="*/ 143 h 615"/>
                  <a:gd name="T4" fmla="*/ 726 w 1458"/>
                  <a:gd name="T5" fmla="*/ 143 h 615"/>
                  <a:gd name="T6" fmla="*/ 370 w 1458"/>
                  <a:gd name="T7" fmla="*/ 342 h 615"/>
                  <a:gd name="T8" fmla="*/ 366 w 1458"/>
                  <a:gd name="T9" fmla="*/ 346 h 615"/>
                  <a:gd name="T10" fmla="*/ 0 w 1458"/>
                  <a:gd name="T11" fmla="*/ 615 h 6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58" h="615">
                    <a:moveTo>
                      <a:pt x="1458" y="0"/>
                    </a:moveTo>
                    <a:lnTo>
                      <a:pt x="1099" y="143"/>
                    </a:lnTo>
                    <a:lnTo>
                      <a:pt x="726" y="143"/>
                    </a:lnTo>
                    <a:lnTo>
                      <a:pt x="370" y="342"/>
                    </a:lnTo>
                    <a:lnTo>
                      <a:pt x="366" y="346"/>
                    </a:lnTo>
                    <a:lnTo>
                      <a:pt x="0" y="615"/>
                    </a:lnTo>
                  </a:path>
                </a:pathLst>
              </a:custGeom>
              <a:noFill/>
              <a:ln w="381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70" name="Freeform 95"/>
              <p:cNvSpPr>
                <a:spLocks/>
              </p:cNvSpPr>
              <p:nvPr/>
            </p:nvSpPr>
            <p:spPr bwMode="auto">
              <a:xfrm>
                <a:off x="623888" y="3462338"/>
                <a:ext cx="88900" cy="88900"/>
              </a:xfrm>
              <a:custGeom>
                <a:avLst/>
                <a:gdLst>
                  <a:gd name="T0" fmla="*/ 8 w 56"/>
                  <a:gd name="T1" fmla="*/ 47 h 56"/>
                  <a:gd name="T2" fmla="*/ 14 w 56"/>
                  <a:gd name="T3" fmla="*/ 52 h 56"/>
                  <a:gd name="T4" fmla="*/ 21 w 56"/>
                  <a:gd name="T5" fmla="*/ 54 h 56"/>
                  <a:gd name="T6" fmla="*/ 29 w 56"/>
                  <a:gd name="T7" fmla="*/ 56 h 56"/>
                  <a:gd name="T8" fmla="*/ 35 w 56"/>
                  <a:gd name="T9" fmla="*/ 54 h 56"/>
                  <a:gd name="T10" fmla="*/ 42 w 56"/>
                  <a:gd name="T11" fmla="*/ 52 h 56"/>
                  <a:gd name="T12" fmla="*/ 48 w 56"/>
                  <a:gd name="T13" fmla="*/ 47 h 56"/>
                  <a:gd name="T14" fmla="*/ 53 w 56"/>
                  <a:gd name="T15" fmla="*/ 41 h 56"/>
                  <a:gd name="T16" fmla="*/ 55 w 56"/>
                  <a:gd name="T17" fmla="*/ 34 h 56"/>
                  <a:gd name="T18" fmla="*/ 56 w 56"/>
                  <a:gd name="T19" fmla="*/ 28 h 56"/>
                  <a:gd name="T20" fmla="*/ 55 w 56"/>
                  <a:gd name="T21" fmla="*/ 20 h 56"/>
                  <a:gd name="T22" fmla="*/ 53 w 56"/>
                  <a:gd name="T23" fmla="*/ 13 h 56"/>
                  <a:gd name="T24" fmla="*/ 48 w 56"/>
                  <a:gd name="T25" fmla="*/ 7 h 56"/>
                  <a:gd name="T26" fmla="*/ 42 w 56"/>
                  <a:gd name="T27" fmla="*/ 4 h 56"/>
                  <a:gd name="T28" fmla="*/ 35 w 56"/>
                  <a:gd name="T29" fmla="*/ 0 h 56"/>
                  <a:gd name="T30" fmla="*/ 29 w 56"/>
                  <a:gd name="T31" fmla="*/ 0 h 56"/>
                  <a:gd name="T32" fmla="*/ 21 w 56"/>
                  <a:gd name="T33" fmla="*/ 0 h 56"/>
                  <a:gd name="T34" fmla="*/ 14 w 56"/>
                  <a:gd name="T35" fmla="*/ 4 h 56"/>
                  <a:gd name="T36" fmla="*/ 8 w 56"/>
                  <a:gd name="T37" fmla="*/ 7 h 56"/>
                  <a:gd name="T38" fmla="*/ 3 w 56"/>
                  <a:gd name="T39" fmla="*/ 13 h 56"/>
                  <a:gd name="T40" fmla="*/ 1 w 56"/>
                  <a:gd name="T41" fmla="*/ 20 h 56"/>
                  <a:gd name="T42" fmla="*/ 0 w 56"/>
                  <a:gd name="T43" fmla="*/ 28 h 56"/>
                  <a:gd name="T44" fmla="*/ 1 w 56"/>
                  <a:gd name="T45" fmla="*/ 34 h 56"/>
                  <a:gd name="T46" fmla="*/ 3 w 56"/>
                  <a:gd name="T47" fmla="*/ 41 h 56"/>
                  <a:gd name="T48" fmla="*/ 8 w 56"/>
                  <a:gd name="T49" fmla="*/ 47 h 56"/>
                  <a:gd name="T50" fmla="*/ 8 w 56"/>
                  <a:gd name="T51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6">
                    <a:moveTo>
                      <a:pt x="8" y="47"/>
                    </a:moveTo>
                    <a:lnTo>
                      <a:pt x="14" y="52"/>
                    </a:lnTo>
                    <a:lnTo>
                      <a:pt x="21" y="54"/>
                    </a:lnTo>
                    <a:lnTo>
                      <a:pt x="29" y="56"/>
                    </a:lnTo>
                    <a:lnTo>
                      <a:pt x="35" y="54"/>
                    </a:lnTo>
                    <a:lnTo>
                      <a:pt x="42" y="52"/>
                    </a:lnTo>
                    <a:lnTo>
                      <a:pt x="48" y="47"/>
                    </a:lnTo>
                    <a:lnTo>
                      <a:pt x="53" y="41"/>
                    </a:lnTo>
                    <a:lnTo>
                      <a:pt x="55" y="34"/>
                    </a:lnTo>
                    <a:lnTo>
                      <a:pt x="56" y="28"/>
                    </a:lnTo>
                    <a:lnTo>
                      <a:pt x="55" y="20"/>
                    </a:lnTo>
                    <a:lnTo>
                      <a:pt x="53" y="13"/>
                    </a:lnTo>
                    <a:lnTo>
                      <a:pt x="48" y="7"/>
                    </a:lnTo>
                    <a:lnTo>
                      <a:pt x="42" y="4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21" y="0"/>
                    </a:lnTo>
                    <a:lnTo>
                      <a:pt x="14" y="4"/>
                    </a:lnTo>
                    <a:lnTo>
                      <a:pt x="8" y="7"/>
                    </a:lnTo>
                    <a:lnTo>
                      <a:pt x="3" y="13"/>
                    </a:lnTo>
                    <a:lnTo>
                      <a:pt x="1" y="20"/>
                    </a:lnTo>
                    <a:lnTo>
                      <a:pt x="0" y="28"/>
                    </a:lnTo>
                    <a:lnTo>
                      <a:pt x="1" y="34"/>
                    </a:lnTo>
                    <a:lnTo>
                      <a:pt x="3" y="41"/>
                    </a:lnTo>
                    <a:lnTo>
                      <a:pt x="8" y="47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71" name="Freeform 96"/>
              <p:cNvSpPr>
                <a:spLocks/>
              </p:cNvSpPr>
              <p:nvPr/>
            </p:nvSpPr>
            <p:spPr bwMode="auto">
              <a:xfrm>
                <a:off x="1208088" y="3035300"/>
                <a:ext cx="90488" cy="87313"/>
              </a:xfrm>
              <a:custGeom>
                <a:avLst/>
                <a:gdLst>
                  <a:gd name="T0" fmla="*/ 8 w 57"/>
                  <a:gd name="T1" fmla="*/ 47 h 55"/>
                  <a:gd name="T2" fmla="*/ 14 w 57"/>
                  <a:gd name="T3" fmla="*/ 52 h 55"/>
                  <a:gd name="T4" fmla="*/ 21 w 57"/>
                  <a:gd name="T5" fmla="*/ 55 h 55"/>
                  <a:gd name="T6" fmla="*/ 27 w 57"/>
                  <a:gd name="T7" fmla="*/ 55 h 55"/>
                  <a:gd name="T8" fmla="*/ 36 w 57"/>
                  <a:gd name="T9" fmla="*/ 55 h 55"/>
                  <a:gd name="T10" fmla="*/ 42 w 57"/>
                  <a:gd name="T11" fmla="*/ 52 h 55"/>
                  <a:gd name="T12" fmla="*/ 48 w 57"/>
                  <a:gd name="T13" fmla="*/ 47 h 55"/>
                  <a:gd name="T14" fmla="*/ 52 w 57"/>
                  <a:gd name="T15" fmla="*/ 42 h 55"/>
                  <a:gd name="T16" fmla="*/ 55 w 57"/>
                  <a:gd name="T17" fmla="*/ 36 h 55"/>
                  <a:gd name="T18" fmla="*/ 57 w 57"/>
                  <a:gd name="T19" fmla="*/ 28 h 55"/>
                  <a:gd name="T20" fmla="*/ 55 w 57"/>
                  <a:gd name="T21" fmla="*/ 20 h 55"/>
                  <a:gd name="T22" fmla="*/ 52 w 57"/>
                  <a:gd name="T23" fmla="*/ 13 h 55"/>
                  <a:gd name="T24" fmla="*/ 48 w 57"/>
                  <a:gd name="T25" fmla="*/ 8 h 55"/>
                  <a:gd name="T26" fmla="*/ 42 w 57"/>
                  <a:gd name="T27" fmla="*/ 3 h 55"/>
                  <a:gd name="T28" fmla="*/ 36 w 57"/>
                  <a:gd name="T29" fmla="*/ 0 h 55"/>
                  <a:gd name="T30" fmla="*/ 27 w 57"/>
                  <a:gd name="T31" fmla="*/ 0 h 55"/>
                  <a:gd name="T32" fmla="*/ 21 w 57"/>
                  <a:gd name="T33" fmla="*/ 0 h 55"/>
                  <a:gd name="T34" fmla="*/ 14 w 57"/>
                  <a:gd name="T35" fmla="*/ 3 h 55"/>
                  <a:gd name="T36" fmla="*/ 8 w 57"/>
                  <a:gd name="T37" fmla="*/ 8 h 55"/>
                  <a:gd name="T38" fmla="*/ 3 w 57"/>
                  <a:gd name="T39" fmla="*/ 13 h 55"/>
                  <a:gd name="T40" fmla="*/ 1 w 57"/>
                  <a:gd name="T41" fmla="*/ 20 h 55"/>
                  <a:gd name="T42" fmla="*/ 0 w 57"/>
                  <a:gd name="T43" fmla="*/ 28 h 55"/>
                  <a:gd name="T44" fmla="*/ 1 w 57"/>
                  <a:gd name="T45" fmla="*/ 36 h 55"/>
                  <a:gd name="T46" fmla="*/ 3 w 57"/>
                  <a:gd name="T47" fmla="*/ 42 h 55"/>
                  <a:gd name="T48" fmla="*/ 8 w 57"/>
                  <a:gd name="T49" fmla="*/ 47 h 55"/>
                  <a:gd name="T50" fmla="*/ 8 w 57"/>
                  <a:gd name="T51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7" h="55">
                    <a:moveTo>
                      <a:pt x="8" y="47"/>
                    </a:moveTo>
                    <a:lnTo>
                      <a:pt x="14" y="52"/>
                    </a:lnTo>
                    <a:lnTo>
                      <a:pt x="21" y="55"/>
                    </a:lnTo>
                    <a:lnTo>
                      <a:pt x="27" y="55"/>
                    </a:lnTo>
                    <a:lnTo>
                      <a:pt x="36" y="55"/>
                    </a:lnTo>
                    <a:lnTo>
                      <a:pt x="42" y="52"/>
                    </a:lnTo>
                    <a:lnTo>
                      <a:pt x="48" y="47"/>
                    </a:lnTo>
                    <a:lnTo>
                      <a:pt x="52" y="42"/>
                    </a:lnTo>
                    <a:lnTo>
                      <a:pt x="55" y="36"/>
                    </a:lnTo>
                    <a:lnTo>
                      <a:pt x="57" y="28"/>
                    </a:lnTo>
                    <a:lnTo>
                      <a:pt x="55" y="20"/>
                    </a:lnTo>
                    <a:lnTo>
                      <a:pt x="52" y="13"/>
                    </a:lnTo>
                    <a:lnTo>
                      <a:pt x="48" y="8"/>
                    </a:lnTo>
                    <a:lnTo>
                      <a:pt x="42" y="3"/>
                    </a:lnTo>
                    <a:lnTo>
                      <a:pt x="36" y="0"/>
                    </a:lnTo>
                    <a:lnTo>
                      <a:pt x="27" y="0"/>
                    </a:lnTo>
                    <a:lnTo>
                      <a:pt x="21" y="0"/>
                    </a:lnTo>
                    <a:lnTo>
                      <a:pt x="14" y="3"/>
                    </a:lnTo>
                    <a:lnTo>
                      <a:pt x="8" y="8"/>
                    </a:lnTo>
                    <a:lnTo>
                      <a:pt x="3" y="13"/>
                    </a:lnTo>
                    <a:lnTo>
                      <a:pt x="1" y="20"/>
                    </a:lnTo>
                    <a:lnTo>
                      <a:pt x="0" y="28"/>
                    </a:lnTo>
                    <a:lnTo>
                      <a:pt x="1" y="36"/>
                    </a:lnTo>
                    <a:lnTo>
                      <a:pt x="3" y="42"/>
                    </a:lnTo>
                    <a:lnTo>
                      <a:pt x="8" y="47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72" name="Freeform 97"/>
              <p:cNvSpPr>
                <a:spLocks/>
              </p:cNvSpPr>
              <p:nvPr/>
            </p:nvSpPr>
            <p:spPr bwMode="auto">
              <a:xfrm>
                <a:off x="1787525" y="2713038"/>
                <a:ext cx="87313" cy="87313"/>
              </a:xfrm>
              <a:custGeom>
                <a:avLst/>
                <a:gdLst>
                  <a:gd name="T0" fmla="*/ 8 w 55"/>
                  <a:gd name="T1" fmla="*/ 47 h 55"/>
                  <a:gd name="T2" fmla="*/ 14 w 55"/>
                  <a:gd name="T3" fmla="*/ 52 h 55"/>
                  <a:gd name="T4" fmla="*/ 21 w 55"/>
                  <a:gd name="T5" fmla="*/ 55 h 55"/>
                  <a:gd name="T6" fmla="*/ 27 w 55"/>
                  <a:gd name="T7" fmla="*/ 55 h 55"/>
                  <a:gd name="T8" fmla="*/ 35 w 55"/>
                  <a:gd name="T9" fmla="*/ 55 h 55"/>
                  <a:gd name="T10" fmla="*/ 42 w 55"/>
                  <a:gd name="T11" fmla="*/ 52 h 55"/>
                  <a:gd name="T12" fmla="*/ 47 w 55"/>
                  <a:gd name="T13" fmla="*/ 47 h 55"/>
                  <a:gd name="T14" fmla="*/ 52 w 55"/>
                  <a:gd name="T15" fmla="*/ 41 h 55"/>
                  <a:gd name="T16" fmla="*/ 55 w 55"/>
                  <a:gd name="T17" fmla="*/ 34 h 55"/>
                  <a:gd name="T18" fmla="*/ 55 w 55"/>
                  <a:gd name="T19" fmla="*/ 28 h 55"/>
                  <a:gd name="T20" fmla="*/ 55 w 55"/>
                  <a:gd name="T21" fmla="*/ 20 h 55"/>
                  <a:gd name="T22" fmla="*/ 52 w 55"/>
                  <a:gd name="T23" fmla="*/ 13 h 55"/>
                  <a:gd name="T24" fmla="*/ 47 w 55"/>
                  <a:gd name="T25" fmla="*/ 8 h 55"/>
                  <a:gd name="T26" fmla="*/ 42 w 55"/>
                  <a:gd name="T27" fmla="*/ 3 h 55"/>
                  <a:gd name="T28" fmla="*/ 35 w 55"/>
                  <a:gd name="T29" fmla="*/ 0 h 55"/>
                  <a:gd name="T30" fmla="*/ 27 w 55"/>
                  <a:gd name="T31" fmla="*/ 0 h 55"/>
                  <a:gd name="T32" fmla="*/ 21 w 55"/>
                  <a:gd name="T33" fmla="*/ 0 h 55"/>
                  <a:gd name="T34" fmla="*/ 14 w 55"/>
                  <a:gd name="T35" fmla="*/ 3 h 55"/>
                  <a:gd name="T36" fmla="*/ 8 w 55"/>
                  <a:gd name="T37" fmla="*/ 8 h 55"/>
                  <a:gd name="T38" fmla="*/ 3 w 55"/>
                  <a:gd name="T39" fmla="*/ 13 h 55"/>
                  <a:gd name="T40" fmla="*/ 0 w 55"/>
                  <a:gd name="T41" fmla="*/ 20 h 55"/>
                  <a:gd name="T42" fmla="*/ 0 w 55"/>
                  <a:gd name="T43" fmla="*/ 28 h 55"/>
                  <a:gd name="T44" fmla="*/ 0 w 55"/>
                  <a:gd name="T45" fmla="*/ 34 h 55"/>
                  <a:gd name="T46" fmla="*/ 3 w 55"/>
                  <a:gd name="T47" fmla="*/ 41 h 55"/>
                  <a:gd name="T48" fmla="*/ 8 w 55"/>
                  <a:gd name="T49" fmla="*/ 47 h 55"/>
                  <a:gd name="T50" fmla="*/ 8 w 55"/>
                  <a:gd name="T51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5" h="55">
                    <a:moveTo>
                      <a:pt x="8" y="47"/>
                    </a:moveTo>
                    <a:lnTo>
                      <a:pt x="14" y="52"/>
                    </a:lnTo>
                    <a:lnTo>
                      <a:pt x="21" y="55"/>
                    </a:lnTo>
                    <a:lnTo>
                      <a:pt x="27" y="55"/>
                    </a:lnTo>
                    <a:lnTo>
                      <a:pt x="35" y="55"/>
                    </a:lnTo>
                    <a:lnTo>
                      <a:pt x="42" y="52"/>
                    </a:lnTo>
                    <a:lnTo>
                      <a:pt x="47" y="47"/>
                    </a:lnTo>
                    <a:lnTo>
                      <a:pt x="52" y="41"/>
                    </a:lnTo>
                    <a:lnTo>
                      <a:pt x="55" y="34"/>
                    </a:lnTo>
                    <a:lnTo>
                      <a:pt x="55" y="28"/>
                    </a:lnTo>
                    <a:lnTo>
                      <a:pt x="55" y="20"/>
                    </a:lnTo>
                    <a:lnTo>
                      <a:pt x="52" y="13"/>
                    </a:lnTo>
                    <a:lnTo>
                      <a:pt x="47" y="8"/>
                    </a:lnTo>
                    <a:lnTo>
                      <a:pt x="42" y="3"/>
                    </a:lnTo>
                    <a:lnTo>
                      <a:pt x="35" y="0"/>
                    </a:lnTo>
                    <a:lnTo>
                      <a:pt x="27" y="0"/>
                    </a:lnTo>
                    <a:lnTo>
                      <a:pt x="21" y="0"/>
                    </a:lnTo>
                    <a:lnTo>
                      <a:pt x="14" y="3"/>
                    </a:lnTo>
                    <a:lnTo>
                      <a:pt x="8" y="8"/>
                    </a:lnTo>
                    <a:lnTo>
                      <a:pt x="3" y="13"/>
                    </a:lnTo>
                    <a:lnTo>
                      <a:pt x="0" y="20"/>
                    </a:lnTo>
                    <a:lnTo>
                      <a:pt x="0" y="28"/>
                    </a:lnTo>
                    <a:lnTo>
                      <a:pt x="0" y="34"/>
                    </a:lnTo>
                    <a:lnTo>
                      <a:pt x="3" y="41"/>
                    </a:lnTo>
                    <a:lnTo>
                      <a:pt x="8" y="47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73" name="Freeform 98"/>
              <p:cNvSpPr>
                <a:spLocks/>
              </p:cNvSpPr>
              <p:nvPr/>
            </p:nvSpPr>
            <p:spPr bwMode="auto">
              <a:xfrm>
                <a:off x="2366963" y="2713038"/>
                <a:ext cx="88900" cy="87313"/>
              </a:xfrm>
              <a:custGeom>
                <a:avLst/>
                <a:gdLst>
                  <a:gd name="T0" fmla="*/ 8 w 56"/>
                  <a:gd name="T1" fmla="*/ 47 h 55"/>
                  <a:gd name="T2" fmla="*/ 14 w 56"/>
                  <a:gd name="T3" fmla="*/ 52 h 55"/>
                  <a:gd name="T4" fmla="*/ 21 w 56"/>
                  <a:gd name="T5" fmla="*/ 55 h 55"/>
                  <a:gd name="T6" fmla="*/ 27 w 56"/>
                  <a:gd name="T7" fmla="*/ 55 h 55"/>
                  <a:gd name="T8" fmla="*/ 35 w 56"/>
                  <a:gd name="T9" fmla="*/ 55 h 55"/>
                  <a:gd name="T10" fmla="*/ 42 w 56"/>
                  <a:gd name="T11" fmla="*/ 52 h 55"/>
                  <a:gd name="T12" fmla="*/ 48 w 56"/>
                  <a:gd name="T13" fmla="*/ 47 h 55"/>
                  <a:gd name="T14" fmla="*/ 52 w 56"/>
                  <a:gd name="T15" fmla="*/ 41 h 55"/>
                  <a:gd name="T16" fmla="*/ 55 w 56"/>
                  <a:gd name="T17" fmla="*/ 34 h 55"/>
                  <a:gd name="T18" fmla="*/ 56 w 56"/>
                  <a:gd name="T19" fmla="*/ 28 h 55"/>
                  <a:gd name="T20" fmla="*/ 55 w 56"/>
                  <a:gd name="T21" fmla="*/ 20 h 55"/>
                  <a:gd name="T22" fmla="*/ 52 w 56"/>
                  <a:gd name="T23" fmla="*/ 13 h 55"/>
                  <a:gd name="T24" fmla="*/ 48 w 56"/>
                  <a:gd name="T25" fmla="*/ 8 h 55"/>
                  <a:gd name="T26" fmla="*/ 42 w 56"/>
                  <a:gd name="T27" fmla="*/ 3 h 55"/>
                  <a:gd name="T28" fmla="*/ 35 w 56"/>
                  <a:gd name="T29" fmla="*/ 0 h 55"/>
                  <a:gd name="T30" fmla="*/ 27 w 56"/>
                  <a:gd name="T31" fmla="*/ 0 h 55"/>
                  <a:gd name="T32" fmla="*/ 21 w 56"/>
                  <a:gd name="T33" fmla="*/ 0 h 55"/>
                  <a:gd name="T34" fmla="*/ 14 w 56"/>
                  <a:gd name="T35" fmla="*/ 3 h 55"/>
                  <a:gd name="T36" fmla="*/ 8 w 56"/>
                  <a:gd name="T37" fmla="*/ 8 h 55"/>
                  <a:gd name="T38" fmla="*/ 3 w 56"/>
                  <a:gd name="T39" fmla="*/ 13 h 55"/>
                  <a:gd name="T40" fmla="*/ 1 w 56"/>
                  <a:gd name="T41" fmla="*/ 20 h 55"/>
                  <a:gd name="T42" fmla="*/ 0 w 56"/>
                  <a:gd name="T43" fmla="*/ 28 h 55"/>
                  <a:gd name="T44" fmla="*/ 1 w 56"/>
                  <a:gd name="T45" fmla="*/ 34 h 55"/>
                  <a:gd name="T46" fmla="*/ 3 w 56"/>
                  <a:gd name="T47" fmla="*/ 41 h 55"/>
                  <a:gd name="T48" fmla="*/ 8 w 56"/>
                  <a:gd name="T49" fmla="*/ 47 h 55"/>
                  <a:gd name="T50" fmla="*/ 8 w 56"/>
                  <a:gd name="T51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6" h="55">
                    <a:moveTo>
                      <a:pt x="8" y="47"/>
                    </a:moveTo>
                    <a:lnTo>
                      <a:pt x="14" y="52"/>
                    </a:lnTo>
                    <a:lnTo>
                      <a:pt x="21" y="55"/>
                    </a:lnTo>
                    <a:lnTo>
                      <a:pt x="27" y="55"/>
                    </a:lnTo>
                    <a:lnTo>
                      <a:pt x="35" y="55"/>
                    </a:lnTo>
                    <a:lnTo>
                      <a:pt x="42" y="52"/>
                    </a:lnTo>
                    <a:lnTo>
                      <a:pt x="48" y="47"/>
                    </a:lnTo>
                    <a:lnTo>
                      <a:pt x="52" y="41"/>
                    </a:lnTo>
                    <a:lnTo>
                      <a:pt x="55" y="34"/>
                    </a:lnTo>
                    <a:lnTo>
                      <a:pt x="56" y="28"/>
                    </a:lnTo>
                    <a:lnTo>
                      <a:pt x="55" y="20"/>
                    </a:lnTo>
                    <a:lnTo>
                      <a:pt x="52" y="13"/>
                    </a:lnTo>
                    <a:lnTo>
                      <a:pt x="48" y="8"/>
                    </a:lnTo>
                    <a:lnTo>
                      <a:pt x="42" y="3"/>
                    </a:lnTo>
                    <a:lnTo>
                      <a:pt x="35" y="0"/>
                    </a:lnTo>
                    <a:lnTo>
                      <a:pt x="27" y="0"/>
                    </a:lnTo>
                    <a:lnTo>
                      <a:pt x="21" y="0"/>
                    </a:lnTo>
                    <a:lnTo>
                      <a:pt x="14" y="3"/>
                    </a:lnTo>
                    <a:lnTo>
                      <a:pt x="8" y="8"/>
                    </a:lnTo>
                    <a:lnTo>
                      <a:pt x="3" y="13"/>
                    </a:lnTo>
                    <a:lnTo>
                      <a:pt x="1" y="20"/>
                    </a:lnTo>
                    <a:lnTo>
                      <a:pt x="0" y="28"/>
                    </a:lnTo>
                    <a:lnTo>
                      <a:pt x="1" y="34"/>
                    </a:lnTo>
                    <a:lnTo>
                      <a:pt x="3" y="41"/>
                    </a:lnTo>
                    <a:lnTo>
                      <a:pt x="8" y="47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74" name="Freeform 99"/>
              <p:cNvSpPr>
                <a:spLocks/>
              </p:cNvSpPr>
              <p:nvPr/>
            </p:nvSpPr>
            <p:spPr bwMode="auto">
              <a:xfrm>
                <a:off x="2940050" y="2486025"/>
                <a:ext cx="90488" cy="90488"/>
              </a:xfrm>
              <a:custGeom>
                <a:avLst/>
                <a:gdLst>
                  <a:gd name="T0" fmla="*/ 8 w 57"/>
                  <a:gd name="T1" fmla="*/ 48 h 57"/>
                  <a:gd name="T2" fmla="*/ 15 w 57"/>
                  <a:gd name="T3" fmla="*/ 52 h 57"/>
                  <a:gd name="T4" fmla="*/ 21 w 57"/>
                  <a:gd name="T5" fmla="*/ 56 h 57"/>
                  <a:gd name="T6" fmla="*/ 28 w 57"/>
                  <a:gd name="T7" fmla="*/ 57 h 57"/>
                  <a:gd name="T8" fmla="*/ 36 w 57"/>
                  <a:gd name="T9" fmla="*/ 56 h 57"/>
                  <a:gd name="T10" fmla="*/ 42 w 57"/>
                  <a:gd name="T11" fmla="*/ 52 h 57"/>
                  <a:gd name="T12" fmla="*/ 49 w 57"/>
                  <a:gd name="T13" fmla="*/ 48 h 57"/>
                  <a:gd name="T14" fmla="*/ 52 w 57"/>
                  <a:gd name="T15" fmla="*/ 43 h 57"/>
                  <a:gd name="T16" fmla="*/ 55 w 57"/>
                  <a:gd name="T17" fmla="*/ 36 h 57"/>
                  <a:gd name="T18" fmla="*/ 57 w 57"/>
                  <a:gd name="T19" fmla="*/ 28 h 57"/>
                  <a:gd name="T20" fmla="*/ 55 w 57"/>
                  <a:gd name="T21" fmla="*/ 22 h 57"/>
                  <a:gd name="T22" fmla="*/ 52 w 57"/>
                  <a:gd name="T23" fmla="*/ 15 h 57"/>
                  <a:gd name="T24" fmla="*/ 49 w 57"/>
                  <a:gd name="T25" fmla="*/ 9 h 57"/>
                  <a:gd name="T26" fmla="*/ 42 w 57"/>
                  <a:gd name="T27" fmla="*/ 4 h 57"/>
                  <a:gd name="T28" fmla="*/ 36 w 57"/>
                  <a:gd name="T29" fmla="*/ 2 h 57"/>
                  <a:gd name="T30" fmla="*/ 28 w 57"/>
                  <a:gd name="T31" fmla="*/ 0 h 57"/>
                  <a:gd name="T32" fmla="*/ 21 w 57"/>
                  <a:gd name="T33" fmla="*/ 2 h 57"/>
                  <a:gd name="T34" fmla="*/ 15 w 57"/>
                  <a:gd name="T35" fmla="*/ 4 h 57"/>
                  <a:gd name="T36" fmla="*/ 8 w 57"/>
                  <a:gd name="T37" fmla="*/ 9 h 57"/>
                  <a:gd name="T38" fmla="*/ 4 w 57"/>
                  <a:gd name="T39" fmla="*/ 15 h 57"/>
                  <a:gd name="T40" fmla="*/ 2 w 57"/>
                  <a:gd name="T41" fmla="*/ 22 h 57"/>
                  <a:gd name="T42" fmla="*/ 0 w 57"/>
                  <a:gd name="T43" fmla="*/ 28 h 57"/>
                  <a:gd name="T44" fmla="*/ 2 w 57"/>
                  <a:gd name="T45" fmla="*/ 36 h 57"/>
                  <a:gd name="T46" fmla="*/ 4 w 57"/>
                  <a:gd name="T47" fmla="*/ 43 h 57"/>
                  <a:gd name="T48" fmla="*/ 8 w 57"/>
                  <a:gd name="T49" fmla="*/ 48 h 57"/>
                  <a:gd name="T50" fmla="*/ 8 w 57"/>
                  <a:gd name="T51" fmla="*/ 48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57" h="57">
                    <a:moveTo>
                      <a:pt x="8" y="48"/>
                    </a:moveTo>
                    <a:lnTo>
                      <a:pt x="15" y="52"/>
                    </a:lnTo>
                    <a:lnTo>
                      <a:pt x="21" y="56"/>
                    </a:lnTo>
                    <a:lnTo>
                      <a:pt x="28" y="57"/>
                    </a:lnTo>
                    <a:lnTo>
                      <a:pt x="36" y="56"/>
                    </a:lnTo>
                    <a:lnTo>
                      <a:pt x="42" y="52"/>
                    </a:lnTo>
                    <a:lnTo>
                      <a:pt x="49" y="48"/>
                    </a:lnTo>
                    <a:lnTo>
                      <a:pt x="52" y="43"/>
                    </a:lnTo>
                    <a:lnTo>
                      <a:pt x="55" y="36"/>
                    </a:lnTo>
                    <a:lnTo>
                      <a:pt x="57" y="28"/>
                    </a:lnTo>
                    <a:lnTo>
                      <a:pt x="55" y="22"/>
                    </a:lnTo>
                    <a:lnTo>
                      <a:pt x="52" y="15"/>
                    </a:lnTo>
                    <a:lnTo>
                      <a:pt x="49" y="9"/>
                    </a:lnTo>
                    <a:lnTo>
                      <a:pt x="42" y="4"/>
                    </a:lnTo>
                    <a:lnTo>
                      <a:pt x="36" y="2"/>
                    </a:lnTo>
                    <a:lnTo>
                      <a:pt x="28" y="0"/>
                    </a:lnTo>
                    <a:lnTo>
                      <a:pt x="21" y="2"/>
                    </a:lnTo>
                    <a:lnTo>
                      <a:pt x="15" y="4"/>
                    </a:lnTo>
                    <a:lnTo>
                      <a:pt x="8" y="9"/>
                    </a:lnTo>
                    <a:lnTo>
                      <a:pt x="4" y="15"/>
                    </a:lnTo>
                    <a:lnTo>
                      <a:pt x="2" y="22"/>
                    </a:lnTo>
                    <a:lnTo>
                      <a:pt x="0" y="28"/>
                    </a:lnTo>
                    <a:lnTo>
                      <a:pt x="2" y="36"/>
                    </a:lnTo>
                    <a:lnTo>
                      <a:pt x="4" y="43"/>
                    </a:lnTo>
                    <a:lnTo>
                      <a:pt x="8" y="48"/>
                    </a:lnTo>
                    <a:lnTo>
                      <a:pt x="8" y="48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83" name="Line 108"/>
              <p:cNvSpPr>
                <a:spLocks noChangeShapeType="1"/>
              </p:cNvSpPr>
              <p:nvPr/>
            </p:nvSpPr>
            <p:spPr bwMode="auto">
              <a:xfrm flipH="1">
                <a:off x="1279525" y="3887788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39" name="Line 126"/>
              <p:cNvSpPr>
                <a:spLocks noChangeShapeType="1"/>
              </p:cNvSpPr>
              <p:nvPr/>
            </p:nvSpPr>
            <p:spPr bwMode="auto">
              <a:xfrm flipH="1">
                <a:off x="3046413" y="3398838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40" name="Line 127"/>
              <p:cNvSpPr>
                <a:spLocks noChangeShapeType="1"/>
              </p:cNvSpPr>
              <p:nvPr/>
            </p:nvSpPr>
            <p:spPr bwMode="auto">
              <a:xfrm flipH="1">
                <a:off x="3014663" y="3398838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41" name="Freeform 128"/>
              <p:cNvSpPr>
                <a:spLocks/>
              </p:cNvSpPr>
              <p:nvPr/>
            </p:nvSpPr>
            <p:spPr bwMode="auto">
              <a:xfrm>
                <a:off x="3046413" y="3398838"/>
                <a:ext cx="0" cy="381000"/>
              </a:xfrm>
              <a:custGeom>
                <a:avLst/>
                <a:gdLst>
                  <a:gd name="T0" fmla="*/ 240 h 240"/>
                  <a:gd name="T1" fmla="*/ 113 h 240"/>
                  <a:gd name="T2" fmla="*/ 0 h 240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40">
                    <a:moveTo>
                      <a:pt x="0" y="240"/>
                    </a:moveTo>
                    <a:lnTo>
                      <a:pt x="0" y="113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42" name="Line 129"/>
              <p:cNvSpPr>
                <a:spLocks noChangeShapeType="1"/>
              </p:cNvSpPr>
              <p:nvPr/>
            </p:nvSpPr>
            <p:spPr bwMode="auto">
              <a:xfrm flipH="1">
                <a:off x="3046413" y="3779838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43" name="Line 130"/>
              <p:cNvSpPr>
                <a:spLocks noChangeShapeType="1"/>
              </p:cNvSpPr>
              <p:nvPr/>
            </p:nvSpPr>
            <p:spPr bwMode="auto">
              <a:xfrm flipH="1">
                <a:off x="3014663" y="3779838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44" name="Line 131"/>
              <p:cNvSpPr>
                <a:spLocks noChangeShapeType="1"/>
              </p:cNvSpPr>
              <p:nvPr/>
            </p:nvSpPr>
            <p:spPr bwMode="auto">
              <a:xfrm flipH="1">
                <a:off x="2466975" y="3449638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45" name="Line 132"/>
              <p:cNvSpPr>
                <a:spLocks noChangeShapeType="1"/>
              </p:cNvSpPr>
              <p:nvPr/>
            </p:nvSpPr>
            <p:spPr bwMode="auto">
              <a:xfrm flipH="1">
                <a:off x="2435225" y="3449638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46" name="Freeform 133"/>
              <p:cNvSpPr>
                <a:spLocks/>
              </p:cNvSpPr>
              <p:nvPr/>
            </p:nvSpPr>
            <p:spPr bwMode="auto">
              <a:xfrm>
                <a:off x="2466975" y="3449638"/>
                <a:ext cx="0" cy="350838"/>
              </a:xfrm>
              <a:custGeom>
                <a:avLst/>
                <a:gdLst>
                  <a:gd name="T0" fmla="*/ 221 h 221"/>
                  <a:gd name="T1" fmla="*/ 111 h 221"/>
                  <a:gd name="T2" fmla="*/ 0 h 221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21">
                    <a:moveTo>
                      <a:pt x="0" y="221"/>
                    </a:moveTo>
                    <a:lnTo>
                      <a:pt x="0" y="111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47" name="Line 134"/>
              <p:cNvSpPr>
                <a:spLocks noChangeShapeType="1"/>
              </p:cNvSpPr>
              <p:nvPr/>
            </p:nvSpPr>
            <p:spPr bwMode="auto">
              <a:xfrm flipH="1">
                <a:off x="1311275" y="3887788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48" name="Line 135"/>
              <p:cNvSpPr>
                <a:spLocks noChangeShapeType="1"/>
              </p:cNvSpPr>
              <p:nvPr/>
            </p:nvSpPr>
            <p:spPr bwMode="auto">
              <a:xfrm flipH="1">
                <a:off x="1890713" y="3387725"/>
                <a:ext cx="26988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49" name="Line 136"/>
              <p:cNvSpPr>
                <a:spLocks noChangeShapeType="1"/>
              </p:cNvSpPr>
              <p:nvPr/>
            </p:nvSpPr>
            <p:spPr bwMode="auto">
              <a:xfrm flipH="1">
                <a:off x="1858963" y="3387725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50" name="Freeform 137"/>
              <p:cNvSpPr>
                <a:spLocks/>
              </p:cNvSpPr>
              <p:nvPr/>
            </p:nvSpPr>
            <p:spPr bwMode="auto">
              <a:xfrm>
                <a:off x="1890713" y="3387725"/>
                <a:ext cx="0" cy="347663"/>
              </a:xfrm>
              <a:custGeom>
                <a:avLst/>
                <a:gdLst>
                  <a:gd name="T0" fmla="*/ 219 h 219"/>
                  <a:gd name="T1" fmla="*/ 107 h 219"/>
                  <a:gd name="T2" fmla="*/ 0 h 219"/>
                </a:gdLst>
                <a:ahLst/>
                <a:cxnLst>
                  <a:cxn ang="0">
                    <a:pos x="0" y="T0"/>
                  </a:cxn>
                  <a:cxn ang="0">
                    <a:pos x="0" y="T1"/>
                  </a:cxn>
                  <a:cxn ang="0">
                    <a:pos x="0" y="T2"/>
                  </a:cxn>
                </a:cxnLst>
                <a:rect l="0" t="0" r="r" b="b"/>
                <a:pathLst>
                  <a:path h="219">
                    <a:moveTo>
                      <a:pt x="0" y="219"/>
                    </a:moveTo>
                    <a:lnTo>
                      <a:pt x="0" y="107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51" name="Line 138"/>
              <p:cNvSpPr>
                <a:spLocks noChangeShapeType="1"/>
              </p:cNvSpPr>
              <p:nvPr/>
            </p:nvSpPr>
            <p:spPr bwMode="auto">
              <a:xfrm flipH="1">
                <a:off x="1890713" y="3735388"/>
                <a:ext cx="26988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52" name="Line 139"/>
              <p:cNvSpPr>
                <a:spLocks noChangeShapeType="1"/>
              </p:cNvSpPr>
              <p:nvPr/>
            </p:nvSpPr>
            <p:spPr bwMode="auto">
              <a:xfrm flipH="1">
                <a:off x="1858963" y="3735388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53" name="Line 140"/>
              <p:cNvSpPr>
                <a:spLocks noChangeShapeType="1"/>
              </p:cNvSpPr>
              <p:nvPr/>
            </p:nvSpPr>
            <p:spPr bwMode="auto">
              <a:xfrm flipH="1">
                <a:off x="2466975" y="3800475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54" name="Line 141"/>
              <p:cNvSpPr>
                <a:spLocks noChangeShapeType="1"/>
              </p:cNvSpPr>
              <p:nvPr/>
            </p:nvSpPr>
            <p:spPr bwMode="auto">
              <a:xfrm flipH="1">
                <a:off x="2435225" y="3800475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55" name="Line 142"/>
              <p:cNvSpPr>
                <a:spLocks noChangeShapeType="1"/>
              </p:cNvSpPr>
              <p:nvPr/>
            </p:nvSpPr>
            <p:spPr bwMode="auto">
              <a:xfrm flipH="1">
                <a:off x="1311275" y="3581400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56" name="Line 143"/>
              <p:cNvSpPr>
                <a:spLocks noChangeShapeType="1"/>
              </p:cNvSpPr>
              <p:nvPr/>
            </p:nvSpPr>
            <p:spPr bwMode="auto">
              <a:xfrm flipH="1">
                <a:off x="1279525" y="3581400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57" name="Line 144"/>
              <p:cNvSpPr>
                <a:spLocks noChangeShapeType="1"/>
              </p:cNvSpPr>
              <p:nvPr/>
            </p:nvSpPr>
            <p:spPr bwMode="auto">
              <a:xfrm flipV="1">
                <a:off x="1311275" y="3581400"/>
                <a:ext cx="0" cy="306388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59" name="Freeform 146"/>
              <p:cNvSpPr>
                <a:spLocks/>
              </p:cNvSpPr>
              <p:nvPr/>
            </p:nvSpPr>
            <p:spPr bwMode="auto">
              <a:xfrm>
                <a:off x="731838" y="3506788"/>
                <a:ext cx="2314575" cy="228600"/>
              </a:xfrm>
              <a:custGeom>
                <a:avLst/>
                <a:gdLst>
                  <a:gd name="T0" fmla="*/ 1458 w 1458"/>
                  <a:gd name="T1" fmla="*/ 45 h 144"/>
                  <a:gd name="T2" fmla="*/ 1093 w 1458"/>
                  <a:gd name="T3" fmla="*/ 75 h 144"/>
                  <a:gd name="T4" fmla="*/ 1090 w 1458"/>
                  <a:gd name="T5" fmla="*/ 75 h 144"/>
                  <a:gd name="T6" fmla="*/ 730 w 1458"/>
                  <a:gd name="T7" fmla="*/ 32 h 144"/>
                  <a:gd name="T8" fmla="*/ 728 w 1458"/>
                  <a:gd name="T9" fmla="*/ 32 h 144"/>
                  <a:gd name="T10" fmla="*/ 368 w 1458"/>
                  <a:gd name="T11" fmla="*/ 144 h 144"/>
                  <a:gd name="T12" fmla="*/ 365 w 1458"/>
                  <a:gd name="T13" fmla="*/ 143 h 144"/>
                  <a:gd name="T14" fmla="*/ 0 w 1458"/>
                  <a:gd name="T15" fmla="*/ 0 h 1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</a:cxnLst>
                <a:rect l="0" t="0" r="r" b="b"/>
                <a:pathLst>
                  <a:path w="1458" h="144">
                    <a:moveTo>
                      <a:pt x="1458" y="45"/>
                    </a:moveTo>
                    <a:lnTo>
                      <a:pt x="1093" y="75"/>
                    </a:lnTo>
                    <a:lnTo>
                      <a:pt x="1090" y="75"/>
                    </a:lnTo>
                    <a:lnTo>
                      <a:pt x="730" y="32"/>
                    </a:lnTo>
                    <a:lnTo>
                      <a:pt x="728" y="32"/>
                    </a:lnTo>
                    <a:lnTo>
                      <a:pt x="368" y="144"/>
                    </a:lnTo>
                    <a:lnTo>
                      <a:pt x="365" y="143"/>
                    </a:ln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24" name="Freeform 147"/>
              <p:cNvSpPr>
                <a:spLocks/>
              </p:cNvSpPr>
              <p:nvPr/>
            </p:nvSpPr>
            <p:spPr bwMode="auto">
              <a:xfrm>
                <a:off x="682625" y="3454400"/>
                <a:ext cx="100013" cy="101600"/>
              </a:xfrm>
              <a:custGeom>
                <a:avLst/>
                <a:gdLst>
                  <a:gd name="T0" fmla="*/ 63 w 63"/>
                  <a:gd name="T1" fmla="*/ 33 h 64"/>
                  <a:gd name="T2" fmla="*/ 62 w 63"/>
                  <a:gd name="T3" fmla="*/ 23 h 64"/>
                  <a:gd name="T4" fmla="*/ 60 w 63"/>
                  <a:gd name="T5" fmla="*/ 17 h 64"/>
                  <a:gd name="T6" fmla="*/ 54 w 63"/>
                  <a:gd name="T7" fmla="*/ 10 h 64"/>
                  <a:gd name="T8" fmla="*/ 47 w 63"/>
                  <a:gd name="T9" fmla="*/ 5 h 64"/>
                  <a:gd name="T10" fmla="*/ 41 w 63"/>
                  <a:gd name="T11" fmla="*/ 2 h 64"/>
                  <a:gd name="T12" fmla="*/ 31 w 63"/>
                  <a:gd name="T13" fmla="*/ 0 h 64"/>
                  <a:gd name="T14" fmla="*/ 23 w 63"/>
                  <a:gd name="T15" fmla="*/ 2 h 64"/>
                  <a:gd name="T16" fmla="*/ 15 w 63"/>
                  <a:gd name="T17" fmla="*/ 5 h 64"/>
                  <a:gd name="T18" fmla="*/ 8 w 63"/>
                  <a:gd name="T19" fmla="*/ 10 h 64"/>
                  <a:gd name="T20" fmla="*/ 3 w 63"/>
                  <a:gd name="T21" fmla="*/ 17 h 64"/>
                  <a:gd name="T22" fmla="*/ 0 w 63"/>
                  <a:gd name="T23" fmla="*/ 23 h 64"/>
                  <a:gd name="T24" fmla="*/ 0 w 63"/>
                  <a:gd name="T25" fmla="*/ 33 h 64"/>
                  <a:gd name="T26" fmla="*/ 0 w 63"/>
                  <a:gd name="T27" fmla="*/ 41 h 64"/>
                  <a:gd name="T28" fmla="*/ 3 w 63"/>
                  <a:gd name="T29" fmla="*/ 49 h 64"/>
                  <a:gd name="T30" fmla="*/ 8 w 63"/>
                  <a:gd name="T31" fmla="*/ 56 h 64"/>
                  <a:gd name="T32" fmla="*/ 15 w 63"/>
                  <a:gd name="T33" fmla="*/ 61 h 64"/>
                  <a:gd name="T34" fmla="*/ 23 w 63"/>
                  <a:gd name="T35" fmla="*/ 64 h 64"/>
                  <a:gd name="T36" fmla="*/ 31 w 63"/>
                  <a:gd name="T37" fmla="*/ 64 h 64"/>
                  <a:gd name="T38" fmla="*/ 41 w 63"/>
                  <a:gd name="T39" fmla="*/ 64 h 64"/>
                  <a:gd name="T40" fmla="*/ 47 w 63"/>
                  <a:gd name="T41" fmla="*/ 61 h 64"/>
                  <a:gd name="T42" fmla="*/ 54 w 63"/>
                  <a:gd name="T43" fmla="*/ 56 h 64"/>
                  <a:gd name="T44" fmla="*/ 60 w 63"/>
                  <a:gd name="T45" fmla="*/ 49 h 64"/>
                  <a:gd name="T46" fmla="*/ 62 w 63"/>
                  <a:gd name="T47" fmla="*/ 41 h 64"/>
                  <a:gd name="T48" fmla="*/ 63 w 63"/>
                  <a:gd name="T49" fmla="*/ 33 h 64"/>
                  <a:gd name="T50" fmla="*/ 63 w 63"/>
                  <a:gd name="T51" fmla="*/ 33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3" h="64">
                    <a:moveTo>
                      <a:pt x="63" y="33"/>
                    </a:moveTo>
                    <a:lnTo>
                      <a:pt x="62" y="23"/>
                    </a:lnTo>
                    <a:lnTo>
                      <a:pt x="60" y="17"/>
                    </a:lnTo>
                    <a:lnTo>
                      <a:pt x="54" y="10"/>
                    </a:lnTo>
                    <a:lnTo>
                      <a:pt x="47" y="5"/>
                    </a:lnTo>
                    <a:lnTo>
                      <a:pt x="41" y="2"/>
                    </a:lnTo>
                    <a:lnTo>
                      <a:pt x="31" y="0"/>
                    </a:lnTo>
                    <a:lnTo>
                      <a:pt x="23" y="2"/>
                    </a:lnTo>
                    <a:lnTo>
                      <a:pt x="15" y="5"/>
                    </a:lnTo>
                    <a:lnTo>
                      <a:pt x="8" y="10"/>
                    </a:lnTo>
                    <a:lnTo>
                      <a:pt x="3" y="17"/>
                    </a:lnTo>
                    <a:lnTo>
                      <a:pt x="0" y="23"/>
                    </a:lnTo>
                    <a:lnTo>
                      <a:pt x="0" y="33"/>
                    </a:lnTo>
                    <a:lnTo>
                      <a:pt x="0" y="41"/>
                    </a:lnTo>
                    <a:lnTo>
                      <a:pt x="3" y="49"/>
                    </a:lnTo>
                    <a:lnTo>
                      <a:pt x="8" y="56"/>
                    </a:lnTo>
                    <a:lnTo>
                      <a:pt x="15" y="61"/>
                    </a:lnTo>
                    <a:lnTo>
                      <a:pt x="23" y="64"/>
                    </a:lnTo>
                    <a:lnTo>
                      <a:pt x="31" y="64"/>
                    </a:lnTo>
                    <a:lnTo>
                      <a:pt x="41" y="64"/>
                    </a:lnTo>
                    <a:lnTo>
                      <a:pt x="47" y="61"/>
                    </a:lnTo>
                    <a:lnTo>
                      <a:pt x="54" y="56"/>
                    </a:lnTo>
                    <a:lnTo>
                      <a:pt x="60" y="49"/>
                    </a:lnTo>
                    <a:lnTo>
                      <a:pt x="62" y="41"/>
                    </a:lnTo>
                    <a:lnTo>
                      <a:pt x="63" y="33"/>
                    </a:lnTo>
                    <a:lnTo>
                      <a:pt x="63" y="33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25" name="Freeform 148"/>
              <p:cNvSpPr>
                <a:spLocks/>
              </p:cNvSpPr>
              <p:nvPr/>
            </p:nvSpPr>
            <p:spPr bwMode="auto">
              <a:xfrm>
                <a:off x="1258888" y="3684588"/>
                <a:ext cx="101600" cy="100013"/>
              </a:xfrm>
              <a:custGeom>
                <a:avLst/>
                <a:gdLst>
                  <a:gd name="T0" fmla="*/ 64 w 64"/>
                  <a:gd name="T1" fmla="*/ 31 h 63"/>
                  <a:gd name="T2" fmla="*/ 64 w 64"/>
                  <a:gd name="T3" fmla="*/ 23 h 63"/>
                  <a:gd name="T4" fmla="*/ 60 w 64"/>
                  <a:gd name="T5" fmla="*/ 14 h 63"/>
                  <a:gd name="T6" fmla="*/ 55 w 64"/>
                  <a:gd name="T7" fmla="*/ 8 h 63"/>
                  <a:gd name="T8" fmla="*/ 49 w 64"/>
                  <a:gd name="T9" fmla="*/ 3 h 63"/>
                  <a:gd name="T10" fmla="*/ 41 w 64"/>
                  <a:gd name="T11" fmla="*/ 0 h 63"/>
                  <a:gd name="T12" fmla="*/ 33 w 64"/>
                  <a:gd name="T13" fmla="*/ 0 h 63"/>
                  <a:gd name="T14" fmla="*/ 23 w 64"/>
                  <a:gd name="T15" fmla="*/ 0 h 63"/>
                  <a:gd name="T16" fmla="*/ 15 w 64"/>
                  <a:gd name="T17" fmla="*/ 3 h 63"/>
                  <a:gd name="T18" fmla="*/ 8 w 64"/>
                  <a:gd name="T19" fmla="*/ 8 h 63"/>
                  <a:gd name="T20" fmla="*/ 4 w 64"/>
                  <a:gd name="T21" fmla="*/ 14 h 63"/>
                  <a:gd name="T22" fmla="*/ 0 w 64"/>
                  <a:gd name="T23" fmla="*/ 23 h 63"/>
                  <a:gd name="T24" fmla="*/ 0 w 64"/>
                  <a:gd name="T25" fmla="*/ 31 h 63"/>
                  <a:gd name="T26" fmla="*/ 0 w 64"/>
                  <a:gd name="T27" fmla="*/ 40 h 63"/>
                  <a:gd name="T28" fmla="*/ 4 w 64"/>
                  <a:gd name="T29" fmla="*/ 47 h 63"/>
                  <a:gd name="T30" fmla="*/ 8 w 64"/>
                  <a:gd name="T31" fmla="*/ 53 h 63"/>
                  <a:gd name="T32" fmla="*/ 15 w 64"/>
                  <a:gd name="T33" fmla="*/ 58 h 63"/>
                  <a:gd name="T34" fmla="*/ 23 w 64"/>
                  <a:gd name="T35" fmla="*/ 62 h 63"/>
                  <a:gd name="T36" fmla="*/ 33 w 64"/>
                  <a:gd name="T37" fmla="*/ 63 h 63"/>
                  <a:gd name="T38" fmla="*/ 41 w 64"/>
                  <a:gd name="T39" fmla="*/ 62 h 63"/>
                  <a:gd name="T40" fmla="*/ 49 w 64"/>
                  <a:gd name="T41" fmla="*/ 58 h 63"/>
                  <a:gd name="T42" fmla="*/ 55 w 64"/>
                  <a:gd name="T43" fmla="*/ 53 h 63"/>
                  <a:gd name="T44" fmla="*/ 60 w 64"/>
                  <a:gd name="T45" fmla="*/ 47 h 63"/>
                  <a:gd name="T46" fmla="*/ 64 w 64"/>
                  <a:gd name="T47" fmla="*/ 40 h 63"/>
                  <a:gd name="T48" fmla="*/ 64 w 64"/>
                  <a:gd name="T49" fmla="*/ 31 h 63"/>
                  <a:gd name="T50" fmla="*/ 64 w 64"/>
                  <a:gd name="T51" fmla="*/ 3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4" h="63">
                    <a:moveTo>
                      <a:pt x="64" y="31"/>
                    </a:moveTo>
                    <a:lnTo>
                      <a:pt x="64" y="23"/>
                    </a:lnTo>
                    <a:lnTo>
                      <a:pt x="60" y="14"/>
                    </a:lnTo>
                    <a:lnTo>
                      <a:pt x="55" y="8"/>
                    </a:lnTo>
                    <a:lnTo>
                      <a:pt x="49" y="3"/>
                    </a:lnTo>
                    <a:lnTo>
                      <a:pt x="41" y="0"/>
                    </a:lnTo>
                    <a:lnTo>
                      <a:pt x="33" y="0"/>
                    </a:lnTo>
                    <a:lnTo>
                      <a:pt x="23" y="0"/>
                    </a:lnTo>
                    <a:lnTo>
                      <a:pt x="15" y="3"/>
                    </a:lnTo>
                    <a:lnTo>
                      <a:pt x="8" y="8"/>
                    </a:lnTo>
                    <a:lnTo>
                      <a:pt x="4" y="14"/>
                    </a:lnTo>
                    <a:lnTo>
                      <a:pt x="0" y="23"/>
                    </a:lnTo>
                    <a:lnTo>
                      <a:pt x="0" y="31"/>
                    </a:lnTo>
                    <a:lnTo>
                      <a:pt x="0" y="40"/>
                    </a:lnTo>
                    <a:lnTo>
                      <a:pt x="4" y="47"/>
                    </a:lnTo>
                    <a:lnTo>
                      <a:pt x="8" y="53"/>
                    </a:lnTo>
                    <a:lnTo>
                      <a:pt x="15" y="58"/>
                    </a:lnTo>
                    <a:lnTo>
                      <a:pt x="23" y="62"/>
                    </a:lnTo>
                    <a:lnTo>
                      <a:pt x="33" y="63"/>
                    </a:lnTo>
                    <a:lnTo>
                      <a:pt x="41" y="62"/>
                    </a:lnTo>
                    <a:lnTo>
                      <a:pt x="49" y="58"/>
                    </a:lnTo>
                    <a:lnTo>
                      <a:pt x="55" y="53"/>
                    </a:lnTo>
                    <a:lnTo>
                      <a:pt x="60" y="47"/>
                    </a:lnTo>
                    <a:lnTo>
                      <a:pt x="64" y="40"/>
                    </a:lnTo>
                    <a:lnTo>
                      <a:pt x="64" y="31"/>
                    </a:lnTo>
                    <a:lnTo>
                      <a:pt x="64" y="31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26" name="Freeform 149"/>
              <p:cNvSpPr>
                <a:spLocks/>
              </p:cNvSpPr>
              <p:nvPr/>
            </p:nvSpPr>
            <p:spPr bwMode="auto">
              <a:xfrm>
                <a:off x="1838325" y="3506788"/>
                <a:ext cx="100013" cy="103188"/>
              </a:xfrm>
              <a:custGeom>
                <a:avLst/>
                <a:gdLst>
                  <a:gd name="T0" fmla="*/ 63 w 63"/>
                  <a:gd name="T1" fmla="*/ 32 h 65"/>
                  <a:gd name="T2" fmla="*/ 63 w 63"/>
                  <a:gd name="T3" fmla="*/ 24 h 65"/>
                  <a:gd name="T4" fmla="*/ 60 w 63"/>
                  <a:gd name="T5" fmla="*/ 16 h 65"/>
                  <a:gd name="T6" fmla="*/ 55 w 63"/>
                  <a:gd name="T7" fmla="*/ 10 h 65"/>
                  <a:gd name="T8" fmla="*/ 49 w 63"/>
                  <a:gd name="T9" fmla="*/ 5 h 65"/>
                  <a:gd name="T10" fmla="*/ 41 w 63"/>
                  <a:gd name="T11" fmla="*/ 2 h 65"/>
                  <a:gd name="T12" fmla="*/ 33 w 63"/>
                  <a:gd name="T13" fmla="*/ 0 h 65"/>
                  <a:gd name="T14" fmla="*/ 23 w 63"/>
                  <a:gd name="T15" fmla="*/ 2 h 65"/>
                  <a:gd name="T16" fmla="*/ 16 w 63"/>
                  <a:gd name="T17" fmla="*/ 5 h 65"/>
                  <a:gd name="T18" fmla="*/ 10 w 63"/>
                  <a:gd name="T19" fmla="*/ 10 h 65"/>
                  <a:gd name="T20" fmla="*/ 3 w 63"/>
                  <a:gd name="T21" fmla="*/ 16 h 65"/>
                  <a:gd name="T22" fmla="*/ 2 w 63"/>
                  <a:gd name="T23" fmla="*/ 24 h 65"/>
                  <a:gd name="T24" fmla="*/ 0 w 63"/>
                  <a:gd name="T25" fmla="*/ 32 h 65"/>
                  <a:gd name="T26" fmla="*/ 2 w 63"/>
                  <a:gd name="T27" fmla="*/ 40 h 65"/>
                  <a:gd name="T28" fmla="*/ 3 w 63"/>
                  <a:gd name="T29" fmla="*/ 49 h 65"/>
                  <a:gd name="T30" fmla="*/ 10 w 63"/>
                  <a:gd name="T31" fmla="*/ 55 h 65"/>
                  <a:gd name="T32" fmla="*/ 16 w 63"/>
                  <a:gd name="T33" fmla="*/ 60 h 65"/>
                  <a:gd name="T34" fmla="*/ 23 w 63"/>
                  <a:gd name="T35" fmla="*/ 63 h 65"/>
                  <a:gd name="T36" fmla="*/ 33 w 63"/>
                  <a:gd name="T37" fmla="*/ 65 h 65"/>
                  <a:gd name="T38" fmla="*/ 41 w 63"/>
                  <a:gd name="T39" fmla="*/ 63 h 65"/>
                  <a:gd name="T40" fmla="*/ 49 w 63"/>
                  <a:gd name="T41" fmla="*/ 60 h 65"/>
                  <a:gd name="T42" fmla="*/ 55 w 63"/>
                  <a:gd name="T43" fmla="*/ 55 h 65"/>
                  <a:gd name="T44" fmla="*/ 60 w 63"/>
                  <a:gd name="T45" fmla="*/ 49 h 65"/>
                  <a:gd name="T46" fmla="*/ 63 w 63"/>
                  <a:gd name="T47" fmla="*/ 40 h 65"/>
                  <a:gd name="T48" fmla="*/ 63 w 63"/>
                  <a:gd name="T49" fmla="*/ 32 h 65"/>
                  <a:gd name="T50" fmla="*/ 63 w 63"/>
                  <a:gd name="T51" fmla="*/ 3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3" h="65">
                    <a:moveTo>
                      <a:pt x="63" y="32"/>
                    </a:moveTo>
                    <a:lnTo>
                      <a:pt x="63" y="24"/>
                    </a:lnTo>
                    <a:lnTo>
                      <a:pt x="60" y="16"/>
                    </a:lnTo>
                    <a:lnTo>
                      <a:pt x="55" y="10"/>
                    </a:lnTo>
                    <a:lnTo>
                      <a:pt x="49" y="5"/>
                    </a:lnTo>
                    <a:lnTo>
                      <a:pt x="41" y="2"/>
                    </a:lnTo>
                    <a:lnTo>
                      <a:pt x="33" y="0"/>
                    </a:lnTo>
                    <a:lnTo>
                      <a:pt x="23" y="2"/>
                    </a:lnTo>
                    <a:lnTo>
                      <a:pt x="16" y="5"/>
                    </a:lnTo>
                    <a:lnTo>
                      <a:pt x="10" y="10"/>
                    </a:lnTo>
                    <a:lnTo>
                      <a:pt x="3" y="16"/>
                    </a:lnTo>
                    <a:lnTo>
                      <a:pt x="2" y="24"/>
                    </a:lnTo>
                    <a:lnTo>
                      <a:pt x="0" y="32"/>
                    </a:lnTo>
                    <a:lnTo>
                      <a:pt x="2" y="40"/>
                    </a:lnTo>
                    <a:lnTo>
                      <a:pt x="3" y="49"/>
                    </a:lnTo>
                    <a:lnTo>
                      <a:pt x="10" y="55"/>
                    </a:lnTo>
                    <a:lnTo>
                      <a:pt x="16" y="60"/>
                    </a:lnTo>
                    <a:lnTo>
                      <a:pt x="23" y="63"/>
                    </a:lnTo>
                    <a:lnTo>
                      <a:pt x="33" y="65"/>
                    </a:lnTo>
                    <a:lnTo>
                      <a:pt x="41" y="63"/>
                    </a:lnTo>
                    <a:lnTo>
                      <a:pt x="49" y="60"/>
                    </a:lnTo>
                    <a:lnTo>
                      <a:pt x="55" y="55"/>
                    </a:lnTo>
                    <a:lnTo>
                      <a:pt x="60" y="49"/>
                    </a:lnTo>
                    <a:lnTo>
                      <a:pt x="63" y="40"/>
                    </a:lnTo>
                    <a:lnTo>
                      <a:pt x="63" y="32"/>
                    </a:lnTo>
                    <a:lnTo>
                      <a:pt x="63" y="32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27" name="Freeform 150"/>
              <p:cNvSpPr>
                <a:spLocks/>
              </p:cNvSpPr>
              <p:nvPr/>
            </p:nvSpPr>
            <p:spPr bwMode="auto">
              <a:xfrm>
                <a:off x="2409825" y="3576638"/>
                <a:ext cx="103188" cy="100013"/>
              </a:xfrm>
              <a:custGeom>
                <a:avLst/>
                <a:gdLst>
                  <a:gd name="T0" fmla="*/ 65 w 65"/>
                  <a:gd name="T1" fmla="*/ 31 h 63"/>
                  <a:gd name="T2" fmla="*/ 63 w 65"/>
                  <a:gd name="T3" fmla="*/ 22 h 63"/>
                  <a:gd name="T4" fmla="*/ 60 w 65"/>
                  <a:gd name="T5" fmla="*/ 14 h 63"/>
                  <a:gd name="T6" fmla="*/ 55 w 65"/>
                  <a:gd name="T7" fmla="*/ 8 h 63"/>
                  <a:gd name="T8" fmla="*/ 49 w 65"/>
                  <a:gd name="T9" fmla="*/ 3 h 63"/>
                  <a:gd name="T10" fmla="*/ 41 w 65"/>
                  <a:gd name="T11" fmla="*/ 0 h 63"/>
                  <a:gd name="T12" fmla="*/ 33 w 65"/>
                  <a:gd name="T13" fmla="*/ 0 h 63"/>
                  <a:gd name="T14" fmla="*/ 25 w 65"/>
                  <a:gd name="T15" fmla="*/ 0 h 63"/>
                  <a:gd name="T16" fmla="*/ 16 w 65"/>
                  <a:gd name="T17" fmla="*/ 3 h 63"/>
                  <a:gd name="T18" fmla="*/ 10 w 65"/>
                  <a:gd name="T19" fmla="*/ 8 h 63"/>
                  <a:gd name="T20" fmla="*/ 5 w 65"/>
                  <a:gd name="T21" fmla="*/ 14 h 63"/>
                  <a:gd name="T22" fmla="*/ 2 w 65"/>
                  <a:gd name="T23" fmla="*/ 22 h 63"/>
                  <a:gd name="T24" fmla="*/ 0 w 65"/>
                  <a:gd name="T25" fmla="*/ 31 h 63"/>
                  <a:gd name="T26" fmla="*/ 2 w 65"/>
                  <a:gd name="T27" fmla="*/ 40 h 63"/>
                  <a:gd name="T28" fmla="*/ 5 w 65"/>
                  <a:gd name="T29" fmla="*/ 47 h 63"/>
                  <a:gd name="T30" fmla="*/ 10 w 65"/>
                  <a:gd name="T31" fmla="*/ 53 h 63"/>
                  <a:gd name="T32" fmla="*/ 16 w 65"/>
                  <a:gd name="T33" fmla="*/ 60 h 63"/>
                  <a:gd name="T34" fmla="*/ 25 w 65"/>
                  <a:gd name="T35" fmla="*/ 61 h 63"/>
                  <a:gd name="T36" fmla="*/ 33 w 65"/>
                  <a:gd name="T37" fmla="*/ 63 h 63"/>
                  <a:gd name="T38" fmla="*/ 41 w 65"/>
                  <a:gd name="T39" fmla="*/ 61 h 63"/>
                  <a:gd name="T40" fmla="*/ 49 w 65"/>
                  <a:gd name="T41" fmla="*/ 60 h 63"/>
                  <a:gd name="T42" fmla="*/ 55 w 65"/>
                  <a:gd name="T43" fmla="*/ 53 h 63"/>
                  <a:gd name="T44" fmla="*/ 60 w 65"/>
                  <a:gd name="T45" fmla="*/ 47 h 63"/>
                  <a:gd name="T46" fmla="*/ 63 w 65"/>
                  <a:gd name="T47" fmla="*/ 40 h 63"/>
                  <a:gd name="T48" fmla="*/ 65 w 65"/>
                  <a:gd name="T49" fmla="*/ 31 h 63"/>
                  <a:gd name="T50" fmla="*/ 65 w 65"/>
                  <a:gd name="T51" fmla="*/ 3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5" h="63">
                    <a:moveTo>
                      <a:pt x="65" y="31"/>
                    </a:moveTo>
                    <a:lnTo>
                      <a:pt x="63" y="22"/>
                    </a:lnTo>
                    <a:lnTo>
                      <a:pt x="60" y="14"/>
                    </a:lnTo>
                    <a:lnTo>
                      <a:pt x="55" y="8"/>
                    </a:lnTo>
                    <a:lnTo>
                      <a:pt x="49" y="3"/>
                    </a:lnTo>
                    <a:lnTo>
                      <a:pt x="41" y="0"/>
                    </a:lnTo>
                    <a:lnTo>
                      <a:pt x="33" y="0"/>
                    </a:lnTo>
                    <a:lnTo>
                      <a:pt x="25" y="0"/>
                    </a:lnTo>
                    <a:lnTo>
                      <a:pt x="16" y="3"/>
                    </a:lnTo>
                    <a:lnTo>
                      <a:pt x="10" y="8"/>
                    </a:lnTo>
                    <a:lnTo>
                      <a:pt x="5" y="14"/>
                    </a:lnTo>
                    <a:lnTo>
                      <a:pt x="2" y="22"/>
                    </a:lnTo>
                    <a:lnTo>
                      <a:pt x="0" y="31"/>
                    </a:lnTo>
                    <a:lnTo>
                      <a:pt x="2" y="40"/>
                    </a:lnTo>
                    <a:lnTo>
                      <a:pt x="5" y="47"/>
                    </a:lnTo>
                    <a:lnTo>
                      <a:pt x="10" y="53"/>
                    </a:lnTo>
                    <a:lnTo>
                      <a:pt x="16" y="60"/>
                    </a:lnTo>
                    <a:lnTo>
                      <a:pt x="25" y="61"/>
                    </a:lnTo>
                    <a:lnTo>
                      <a:pt x="33" y="63"/>
                    </a:lnTo>
                    <a:lnTo>
                      <a:pt x="41" y="61"/>
                    </a:lnTo>
                    <a:lnTo>
                      <a:pt x="49" y="60"/>
                    </a:lnTo>
                    <a:lnTo>
                      <a:pt x="55" y="53"/>
                    </a:lnTo>
                    <a:lnTo>
                      <a:pt x="60" y="47"/>
                    </a:lnTo>
                    <a:lnTo>
                      <a:pt x="63" y="40"/>
                    </a:lnTo>
                    <a:lnTo>
                      <a:pt x="65" y="31"/>
                    </a:lnTo>
                    <a:lnTo>
                      <a:pt x="65" y="31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28" name="Freeform 151"/>
              <p:cNvSpPr>
                <a:spLocks/>
              </p:cNvSpPr>
              <p:nvPr/>
            </p:nvSpPr>
            <p:spPr bwMode="auto">
              <a:xfrm>
                <a:off x="2994025" y="3527425"/>
                <a:ext cx="101600" cy="103188"/>
              </a:xfrm>
              <a:custGeom>
                <a:avLst/>
                <a:gdLst>
                  <a:gd name="T0" fmla="*/ 64 w 64"/>
                  <a:gd name="T1" fmla="*/ 32 h 65"/>
                  <a:gd name="T2" fmla="*/ 64 w 64"/>
                  <a:gd name="T3" fmla="*/ 24 h 65"/>
                  <a:gd name="T4" fmla="*/ 60 w 64"/>
                  <a:gd name="T5" fmla="*/ 16 h 65"/>
                  <a:gd name="T6" fmla="*/ 56 w 64"/>
                  <a:gd name="T7" fmla="*/ 10 h 65"/>
                  <a:gd name="T8" fmla="*/ 49 w 64"/>
                  <a:gd name="T9" fmla="*/ 5 h 65"/>
                  <a:gd name="T10" fmla="*/ 41 w 64"/>
                  <a:gd name="T11" fmla="*/ 2 h 65"/>
                  <a:gd name="T12" fmla="*/ 33 w 64"/>
                  <a:gd name="T13" fmla="*/ 0 h 65"/>
                  <a:gd name="T14" fmla="*/ 23 w 64"/>
                  <a:gd name="T15" fmla="*/ 2 h 65"/>
                  <a:gd name="T16" fmla="*/ 17 w 64"/>
                  <a:gd name="T17" fmla="*/ 5 h 65"/>
                  <a:gd name="T18" fmla="*/ 8 w 64"/>
                  <a:gd name="T19" fmla="*/ 10 h 65"/>
                  <a:gd name="T20" fmla="*/ 4 w 64"/>
                  <a:gd name="T21" fmla="*/ 16 h 65"/>
                  <a:gd name="T22" fmla="*/ 0 w 64"/>
                  <a:gd name="T23" fmla="*/ 24 h 65"/>
                  <a:gd name="T24" fmla="*/ 0 w 64"/>
                  <a:gd name="T25" fmla="*/ 32 h 65"/>
                  <a:gd name="T26" fmla="*/ 0 w 64"/>
                  <a:gd name="T27" fmla="*/ 40 h 65"/>
                  <a:gd name="T28" fmla="*/ 4 w 64"/>
                  <a:gd name="T29" fmla="*/ 49 h 65"/>
                  <a:gd name="T30" fmla="*/ 8 w 64"/>
                  <a:gd name="T31" fmla="*/ 55 h 65"/>
                  <a:gd name="T32" fmla="*/ 17 w 64"/>
                  <a:gd name="T33" fmla="*/ 60 h 65"/>
                  <a:gd name="T34" fmla="*/ 23 w 64"/>
                  <a:gd name="T35" fmla="*/ 63 h 65"/>
                  <a:gd name="T36" fmla="*/ 33 w 64"/>
                  <a:gd name="T37" fmla="*/ 65 h 65"/>
                  <a:gd name="T38" fmla="*/ 41 w 64"/>
                  <a:gd name="T39" fmla="*/ 63 h 65"/>
                  <a:gd name="T40" fmla="*/ 49 w 64"/>
                  <a:gd name="T41" fmla="*/ 60 h 65"/>
                  <a:gd name="T42" fmla="*/ 56 w 64"/>
                  <a:gd name="T43" fmla="*/ 55 h 65"/>
                  <a:gd name="T44" fmla="*/ 60 w 64"/>
                  <a:gd name="T45" fmla="*/ 49 h 65"/>
                  <a:gd name="T46" fmla="*/ 64 w 64"/>
                  <a:gd name="T47" fmla="*/ 40 h 65"/>
                  <a:gd name="T48" fmla="*/ 64 w 64"/>
                  <a:gd name="T49" fmla="*/ 32 h 65"/>
                  <a:gd name="T50" fmla="*/ 64 w 64"/>
                  <a:gd name="T51" fmla="*/ 32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</a:cxnLst>
                <a:rect l="0" t="0" r="r" b="b"/>
                <a:pathLst>
                  <a:path w="64" h="65">
                    <a:moveTo>
                      <a:pt x="64" y="32"/>
                    </a:moveTo>
                    <a:lnTo>
                      <a:pt x="64" y="24"/>
                    </a:lnTo>
                    <a:lnTo>
                      <a:pt x="60" y="16"/>
                    </a:lnTo>
                    <a:lnTo>
                      <a:pt x="56" y="10"/>
                    </a:lnTo>
                    <a:lnTo>
                      <a:pt x="49" y="5"/>
                    </a:lnTo>
                    <a:lnTo>
                      <a:pt x="41" y="2"/>
                    </a:lnTo>
                    <a:lnTo>
                      <a:pt x="33" y="0"/>
                    </a:lnTo>
                    <a:lnTo>
                      <a:pt x="23" y="2"/>
                    </a:lnTo>
                    <a:lnTo>
                      <a:pt x="17" y="5"/>
                    </a:lnTo>
                    <a:lnTo>
                      <a:pt x="8" y="10"/>
                    </a:lnTo>
                    <a:lnTo>
                      <a:pt x="4" y="16"/>
                    </a:lnTo>
                    <a:lnTo>
                      <a:pt x="0" y="24"/>
                    </a:lnTo>
                    <a:lnTo>
                      <a:pt x="0" y="32"/>
                    </a:lnTo>
                    <a:lnTo>
                      <a:pt x="0" y="40"/>
                    </a:lnTo>
                    <a:lnTo>
                      <a:pt x="4" y="49"/>
                    </a:lnTo>
                    <a:lnTo>
                      <a:pt x="8" y="55"/>
                    </a:lnTo>
                    <a:lnTo>
                      <a:pt x="17" y="60"/>
                    </a:lnTo>
                    <a:lnTo>
                      <a:pt x="23" y="63"/>
                    </a:lnTo>
                    <a:lnTo>
                      <a:pt x="33" y="65"/>
                    </a:lnTo>
                    <a:lnTo>
                      <a:pt x="41" y="63"/>
                    </a:lnTo>
                    <a:lnTo>
                      <a:pt x="49" y="60"/>
                    </a:lnTo>
                    <a:lnTo>
                      <a:pt x="56" y="55"/>
                    </a:lnTo>
                    <a:lnTo>
                      <a:pt x="60" y="49"/>
                    </a:lnTo>
                    <a:lnTo>
                      <a:pt x="64" y="40"/>
                    </a:lnTo>
                    <a:lnTo>
                      <a:pt x="64" y="32"/>
                    </a:lnTo>
                    <a:lnTo>
                      <a:pt x="64" y="32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1036" name="ZoneTexte 1035"/>
            <p:cNvSpPr txBox="1"/>
            <p:nvPr/>
          </p:nvSpPr>
          <p:spPr>
            <a:xfrm>
              <a:off x="792711" y="3890964"/>
              <a:ext cx="32092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</a:t>
              </a:r>
            </a:p>
          </p:txBody>
        </p:sp>
        <p:sp>
          <p:nvSpPr>
            <p:cNvPr id="195" name="ZoneTexte 194"/>
            <p:cNvSpPr txBox="1"/>
            <p:nvPr/>
          </p:nvSpPr>
          <p:spPr>
            <a:xfrm>
              <a:off x="844006" y="3436237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196" name="ZoneTexte 195"/>
            <p:cNvSpPr txBox="1"/>
            <p:nvPr/>
          </p:nvSpPr>
          <p:spPr>
            <a:xfrm>
              <a:off x="844006" y="2981511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197" name="ZoneTexte 196"/>
            <p:cNvSpPr txBox="1"/>
            <p:nvPr/>
          </p:nvSpPr>
          <p:spPr>
            <a:xfrm>
              <a:off x="844006" y="2526785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198" name="ZoneTexte 197"/>
            <p:cNvSpPr txBox="1"/>
            <p:nvPr/>
          </p:nvSpPr>
          <p:spPr>
            <a:xfrm>
              <a:off x="844006" y="2072059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199" name="ZoneTexte 198"/>
            <p:cNvSpPr txBox="1"/>
            <p:nvPr/>
          </p:nvSpPr>
          <p:spPr>
            <a:xfrm>
              <a:off x="1292399" y="4087813"/>
              <a:ext cx="26962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01" name="ZoneTexte 200"/>
            <p:cNvSpPr txBox="1"/>
            <p:nvPr/>
          </p:nvSpPr>
          <p:spPr>
            <a:xfrm>
              <a:off x="1822166" y="408781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202" name="ZoneTexte 201"/>
            <p:cNvSpPr txBox="1"/>
            <p:nvPr/>
          </p:nvSpPr>
          <p:spPr>
            <a:xfrm>
              <a:off x="2400809" y="408781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03" name="ZoneTexte 202"/>
            <p:cNvSpPr txBox="1"/>
            <p:nvPr/>
          </p:nvSpPr>
          <p:spPr>
            <a:xfrm>
              <a:off x="2985009" y="408781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72</a:t>
              </a:r>
            </a:p>
          </p:txBody>
        </p:sp>
        <p:sp>
          <p:nvSpPr>
            <p:cNvPr id="204" name="ZoneTexte 203"/>
            <p:cNvSpPr txBox="1"/>
            <p:nvPr/>
          </p:nvSpPr>
          <p:spPr>
            <a:xfrm>
              <a:off x="3569209" y="4087813"/>
              <a:ext cx="35458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207" name="TextBox 137"/>
            <p:cNvSpPr txBox="1">
              <a:spLocks noChangeArrowheads="1"/>
            </p:cNvSpPr>
            <p:nvPr/>
          </p:nvSpPr>
          <p:spPr bwMode="auto">
            <a:xfrm>
              <a:off x="2228056" y="4422198"/>
              <a:ext cx="731837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>
                  <a:solidFill>
                    <a:srgbClr val="000066"/>
                  </a:solidFill>
                </a:rPr>
                <a:t>Week</a:t>
              </a:r>
            </a:p>
          </p:txBody>
        </p:sp>
        <p:grpSp>
          <p:nvGrpSpPr>
            <p:cNvPr id="219" name="Group 8"/>
            <p:cNvGrpSpPr/>
            <p:nvPr/>
          </p:nvGrpSpPr>
          <p:grpSpPr>
            <a:xfrm>
              <a:off x="3406433" y="2514085"/>
              <a:ext cx="1009950" cy="1449411"/>
              <a:chOff x="3214389" y="2485122"/>
              <a:chExt cx="1009950" cy="1449411"/>
            </a:xfrm>
          </p:grpSpPr>
          <p:sp>
            <p:nvSpPr>
              <p:cNvPr id="220" name="TextBox 12"/>
              <p:cNvSpPr txBox="1">
                <a:spLocks noChangeArrowheads="1"/>
              </p:cNvSpPr>
              <p:nvPr/>
            </p:nvSpPr>
            <p:spPr bwMode="auto">
              <a:xfrm>
                <a:off x="3754438" y="2485122"/>
                <a:ext cx="365125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spcBef>
                    <a:spcPts val="300"/>
                  </a:spcBef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auto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  <a:defRPr/>
                </a:pPr>
                <a:r>
                  <a:rPr lang="en-US" altLang="en-US" sz="1400" b="1" kern="0" dirty="0">
                    <a:solidFill>
                      <a:srgbClr val="333399"/>
                    </a:solidFill>
                    <a:latin typeface="+mj-lt"/>
                  </a:rPr>
                  <a:t>2.2</a:t>
                </a:r>
              </a:p>
            </p:txBody>
          </p:sp>
          <p:sp>
            <p:nvSpPr>
              <p:cNvPr id="221" name="TextBox 13"/>
              <p:cNvSpPr txBox="1">
                <a:spLocks noChangeArrowheads="1"/>
              </p:cNvSpPr>
              <p:nvPr/>
            </p:nvSpPr>
            <p:spPr bwMode="auto">
              <a:xfrm>
                <a:off x="3670893" y="3680018"/>
                <a:ext cx="469901" cy="25451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spcBef>
                    <a:spcPts val="300"/>
                  </a:spcBef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auto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  <a:defRPr/>
                </a:pPr>
                <a:r>
                  <a:rPr lang="en-US" altLang="en-US" sz="1400" b="1" kern="0" dirty="0">
                    <a:solidFill>
                      <a:srgbClr val="333399"/>
                    </a:solidFill>
                    <a:latin typeface="+mj-lt"/>
                  </a:rPr>
                  <a:t>-0.2</a:t>
                </a:r>
              </a:p>
            </p:txBody>
          </p:sp>
          <p:sp>
            <p:nvSpPr>
              <p:cNvPr id="222" name="Right Bracket 130"/>
              <p:cNvSpPr>
                <a:spLocks/>
              </p:cNvSpPr>
              <p:nvPr/>
            </p:nvSpPr>
            <p:spPr bwMode="auto">
              <a:xfrm>
                <a:off x="4154488" y="2603246"/>
                <a:ext cx="69850" cy="1041691"/>
              </a:xfrm>
              <a:prstGeom prst="rightBracket">
                <a:avLst>
                  <a:gd name="adj" fmla="val 0"/>
                </a:avLst>
              </a:prstGeom>
              <a:noFill/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en-US" altLang="en-US" sz="12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223" name="Rectangle 16"/>
              <p:cNvSpPr>
                <a:spLocks noChangeArrowheads="1"/>
              </p:cNvSpPr>
              <p:nvPr/>
            </p:nvSpPr>
            <p:spPr bwMode="auto">
              <a:xfrm>
                <a:off x="3214389" y="2995965"/>
                <a:ext cx="1009950" cy="184666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ts val="300"/>
                  </a:spcBef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auto">
                  <a:spcBef>
                    <a:spcPct val="20000"/>
                  </a:spcBef>
                  <a:spcAft>
                    <a:spcPct val="0"/>
                  </a:spcAft>
                  <a:buClr>
                    <a:srgbClr val="990000"/>
                  </a:buClr>
                  <a:buFontTx/>
                  <a:buNone/>
                  <a:defRPr/>
                </a:pPr>
                <a:r>
                  <a:rPr lang="en-US" altLang="en-US" sz="1200" kern="0" dirty="0">
                    <a:solidFill>
                      <a:srgbClr val="000066"/>
                    </a:solidFill>
                  </a:rPr>
                  <a:t>p &lt; 0.001</a:t>
                </a:r>
              </a:p>
            </p:txBody>
          </p:sp>
        </p:grpSp>
        <p:sp>
          <p:nvSpPr>
            <p:cNvPr id="224" name="TextBox 12"/>
            <p:cNvSpPr txBox="1">
              <a:spLocks noChangeArrowheads="1"/>
            </p:cNvSpPr>
            <p:nvPr/>
          </p:nvSpPr>
          <p:spPr bwMode="auto">
            <a:xfrm>
              <a:off x="2401617" y="2422814"/>
              <a:ext cx="3651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400" b="1" kern="0" dirty="0">
                  <a:solidFill>
                    <a:srgbClr val="333399"/>
                  </a:solidFill>
                  <a:latin typeface="+mj-lt"/>
                </a:rPr>
                <a:t>1.7</a:t>
              </a:r>
            </a:p>
          </p:txBody>
        </p:sp>
        <p:sp>
          <p:nvSpPr>
            <p:cNvPr id="225" name="TextBox 12"/>
            <p:cNvSpPr txBox="1">
              <a:spLocks noChangeArrowheads="1"/>
            </p:cNvSpPr>
            <p:nvPr/>
          </p:nvSpPr>
          <p:spPr bwMode="auto">
            <a:xfrm>
              <a:off x="2362323" y="3196966"/>
              <a:ext cx="571777" cy="2764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400" b="1" kern="0" dirty="0">
                  <a:solidFill>
                    <a:srgbClr val="333399"/>
                  </a:solidFill>
                  <a:latin typeface="+mj-lt"/>
                </a:rPr>
                <a:t>-0.1</a:t>
              </a:r>
            </a:p>
          </p:txBody>
        </p:sp>
      </p:grpSp>
      <p:grpSp>
        <p:nvGrpSpPr>
          <p:cNvPr id="11" name="Groupe 10"/>
          <p:cNvGrpSpPr/>
          <p:nvPr/>
        </p:nvGrpSpPr>
        <p:grpSpPr>
          <a:xfrm>
            <a:off x="4963812" y="2326057"/>
            <a:ext cx="3805958" cy="2532702"/>
            <a:chOff x="4960126" y="2072059"/>
            <a:chExt cx="3643229" cy="2532702"/>
          </a:xfrm>
        </p:grpSpPr>
        <p:grpSp>
          <p:nvGrpSpPr>
            <p:cNvPr id="1035" name="Groupe 1034"/>
            <p:cNvGrpSpPr/>
            <p:nvPr/>
          </p:nvGrpSpPr>
          <p:grpSpPr>
            <a:xfrm>
              <a:off x="5211763" y="2203450"/>
              <a:ext cx="3105150" cy="1928813"/>
              <a:chOff x="5097463" y="2136775"/>
              <a:chExt cx="3105150" cy="1928813"/>
            </a:xfrm>
          </p:grpSpPr>
          <p:sp>
            <p:nvSpPr>
              <p:cNvPr id="17" name="Freeform 30"/>
              <p:cNvSpPr>
                <a:spLocks/>
              </p:cNvSpPr>
              <p:nvPr/>
            </p:nvSpPr>
            <p:spPr bwMode="auto">
              <a:xfrm>
                <a:off x="5187950" y="2136775"/>
                <a:ext cx="3014663" cy="1822450"/>
              </a:xfrm>
              <a:custGeom>
                <a:avLst/>
                <a:gdLst>
                  <a:gd name="T0" fmla="*/ 1899 w 1899"/>
                  <a:gd name="T1" fmla="*/ 1148 h 1148"/>
                  <a:gd name="T2" fmla="*/ 0 w 1899"/>
                  <a:gd name="T3" fmla="*/ 1148 h 1148"/>
                  <a:gd name="T4" fmla="*/ 0 w 1899"/>
                  <a:gd name="T5" fmla="*/ 0 h 114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</a:cxnLst>
                <a:rect l="0" t="0" r="r" b="b"/>
                <a:pathLst>
                  <a:path w="1899" h="1148">
                    <a:moveTo>
                      <a:pt x="1899" y="1148"/>
                    </a:moveTo>
                    <a:lnTo>
                      <a:pt x="0" y="1148"/>
                    </a:lnTo>
                    <a:lnTo>
                      <a:pt x="0" y="0"/>
                    </a:lnTo>
                  </a:path>
                </a:pathLst>
              </a:cu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" name="Line 31"/>
              <p:cNvSpPr>
                <a:spLocks noChangeShapeType="1"/>
              </p:cNvSpPr>
              <p:nvPr/>
            </p:nvSpPr>
            <p:spPr bwMode="auto">
              <a:xfrm flipV="1">
                <a:off x="7199313" y="3959225"/>
                <a:ext cx="0" cy="106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9" name="Line 32"/>
              <p:cNvSpPr>
                <a:spLocks noChangeShapeType="1"/>
              </p:cNvSpPr>
              <p:nvPr/>
            </p:nvSpPr>
            <p:spPr bwMode="auto">
              <a:xfrm flipV="1">
                <a:off x="7778750" y="3959225"/>
                <a:ext cx="0" cy="106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20" name="Line 33"/>
              <p:cNvSpPr>
                <a:spLocks noChangeShapeType="1"/>
              </p:cNvSpPr>
              <p:nvPr/>
            </p:nvSpPr>
            <p:spPr bwMode="auto">
              <a:xfrm flipV="1">
                <a:off x="6040438" y="3959225"/>
                <a:ext cx="0" cy="106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21" name="Line 34"/>
              <p:cNvSpPr>
                <a:spLocks noChangeShapeType="1"/>
              </p:cNvSpPr>
              <p:nvPr/>
            </p:nvSpPr>
            <p:spPr bwMode="auto">
              <a:xfrm flipV="1">
                <a:off x="6619875" y="3959225"/>
                <a:ext cx="0" cy="106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25" name="Line 38"/>
              <p:cNvSpPr>
                <a:spLocks noChangeShapeType="1"/>
              </p:cNvSpPr>
              <p:nvPr/>
            </p:nvSpPr>
            <p:spPr bwMode="auto">
              <a:xfrm flipV="1">
                <a:off x="5461000" y="3959225"/>
                <a:ext cx="0" cy="106363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28" name="Line 41"/>
              <p:cNvSpPr>
                <a:spLocks noChangeShapeType="1"/>
              </p:cNvSpPr>
              <p:nvPr/>
            </p:nvSpPr>
            <p:spPr bwMode="auto">
              <a:xfrm>
                <a:off x="5097463" y="2144713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29" name="Line 42"/>
              <p:cNvSpPr>
                <a:spLocks noChangeShapeType="1"/>
              </p:cNvSpPr>
              <p:nvPr/>
            </p:nvSpPr>
            <p:spPr bwMode="auto">
              <a:xfrm>
                <a:off x="5097463" y="3051175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30" name="Line 43"/>
              <p:cNvSpPr>
                <a:spLocks noChangeShapeType="1"/>
              </p:cNvSpPr>
              <p:nvPr/>
            </p:nvSpPr>
            <p:spPr bwMode="auto">
              <a:xfrm>
                <a:off x="5097463" y="2597150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31" name="Line 44"/>
              <p:cNvSpPr>
                <a:spLocks noChangeShapeType="1"/>
              </p:cNvSpPr>
              <p:nvPr/>
            </p:nvSpPr>
            <p:spPr bwMode="auto">
              <a:xfrm>
                <a:off x="5097463" y="3506788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32" name="Line 45"/>
              <p:cNvSpPr>
                <a:spLocks noChangeShapeType="1"/>
              </p:cNvSpPr>
              <p:nvPr/>
            </p:nvSpPr>
            <p:spPr bwMode="auto">
              <a:xfrm>
                <a:off x="5097463" y="3959225"/>
                <a:ext cx="90488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39" name="Line 52"/>
              <p:cNvSpPr>
                <a:spLocks noChangeShapeType="1"/>
              </p:cNvSpPr>
              <p:nvPr/>
            </p:nvSpPr>
            <p:spPr bwMode="auto">
              <a:xfrm>
                <a:off x="5187950" y="3506788"/>
                <a:ext cx="3014663" cy="0"/>
              </a:xfrm>
              <a:prstGeom prst="line">
                <a:avLst/>
              </a:prstGeom>
              <a:noFill/>
              <a:ln w="1270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40" name="Line 53"/>
              <p:cNvSpPr>
                <a:spLocks noChangeShapeType="1"/>
              </p:cNvSpPr>
              <p:nvPr/>
            </p:nvSpPr>
            <p:spPr bwMode="auto">
              <a:xfrm flipH="1">
                <a:off x="6627813" y="2803525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42" name="Line 54"/>
              <p:cNvSpPr>
                <a:spLocks noChangeShapeType="1"/>
              </p:cNvSpPr>
              <p:nvPr/>
            </p:nvSpPr>
            <p:spPr bwMode="auto">
              <a:xfrm flipH="1">
                <a:off x="6596063" y="2803525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54" name="Line 55"/>
              <p:cNvSpPr>
                <a:spLocks noChangeShapeType="1"/>
              </p:cNvSpPr>
              <p:nvPr/>
            </p:nvSpPr>
            <p:spPr bwMode="auto">
              <a:xfrm flipV="1">
                <a:off x="6627813" y="2803525"/>
                <a:ext cx="0" cy="280988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55" name="Line 56"/>
              <p:cNvSpPr>
                <a:spLocks noChangeShapeType="1"/>
              </p:cNvSpPr>
              <p:nvPr/>
            </p:nvSpPr>
            <p:spPr bwMode="auto">
              <a:xfrm flipH="1">
                <a:off x="7196138" y="2944813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56" name="Line 57"/>
              <p:cNvSpPr>
                <a:spLocks noChangeShapeType="1"/>
              </p:cNvSpPr>
              <p:nvPr/>
            </p:nvSpPr>
            <p:spPr bwMode="auto">
              <a:xfrm flipH="1">
                <a:off x="7167563" y="2944813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57" name="Line 58"/>
              <p:cNvSpPr>
                <a:spLocks noChangeShapeType="1"/>
              </p:cNvSpPr>
              <p:nvPr/>
            </p:nvSpPr>
            <p:spPr bwMode="auto">
              <a:xfrm flipH="1">
                <a:off x="7196138" y="2628900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58" name="Line 59"/>
              <p:cNvSpPr>
                <a:spLocks noChangeShapeType="1"/>
              </p:cNvSpPr>
              <p:nvPr/>
            </p:nvSpPr>
            <p:spPr bwMode="auto">
              <a:xfrm flipH="1">
                <a:off x="7167563" y="2628900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59" name="Line 60"/>
              <p:cNvSpPr>
                <a:spLocks noChangeShapeType="1"/>
              </p:cNvSpPr>
              <p:nvPr/>
            </p:nvSpPr>
            <p:spPr bwMode="auto">
              <a:xfrm flipV="1">
                <a:off x="7196138" y="2628900"/>
                <a:ext cx="0" cy="315913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61" name="Line 62"/>
              <p:cNvSpPr>
                <a:spLocks noChangeShapeType="1"/>
              </p:cNvSpPr>
              <p:nvPr/>
            </p:nvSpPr>
            <p:spPr bwMode="auto">
              <a:xfrm flipH="1">
                <a:off x="7775575" y="2492375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62" name="Line 63"/>
              <p:cNvSpPr>
                <a:spLocks noChangeShapeType="1"/>
              </p:cNvSpPr>
              <p:nvPr/>
            </p:nvSpPr>
            <p:spPr bwMode="auto">
              <a:xfrm flipH="1">
                <a:off x="7745413" y="2492375"/>
                <a:ext cx="30163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63" name="Line 64"/>
              <p:cNvSpPr>
                <a:spLocks noChangeShapeType="1"/>
              </p:cNvSpPr>
              <p:nvPr/>
            </p:nvSpPr>
            <p:spPr bwMode="auto">
              <a:xfrm flipH="1">
                <a:off x="7775575" y="2836863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32" name="Line 65"/>
              <p:cNvSpPr>
                <a:spLocks noChangeShapeType="1"/>
              </p:cNvSpPr>
              <p:nvPr/>
            </p:nvSpPr>
            <p:spPr bwMode="auto">
              <a:xfrm flipH="1">
                <a:off x="7745413" y="2836863"/>
                <a:ext cx="30163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33" name="Line 66"/>
              <p:cNvSpPr>
                <a:spLocks noChangeShapeType="1"/>
              </p:cNvSpPr>
              <p:nvPr/>
            </p:nvSpPr>
            <p:spPr bwMode="auto">
              <a:xfrm flipV="1">
                <a:off x="7775575" y="2492375"/>
                <a:ext cx="0" cy="344488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36" name="Line 67"/>
              <p:cNvSpPr>
                <a:spLocks noChangeShapeType="1"/>
              </p:cNvSpPr>
              <p:nvPr/>
            </p:nvSpPr>
            <p:spPr bwMode="auto">
              <a:xfrm flipH="1">
                <a:off x="6627813" y="3084513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37" name="Line 68"/>
              <p:cNvSpPr>
                <a:spLocks noChangeShapeType="1"/>
              </p:cNvSpPr>
              <p:nvPr/>
            </p:nvSpPr>
            <p:spPr bwMode="auto">
              <a:xfrm flipH="1">
                <a:off x="6596063" y="3084513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38" name="Line 69"/>
              <p:cNvSpPr>
                <a:spLocks noChangeShapeType="1"/>
              </p:cNvSpPr>
              <p:nvPr/>
            </p:nvSpPr>
            <p:spPr bwMode="auto">
              <a:xfrm flipH="1">
                <a:off x="6049963" y="3305175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39" name="Line 70"/>
              <p:cNvSpPr>
                <a:spLocks noChangeShapeType="1"/>
              </p:cNvSpPr>
              <p:nvPr/>
            </p:nvSpPr>
            <p:spPr bwMode="auto">
              <a:xfrm flipH="1">
                <a:off x="6022975" y="3305175"/>
                <a:ext cx="26988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40" name="Line 71"/>
              <p:cNvSpPr>
                <a:spLocks noChangeShapeType="1"/>
              </p:cNvSpPr>
              <p:nvPr/>
            </p:nvSpPr>
            <p:spPr bwMode="auto">
              <a:xfrm flipH="1">
                <a:off x="6049963" y="3094038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41" name="Line 72"/>
              <p:cNvSpPr>
                <a:spLocks noChangeShapeType="1"/>
              </p:cNvSpPr>
              <p:nvPr/>
            </p:nvSpPr>
            <p:spPr bwMode="auto">
              <a:xfrm flipH="1">
                <a:off x="6022975" y="3094038"/>
                <a:ext cx="26988" cy="0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42" name="Line 73"/>
              <p:cNvSpPr>
                <a:spLocks noChangeShapeType="1"/>
              </p:cNvSpPr>
              <p:nvPr/>
            </p:nvSpPr>
            <p:spPr bwMode="auto">
              <a:xfrm flipV="1">
                <a:off x="6049963" y="3094038"/>
                <a:ext cx="0" cy="211138"/>
              </a:xfrm>
              <a:prstGeom prst="line">
                <a:avLst/>
              </a:prstGeom>
              <a:noFill/>
              <a:ln w="127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68" name="Freeform 93"/>
              <p:cNvSpPr>
                <a:spLocks/>
              </p:cNvSpPr>
              <p:nvPr/>
            </p:nvSpPr>
            <p:spPr bwMode="auto">
              <a:xfrm>
                <a:off x="5472113" y="2662238"/>
                <a:ext cx="2303463" cy="844550"/>
              </a:xfrm>
              <a:custGeom>
                <a:avLst/>
                <a:gdLst>
                  <a:gd name="T0" fmla="*/ 1451 w 1451"/>
                  <a:gd name="T1" fmla="*/ 0 h 532"/>
                  <a:gd name="T2" fmla="*/ 1089 w 1451"/>
                  <a:gd name="T3" fmla="*/ 78 h 532"/>
                  <a:gd name="T4" fmla="*/ 1086 w 1451"/>
                  <a:gd name="T5" fmla="*/ 79 h 532"/>
                  <a:gd name="T6" fmla="*/ 728 w 1451"/>
                  <a:gd name="T7" fmla="*/ 175 h 532"/>
                  <a:gd name="T8" fmla="*/ 364 w 1451"/>
                  <a:gd name="T9" fmla="*/ 336 h 532"/>
                  <a:gd name="T10" fmla="*/ 0 w 1451"/>
                  <a:gd name="T11" fmla="*/ 532 h 53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</a:cxnLst>
                <a:rect l="0" t="0" r="r" b="b"/>
                <a:pathLst>
                  <a:path w="1451" h="532">
                    <a:moveTo>
                      <a:pt x="1451" y="0"/>
                    </a:moveTo>
                    <a:lnTo>
                      <a:pt x="1089" y="78"/>
                    </a:lnTo>
                    <a:lnTo>
                      <a:pt x="1086" y="79"/>
                    </a:lnTo>
                    <a:lnTo>
                      <a:pt x="728" y="175"/>
                    </a:lnTo>
                    <a:lnTo>
                      <a:pt x="364" y="336"/>
                    </a:lnTo>
                    <a:lnTo>
                      <a:pt x="0" y="532"/>
                    </a:lnTo>
                  </a:path>
                </a:pathLst>
              </a:custGeom>
              <a:noFill/>
              <a:ln w="38100">
                <a:solidFill>
                  <a:srgbClr val="6338A2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75" name="Freeform 100"/>
              <p:cNvSpPr>
                <a:spLocks/>
              </p:cNvSpPr>
              <p:nvPr/>
            </p:nvSpPr>
            <p:spPr bwMode="auto">
              <a:xfrm>
                <a:off x="5427663" y="3462338"/>
                <a:ext cx="90488" cy="88900"/>
              </a:xfrm>
              <a:custGeom>
                <a:avLst/>
                <a:gdLst>
                  <a:gd name="T0" fmla="*/ 8 w 57"/>
                  <a:gd name="T1" fmla="*/ 47 h 56"/>
                  <a:gd name="T2" fmla="*/ 15 w 57"/>
                  <a:gd name="T3" fmla="*/ 52 h 56"/>
                  <a:gd name="T4" fmla="*/ 21 w 57"/>
                  <a:gd name="T5" fmla="*/ 54 h 56"/>
                  <a:gd name="T6" fmla="*/ 28 w 57"/>
                  <a:gd name="T7" fmla="*/ 56 h 56"/>
                  <a:gd name="T8" fmla="*/ 36 w 57"/>
                  <a:gd name="T9" fmla="*/ 54 h 56"/>
                  <a:gd name="T10" fmla="*/ 42 w 57"/>
                  <a:gd name="T11" fmla="*/ 52 h 56"/>
                  <a:gd name="T12" fmla="*/ 49 w 57"/>
                  <a:gd name="T13" fmla="*/ 47 h 56"/>
                  <a:gd name="T14" fmla="*/ 52 w 57"/>
                  <a:gd name="T15" fmla="*/ 41 h 56"/>
                  <a:gd name="T16" fmla="*/ 55 w 57"/>
                  <a:gd name="T17" fmla="*/ 34 h 56"/>
                  <a:gd name="T18" fmla="*/ 57 w 57"/>
                  <a:gd name="T19" fmla="*/ 28 h 56"/>
                  <a:gd name="T20" fmla="*/ 55 w 57"/>
                  <a:gd name="T21" fmla="*/ 20 h 56"/>
                  <a:gd name="T22" fmla="*/ 52 w 57"/>
                  <a:gd name="T23" fmla="*/ 13 h 56"/>
                  <a:gd name="T24" fmla="*/ 49 w 57"/>
                  <a:gd name="T25" fmla="*/ 7 h 56"/>
                  <a:gd name="T26" fmla="*/ 42 w 57"/>
                  <a:gd name="T27" fmla="*/ 4 h 56"/>
                  <a:gd name="T28" fmla="*/ 36 w 57"/>
                  <a:gd name="T29" fmla="*/ 0 h 56"/>
                  <a:gd name="T30" fmla="*/ 28 w 57"/>
                  <a:gd name="T31" fmla="*/ 0 h 56"/>
                  <a:gd name="T32" fmla="*/ 21 w 57"/>
                  <a:gd name="T33" fmla="*/ 0 h 56"/>
                  <a:gd name="T34" fmla="*/ 15 w 57"/>
                  <a:gd name="T35" fmla="*/ 4 h 56"/>
                  <a:gd name="T36" fmla="*/ 8 w 57"/>
                  <a:gd name="T37" fmla="*/ 7 h 56"/>
                  <a:gd name="T38" fmla="*/ 3 w 57"/>
                  <a:gd name="T39" fmla="*/ 13 h 56"/>
                  <a:gd name="T40" fmla="*/ 2 w 57"/>
                  <a:gd name="T41" fmla="*/ 20 h 56"/>
                  <a:gd name="T42" fmla="*/ 0 w 57"/>
                  <a:gd name="T43" fmla="*/ 28 h 56"/>
                  <a:gd name="T44" fmla="*/ 2 w 57"/>
                  <a:gd name="T45" fmla="*/ 34 h 56"/>
                  <a:gd name="T46" fmla="*/ 3 w 57"/>
                  <a:gd name="T47" fmla="*/ 41 h 56"/>
                  <a:gd name="T48" fmla="*/ 8 w 57"/>
                  <a:gd name="T49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7" h="56">
                    <a:moveTo>
                      <a:pt x="8" y="47"/>
                    </a:moveTo>
                    <a:lnTo>
                      <a:pt x="15" y="52"/>
                    </a:lnTo>
                    <a:lnTo>
                      <a:pt x="21" y="54"/>
                    </a:lnTo>
                    <a:lnTo>
                      <a:pt x="28" y="56"/>
                    </a:lnTo>
                    <a:lnTo>
                      <a:pt x="36" y="54"/>
                    </a:lnTo>
                    <a:lnTo>
                      <a:pt x="42" y="52"/>
                    </a:lnTo>
                    <a:lnTo>
                      <a:pt x="49" y="47"/>
                    </a:lnTo>
                    <a:lnTo>
                      <a:pt x="52" y="41"/>
                    </a:lnTo>
                    <a:lnTo>
                      <a:pt x="55" y="34"/>
                    </a:lnTo>
                    <a:lnTo>
                      <a:pt x="57" y="28"/>
                    </a:lnTo>
                    <a:lnTo>
                      <a:pt x="55" y="20"/>
                    </a:lnTo>
                    <a:lnTo>
                      <a:pt x="52" y="13"/>
                    </a:lnTo>
                    <a:lnTo>
                      <a:pt x="49" y="7"/>
                    </a:lnTo>
                    <a:lnTo>
                      <a:pt x="42" y="4"/>
                    </a:lnTo>
                    <a:lnTo>
                      <a:pt x="36" y="0"/>
                    </a:lnTo>
                    <a:lnTo>
                      <a:pt x="28" y="0"/>
                    </a:lnTo>
                    <a:lnTo>
                      <a:pt x="21" y="0"/>
                    </a:lnTo>
                    <a:lnTo>
                      <a:pt x="15" y="4"/>
                    </a:lnTo>
                    <a:lnTo>
                      <a:pt x="8" y="7"/>
                    </a:lnTo>
                    <a:lnTo>
                      <a:pt x="3" y="13"/>
                    </a:lnTo>
                    <a:lnTo>
                      <a:pt x="2" y="20"/>
                    </a:lnTo>
                    <a:lnTo>
                      <a:pt x="0" y="28"/>
                    </a:lnTo>
                    <a:lnTo>
                      <a:pt x="2" y="34"/>
                    </a:lnTo>
                    <a:lnTo>
                      <a:pt x="3" y="41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76" name="Freeform 101"/>
              <p:cNvSpPr>
                <a:spLocks/>
              </p:cNvSpPr>
              <p:nvPr/>
            </p:nvSpPr>
            <p:spPr bwMode="auto">
              <a:xfrm>
                <a:off x="6007100" y="3151188"/>
                <a:ext cx="87313" cy="87313"/>
              </a:xfrm>
              <a:custGeom>
                <a:avLst/>
                <a:gdLst>
                  <a:gd name="T0" fmla="*/ 8 w 55"/>
                  <a:gd name="T1" fmla="*/ 47 h 55"/>
                  <a:gd name="T2" fmla="*/ 15 w 55"/>
                  <a:gd name="T3" fmla="*/ 52 h 55"/>
                  <a:gd name="T4" fmla="*/ 21 w 55"/>
                  <a:gd name="T5" fmla="*/ 55 h 55"/>
                  <a:gd name="T6" fmla="*/ 27 w 55"/>
                  <a:gd name="T7" fmla="*/ 55 h 55"/>
                  <a:gd name="T8" fmla="*/ 36 w 55"/>
                  <a:gd name="T9" fmla="*/ 55 h 55"/>
                  <a:gd name="T10" fmla="*/ 42 w 55"/>
                  <a:gd name="T11" fmla="*/ 52 h 55"/>
                  <a:gd name="T12" fmla="*/ 47 w 55"/>
                  <a:gd name="T13" fmla="*/ 47 h 55"/>
                  <a:gd name="T14" fmla="*/ 52 w 55"/>
                  <a:gd name="T15" fmla="*/ 42 h 55"/>
                  <a:gd name="T16" fmla="*/ 55 w 55"/>
                  <a:gd name="T17" fmla="*/ 36 h 55"/>
                  <a:gd name="T18" fmla="*/ 55 w 55"/>
                  <a:gd name="T19" fmla="*/ 28 h 55"/>
                  <a:gd name="T20" fmla="*/ 55 w 55"/>
                  <a:gd name="T21" fmla="*/ 21 h 55"/>
                  <a:gd name="T22" fmla="*/ 52 w 55"/>
                  <a:gd name="T23" fmla="*/ 13 h 55"/>
                  <a:gd name="T24" fmla="*/ 47 w 55"/>
                  <a:gd name="T25" fmla="*/ 8 h 55"/>
                  <a:gd name="T26" fmla="*/ 42 w 55"/>
                  <a:gd name="T27" fmla="*/ 3 h 55"/>
                  <a:gd name="T28" fmla="*/ 36 w 55"/>
                  <a:gd name="T29" fmla="*/ 2 h 55"/>
                  <a:gd name="T30" fmla="*/ 27 w 55"/>
                  <a:gd name="T31" fmla="*/ 0 h 55"/>
                  <a:gd name="T32" fmla="*/ 21 w 55"/>
                  <a:gd name="T33" fmla="*/ 2 h 55"/>
                  <a:gd name="T34" fmla="*/ 15 w 55"/>
                  <a:gd name="T35" fmla="*/ 3 h 55"/>
                  <a:gd name="T36" fmla="*/ 8 w 55"/>
                  <a:gd name="T37" fmla="*/ 8 h 55"/>
                  <a:gd name="T38" fmla="*/ 3 w 55"/>
                  <a:gd name="T39" fmla="*/ 13 h 55"/>
                  <a:gd name="T40" fmla="*/ 0 w 55"/>
                  <a:gd name="T41" fmla="*/ 21 h 55"/>
                  <a:gd name="T42" fmla="*/ 0 w 55"/>
                  <a:gd name="T43" fmla="*/ 28 h 55"/>
                  <a:gd name="T44" fmla="*/ 0 w 55"/>
                  <a:gd name="T45" fmla="*/ 36 h 55"/>
                  <a:gd name="T46" fmla="*/ 3 w 55"/>
                  <a:gd name="T47" fmla="*/ 42 h 55"/>
                  <a:gd name="T48" fmla="*/ 8 w 55"/>
                  <a:gd name="T49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5" h="55">
                    <a:moveTo>
                      <a:pt x="8" y="47"/>
                    </a:moveTo>
                    <a:lnTo>
                      <a:pt x="15" y="52"/>
                    </a:lnTo>
                    <a:lnTo>
                      <a:pt x="21" y="55"/>
                    </a:lnTo>
                    <a:lnTo>
                      <a:pt x="27" y="55"/>
                    </a:lnTo>
                    <a:lnTo>
                      <a:pt x="36" y="55"/>
                    </a:lnTo>
                    <a:lnTo>
                      <a:pt x="42" y="52"/>
                    </a:lnTo>
                    <a:lnTo>
                      <a:pt x="47" y="47"/>
                    </a:lnTo>
                    <a:lnTo>
                      <a:pt x="52" y="42"/>
                    </a:lnTo>
                    <a:lnTo>
                      <a:pt x="55" y="36"/>
                    </a:lnTo>
                    <a:lnTo>
                      <a:pt x="55" y="28"/>
                    </a:lnTo>
                    <a:lnTo>
                      <a:pt x="55" y="21"/>
                    </a:lnTo>
                    <a:lnTo>
                      <a:pt x="52" y="13"/>
                    </a:lnTo>
                    <a:lnTo>
                      <a:pt x="47" y="8"/>
                    </a:lnTo>
                    <a:lnTo>
                      <a:pt x="42" y="3"/>
                    </a:lnTo>
                    <a:lnTo>
                      <a:pt x="36" y="2"/>
                    </a:lnTo>
                    <a:lnTo>
                      <a:pt x="27" y="0"/>
                    </a:lnTo>
                    <a:lnTo>
                      <a:pt x="21" y="2"/>
                    </a:lnTo>
                    <a:lnTo>
                      <a:pt x="15" y="3"/>
                    </a:lnTo>
                    <a:lnTo>
                      <a:pt x="8" y="8"/>
                    </a:lnTo>
                    <a:lnTo>
                      <a:pt x="3" y="13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6"/>
                    </a:lnTo>
                    <a:lnTo>
                      <a:pt x="3" y="42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77" name="Freeform 102"/>
              <p:cNvSpPr>
                <a:spLocks/>
              </p:cNvSpPr>
              <p:nvPr/>
            </p:nvSpPr>
            <p:spPr bwMode="auto">
              <a:xfrm>
                <a:off x="6581775" y="2895600"/>
                <a:ext cx="88900" cy="88900"/>
              </a:xfrm>
              <a:custGeom>
                <a:avLst/>
                <a:gdLst>
                  <a:gd name="T0" fmla="*/ 8 w 56"/>
                  <a:gd name="T1" fmla="*/ 47 h 56"/>
                  <a:gd name="T2" fmla="*/ 14 w 56"/>
                  <a:gd name="T3" fmla="*/ 52 h 56"/>
                  <a:gd name="T4" fmla="*/ 21 w 56"/>
                  <a:gd name="T5" fmla="*/ 56 h 56"/>
                  <a:gd name="T6" fmla="*/ 29 w 56"/>
                  <a:gd name="T7" fmla="*/ 56 h 56"/>
                  <a:gd name="T8" fmla="*/ 35 w 56"/>
                  <a:gd name="T9" fmla="*/ 56 h 56"/>
                  <a:gd name="T10" fmla="*/ 42 w 56"/>
                  <a:gd name="T11" fmla="*/ 52 h 56"/>
                  <a:gd name="T12" fmla="*/ 48 w 56"/>
                  <a:gd name="T13" fmla="*/ 47 h 56"/>
                  <a:gd name="T14" fmla="*/ 53 w 56"/>
                  <a:gd name="T15" fmla="*/ 43 h 56"/>
                  <a:gd name="T16" fmla="*/ 55 w 56"/>
                  <a:gd name="T17" fmla="*/ 36 h 56"/>
                  <a:gd name="T18" fmla="*/ 56 w 56"/>
                  <a:gd name="T19" fmla="*/ 28 h 56"/>
                  <a:gd name="T20" fmla="*/ 55 w 56"/>
                  <a:gd name="T21" fmla="*/ 20 h 56"/>
                  <a:gd name="T22" fmla="*/ 53 w 56"/>
                  <a:gd name="T23" fmla="*/ 13 h 56"/>
                  <a:gd name="T24" fmla="*/ 48 w 56"/>
                  <a:gd name="T25" fmla="*/ 9 h 56"/>
                  <a:gd name="T26" fmla="*/ 42 w 56"/>
                  <a:gd name="T27" fmla="*/ 4 h 56"/>
                  <a:gd name="T28" fmla="*/ 35 w 56"/>
                  <a:gd name="T29" fmla="*/ 0 h 56"/>
                  <a:gd name="T30" fmla="*/ 29 w 56"/>
                  <a:gd name="T31" fmla="*/ 0 h 56"/>
                  <a:gd name="T32" fmla="*/ 21 w 56"/>
                  <a:gd name="T33" fmla="*/ 0 h 56"/>
                  <a:gd name="T34" fmla="*/ 14 w 56"/>
                  <a:gd name="T35" fmla="*/ 4 h 56"/>
                  <a:gd name="T36" fmla="*/ 8 w 56"/>
                  <a:gd name="T37" fmla="*/ 9 h 56"/>
                  <a:gd name="T38" fmla="*/ 3 w 56"/>
                  <a:gd name="T39" fmla="*/ 13 h 56"/>
                  <a:gd name="T40" fmla="*/ 1 w 56"/>
                  <a:gd name="T41" fmla="*/ 20 h 56"/>
                  <a:gd name="T42" fmla="*/ 0 w 56"/>
                  <a:gd name="T43" fmla="*/ 28 h 56"/>
                  <a:gd name="T44" fmla="*/ 1 w 56"/>
                  <a:gd name="T45" fmla="*/ 36 h 56"/>
                  <a:gd name="T46" fmla="*/ 3 w 56"/>
                  <a:gd name="T47" fmla="*/ 43 h 56"/>
                  <a:gd name="T48" fmla="*/ 8 w 56"/>
                  <a:gd name="T49" fmla="*/ 47 h 5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6" h="56">
                    <a:moveTo>
                      <a:pt x="8" y="47"/>
                    </a:moveTo>
                    <a:lnTo>
                      <a:pt x="14" y="52"/>
                    </a:lnTo>
                    <a:lnTo>
                      <a:pt x="21" y="56"/>
                    </a:lnTo>
                    <a:lnTo>
                      <a:pt x="29" y="56"/>
                    </a:lnTo>
                    <a:lnTo>
                      <a:pt x="35" y="56"/>
                    </a:lnTo>
                    <a:lnTo>
                      <a:pt x="42" y="52"/>
                    </a:lnTo>
                    <a:lnTo>
                      <a:pt x="48" y="47"/>
                    </a:lnTo>
                    <a:lnTo>
                      <a:pt x="53" y="43"/>
                    </a:lnTo>
                    <a:lnTo>
                      <a:pt x="55" y="36"/>
                    </a:lnTo>
                    <a:lnTo>
                      <a:pt x="56" y="28"/>
                    </a:lnTo>
                    <a:lnTo>
                      <a:pt x="55" y="20"/>
                    </a:lnTo>
                    <a:lnTo>
                      <a:pt x="53" y="13"/>
                    </a:lnTo>
                    <a:lnTo>
                      <a:pt x="48" y="9"/>
                    </a:lnTo>
                    <a:lnTo>
                      <a:pt x="42" y="4"/>
                    </a:lnTo>
                    <a:lnTo>
                      <a:pt x="35" y="0"/>
                    </a:lnTo>
                    <a:lnTo>
                      <a:pt x="29" y="0"/>
                    </a:lnTo>
                    <a:lnTo>
                      <a:pt x="21" y="0"/>
                    </a:lnTo>
                    <a:lnTo>
                      <a:pt x="14" y="4"/>
                    </a:lnTo>
                    <a:lnTo>
                      <a:pt x="8" y="9"/>
                    </a:lnTo>
                    <a:lnTo>
                      <a:pt x="3" y="13"/>
                    </a:lnTo>
                    <a:lnTo>
                      <a:pt x="1" y="20"/>
                    </a:lnTo>
                    <a:lnTo>
                      <a:pt x="0" y="28"/>
                    </a:lnTo>
                    <a:lnTo>
                      <a:pt x="1" y="36"/>
                    </a:lnTo>
                    <a:lnTo>
                      <a:pt x="3" y="43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78" name="Freeform 103"/>
              <p:cNvSpPr>
                <a:spLocks/>
              </p:cNvSpPr>
              <p:nvPr/>
            </p:nvSpPr>
            <p:spPr bwMode="auto">
              <a:xfrm>
                <a:off x="7153275" y="2744788"/>
                <a:ext cx="87313" cy="87313"/>
              </a:xfrm>
              <a:custGeom>
                <a:avLst/>
                <a:gdLst>
                  <a:gd name="T0" fmla="*/ 8 w 55"/>
                  <a:gd name="T1" fmla="*/ 47 h 55"/>
                  <a:gd name="T2" fmla="*/ 14 w 55"/>
                  <a:gd name="T3" fmla="*/ 52 h 55"/>
                  <a:gd name="T4" fmla="*/ 21 w 55"/>
                  <a:gd name="T5" fmla="*/ 55 h 55"/>
                  <a:gd name="T6" fmla="*/ 27 w 55"/>
                  <a:gd name="T7" fmla="*/ 55 h 55"/>
                  <a:gd name="T8" fmla="*/ 35 w 55"/>
                  <a:gd name="T9" fmla="*/ 55 h 55"/>
                  <a:gd name="T10" fmla="*/ 42 w 55"/>
                  <a:gd name="T11" fmla="*/ 52 h 55"/>
                  <a:gd name="T12" fmla="*/ 47 w 55"/>
                  <a:gd name="T13" fmla="*/ 47 h 55"/>
                  <a:gd name="T14" fmla="*/ 52 w 55"/>
                  <a:gd name="T15" fmla="*/ 40 h 55"/>
                  <a:gd name="T16" fmla="*/ 55 w 55"/>
                  <a:gd name="T17" fmla="*/ 34 h 55"/>
                  <a:gd name="T18" fmla="*/ 55 w 55"/>
                  <a:gd name="T19" fmla="*/ 27 h 55"/>
                  <a:gd name="T20" fmla="*/ 55 w 55"/>
                  <a:gd name="T21" fmla="*/ 19 h 55"/>
                  <a:gd name="T22" fmla="*/ 52 w 55"/>
                  <a:gd name="T23" fmla="*/ 13 h 55"/>
                  <a:gd name="T24" fmla="*/ 47 w 55"/>
                  <a:gd name="T25" fmla="*/ 8 h 55"/>
                  <a:gd name="T26" fmla="*/ 42 w 55"/>
                  <a:gd name="T27" fmla="*/ 3 h 55"/>
                  <a:gd name="T28" fmla="*/ 35 w 55"/>
                  <a:gd name="T29" fmla="*/ 0 h 55"/>
                  <a:gd name="T30" fmla="*/ 27 w 55"/>
                  <a:gd name="T31" fmla="*/ 0 h 55"/>
                  <a:gd name="T32" fmla="*/ 21 w 55"/>
                  <a:gd name="T33" fmla="*/ 0 h 55"/>
                  <a:gd name="T34" fmla="*/ 14 w 55"/>
                  <a:gd name="T35" fmla="*/ 3 h 55"/>
                  <a:gd name="T36" fmla="*/ 8 w 55"/>
                  <a:gd name="T37" fmla="*/ 8 h 55"/>
                  <a:gd name="T38" fmla="*/ 3 w 55"/>
                  <a:gd name="T39" fmla="*/ 13 h 55"/>
                  <a:gd name="T40" fmla="*/ 0 w 55"/>
                  <a:gd name="T41" fmla="*/ 19 h 55"/>
                  <a:gd name="T42" fmla="*/ 0 w 55"/>
                  <a:gd name="T43" fmla="*/ 27 h 55"/>
                  <a:gd name="T44" fmla="*/ 0 w 55"/>
                  <a:gd name="T45" fmla="*/ 34 h 55"/>
                  <a:gd name="T46" fmla="*/ 3 w 55"/>
                  <a:gd name="T47" fmla="*/ 40 h 55"/>
                  <a:gd name="T48" fmla="*/ 8 w 55"/>
                  <a:gd name="T49" fmla="*/ 47 h 5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5" h="55">
                    <a:moveTo>
                      <a:pt x="8" y="47"/>
                    </a:moveTo>
                    <a:lnTo>
                      <a:pt x="14" y="52"/>
                    </a:lnTo>
                    <a:lnTo>
                      <a:pt x="21" y="55"/>
                    </a:lnTo>
                    <a:lnTo>
                      <a:pt x="27" y="55"/>
                    </a:lnTo>
                    <a:lnTo>
                      <a:pt x="35" y="55"/>
                    </a:lnTo>
                    <a:lnTo>
                      <a:pt x="42" y="52"/>
                    </a:lnTo>
                    <a:lnTo>
                      <a:pt x="47" y="47"/>
                    </a:lnTo>
                    <a:lnTo>
                      <a:pt x="52" y="40"/>
                    </a:lnTo>
                    <a:lnTo>
                      <a:pt x="55" y="34"/>
                    </a:lnTo>
                    <a:lnTo>
                      <a:pt x="55" y="27"/>
                    </a:lnTo>
                    <a:lnTo>
                      <a:pt x="55" y="19"/>
                    </a:lnTo>
                    <a:lnTo>
                      <a:pt x="52" y="13"/>
                    </a:lnTo>
                    <a:lnTo>
                      <a:pt x="47" y="8"/>
                    </a:lnTo>
                    <a:lnTo>
                      <a:pt x="42" y="3"/>
                    </a:lnTo>
                    <a:lnTo>
                      <a:pt x="35" y="0"/>
                    </a:lnTo>
                    <a:lnTo>
                      <a:pt x="27" y="0"/>
                    </a:lnTo>
                    <a:lnTo>
                      <a:pt x="21" y="0"/>
                    </a:lnTo>
                    <a:lnTo>
                      <a:pt x="14" y="3"/>
                    </a:lnTo>
                    <a:lnTo>
                      <a:pt x="8" y="8"/>
                    </a:lnTo>
                    <a:lnTo>
                      <a:pt x="3" y="13"/>
                    </a:lnTo>
                    <a:lnTo>
                      <a:pt x="0" y="19"/>
                    </a:lnTo>
                    <a:lnTo>
                      <a:pt x="0" y="27"/>
                    </a:lnTo>
                    <a:lnTo>
                      <a:pt x="0" y="34"/>
                    </a:lnTo>
                    <a:lnTo>
                      <a:pt x="3" y="40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79" name="Freeform 104"/>
              <p:cNvSpPr>
                <a:spLocks/>
              </p:cNvSpPr>
              <p:nvPr/>
            </p:nvSpPr>
            <p:spPr bwMode="auto">
              <a:xfrm>
                <a:off x="7732713" y="2617788"/>
                <a:ext cx="87313" cy="90488"/>
              </a:xfrm>
              <a:custGeom>
                <a:avLst/>
                <a:gdLst>
                  <a:gd name="T0" fmla="*/ 8 w 55"/>
                  <a:gd name="T1" fmla="*/ 47 h 57"/>
                  <a:gd name="T2" fmla="*/ 13 w 55"/>
                  <a:gd name="T3" fmla="*/ 52 h 57"/>
                  <a:gd name="T4" fmla="*/ 19 w 55"/>
                  <a:gd name="T5" fmla="*/ 55 h 57"/>
                  <a:gd name="T6" fmla="*/ 27 w 55"/>
                  <a:gd name="T7" fmla="*/ 57 h 57"/>
                  <a:gd name="T8" fmla="*/ 35 w 55"/>
                  <a:gd name="T9" fmla="*/ 55 h 57"/>
                  <a:gd name="T10" fmla="*/ 42 w 55"/>
                  <a:gd name="T11" fmla="*/ 52 h 57"/>
                  <a:gd name="T12" fmla="*/ 47 w 55"/>
                  <a:gd name="T13" fmla="*/ 47 h 57"/>
                  <a:gd name="T14" fmla="*/ 51 w 55"/>
                  <a:gd name="T15" fmla="*/ 42 h 57"/>
                  <a:gd name="T16" fmla="*/ 55 w 55"/>
                  <a:gd name="T17" fmla="*/ 36 h 57"/>
                  <a:gd name="T18" fmla="*/ 55 w 55"/>
                  <a:gd name="T19" fmla="*/ 28 h 57"/>
                  <a:gd name="T20" fmla="*/ 55 w 55"/>
                  <a:gd name="T21" fmla="*/ 21 h 57"/>
                  <a:gd name="T22" fmla="*/ 51 w 55"/>
                  <a:gd name="T23" fmla="*/ 15 h 57"/>
                  <a:gd name="T24" fmla="*/ 47 w 55"/>
                  <a:gd name="T25" fmla="*/ 8 h 57"/>
                  <a:gd name="T26" fmla="*/ 42 w 55"/>
                  <a:gd name="T27" fmla="*/ 3 h 57"/>
                  <a:gd name="T28" fmla="*/ 35 w 55"/>
                  <a:gd name="T29" fmla="*/ 2 h 57"/>
                  <a:gd name="T30" fmla="*/ 27 w 55"/>
                  <a:gd name="T31" fmla="*/ 0 h 57"/>
                  <a:gd name="T32" fmla="*/ 19 w 55"/>
                  <a:gd name="T33" fmla="*/ 2 h 57"/>
                  <a:gd name="T34" fmla="*/ 13 w 55"/>
                  <a:gd name="T35" fmla="*/ 3 h 57"/>
                  <a:gd name="T36" fmla="*/ 8 w 55"/>
                  <a:gd name="T37" fmla="*/ 8 h 57"/>
                  <a:gd name="T38" fmla="*/ 3 w 55"/>
                  <a:gd name="T39" fmla="*/ 15 h 57"/>
                  <a:gd name="T40" fmla="*/ 0 w 55"/>
                  <a:gd name="T41" fmla="*/ 21 h 57"/>
                  <a:gd name="T42" fmla="*/ 0 w 55"/>
                  <a:gd name="T43" fmla="*/ 28 h 57"/>
                  <a:gd name="T44" fmla="*/ 0 w 55"/>
                  <a:gd name="T45" fmla="*/ 36 h 57"/>
                  <a:gd name="T46" fmla="*/ 3 w 55"/>
                  <a:gd name="T47" fmla="*/ 42 h 57"/>
                  <a:gd name="T48" fmla="*/ 8 w 55"/>
                  <a:gd name="T49" fmla="*/ 47 h 5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55" h="57">
                    <a:moveTo>
                      <a:pt x="8" y="47"/>
                    </a:moveTo>
                    <a:lnTo>
                      <a:pt x="13" y="52"/>
                    </a:lnTo>
                    <a:lnTo>
                      <a:pt x="19" y="55"/>
                    </a:lnTo>
                    <a:lnTo>
                      <a:pt x="27" y="57"/>
                    </a:lnTo>
                    <a:lnTo>
                      <a:pt x="35" y="55"/>
                    </a:lnTo>
                    <a:lnTo>
                      <a:pt x="42" y="52"/>
                    </a:lnTo>
                    <a:lnTo>
                      <a:pt x="47" y="47"/>
                    </a:lnTo>
                    <a:lnTo>
                      <a:pt x="51" y="42"/>
                    </a:lnTo>
                    <a:lnTo>
                      <a:pt x="55" y="36"/>
                    </a:lnTo>
                    <a:lnTo>
                      <a:pt x="55" y="28"/>
                    </a:lnTo>
                    <a:lnTo>
                      <a:pt x="55" y="21"/>
                    </a:lnTo>
                    <a:lnTo>
                      <a:pt x="51" y="15"/>
                    </a:lnTo>
                    <a:lnTo>
                      <a:pt x="47" y="8"/>
                    </a:lnTo>
                    <a:lnTo>
                      <a:pt x="42" y="3"/>
                    </a:lnTo>
                    <a:lnTo>
                      <a:pt x="35" y="2"/>
                    </a:lnTo>
                    <a:lnTo>
                      <a:pt x="27" y="0"/>
                    </a:lnTo>
                    <a:lnTo>
                      <a:pt x="19" y="2"/>
                    </a:lnTo>
                    <a:lnTo>
                      <a:pt x="13" y="3"/>
                    </a:lnTo>
                    <a:lnTo>
                      <a:pt x="8" y="8"/>
                    </a:lnTo>
                    <a:lnTo>
                      <a:pt x="3" y="15"/>
                    </a:lnTo>
                    <a:lnTo>
                      <a:pt x="0" y="21"/>
                    </a:lnTo>
                    <a:lnTo>
                      <a:pt x="0" y="28"/>
                    </a:lnTo>
                    <a:lnTo>
                      <a:pt x="0" y="36"/>
                    </a:lnTo>
                    <a:lnTo>
                      <a:pt x="3" y="42"/>
                    </a:lnTo>
                    <a:lnTo>
                      <a:pt x="8" y="47"/>
                    </a:lnTo>
                    <a:close/>
                  </a:path>
                </a:pathLst>
              </a:custGeom>
              <a:solidFill>
                <a:srgbClr val="6338A2"/>
              </a:solidFill>
              <a:ln w="0">
                <a:solidFill>
                  <a:srgbClr val="6338A2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80" name="Line 105"/>
              <p:cNvSpPr>
                <a:spLocks noChangeShapeType="1"/>
              </p:cNvSpPr>
              <p:nvPr/>
            </p:nvSpPr>
            <p:spPr bwMode="auto">
              <a:xfrm flipH="1">
                <a:off x="7829550" y="3506788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81" name="Line 106"/>
              <p:cNvSpPr>
                <a:spLocks noChangeShapeType="1"/>
              </p:cNvSpPr>
              <p:nvPr/>
            </p:nvSpPr>
            <p:spPr bwMode="auto">
              <a:xfrm flipH="1">
                <a:off x="7800975" y="3506788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82" name="Line 107"/>
              <p:cNvSpPr>
                <a:spLocks noChangeShapeType="1"/>
              </p:cNvSpPr>
              <p:nvPr/>
            </p:nvSpPr>
            <p:spPr bwMode="auto">
              <a:xfrm flipV="1">
                <a:off x="7829550" y="3506788"/>
                <a:ext cx="0" cy="314325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84" name="Line 109"/>
              <p:cNvSpPr>
                <a:spLocks noChangeShapeType="1"/>
              </p:cNvSpPr>
              <p:nvPr/>
            </p:nvSpPr>
            <p:spPr bwMode="auto">
              <a:xfrm flipH="1">
                <a:off x="7254875" y="3506788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85" name="Line 110"/>
              <p:cNvSpPr>
                <a:spLocks noChangeShapeType="1"/>
              </p:cNvSpPr>
              <p:nvPr/>
            </p:nvSpPr>
            <p:spPr bwMode="auto">
              <a:xfrm flipH="1">
                <a:off x="7227888" y="3506788"/>
                <a:ext cx="26988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86" name="Line 111"/>
              <p:cNvSpPr>
                <a:spLocks noChangeShapeType="1"/>
              </p:cNvSpPr>
              <p:nvPr/>
            </p:nvSpPr>
            <p:spPr bwMode="auto">
              <a:xfrm flipV="1">
                <a:off x="7254875" y="3506788"/>
                <a:ext cx="0" cy="290513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87" name="Line 112"/>
              <p:cNvSpPr>
                <a:spLocks noChangeShapeType="1"/>
              </p:cNvSpPr>
              <p:nvPr/>
            </p:nvSpPr>
            <p:spPr bwMode="auto">
              <a:xfrm flipH="1">
                <a:off x="7254875" y="3797300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88" name="Line 113"/>
              <p:cNvSpPr>
                <a:spLocks noChangeShapeType="1"/>
              </p:cNvSpPr>
              <p:nvPr/>
            </p:nvSpPr>
            <p:spPr bwMode="auto">
              <a:xfrm flipH="1">
                <a:off x="7227888" y="3797300"/>
                <a:ext cx="26988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89" name="Line 114"/>
              <p:cNvSpPr>
                <a:spLocks noChangeShapeType="1"/>
              </p:cNvSpPr>
              <p:nvPr/>
            </p:nvSpPr>
            <p:spPr bwMode="auto">
              <a:xfrm flipH="1">
                <a:off x="7829550" y="3821113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90" name="Line 115"/>
              <p:cNvSpPr>
                <a:spLocks noChangeShapeType="1"/>
              </p:cNvSpPr>
              <p:nvPr/>
            </p:nvSpPr>
            <p:spPr bwMode="auto">
              <a:xfrm flipH="1">
                <a:off x="7800975" y="3821113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91" name="Line 116"/>
              <p:cNvSpPr>
                <a:spLocks noChangeShapeType="1"/>
              </p:cNvSpPr>
              <p:nvPr/>
            </p:nvSpPr>
            <p:spPr bwMode="auto">
              <a:xfrm flipH="1">
                <a:off x="6686550" y="3656013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92" name="Line 117"/>
              <p:cNvSpPr>
                <a:spLocks noChangeShapeType="1"/>
              </p:cNvSpPr>
              <p:nvPr/>
            </p:nvSpPr>
            <p:spPr bwMode="auto">
              <a:xfrm flipH="1">
                <a:off x="6656388" y="3656013"/>
                <a:ext cx="30163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93" name="Line 118"/>
              <p:cNvSpPr>
                <a:spLocks noChangeShapeType="1"/>
              </p:cNvSpPr>
              <p:nvPr/>
            </p:nvSpPr>
            <p:spPr bwMode="auto">
              <a:xfrm flipH="1">
                <a:off x="6686550" y="3416300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94" name="Line 119"/>
              <p:cNvSpPr>
                <a:spLocks noChangeShapeType="1"/>
              </p:cNvSpPr>
              <p:nvPr/>
            </p:nvSpPr>
            <p:spPr bwMode="auto">
              <a:xfrm flipH="1">
                <a:off x="6656388" y="3416300"/>
                <a:ext cx="30163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8495" name="Line 120"/>
              <p:cNvSpPr>
                <a:spLocks noChangeShapeType="1"/>
              </p:cNvSpPr>
              <p:nvPr/>
            </p:nvSpPr>
            <p:spPr bwMode="auto">
              <a:xfrm flipV="1">
                <a:off x="6686550" y="3416300"/>
                <a:ext cx="0" cy="239713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31" name="Line 121"/>
              <p:cNvSpPr>
                <a:spLocks noChangeShapeType="1"/>
              </p:cNvSpPr>
              <p:nvPr/>
            </p:nvSpPr>
            <p:spPr bwMode="auto">
              <a:xfrm flipH="1">
                <a:off x="6110288" y="3386138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32" name="Line 122"/>
              <p:cNvSpPr>
                <a:spLocks noChangeShapeType="1"/>
              </p:cNvSpPr>
              <p:nvPr/>
            </p:nvSpPr>
            <p:spPr bwMode="auto">
              <a:xfrm flipH="1">
                <a:off x="6078538" y="3386138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36" name="Line 123"/>
              <p:cNvSpPr>
                <a:spLocks noChangeShapeType="1"/>
              </p:cNvSpPr>
              <p:nvPr/>
            </p:nvSpPr>
            <p:spPr bwMode="auto">
              <a:xfrm flipH="1">
                <a:off x="6110288" y="3606800"/>
                <a:ext cx="28575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37" name="Line 124"/>
              <p:cNvSpPr>
                <a:spLocks noChangeShapeType="1"/>
              </p:cNvSpPr>
              <p:nvPr/>
            </p:nvSpPr>
            <p:spPr bwMode="auto">
              <a:xfrm flipH="1">
                <a:off x="6078538" y="3606800"/>
                <a:ext cx="31750" cy="0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38" name="Line 125"/>
              <p:cNvSpPr>
                <a:spLocks noChangeShapeType="1"/>
              </p:cNvSpPr>
              <p:nvPr/>
            </p:nvSpPr>
            <p:spPr bwMode="auto">
              <a:xfrm flipV="1">
                <a:off x="6110288" y="3386138"/>
                <a:ext cx="0" cy="220663"/>
              </a:xfrm>
              <a:prstGeom prst="line">
                <a:avLst/>
              </a:prstGeom>
              <a:noFill/>
              <a:ln w="127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58" name="Freeform 145"/>
              <p:cNvSpPr>
                <a:spLocks/>
              </p:cNvSpPr>
              <p:nvPr/>
            </p:nvSpPr>
            <p:spPr bwMode="auto">
              <a:xfrm>
                <a:off x="5535613" y="3506788"/>
                <a:ext cx="2298700" cy="152400"/>
              </a:xfrm>
              <a:custGeom>
                <a:avLst/>
                <a:gdLst>
                  <a:gd name="T0" fmla="*/ 1448 w 1448"/>
                  <a:gd name="T1" fmla="*/ 96 h 96"/>
                  <a:gd name="T2" fmla="*/ 1090 w 1448"/>
                  <a:gd name="T3" fmla="*/ 96 h 96"/>
                  <a:gd name="T4" fmla="*/ 1083 w 1448"/>
                  <a:gd name="T5" fmla="*/ 96 h 96"/>
                  <a:gd name="T6" fmla="*/ 725 w 1448"/>
                  <a:gd name="T7" fmla="*/ 31 h 96"/>
                  <a:gd name="T8" fmla="*/ 722 w 1448"/>
                  <a:gd name="T9" fmla="*/ 29 h 96"/>
                  <a:gd name="T10" fmla="*/ 362 w 1448"/>
                  <a:gd name="T11" fmla="*/ 0 h 96"/>
                  <a:gd name="T12" fmla="*/ 0 w 1448"/>
                  <a:gd name="T13" fmla="*/ 0 h 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1448" h="96">
                    <a:moveTo>
                      <a:pt x="1448" y="96"/>
                    </a:moveTo>
                    <a:lnTo>
                      <a:pt x="1090" y="96"/>
                    </a:lnTo>
                    <a:lnTo>
                      <a:pt x="1083" y="96"/>
                    </a:lnTo>
                    <a:lnTo>
                      <a:pt x="725" y="31"/>
                    </a:lnTo>
                    <a:lnTo>
                      <a:pt x="722" y="29"/>
                    </a:lnTo>
                    <a:lnTo>
                      <a:pt x="362" y="0"/>
                    </a:lnTo>
                    <a:lnTo>
                      <a:pt x="0" y="0"/>
                    </a:lnTo>
                  </a:path>
                </a:pathLst>
              </a:custGeom>
              <a:noFill/>
              <a:ln w="38100">
                <a:solidFill>
                  <a:srgbClr val="FF66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29" name="Freeform 152"/>
              <p:cNvSpPr>
                <a:spLocks/>
              </p:cNvSpPr>
              <p:nvPr/>
            </p:nvSpPr>
            <p:spPr bwMode="auto">
              <a:xfrm>
                <a:off x="5499100" y="3454400"/>
                <a:ext cx="101600" cy="101600"/>
              </a:xfrm>
              <a:custGeom>
                <a:avLst/>
                <a:gdLst>
                  <a:gd name="T0" fmla="*/ 64 w 64"/>
                  <a:gd name="T1" fmla="*/ 33 h 64"/>
                  <a:gd name="T2" fmla="*/ 62 w 64"/>
                  <a:gd name="T3" fmla="*/ 23 h 64"/>
                  <a:gd name="T4" fmla="*/ 60 w 64"/>
                  <a:gd name="T5" fmla="*/ 17 h 64"/>
                  <a:gd name="T6" fmla="*/ 54 w 64"/>
                  <a:gd name="T7" fmla="*/ 10 h 64"/>
                  <a:gd name="T8" fmla="*/ 47 w 64"/>
                  <a:gd name="T9" fmla="*/ 5 h 64"/>
                  <a:gd name="T10" fmla="*/ 41 w 64"/>
                  <a:gd name="T11" fmla="*/ 2 h 64"/>
                  <a:gd name="T12" fmla="*/ 31 w 64"/>
                  <a:gd name="T13" fmla="*/ 0 h 64"/>
                  <a:gd name="T14" fmla="*/ 23 w 64"/>
                  <a:gd name="T15" fmla="*/ 2 h 64"/>
                  <a:gd name="T16" fmla="*/ 15 w 64"/>
                  <a:gd name="T17" fmla="*/ 5 h 64"/>
                  <a:gd name="T18" fmla="*/ 9 w 64"/>
                  <a:gd name="T19" fmla="*/ 10 h 64"/>
                  <a:gd name="T20" fmla="*/ 4 w 64"/>
                  <a:gd name="T21" fmla="*/ 17 h 64"/>
                  <a:gd name="T22" fmla="*/ 0 w 64"/>
                  <a:gd name="T23" fmla="*/ 23 h 64"/>
                  <a:gd name="T24" fmla="*/ 0 w 64"/>
                  <a:gd name="T25" fmla="*/ 33 h 64"/>
                  <a:gd name="T26" fmla="*/ 0 w 64"/>
                  <a:gd name="T27" fmla="*/ 41 h 64"/>
                  <a:gd name="T28" fmla="*/ 4 w 64"/>
                  <a:gd name="T29" fmla="*/ 49 h 64"/>
                  <a:gd name="T30" fmla="*/ 9 w 64"/>
                  <a:gd name="T31" fmla="*/ 56 h 64"/>
                  <a:gd name="T32" fmla="*/ 15 w 64"/>
                  <a:gd name="T33" fmla="*/ 61 h 64"/>
                  <a:gd name="T34" fmla="*/ 23 w 64"/>
                  <a:gd name="T35" fmla="*/ 64 h 64"/>
                  <a:gd name="T36" fmla="*/ 31 w 64"/>
                  <a:gd name="T37" fmla="*/ 64 h 64"/>
                  <a:gd name="T38" fmla="*/ 41 w 64"/>
                  <a:gd name="T39" fmla="*/ 64 h 64"/>
                  <a:gd name="T40" fmla="*/ 47 w 64"/>
                  <a:gd name="T41" fmla="*/ 61 h 64"/>
                  <a:gd name="T42" fmla="*/ 54 w 64"/>
                  <a:gd name="T43" fmla="*/ 56 h 64"/>
                  <a:gd name="T44" fmla="*/ 60 w 64"/>
                  <a:gd name="T45" fmla="*/ 49 h 64"/>
                  <a:gd name="T46" fmla="*/ 62 w 64"/>
                  <a:gd name="T47" fmla="*/ 41 h 64"/>
                  <a:gd name="T48" fmla="*/ 64 w 64"/>
                  <a:gd name="T49" fmla="*/ 33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64" y="33"/>
                    </a:moveTo>
                    <a:lnTo>
                      <a:pt x="62" y="23"/>
                    </a:lnTo>
                    <a:lnTo>
                      <a:pt x="60" y="17"/>
                    </a:lnTo>
                    <a:lnTo>
                      <a:pt x="54" y="10"/>
                    </a:lnTo>
                    <a:lnTo>
                      <a:pt x="47" y="5"/>
                    </a:lnTo>
                    <a:lnTo>
                      <a:pt x="41" y="2"/>
                    </a:lnTo>
                    <a:lnTo>
                      <a:pt x="31" y="0"/>
                    </a:lnTo>
                    <a:lnTo>
                      <a:pt x="23" y="2"/>
                    </a:lnTo>
                    <a:lnTo>
                      <a:pt x="15" y="5"/>
                    </a:lnTo>
                    <a:lnTo>
                      <a:pt x="9" y="10"/>
                    </a:lnTo>
                    <a:lnTo>
                      <a:pt x="4" y="17"/>
                    </a:lnTo>
                    <a:lnTo>
                      <a:pt x="0" y="23"/>
                    </a:lnTo>
                    <a:lnTo>
                      <a:pt x="0" y="33"/>
                    </a:lnTo>
                    <a:lnTo>
                      <a:pt x="0" y="41"/>
                    </a:lnTo>
                    <a:lnTo>
                      <a:pt x="4" y="49"/>
                    </a:lnTo>
                    <a:lnTo>
                      <a:pt x="9" y="56"/>
                    </a:lnTo>
                    <a:lnTo>
                      <a:pt x="15" y="61"/>
                    </a:lnTo>
                    <a:lnTo>
                      <a:pt x="23" y="64"/>
                    </a:lnTo>
                    <a:lnTo>
                      <a:pt x="31" y="64"/>
                    </a:lnTo>
                    <a:lnTo>
                      <a:pt x="41" y="64"/>
                    </a:lnTo>
                    <a:lnTo>
                      <a:pt x="47" y="61"/>
                    </a:lnTo>
                    <a:lnTo>
                      <a:pt x="54" y="56"/>
                    </a:lnTo>
                    <a:lnTo>
                      <a:pt x="60" y="49"/>
                    </a:lnTo>
                    <a:lnTo>
                      <a:pt x="62" y="41"/>
                    </a:lnTo>
                    <a:lnTo>
                      <a:pt x="64" y="33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30" name="Freeform 153"/>
              <p:cNvSpPr>
                <a:spLocks/>
              </p:cNvSpPr>
              <p:nvPr/>
            </p:nvSpPr>
            <p:spPr bwMode="auto">
              <a:xfrm>
                <a:off x="6057900" y="3454400"/>
                <a:ext cx="101600" cy="101600"/>
              </a:xfrm>
              <a:custGeom>
                <a:avLst/>
                <a:gdLst>
                  <a:gd name="T0" fmla="*/ 64 w 64"/>
                  <a:gd name="T1" fmla="*/ 33 h 64"/>
                  <a:gd name="T2" fmla="*/ 64 w 64"/>
                  <a:gd name="T3" fmla="*/ 23 h 64"/>
                  <a:gd name="T4" fmla="*/ 60 w 64"/>
                  <a:gd name="T5" fmla="*/ 17 h 64"/>
                  <a:gd name="T6" fmla="*/ 55 w 64"/>
                  <a:gd name="T7" fmla="*/ 10 h 64"/>
                  <a:gd name="T8" fmla="*/ 49 w 64"/>
                  <a:gd name="T9" fmla="*/ 5 h 64"/>
                  <a:gd name="T10" fmla="*/ 41 w 64"/>
                  <a:gd name="T11" fmla="*/ 2 h 64"/>
                  <a:gd name="T12" fmla="*/ 33 w 64"/>
                  <a:gd name="T13" fmla="*/ 0 h 64"/>
                  <a:gd name="T14" fmla="*/ 23 w 64"/>
                  <a:gd name="T15" fmla="*/ 2 h 64"/>
                  <a:gd name="T16" fmla="*/ 17 w 64"/>
                  <a:gd name="T17" fmla="*/ 5 h 64"/>
                  <a:gd name="T18" fmla="*/ 10 w 64"/>
                  <a:gd name="T19" fmla="*/ 10 h 64"/>
                  <a:gd name="T20" fmla="*/ 4 w 64"/>
                  <a:gd name="T21" fmla="*/ 17 h 64"/>
                  <a:gd name="T22" fmla="*/ 2 w 64"/>
                  <a:gd name="T23" fmla="*/ 23 h 64"/>
                  <a:gd name="T24" fmla="*/ 0 w 64"/>
                  <a:gd name="T25" fmla="*/ 33 h 64"/>
                  <a:gd name="T26" fmla="*/ 2 w 64"/>
                  <a:gd name="T27" fmla="*/ 41 h 64"/>
                  <a:gd name="T28" fmla="*/ 4 w 64"/>
                  <a:gd name="T29" fmla="*/ 49 h 64"/>
                  <a:gd name="T30" fmla="*/ 10 w 64"/>
                  <a:gd name="T31" fmla="*/ 56 h 64"/>
                  <a:gd name="T32" fmla="*/ 17 w 64"/>
                  <a:gd name="T33" fmla="*/ 61 h 64"/>
                  <a:gd name="T34" fmla="*/ 23 w 64"/>
                  <a:gd name="T35" fmla="*/ 64 h 64"/>
                  <a:gd name="T36" fmla="*/ 33 w 64"/>
                  <a:gd name="T37" fmla="*/ 64 h 64"/>
                  <a:gd name="T38" fmla="*/ 41 w 64"/>
                  <a:gd name="T39" fmla="*/ 64 h 64"/>
                  <a:gd name="T40" fmla="*/ 49 w 64"/>
                  <a:gd name="T41" fmla="*/ 61 h 64"/>
                  <a:gd name="T42" fmla="*/ 55 w 64"/>
                  <a:gd name="T43" fmla="*/ 56 h 64"/>
                  <a:gd name="T44" fmla="*/ 60 w 64"/>
                  <a:gd name="T45" fmla="*/ 49 h 64"/>
                  <a:gd name="T46" fmla="*/ 64 w 64"/>
                  <a:gd name="T47" fmla="*/ 41 h 64"/>
                  <a:gd name="T48" fmla="*/ 64 w 64"/>
                  <a:gd name="T49" fmla="*/ 33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4">
                    <a:moveTo>
                      <a:pt x="64" y="33"/>
                    </a:moveTo>
                    <a:lnTo>
                      <a:pt x="64" y="23"/>
                    </a:lnTo>
                    <a:lnTo>
                      <a:pt x="60" y="17"/>
                    </a:lnTo>
                    <a:lnTo>
                      <a:pt x="55" y="10"/>
                    </a:lnTo>
                    <a:lnTo>
                      <a:pt x="49" y="5"/>
                    </a:lnTo>
                    <a:lnTo>
                      <a:pt x="41" y="2"/>
                    </a:lnTo>
                    <a:lnTo>
                      <a:pt x="33" y="0"/>
                    </a:lnTo>
                    <a:lnTo>
                      <a:pt x="23" y="2"/>
                    </a:lnTo>
                    <a:lnTo>
                      <a:pt x="17" y="5"/>
                    </a:lnTo>
                    <a:lnTo>
                      <a:pt x="10" y="10"/>
                    </a:lnTo>
                    <a:lnTo>
                      <a:pt x="4" y="17"/>
                    </a:lnTo>
                    <a:lnTo>
                      <a:pt x="2" y="23"/>
                    </a:lnTo>
                    <a:lnTo>
                      <a:pt x="0" y="33"/>
                    </a:lnTo>
                    <a:lnTo>
                      <a:pt x="2" y="41"/>
                    </a:lnTo>
                    <a:lnTo>
                      <a:pt x="4" y="49"/>
                    </a:lnTo>
                    <a:lnTo>
                      <a:pt x="10" y="56"/>
                    </a:lnTo>
                    <a:lnTo>
                      <a:pt x="17" y="61"/>
                    </a:lnTo>
                    <a:lnTo>
                      <a:pt x="23" y="64"/>
                    </a:lnTo>
                    <a:lnTo>
                      <a:pt x="33" y="64"/>
                    </a:lnTo>
                    <a:lnTo>
                      <a:pt x="41" y="64"/>
                    </a:lnTo>
                    <a:lnTo>
                      <a:pt x="49" y="61"/>
                    </a:lnTo>
                    <a:lnTo>
                      <a:pt x="55" y="56"/>
                    </a:lnTo>
                    <a:lnTo>
                      <a:pt x="60" y="49"/>
                    </a:lnTo>
                    <a:lnTo>
                      <a:pt x="64" y="41"/>
                    </a:lnTo>
                    <a:lnTo>
                      <a:pt x="64" y="33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31" name="Freeform 154"/>
              <p:cNvSpPr>
                <a:spLocks/>
              </p:cNvSpPr>
              <p:nvPr/>
            </p:nvSpPr>
            <p:spPr bwMode="auto">
              <a:xfrm>
                <a:off x="6629400" y="3503613"/>
                <a:ext cx="103188" cy="101600"/>
              </a:xfrm>
              <a:custGeom>
                <a:avLst/>
                <a:gdLst>
                  <a:gd name="T0" fmla="*/ 65 w 65"/>
                  <a:gd name="T1" fmla="*/ 31 h 64"/>
                  <a:gd name="T2" fmla="*/ 64 w 65"/>
                  <a:gd name="T3" fmla="*/ 23 h 64"/>
                  <a:gd name="T4" fmla="*/ 60 w 65"/>
                  <a:gd name="T5" fmla="*/ 15 h 64"/>
                  <a:gd name="T6" fmla="*/ 56 w 65"/>
                  <a:gd name="T7" fmla="*/ 8 h 64"/>
                  <a:gd name="T8" fmla="*/ 49 w 65"/>
                  <a:gd name="T9" fmla="*/ 4 h 64"/>
                  <a:gd name="T10" fmla="*/ 41 w 65"/>
                  <a:gd name="T11" fmla="*/ 0 h 64"/>
                  <a:gd name="T12" fmla="*/ 33 w 65"/>
                  <a:gd name="T13" fmla="*/ 0 h 64"/>
                  <a:gd name="T14" fmla="*/ 25 w 65"/>
                  <a:gd name="T15" fmla="*/ 0 h 64"/>
                  <a:gd name="T16" fmla="*/ 17 w 65"/>
                  <a:gd name="T17" fmla="*/ 4 h 64"/>
                  <a:gd name="T18" fmla="*/ 10 w 65"/>
                  <a:gd name="T19" fmla="*/ 8 h 64"/>
                  <a:gd name="T20" fmla="*/ 5 w 65"/>
                  <a:gd name="T21" fmla="*/ 15 h 64"/>
                  <a:gd name="T22" fmla="*/ 2 w 65"/>
                  <a:gd name="T23" fmla="*/ 23 h 64"/>
                  <a:gd name="T24" fmla="*/ 0 w 65"/>
                  <a:gd name="T25" fmla="*/ 31 h 64"/>
                  <a:gd name="T26" fmla="*/ 2 w 65"/>
                  <a:gd name="T27" fmla="*/ 41 h 64"/>
                  <a:gd name="T28" fmla="*/ 5 w 65"/>
                  <a:gd name="T29" fmla="*/ 47 h 64"/>
                  <a:gd name="T30" fmla="*/ 10 w 65"/>
                  <a:gd name="T31" fmla="*/ 54 h 64"/>
                  <a:gd name="T32" fmla="*/ 17 w 65"/>
                  <a:gd name="T33" fmla="*/ 59 h 64"/>
                  <a:gd name="T34" fmla="*/ 25 w 65"/>
                  <a:gd name="T35" fmla="*/ 62 h 64"/>
                  <a:gd name="T36" fmla="*/ 33 w 65"/>
                  <a:gd name="T37" fmla="*/ 64 h 64"/>
                  <a:gd name="T38" fmla="*/ 41 w 65"/>
                  <a:gd name="T39" fmla="*/ 62 h 64"/>
                  <a:gd name="T40" fmla="*/ 49 w 65"/>
                  <a:gd name="T41" fmla="*/ 59 h 64"/>
                  <a:gd name="T42" fmla="*/ 56 w 65"/>
                  <a:gd name="T43" fmla="*/ 54 h 64"/>
                  <a:gd name="T44" fmla="*/ 60 w 65"/>
                  <a:gd name="T45" fmla="*/ 47 h 64"/>
                  <a:gd name="T46" fmla="*/ 64 w 65"/>
                  <a:gd name="T47" fmla="*/ 41 h 64"/>
                  <a:gd name="T48" fmla="*/ 65 w 65"/>
                  <a:gd name="T49" fmla="*/ 31 h 6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5" h="64">
                    <a:moveTo>
                      <a:pt x="65" y="31"/>
                    </a:moveTo>
                    <a:lnTo>
                      <a:pt x="64" y="23"/>
                    </a:lnTo>
                    <a:lnTo>
                      <a:pt x="60" y="15"/>
                    </a:lnTo>
                    <a:lnTo>
                      <a:pt x="56" y="8"/>
                    </a:lnTo>
                    <a:lnTo>
                      <a:pt x="49" y="4"/>
                    </a:lnTo>
                    <a:lnTo>
                      <a:pt x="41" y="0"/>
                    </a:lnTo>
                    <a:lnTo>
                      <a:pt x="33" y="0"/>
                    </a:lnTo>
                    <a:lnTo>
                      <a:pt x="25" y="0"/>
                    </a:lnTo>
                    <a:lnTo>
                      <a:pt x="17" y="4"/>
                    </a:lnTo>
                    <a:lnTo>
                      <a:pt x="10" y="8"/>
                    </a:lnTo>
                    <a:lnTo>
                      <a:pt x="5" y="15"/>
                    </a:lnTo>
                    <a:lnTo>
                      <a:pt x="2" y="23"/>
                    </a:lnTo>
                    <a:lnTo>
                      <a:pt x="0" y="31"/>
                    </a:lnTo>
                    <a:lnTo>
                      <a:pt x="2" y="41"/>
                    </a:lnTo>
                    <a:lnTo>
                      <a:pt x="5" y="47"/>
                    </a:lnTo>
                    <a:lnTo>
                      <a:pt x="10" y="54"/>
                    </a:lnTo>
                    <a:lnTo>
                      <a:pt x="17" y="59"/>
                    </a:lnTo>
                    <a:lnTo>
                      <a:pt x="25" y="62"/>
                    </a:lnTo>
                    <a:lnTo>
                      <a:pt x="33" y="64"/>
                    </a:lnTo>
                    <a:lnTo>
                      <a:pt x="41" y="62"/>
                    </a:lnTo>
                    <a:lnTo>
                      <a:pt x="49" y="59"/>
                    </a:lnTo>
                    <a:lnTo>
                      <a:pt x="56" y="54"/>
                    </a:lnTo>
                    <a:lnTo>
                      <a:pt x="60" y="47"/>
                    </a:lnTo>
                    <a:lnTo>
                      <a:pt x="64" y="41"/>
                    </a:lnTo>
                    <a:lnTo>
                      <a:pt x="65" y="31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32" name="Freeform 155"/>
              <p:cNvSpPr>
                <a:spLocks/>
              </p:cNvSpPr>
              <p:nvPr/>
            </p:nvSpPr>
            <p:spPr bwMode="auto">
              <a:xfrm>
                <a:off x="7207250" y="3606800"/>
                <a:ext cx="100013" cy="103188"/>
              </a:xfrm>
              <a:custGeom>
                <a:avLst/>
                <a:gdLst>
                  <a:gd name="T0" fmla="*/ 63 w 63"/>
                  <a:gd name="T1" fmla="*/ 33 h 65"/>
                  <a:gd name="T2" fmla="*/ 61 w 63"/>
                  <a:gd name="T3" fmla="*/ 25 h 65"/>
                  <a:gd name="T4" fmla="*/ 58 w 63"/>
                  <a:gd name="T5" fmla="*/ 16 h 65"/>
                  <a:gd name="T6" fmla="*/ 53 w 63"/>
                  <a:gd name="T7" fmla="*/ 10 h 65"/>
                  <a:gd name="T8" fmla="*/ 47 w 63"/>
                  <a:gd name="T9" fmla="*/ 5 h 65"/>
                  <a:gd name="T10" fmla="*/ 40 w 63"/>
                  <a:gd name="T11" fmla="*/ 2 h 65"/>
                  <a:gd name="T12" fmla="*/ 30 w 63"/>
                  <a:gd name="T13" fmla="*/ 0 h 65"/>
                  <a:gd name="T14" fmla="*/ 22 w 63"/>
                  <a:gd name="T15" fmla="*/ 2 h 65"/>
                  <a:gd name="T16" fmla="*/ 14 w 63"/>
                  <a:gd name="T17" fmla="*/ 5 h 65"/>
                  <a:gd name="T18" fmla="*/ 8 w 63"/>
                  <a:gd name="T19" fmla="*/ 10 h 65"/>
                  <a:gd name="T20" fmla="*/ 3 w 63"/>
                  <a:gd name="T21" fmla="*/ 16 h 65"/>
                  <a:gd name="T22" fmla="*/ 0 w 63"/>
                  <a:gd name="T23" fmla="*/ 25 h 65"/>
                  <a:gd name="T24" fmla="*/ 0 w 63"/>
                  <a:gd name="T25" fmla="*/ 33 h 65"/>
                  <a:gd name="T26" fmla="*/ 0 w 63"/>
                  <a:gd name="T27" fmla="*/ 41 h 65"/>
                  <a:gd name="T28" fmla="*/ 3 w 63"/>
                  <a:gd name="T29" fmla="*/ 49 h 65"/>
                  <a:gd name="T30" fmla="*/ 8 w 63"/>
                  <a:gd name="T31" fmla="*/ 55 h 65"/>
                  <a:gd name="T32" fmla="*/ 14 w 63"/>
                  <a:gd name="T33" fmla="*/ 60 h 65"/>
                  <a:gd name="T34" fmla="*/ 22 w 63"/>
                  <a:gd name="T35" fmla="*/ 63 h 65"/>
                  <a:gd name="T36" fmla="*/ 30 w 63"/>
                  <a:gd name="T37" fmla="*/ 65 h 65"/>
                  <a:gd name="T38" fmla="*/ 40 w 63"/>
                  <a:gd name="T39" fmla="*/ 63 h 65"/>
                  <a:gd name="T40" fmla="*/ 47 w 63"/>
                  <a:gd name="T41" fmla="*/ 60 h 65"/>
                  <a:gd name="T42" fmla="*/ 53 w 63"/>
                  <a:gd name="T43" fmla="*/ 55 h 65"/>
                  <a:gd name="T44" fmla="*/ 58 w 63"/>
                  <a:gd name="T45" fmla="*/ 49 h 65"/>
                  <a:gd name="T46" fmla="*/ 61 w 63"/>
                  <a:gd name="T47" fmla="*/ 41 h 65"/>
                  <a:gd name="T48" fmla="*/ 63 w 63"/>
                  <a:gd name="T49" fmla="*/ 33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3" h="65">
                    <a:moveTo>
                      <a:pt x="63" y="33"/>
                    </a:moveTo>
                    <a:lnTo>
                      <a:pt x="61" y="25"/>
                    </a:lnTo>
                    <a:lnTo>
                      <a:pt x="58" y="16"/>
                    </a:lnTo>
                    <a:lnTo>
                      <a:pt x="53" y="10"/>
                    </a:lnTo>
                    <a:lnTo>
                      <a:pt x="47" y="5"/>
                    </a:lnTo>
                    <a:lnTo>
                      <a:pt x="40" y="2"/>
                    </a:lnTo>
                    <a:lnTo>
                      <a:pt x="30" y="0"/>
                    </a:lnTo>
                    <a:lnTo>
                      <a:pt x="22" y="2"/>
                    </a:lnTo>
                    <a:lnTo>
                      <a:pt x="14" y="5"/>
                    </a:lnTo>
                    <a:lnTo>
                      <a:pt x="8" y="10"/>
                    </a:lnTo>
                    <a:lnTo>
                      <a:pt x="3" y="16"/>
                    </a:lnTo>
                    <a:lnTo>
                      <a:pt x="0" y="25"/>
                    </a:lnTo>
                    <a:lnTo>
                      <a:pt x="0" y="33"/>
                    </a:lnTo>
                    <a:lnTo>
                      <a:pt x="0" y="41"/>
                    </a:lnTo>
                    <a:lnTo>
                      <a:pt x="3" y="49"/>
                    </a:lnTo>
                    <a:lnTo>
                      <a:pt x="8" y="55"/>
                    </a:lnTo>
                    <a:lnTo>
                      <a:pt x="14" y="60"/>
                    </a:lnTo>
                    <a:lnTo>
                      <a:pt x="22" y="63"/>
                    </a:lnTo>
                    <a:lnTo>
                      <a:pt x="30" y="65"/>
                    </a:lnTo>
                    <a:lnTo>
                      <a:pt x="40" y="63"/>
                    </a:lnTo>
                    <a:lnTo>
                      <a:pt x="47" y="60"/>
                    </a:lnTo>
                    <a:lnTo>
                      <a:pt x="53" y="55"/>
                    </a:lnTo>
                    <a:lnTo>
                      <a:pt x="58" y="49"/>
                    </a:lnTo>
                    <a:lnTo>
                      <a:pt x="61" y="41"/>
                    </a:lnTo>
                    <a:lnTo>
                      <a:pt x="63" y="33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  <p:sp>
            <p:nvSpPr>
              <p:cNvPr id="1033" name="Freeform 156"/>
              <p:cNvSpPr>
                <a:spLocks/>
              </p:cNvSpPr>
              <p:nvPr/>
            </p:nvSpPr>
            <p:spPr bwMode="auto">
              <a:xfrm>
                <a:off x="7780338" y="3609975"/>
                <a:ext cx="101600" cy="100013"/>
              </a:xfrm>
              <a:custGeom>
                <a:avLst/>
                <a:gdLst>
                  <a:gd name="T0" fmla="*/ 64 w 64"/>
                  <a:gd name="T1" fmla="*/ 31 h 63"/>
                  <a:gd name="T2" fmla="*/ 64 w 64"/>
                  <a:gd name="T3" fmla="*/ 23 h 63"/>
                  <a:gd name="T4" fmla="*/ 60 w 64"/>
                  <a:gd name="T5" fmla="*/ 14 h 63"/>
                  <a:gd name="T6" fmla="*/ 54 w 64"/>
                  <a:gd name="T7" fmla="*/ 8 h 63"/>
                  <a:gd name="T8" fmla="*/ 47 w 64"/>
                  <a:gd name="T9" fmla="*/ 3 h 63"/>
                  <a:gd name="T10" fmla="*/ 41 w 64"/>
                  <a:gd name="T11" fmla="*/ 0 h 63"/>
                  <a:gd name="T12" fmla="*/ 31 w 64"/>
                  <a:gd name="T13" fmla="*/ 0 h 63"/>
                  <a:gd name="T14" fmla="*/ 23 w 64"/>
                  <a:gd name="T15" fmla="*/ 0 h 63"/>
                  <a:gd name="T16" fmla="*/ 15 w 64"/>
                  <a:gd name="T17" fmla="*/ 3 h 63"/>
                  <a:gd name="T18" fmla="*/ 8 w 64"/>
                  <a:gd name="T19" fmla="*/ 8 h 63"/>
                  <a:gd name="T20" fmla="*/ 4 w 64"/>
                  <a:gd name="T21" fmla="*/ 14 h 63"/>
                  <a:gd name="T22" fmla="*/ 0 w 64"/>
                  <a:gd name="T23" fmla="*/ 23 h 63"/>
                  <a:gd name="T24" fmla="*/ 0 w 64"/>
                  <a:gd name="T25" fmla="*/ 31 h 63"/>
                  <a:gd name="T26" fmla="*/ 0 w 64"/>
                  <a:gd name="T27" fmla="*/ 40 h 63"/>
                  <a:gd name="T28" fmla="*/ 4 w 64"/>
                  <a:gd name="T29" fmla="*/ 47 h 63"/>
                  <a:gd name="T30" fmla="*/ 8 w 64"/>
                  <a:gd name="T31" fmla="*/ 53 h 63"/>
                  <a:gd name="T32" fmla="*/ 15 w 64"/>
                  <a:gd name="T33" fmla="*/ 60 h 63"/>
                  <a:gd name="T34" fmla="*/ 23 w 64"/>
                  <a:gd name="T35" fmla="*/ 61 h 63"/>
                  <a:gd name="T36" fmla="*/ 31 w 64"/>
                  <a:gd name="T37" fmla="*/ 63 h 63"/>
                  <a:gd name="T38" fmla="*/ 41 w 64"/>
                  <a:gd name="T39" fmla="*/ 61 h 63"/>
                  <a:gd name="T40" fmla="*/ 47 w 64"/>
                  <a:gd name="T41" fmla="*/ 60 h 63"/>
                  <a:gd name="T42" fmla="*/ 54 w 64"/>
                  <a:gd name="T43" fmla="*/ 53 h 63"/>
                  <a:gd name="T44" fmla="*/ 60 w 64"/>
                  <a:gd name="T45" fmla="*/ 47 h 63"/>
                  <a:gd name="T46" fmla="*/ 64 w 64"/>
                  <a:gd name="T47" fmla="*/ 40 h 63"/>
                  <a:gd name="T48" fmla="*/ 64 w 64"/>
                  <a:gd name="T49" fmla="*/ 31 h 6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</a:cxnLst>
                <a:rect l="0" t="0" r="r" b="b"/>
                <a:pathLst>
                  <a:path w="64" h="63">
                    <a:moveTo>
                      <a:pt x="64" y="31"/>
                    </a:moveTo>
                    <a:lnTo>
                      <a:pt x="64" y="23"/>
                    </a:lnTo>
                    <a:lnTo>
                      <a:pt x="60" y="14"/>
                    </a:lnTo>
                    <a:lnTo>
                      <a:pt x="54" y="8"/>
                    </a:lnTo>
                    <a:lnTo>
                      <a:pt x="47" y="3"/>
                    </a:lnTo>
                    <a:lnTo>
                      <a:pt x="41" y="0"/>
                    </a:lnTo>
                    <a:lnTo>
                      <a:pt x="31" y="0"/>
                    </a:lnTo>
                    <a:lnTo>
                      <a:pt x="23" y="0"/>
                    </a:lnTo>
                    <a:lnTo>
                      <a:pt x="15" y="3"/>
                    </a:lnTo>
                    <a:lnTo>
                      <a:pt x="8" y="8"/>
                    </a:lnTo>
                    <a:lnTo>
                      <a:pt x="4" y="14"/>
                    </a:lnTo>
                    <a:lnTo>
                      <a:pt x="0" y="23"/>
                    </a:lnTo>
                    <a:lnTo>
                      <a:pt x="0" y="31"/>
                    </a:lnTo>
                    <a:lnTo>
                      <a:pt x="0" y="40"/>
                    </a:lnTo>
                    <a:lnTo>
                      <a:pt x="4" y="47"/>
                    </a:lnTo>
                    <a:lnTo>
                      <a:pt x="8" y="53"/>
                    </a:lnTo>
                    <a:lnTo>
                      <a:pt x="15" y="60"/>
                    </a:lnTo>
                    <a:lnTo>
                      <a:pt x="23" y="61"/>
                    </a:lnTo>
                    <a:lnTo>
                      <a:pt x="31" y="63"/>
                    </a:lnTo>
                    <a:lnTo>
                      <a:pt x="41" y="61"/>
                    </a:lnTo>
                    <a:lnTo>
                      <a:pt x="47" y="60"/>
                    </a:lnTo>
                    <a:lnTo>
                      <a:pt x="54" y="53"/>
                    </a:lnTo>
                    <a:lnTo>
                      <a:pt x="60" y="47"/>
                    </a:lnTo>
                    <a:lnTo>
                      <a:pt x="64" y="40"/>
                    </a:lnTo>
                    <a:lnTo>
                      <a:pt x="64" y="31"/>
                    </a:lnTo>
                    <a:close/>
                  </a:path>
                </a:pathLst>
              </a:custGeom>
              <a:solidFill>
                <a:srgbClr val="FF6600"/>
              </a:solidFill>
              <a:ln w="0">
                <a:solidFill>
                  <a:srgbClr val="FF66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 sz="1200">
                  <a:solidFill>
                    <a:srgbClr val="000066"/>
                  </a:solidFill>
                </a:endParaRPr>
              </a:p>
            </p:txBody>
          </p:sp>
        </p:grpSp>
        <p:sp>
          <p:nvSpPr>
            <p:cNvPr id="208" name="ZoneTexte 207"/>
            <p:cNvSpPr txBox="1"/>
            <p:nvPr/>
          </p:nvSpPr>
          <p:spPr>
            <a:xfrm>
              <a:off x="4960126" y="3890964"/>
              <a:ext cx="30720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-1</a:t>
              </a:r>
            </a:p>
          </p:txBody>
        </p:sp>
        <p:sp>
          <p:nvSpPr>
            <p:cNvPr id="209" name="ZoneTexte 208"/>
            <p:cNvSpPr txBox="1"/>
            <p:nvPr/>
          </p:nvSpPr>
          <p:spPr>
            <a:xfrm>
              <a:off x="5009229" y="3436237"/>
              <a:ext cx="2580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10" name="ZoneTexte 209"/>
            <p:cNvSpPr txBox="1"/>
            <p:nvPr/>
          </p:nvSpPr>
          <p:spPr>
            <a:xfrm>
              <a:off x="5009229" y="2981511"/>
              <a:ext cx="2580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1</a:t>
              </a:r>
            </a:p>
          </p:txBody>
        </p:sp>
        <p:sp>
          <p:nvSpPr>
            <p:cNvPr id="211" name="ZoneTexte 210"/>
            <p:cNvSpPr txBox="1"/>
            <p:nvPr/>
          </p:nvSpPr>
          <p:spPr>
            <a:xfrm>
              <a:off x="5009229" y="2526785"/>
              <a:ext cx="2580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2</a:t>
              </a:r>
            </a:p>
          </p:txBody>
        </p:sp>
        <p:sp>
          <p:nvSpPr>
            <p:cNvPr id="212" name="ZoneTexte 211"/>
            <p:cNvSpPr txBox="1"/>
            <p:nvPr/>
          </p:nvSpPr>
          <p:spPr>
            <a:xfrm>
              <a:off x="5009229" y="2072059"/>
              <a:ext cx="258097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200" dirty="0">
                  <a:solidFill>
                    <a:srgbClr val="000066"/>
                  </a:solidFill>
                </a:rPr>
                <a:t>3</a:t>
              </a:r>
            </a:p>
          </p:txBody>
        </p:sp>
        <p:sp>
          <p:nvSpPr>
            <p:cNvPr id="213" name="ZoneTexte 212"/>
            <p:cNvSpPr txBox="1"/>
            <p:nvPr/>
          </p:nvSpPr>
          <p:spPr>
            <a:xfrm>
              <a:off x="5451857" y="4087813"/>
              <a:ext cx="258098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0</a:t>
              </a:r>
            </a:p>
          </p:txBody>
        </p:sp>
        <p:sp>
          <p:nvSpPr>
            <p:cNvPr id="214" name="ZoneTexte 213"/>
            <p:cNvSpPr txBox="1"/>
            <p:nvPr/>
          </p:nvSpPr>
          <p:spPr>
            <a:xfrm>
              <a:off x="5983440" y="4087813"/>
              <a:ext cx="339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24</a:t>
              </a:r>
            </a:p>
          </p:txBody>
        </p:sp>
        <p:sp>
          <p:nvSpPr>
            <p:cNvPr id="215" name="ZoneTexte 214"/>
            <p:cNvSpPr txBox="1"/>
            <p:nvPr/>
          </p:nvSpPr>
          <p:spPr>
            <a:xfrm>
              <a:off x="6562083" y="4087813"/>
              <a:ext cx="339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48</a:t>
              </a:r>
            </a:p>
          </p:txBody>
        </p:sp>
        <p:sp>
          <p:nvSpPr>
            <p:cNvPr id="216" name="ZoneTexte 215"/>
            <p:cNvSpPr txBox="1"/>
            <p:nvPr/>
          </p:nvSpPr>
          <p:spPr>
            <a:xfrm>
              <a:off x="7146283" y="4087813"/>
              <a:ext cx="339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72</a:t>
              </a:r>
            </a:p>
          </p:txBody>
        </p:sp>
        <p:sp>
          <p:nvSpPr>
            <p:cNvPr id="217" name="ZoneTexte 216"/>
            <p:cNvSpPr txBox="1"/>
            <p:nvPr/>
          </p:nvSpPr>
          <p:spPr>
            <a:xfrm>
              <a:off x="7730483" y="4087813"/>
              <a:ext cx="33942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200" dirty="0">
                  <a:solidFill>
                    <a:srgbClr val="000066"/>
                  </a:solidFill>
                </a:rPr>
                <a:t>96</a:t>
              </a:r>
            </a:p>
          </p:txBody>
        </p:sp>
        <p:sp>
          <p:nvSpPr>
            <p:cNvPr id="218" name="TextBox 137"/>
            <p:cNvSpPr txBox="1">
              <a:spLocks noChangeArrowheads="1"/>
            </p:cNvSpPr>
            <p:nvPr/>
          </p:nvSpPr>
          <p:spPr bwMode="auto">
            <a:xfrm>
              <a:off x="6381750" y="4422198"/>
              <a:ext cx="731837" cy="182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/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  <a:cs typeface="Arial" pitchFamily="34" charset="0"/>
                </a:defRPr>
              </a:lvl9pPr>
            </a:lstStyle>
            <a:p>
              <a:pPr algn="ctr" eaLnBrk="1" hangingPunct="1">
                <a:lnSpc>
                  <a:spcPct val="90000"/>
                </a:lnSpc>
              </a:pPr>
              <a:r>
                <a:rPr lang="en-US" altLang="en-US" sz="1200" b="1" dirty="0">
                  <a:solidFill>
                    <a:srgbClr val="000066"/>
                  </a:solidFill>
                </a:rPr>
                <a:t>Week</a:t>
              </a:r>
            </a:p>
          </p:txBody>
        </p:sp>
        <p:grpSp>
          <p:nvGrpSpPr>
            <p:cNvPr id="226" name="Group 7"/>
            <p:cNvGrpSpPr/>
            <p:nvPr/>
          </p:nvGrpSpPr>
          <p:grpSpPr>
            <a:xfrm>
              <a:off x="7481500" y="2609056"/>
              <a:ext cx="1121855" cy="1281908"/>
              <a:chOff x="7362070" y="2492774"/>
              <a:chExt cx="1121855" cy="1281908"/>
            </a:xfrm>
          </p:grpSpPr>
          <p:sp>
            <p:nvSpPr>
              <p:cNvPr id="227" name="TextBox 12"/>
              <p:cNvSpPr txBox="1">
                <a:spLocks noChangeArrowheads="1"/>
              </p:cNvSpPr>
              <p:nvPr/>
            </p:nvSpPr>
            <p:spPr bwMode="auto">
              <a:xfrm>
                <a:off x="7883525" y="2492774"/>
                <a:ext cx="366713" cy="215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spcBef>
                    <a:spcPts val="300"/>
                  </a:spcBef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auto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  <a:defRPr/>
                </a:pPr>
                <a:r>
                  <a:rPr lang="en-US" altLang="en-US" sz="1400" b="1" kern="0" dirty="0">
                    <a:solidFill>
                      <a:srgbClr val="333399"/>
                    </a:solidFill>
                    <a:latin typeface="+mj-lt"/>
                  </a:rPr>
                  <a:t>1.9</a:t>
                </a:r>
              </a:p>
            </p:txBody>
          </p:sp>
          <p:sp>
            <p:nvSpPr>
              <p:cNvPr id="228" name="TextBox 13"/>
              <p:cNvSpPr txBox="1">
                <a:spLocks noChangeArrowheads="1"/>
              </p:cNvSpPr>
              <p:nvPr/>
            </p:nvSpPr>
            <p:spPr bwMode="auto">
              <a:xfrm>
                <a:off x="7883525" y="3536356"/>
                <a:ext cx="458788" cy="23832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lIns="0" tIns="0" rIns="0" bIns="0" anchor="ctr"/>
              <a:lstStyle>
                <a:lvl1pPr>
                  <a:spcBef>
                    <a:spcPts val="300"/>
                  </a:spcBef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fontAlgn="auto">
                  <a:lnSpc>
                    <a:spcPct val="9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FontTx/>
                  <a:buNone/>
                  <a:defRPr/>
                </a:pPr>
                <a:r>
                  <a:rPr lang="en-US" altLang="en-US" sz="1400" b="1" kern="0" dirty="0">
                    <a:solidFill>
                      <a:srgbClr val="333399"/>
                    </a:solidFill>
                    <a:latin typeface="+mj-lt"/>
                  </a:rPr>
                  <a:t>-0.3</a:t>
                </a:r>
              </a:p>
            </p:txBody>
          </p:sp>
          <p:sp>
            <p:nvSpPr>
              <p:cNvPr id="229" name="Right Bracket 135"/>
              <p:cNvSpPr>
                <a:spLocks/>
              </p:cNvSpPr>
              <p:nvPr/>
            </p:nvSpPr>
            <p:spPr bwMode="auto">
              <a:xfrm>
                <a:off x="8272463" y="2585770"/>
                <a:ext cx="69850" cy="1043382"/>
              </a:xfrm>
              <a:prstGeom prst="rightBracket">
                <a:avLst>
                  <a:gd name="adj" fmla="val 0"/>
                </a:avLst>
              </a:prstGeom>
              <a:noFill/>
              <a:ln w="9525" algn="ctr">
                <a:solidFill>
                  <a:srgbClr val="000000"/>
                </a:solidFill>
                <a:miter lim="800000"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pPr algn="ctr"/>
                <a:endParaRPr lang="en-US" altLang="en-US" sz="1200" b="1">
                  <a:solidFill>
                    <a:srgbClr val="000066"/>
                  </a:solidFill>
                </a:endParaRPr>
              </a:p>
            </p:txBody>
          </p:sp>
          <p:sp>
            <p:nvSpPr>
              <p:cNvPr id="230" name="Rectangle 16"/>
              <p:cNvSpPr>
                <a:spLocks noChangeArrowheads="1"/>
              </p:cNvSpPr>
              <p:nvPr/>
            </p:nvSpPr>
            <p:spPr bwMode="auto">
              <a:xfrm>
                <a:off x="7362070" y="2941243"/>
                <a:ext cx="1121855" cy="184666"/>
              </a:xfrm>
              <a:prstGeom prst="rect">
                <a:avLst/>
              </a:prstGeom>
              <a:noFill/>
              <a:ln>
                <a:noFill/>
              </a:ln>
              <a:extLst/>
            </p:spPr>
            <p:txBody>
              <a:bodyPr wrap="square" lIns="0" tIns="0" rIns="0" bIns="0">
                <a:spAutoFit/>
              </a:bodyPr>
              <a:lstStyle>
                <a:lvl1pPr>
                  <a:spcBef>
                    <a:spcPts val="300"/>
                  </a:spcBef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Aft>
                    <a:spcPts val="600"/>
                  </a:spcAft>
                  <a:buClr>
                    <a:srgbClr val="C00000"/>
                  </a:buClr>
                  <a:buFont typeface="Arial" panose="020B0604020202020204" pitchFamily="34" charset="0"/>
                  <a:buChar char="•"/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anose="020B0604020202020204" pitchFamily="34" charset="0"/>
                  <a:buChar char="»"/>
                  <a:defRPr sz="16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fontAlgn="auto">
                  <a:spcBef>
                    <a:spcPct val="20000"/>
                  </a:spcBef>
                  <a:spcAft>
                    <a:spcPct val="0"/>
                  </a:spcAft>
                  <a:buClr>
                    <a:srgbClr val="990000"/>
                  </a:buClr>
                  <a:buFontTx/>
                  <a:buNone/>
                  <a:defRPr/>
                </a:pPr>
                <a:r>
                  <a:rPr lang="en-US" altLang="en-US" sz="1200" kern="0" dirty="0">
                    <a:solidFill>
                      <a:srgbClr val="000066"/>
                    </a:solidFill>
                  </a:rPr>
                  <a:t>p &lt; 0.001</a:t>
                </a:r>
              </a:p>
            </p:txBody>
          </p:sp>
        </p:grpSp>
        <p:sp>
          <p:nvSpPr>
            <p:cNvPr id="231" name="TextBox 12"/>
            <p:cNvSpPr txBox="1">
              <a:spLocks noChangeArrowheads="1"/>
            </p:cNvSpPr>
            <p:nvPr/>
          </p:nvSpPr>
          <p:spPr bwMode="auto">
            <a:xfrm>
              <a:off x="6539635" y="2596660"/>
              <a:ext cx="365125" cy="215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400" b="1" kern="0" dirty="0">
                  <a:solidFill>
                    <a:srgbClr val="333399"/>
                  </a:solidFill>
                  <a:latin typeface="+mj-lt"/>
                </a:rPr>
                <a:t>1.2</a:t>
              </a:r>
            </a:p>
          </p:txBody>
        </p:sp>
        <p:sp>
          <p:nvSpPr>
            <p:cNvPr id="232" name="TextBox 12"/>
            <p:cNvSpPr txBox="1">
              <a:spLocks noChangeArrowheads="1"/>
            </p:cNvSpPr>
            <p:nvPr/>
          </p:nvSpPr>
          <p:spPr bwMode="auto">
            <a:xfrm>
              <a:off x="6432757" y="3679421"/>
              <a:ext cx="538956" cy="2809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 anchor="ctr"/>
            <a:lstStyle>
              <a:lvl1pPr>
                <a:spcBef>
                  <a:spcPts val="300"/>
                </a:spcBef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Aft>
                  <a:spcPts val="600"/>
                </a:spcAft>
                <a:buClr>
                  <a:srgbClr val="C00000"/>
                </a:buClr>
                <a:buFont typeface="Arial" panose="020B0604020202020204" pitchFamily="34" charset="0"/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Font typeface="Arial" panose="020B0604020202020204" pitchFamily="34" charset="0"/>
                <a:buChar char="–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anose="020B0604020202020204" pitchFamily="34" charset="0"/>
                <a:buChar char="»"/>
                <a:defRPr sz="1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fontAlgn="auto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Tx/>
                <a:buFontTx/>
                <a:buNone/>
                <a:defRPr/>
              </a:pPr>
              <a:r>
                <a:rPr lang="en-US" altLang="en-US" sz="1400" b="1" kern="0" dirty="0">
                  <a:solidFill>
                    <a:srgbClr val="333399"/>
                  </a:solidFill>
                  <a:latin typeface="+mj-lt"/>
                </a:rPr>
                <a:t>-0.1</a:t>
              </a:r>
            </a:p>
          </p:txBody>
        </p:sp>
      </p:grpSp>
      <p:sp>
        <p:nvSpPr>
          <p:cNvPr id="233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GS-US-311-1089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</a:p>
        </p:txBody>
      </p:sp>
      <p:sp>
        <p:nvSpPr>
          <p:cNvPr id="23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sp>
        <p:nvSpPr>
          <p:cNvPr id="235" name="Text Box 2"/>
          <p:cNvSpPr txBox="1">
            <a:spLocks noChangeArrowheads="1"/>
          </p:cNvSpPr>
          <p:nvPr/>
        </p:nvSpPr>
        <p:spPr bwMode="auto">
          <a:xfrm>
            <a:off x="250825" y="1112183"/>
            <a:ext cx="8674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Mean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change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in </a:t>
            </a: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bone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mineral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density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</a:t>
            </a:r>
            <a:r>
              <a:rPr lang="fr-FR" sz="2400" b="1" dirty="0" err="1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through</a:t>
            </a:r>
            <a:r>
              <a:rPr lang="fr-FR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 W96 (%, 95% CI)</a:t>
            </a:r>
          </a:p>
        </p:txBody>
      </p:sp>
      <p:sp>
        <p:nvSpPr>
          <p:cNvPr id="200" name="Text Box 3"/>
          <p:cNvSpPr txBox="1">
            <a:spLocks noChangeArrowheads="1"/>
          </p:cNvSpPr>
          <p:nvPr/>
        </p:nvSpPr>
        <p:spPr bwMode="auto">
          <a:xfrm>
            <a:off x="752528" y="6409754"/>
            <a:ext cx="839363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defTabSz="914400"/>
            <a:r>
              <a:rPr lang="en-GB" sz="1200" i="1" dirty="0">
                <a:solidFill>
                  <a:srgbClr val="CC3300"/>
                </a:solidFill>
              </a:rPr>
              <a:t>Gallant J, CROI 2016, Abs. 29, </a:t>
            </a:r>
            <a:r>
              <a:rPr lang="fr-FR" sz="1200" i="1" dirty="0">
                <a:solidFill>
                  <a:srgbClr val="CC3300"/>
                </a:solidFill>
              </a:rPr>
              <a:t>Gallant J. Lancet HIV. </a:t>
            </a:r>
            <a:r>
              <a:rPr lang="fr-FR" sz="1200" i="1" dirty="0" smtClean="0">
                <a:solidFill>
                  <a:srgbClr val="CC3300"/>
                </a:solidFill>
              </a:rPr>
              <a:t>2016;3:e158-65,</a:t>
            </a:r>
            <a:br>
              <a:rPr lang="fr-FR" sz="1200" i="1" dirty="0" smtClean="0">
                <a:solidFill>
                  <a:srgbClr val="CC3300"/>
                </a:solidFill>
              </a:rPr>
            </a:br>
            <a:r>
              <a:rPr lang="fr-FR" sz="1200" i="1" dirty="0" err="1" smtClean="0">
                <a:solidFill>
                  <a:srgbClr val="CC3300"/>
                </a:solidFill>
              </a:rPr>
              <a:t>Raffi</a:t>
            </a:r>
            <a:r>
              <a:rPr lang="fr-FR" sz="1200" i="1" dirty="0" smtClean="0">
                <a:solidFill>
                  <a:srgbClr val="CC3300"/>
                </a:solidFill>
              </a:rPr>
              <a:t> </a:t>
            </a:r>
            <a:r>
              <a:rPr lang="fr-FR" sz="1200" i="1" dirty="0">
                <a:solidFill>
                  <a:srgbClr val="CC3300"/>
                </a:solidFill>
              </a:rPr>
              <a:t>F. J </a:t>
            </a:r>
            <a:r>
              <a:rPr lang="fr-FR" sz="1200" i="1" dirty="0" err="1">
                <a:solidFill>
                  <a:srgbClr val="CC3300"/>
                </a:solidFill>
              </a:rPr>
              <a:t>Acquir</a:t>
            </a:r>
            <a:r>
              <a:rPr lang="fr-FR" sz="1200" i="1" dirty="0">
                <a:solidFill>
                  <a:srgbClr val="CC3300"/>
                </a:solidFill>
              </a:rPr>
              <a:t> Immune </a:t>
            </a:r>
            <a:r>
              <a:rPr lang="fr-FR" sz="1200" i="1" dirty="0" err="1">
                <a:solidFill>
                  <a:srgbClr val="CC3300"/>
                </a:solidFill>
              </a:rPr>
              <a:t>Defic</a:t>
            </a:r>
            <a:r>
              <a:rPr lang="fr-FR" sz="1200" i="1" dirty="0">
                <a:solidFill>
                  <a:srgbClr val="CC3300"/>
                </a:solidFill>
              </a:rPr>
              <a:t> </a:t>
            </a:r>
            <a:r>
              <a:rPr lang="fr-FR" sz="1200" i="1" dirty="0" err="1">
                <a:solidFill>
                  <a:srgbClr val="CC3300"/>
                </a:solidFill>
              </a:rPr>
              <a:t>Syndr</a:t>
            </a:r>
            <a:r>
              <a:rPr lang="fr-FR" sz="1200" i="1" dirty="0">
                <a:solidFill>
                  <a:srgbClr val="CC3300"/>
                </a:solidFill>
              </a:rPr>
              <a:t>. 2017;75:226-31</a:t>
            </a:r>
            <a:endParaRPr lang="en-GB" altLang="fr-FR" sz="1200" i="1" dirty="0">
              <a:solidFill>
                <a:srgbClr val="CC33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472122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0799" y="1598840"/>
            <a:ext cx="4475599" cy="513984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en-US" sz="1800" dirty="0">
                <a:solidFill>
                  <a:srgbClr val="000066"/>
                </a:solidFill>
              </a:rPr>
              <a:t>The distribution of the bone mineral density status (normal, osteopenia, osteoporosis) adjusted for baseline status was significantly different between treatment groups at W48 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at the hip (p = 0.012)</a:t>
            </a:r>
          </a:p>
          <a:p>
            <a:pPr lvl="1">
              <a:spcBef>
                <a:spcPts val="600"/>
              </a:spcBef>
            </a:pPr>
            <a:r>
              <a:rPr lang="en-US" sz="1800" dirty="0"/>
              <a:t>and at the spine (p = 0.037)</a:t>
            </a:r>
          </a:p>
          <a:p>
            <a:pPr>
              <a:spcBef>
                <a:spcPts val="600"/>
              </a:spcBef>
            </a:pPr>
            <a:r>
              <a:rPr lang="en-US" sz="1800" dirty="0">
                <a:solidFill>
                  <a:srgbClr val="000066"/>
                </a:solidFill>
              </a:rPr>
              <a:t>Driven by a higher percentage of subjects in the F/TAF group with an improvement in BMD status (i.e. osteopenia to normal, osteoporosis to normal or osteopenia), and correspondingly, a lower percentage of subjects in the F/TAF with worsening BMD status (i.e. normal to osteopenia or osteoporosis, or osteopenia to osteoporosis)</a:t>
            </a:r>
          </a:p>
        </p:txBody>
      </p:sp>
      <p:sp>
        <p:nvSpPr>
          <p:cNvPr id="4" name="AutoShape 162"/>
          <p:cNvSpPr>
            <a:spLocks noChangeArrowheads="1"/>
          </p:cNvSpPr>
          <p:nvPr/>
        </p:nvSpPr>
        <p:spPr bwMode="auto">
          <a:xfrm>
            <a:off x="0" y="6570663"/>
            <a:ext cx="1258888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ct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b="1" i="1" dirty="0">
                <a:solidFill>
                  <a:srgbClr val="333399"/>
                </a:solidFill>
                <a:latin typeface="Cambria" panose="02040503050406030204" pitchFamily="18" charset="0"/>
                <a:cs typeface="Arial" panose="020B0604020202020204" pitchFamily="34" charset="0"/>
              </a:rPr>
              <a:t>GS-US-311-1089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50825" y="1112183"/>
            <a:ext cx="86741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 dirty="0">
                <a:solidFill>
                  <a:srgbClr val="CC3300"/>
                </a:solidFill>
                <a:latin typeface="Calibri" pitchFamily="34" charset="0"/>
                <a:ea typeface="MS PGothic" pitchFamily="34" charset="-128"/>
              </a:rPr>
              <a:t>Bone mineral density status changes through W48</a:t>
            </a:r>
          </a:p>
        </p:txBody>
      </p:sp>
      <p:sp>
        <p:nvSpPr>
          <p:cNvPr id="11" name="ZoneTexte 69"/>
          <p:cNvSpPr txBox="1">
            <a:spLocks noChangeArrowheads="1"/>
          </p:cNvSpPr>
          <p:nvPr/>
        </p:nvSpPr>
        <p:spPr bwMode="auto">
          <a:xfrm>
            <a:off x="4897438" y="6570663"/>
            <a:ext cx="42418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CC3300"/>
              </a:buClr>
              <a:buFont typeface="Wingdings" panose="05000000000000000000" pitchFamily="2" charset="2"/>
              <a:buChar char="§"/>
              <a:defRPr sz="2000">
                <a:solidFill>
                  <a:srgbClr val="CC3300"/>
                </a:solidFill>
                <a:latin typeface="Arial" panose="020B0604020202020204" pitchFamily="34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CC3300"/>
              </a:buClr>
              <a:buChar char="–"/>
              <a:defRPr sz="28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CC3300"/>
              </a:buClr>
              <a:buChar char="•"/>
              <a:defRPr sz="16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CC3300"/>
              </a:buClr>
              <a:buChar char="–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C3300"/>
              </a:buClr>
              <a:buChar char="»"/>
              <a:defRPr sz="1400">
                <a:solidFill>
                  <a:srgbClr val="000066"/>
                </a:solidFill>
                <a:latin typeface="Arial" panose="020B0604020202020204" pitchFamily="34" charset="0"/>
                <a:ea typeface="ＭＳ Ｐゴシック" charset="-128"/>
              </a:defRPr>
            </a:lvl9pPr>
          </a:lstStyle>
          <a:p>
            <a:pPr algn="r" defTabSz="914400" eaLnBrk="1" hangingPunct="1">
              <a:spcBef>
                <a:spcPct val="0"/>
              </a:spcBef>
              <a:buClrTx/>
              <a:buFontTx/>
              <a:buNone/>
            </a:pPr>
            <a:r>
              <a:rPr lang="en-GB" altLang="fr-FR" sz="1200" i="1" dirty="0"/>
              <a:t>Gallant J. Lancet HIV. 2016;3:e158-65</a:t>
            </a:r>
          </a:p>
        </p:txBody>
      </p:sp>
      <p:grpSp>
        <p:nvGrpSpPr>
          <p:cNvPr id="2" name="Groupe 1"/>
          <p:cNvGrpSpPr/>
          <p:nvPr/>
        </p:nvGrpSpPr>
        <p:grpSpPr>
          <a:xfrm>
            <a:off x="4436731" y="1948392"/>
            <a:ext cx="4506267" cy="3811891"/>
            <a:chOff x="4436731" y="1948392"/>
            <a:chExt cx="4506267" cy="3811891"/>
          </a:xfrm>
        </p:grpSpPr>
        <p:sp>
          <p:nvSpPr>
            <p:cNvPr id="155" name="AutoShape 165"/>
            <p:cNvSpPr>
              <a:spLocks noChangeArrowheads="1"/>
            </p:cNvSpPr>
            <p:nvPr/>
          </p:nvSpPr>
          <p:spPr bwMode="auto">
            <a:xfrm>
              <a:off x="5182217" y="1948392"/>
              <a:ext cx="2994284" cy="354917"/>
            </a:xfrm>
            <a:prstGeom prst="roundRect">
              <a:avLst>
                <a:gd name="adj" fmla="val 16667"/>
              </a:avLst>
            </a:prstGeom>
            <a:solidFill>
              <a:schemeClr val="bg1"/>
            </a:solidFill>
            <a:ln w="9525">
              <a:solidFill>
                <a:srgbClr val="D0D0F0"/>
              </a:solidFill>
              <a:round/>
              <a:headEnd/>
              <a:tailEnd/>
            </a:ln>
            <a:effectLst>
              <a:prstShdw prst="shdw17" dist="17961" dir="2700000">
                <a:srgbClr val="7D7D90">
                  <a:alpha val="74997"/>
                </a:srgbClr>
              </a:prstShdw>
            </a:effectLst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rgbClr val="CC3300"/>
                </a:buClr>
                <a:buFont typeface="Wingdings" panose="05000000000000000000" pitchFamily="2" charset="2"/>
                <a:buChar char="§"/>
                <a:defRPr sz="2000">
                  <a:solidFill>
                    <a:srgbClr val="CC3300"/>
                  </a:solidFill>
                  <a:latin typeface="Arial" panose="020B0604020202020204" pitchFamily="34" charset="0"/>
                  <a:ea typeface="ＭＳ Ｐゴシック" charset="-128"/>
                </a:defRPr>
              </a:lvl1pPr>
              <a:lvl2pPr marL="742950" indent="-285750">
                <a:spcBef>
                  <a:spcPct val="20000"/>
                </a:spcBef>
                <a:buClr>
                  <a:srgbClr val="CC3300"/>
                </a:buClr>
                <a:buChar char="–"/>
                <a:defRPr sz="28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2pPr>
              <a:lvl3pPr marL="1143000" indent="-228600">
                <a:spcBef>
                  <a:spcPct val="20000"/>
                </a:spcBef>
                <a:buClr>
                  <a:srgbClr val="CC3300"/>
                </a:buClr>
                <a:buChar char="•"/>
                <a:defRPr sz="16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3pPr>
              <a:lvl4pPr marL="1600200" indent="-228600">
                <a:spcBef>
                  <a:spcPct val="20000"/>
                </a:spcBef>
                <a:buClr>
                  <a:srgbClr val="CC3300"/>
                </a:buClr>
                <a:buChar char="–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4pPr>
              <a:lvl5pPr marL="2057400" indent="-228600">
                <a:spcBef>
                  <a:spcPct val="20000"/>
                </a:spcBef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C3300"/>
                </a:buClr>
                <a:buChar char="»"/>
                <a:defRPr sz="1400">
                  <a:solidFill>
                    <a:srgbClr val="000066"/>
                  </a:solidFill>
                  <a:latin typeface="Arial" panose="020B0604020202020204" pitchFamily="34" charset="0"/>
                  <a:ea typeface="ＭＳ Ｐゴシック" charset="-128"/>
                </a:defRPr>
              </a:lvl9pPr>
            </a:lstStyle>
            <a:p>
              <a:pPr defTabSz="914400" eaLnBrk="1" hangingPunct="1">
                <a:spcBef>
                  <a:spcPct val="0"/>
                </a:spcBef>
                <a:buClrTx/>
                <a:buFontTx/>
                <a:buNone/>
              </a:pPr>
              <a:endParaRPr lang="fr-FR" altLang="fr-FR" sz="2800">
                <a:solidFill>
                  <a:srgbClr val="000066"/>
                </a:solidFill>
              </a:endParaRPr>
            </a:p>
          </p:txBody>
        </p:sp>
        <p:sp>
          <p:nvSpPr>
            <p:cNvPr id="9" name="Freeform 8"/>
            <p:cNvSpPr>
              <a:spLocks/>
            </p:cNvSpPr>
            <p:nvPr/>
          </p:nvSpPr>
          <p:spPr bwMode="auto">
            <a:xfrm>
              <a:off x="5325076" y="2101405"/>
              <a:ext cx="68901" cy="68900"/>
            </a:xfrm>
            <a:custGeom>
              <a:avLst/>
              <a:gdLst>
                <a:gd name="T0" fmla="*/ 0 w 79"/>
                <a:gd name="T1" fmla="*/ 0 h 79"/>
                <a:gd name="T2" fmla="*/ 0 w 79"/>
                <a:gd name="T3" fmla="*/ 79 h 79"/>
                <a:gd name="T4" fmla="*/ 79 w 79"/>
                <a:gd name="T5" fmla="*/ 79 h 79"/>
                <a:gd name="T6" fmla="*/ 79 w 79"/>
                <a:gd name="T7" fmla="*/ 0 h 79"/>
                <a:gd name="T8" fmla="*/ 0 w 79"/>
                <a:gd name="T9" fmla="*/ 0 h 79"/>
                <a:gd name="T10" fmla="*/ 0 w 79"/>
                <a:gd name="T1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9" h="79">
                  <a:moveTo>
                    <a:pt x="0" y="0"/>
                  </a:moveTo>
                  <a:lnTo>
                    <a:pt x="0" y="79"/>
                  </a:lnTo>
                  <a:lnTo>
                    <a:pt x="79" y="79"/>
                  </a:lnTo>
                  <a:lnTo>
                    <a:pt x="7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92D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6129389" y="2101405"/>
              <a:ext cx="70667" cy="68900"/>
            </a:xfrm>
            <a:custGeom>
              <a:avLst/>
              <a:gdLst>
                <a:gd name="T0" fmla="*/ 0 w 78"/>
                <a:gd name="T1" fmla="*/ 0 h 79"/>
                <a:gd name="T2" fmla="*/ 0 w 78"/>
                <a:gd name="T3" fmla="*/ 79 h 79"/>
                <a:gd name="T4" fmla="*/ 78 w 78"/>
                <a:gd name="T5" fmla="*/ 79 h 79"/>
                <a:gd name="T6" fmla="*/ 78 w 78"/>
                <a:gd name="T7" fmla="*/ 0 h 79"/>
                <a:gd name="T8" fmla="*/ 0 w 78"/>
                <a:gd name="T9" fmla="*/ 0 h 79"/>
                <a:gd name="T10" fmla="*/ 0 w 78"/>
                <a:gd name="T1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8" h="79">
                  <a:moveTo>
                    <a:pt x="0" y="0"/>
                  </a:moveTo>
                  <a:lnTo>
                    <a:pt x="0" y="79"/>
                  </a:lnTo>
                  <a:lnTo>
                    <a:pt x="78" y="79"/>
                  </a:lnTo>
                  <a:lnTo>
                    <a:pt x="78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7099796" y="2101405"/>
              <a:ext cx="67134" cy="68900"/>
            </a:xfrm>
            <a:custGeom>
              <a:avLst/>
              <a:gdLst>
                <a:gd name="T0" fmla="*/ 0 w 77"/>
                <a:gd name="T1" fmla="*/ 0 h 79"/>
                <a:gd name="T2" fmla="*/ 0 w 77"/>
                <a:gd name="T3" fmla="*/ 79 h 79"/>
                <a:gd name="T4" fmla="*/ 77 w 77"/>
                <a:gd name="T5" fmla="*/ 79 h 79"/>
                <a:gd name="T6" fmla="*/ 77 w 77"/>
                <a:gd name="T7" fmla="*/ 0 h 79"/>
                <a:gd name="T8" fmla="*/ 0 w 77"/>
                <a:gd name="T9" fmla="*/ 0 h 79"/>
                <a:gd name="T10" fmla="*/ 0 w 77"/>
                <a:gd name="T11" fmla="*/ 0 h 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" h="79">
                  <a:moveTo>
                    <a:pt x="0" y="0"/>
                  </a:moveTo>
                  <a:lnTo>
                    <a:pt x="0" y="79"/>
                  </a:lnTo>
                  <a:lnTo>
                    <a:pt x="77" y="79"/>
                  </a:lnTo>
                  <a:lnTo>
                    <a:pt x="7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/>
            </a:p>
          </p:txBody>
        </p:sp>
        <p:sp>
          <p:nvSpPr>
            <p:cNvPr id="14" name="Freeform 11"/>
            <p:cNvSpPr>
              <a:spLocks/>
            </p:cNvSpPr>
            <p:nvPr/>
          </p:nvSpPr>
          <p:spPr bwMode="auto">
            <a:xfrm>
              <a:off x="5036660" y="2951613"/>
              <a:ext cx="1835586" cy="1855020"/>
            </a:xfrm>
            <a:custGeom>
              <a:avLst/>
              <a:gdLst>
                <a:gd name="T0" fmla="*/ 2077 w 2077"/>
                <a:gd name="T1" fmla="*/ 2098 h 2098"/>
                <a:gd name="T2" fmla="*/ 0 w 2077"/>
                <a:gd name="T3" fmla="*/ 2098 h 2098"/>
                <a:gd name="T4" fmla="*/ 0 w 2077"/>
                <a:gd name="T5" fmla="*/ 0 h 20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077" h="2098">
                  <a:moveTo>
                    <a:pt x="2077" y="2098"/>
                  </a:moveTo>
                  <a:lnTo>
                    <a:pt x="0" y="2098"/>
                  </a:lnTo>
                  <a:lnTo>
                    <a:pt x="0" y="0"/>
                  </a:lnTo>
                </a:path>
              </a:pathLst>
            </a:cu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2" name="Line 19"/>
            <p:cNvSpPr>
              <a:spLocks noChangeShapeType="1"/>
            </p:cNvSpPr>
            <p:nvPr/>
          </p:nvSpPr>
          <p:spPr bwMode="auto">
            <a:xfrm>
              <a:off x="4981893" y="2963980"/>
              <a:ext cx="5476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3" name="Line 20"/>
            <p:cNvSpPr>
              <a:spLocks noChangeShapeType="1"/>
            </p:cNvSpPr>
            <p:nvPr/>
          </p:nvSpPr>
          <p:spPr bwMode="auto">
            <a:xfrm>
              <a:off x="4981893" y="3333217"/>
              <a:ext cx="5476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4" name="Line 21"/>
            <p:cNvSpPr>
              <a:spLocks noChangeShapeType="1"/>
            </p:cNvSpPr>
            <p:nvPr/>
          </p:nvSpPr>
          <p:spPr bwMode="auto">
            <a:xfrm>
              <a:off x="4981893" y="3700688"/>
              <a:ext cx="5476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5" name="Line 22"/>
            <p:cNvSpPr>
              <a:spLocks noChangeShapeType="1"/>
            </p:cNvSpPr>
            <p:nvPr/>
          </p:nvSpPr>
          <p:spPr bwMode="auto">
            <a:xfrm>
              <a:off x="4981893" y="4068158"/>
              <a:ext cx="5476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6" name="Line 23"/>
            <p:cNvSpPr>
              <a:spLocks noChangeShapeType="1"/>
            </p:cNvSpPr>
            <p:nvPr/>
          </p:nvSpPr>
          <p:spPr bwMode="auto">
            <a:xfrm>
              <a:off x="4981893" y="4437395"/>
              <a:ext cx="5476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7" name="Line 24"/>
            <p:cNvSpPr>
              <a:spLocks noChangeShapeType="1"/>
            </p:cNvSpPr>
            <p:nvPr/>
          </p:nvSpPr>
          <p:spPr bwMode="auto">
            <a:xfrm>
              <a:off x="4981893" y="4806633"/>
              <a:ext cx="54768" cy="0"/>
            </a:xfrm>
            <a:prstGeom prst="line">
              <a:avLst/>
            </a:prstGeom>
            <a:noFill/>
            <a:ln w="635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58" name="Freeform 37"/>
            <p:cNvSpPr>
              <a:spLocks/>
            </p:cNvSpPr>
            <p:nvPr/>
          </p:nvSpPr>
          <p:spPr bwMode="auto">
            <a:xfrm>
              <a:off x="6054270" y="2963980"/>
              <a:ext cx="272070" cy="98934"/>
            </a:xfrm>
            <a:custGeom>
              <a:avLst/>
              <a:gdLst>
                <a:gd name="T0" fmla="*/ 308 w 308"/>
                <a:gd name="T1" fmla="*/ 110 h 110"/>
                <a:gd name="T2" fmla="*/ 308 w 308"/>
                <a:gd name="T3" fmla="*/ 0 h 110"/>
                <a:gd name="T4" fmla="*/ 0 w 308"/>
                <a:gd name="T5" fmla="*/ 0 h 110"/>
                <a:gd name="T6" fmla="*/ 0 w 308"/>
                <a:gd name="T7" fmla="*/ 110 h 110"/>
                <a:gd name="T8" fmla="*/ 308 w 308"/>
                <a:gd name="T9" fmla="*/ 110 h 110"/>
                <a:gd name="T10" fmla="*/ 308 w 308"/>
                <a:gd name="T11" fmla="*/ 11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110">
                  <a:moveTo>
                    <a:pt x="308" y="110"/>
                  </a:moveTo>
                  <a:lnTo>
                    <a:pt x="308" y="0"/>
                  </a:lnTo>
                  <a:lnTo>
                    <a:pt x="0" y="0"/>
                  </a:lnTo>
                  <a:lnTo>
                    <a:pt x="0" y="110"/>
                  </a:lnTo>
                  <a:lnTo>
                    <a:pt x="308" y="110"/>
                  </a:lnTo>
                  <a:lnTo>
                    <a:pt x="308" y="110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59" name="Freeform 38"/>
            <p:cNvSpPr>
              <a:spLocks/>
            </p:cNvSpPr>
            <p:nvPr/>
          </p:nvSpPr>
          <p:spPr bwMode="auto">
            <a:xfrm>
              <a:off x="6054270" y="3062914"/>
              <a:ext cx="272070" cy="641306"/>
            </a:xfrm>
            <a:custGeom>
              <a:avLst/>
              <a:gdLst>
                <a:gd name="T0" fmla="*/ 308 w 308"/>
                <a:gd name="T1" fmla="*/ 726 h 726"/>
                <a:gd name="T2" fmla="*/ 308 w 308"/>
                <a:gd name="T3" fmla="*/ 0 h 726"/>
                <a:gd name="T4" fmla="*/ 0 w 308"/>
                <a:gd name="T5" fmla="*/ 0 h 726"/>
                <a:gd name="T6" fmla="*/ 0 w 308"/>
                <a:gd name="T7" fmla="*/ 726 h 726"/>
                <a:gd name="T8" fmla="*/ 308 w 308"/>
                <a:gd name="T9" fmla="*/ 726 h 726"/>
                <a:gd name="T10" fmla="*/ 308 w 308"/>
                <a:gd name="T11" fmla="*/ 726 h 7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726">
                  <a:moveTo>
                    <a:pt x="308" y="726"/>
                  </a:moveTo>
                  <a:lnTo>
                    <a:pt x="308" y="0"/>
                  </a:lnTo>
                  <a:lnTo>
                    <a:pt x="0" y="0"/>
                  </a:lnTo>
                  <a:lnTo>
                    <a:pt x="0" y="726"/>
                  </a:lnTo>
                  <a:lnTo>
                    <a:pt x="308" y="726"/>
                  </a:lnTo>
                  <a:lnTo>
                    <a:pt x="308" y="726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60" name="Freeform 39"/>
            <p:cNvSpPr>
              <a:spLocks/>
            </p:cNvSpPr>
            <p:nvPr/>
          </p:nvSpPr>
          <p:spPr bwMode="auto">
            <a:xfrm>
              <a:off x="6054270" y="3704221"/>
              <a:ext cx="272070" cy="1102412"/>
            </a:xfrm>
            <a:custGeom>
              <a:avLst/>
              <a:gdLst>
                <a:gd name="T0" fmla="*/ 308 w 308"/>
                <a:gd name="T1" fmla="*/ 0 h 1248"/>
                <a:gd name="T2" fmla="*/ 0 w 308"/>
                <a:gd name="T3" fmla="*/ 0 h 1248"/>
                <a:gd name="T4" fmla="*/ 0 w 308"/>
                <a:gd name="T5" fmla="*/ 1248 h 1248"/>
                <a:gd name="T6" fmla="*/ 308 w 308"/>
                <a:gd name="T7" fmla="*/ 1248 h 1248"/>
                <a:gd name="T8" fmla="*/ 308 w 308"/>
                <a:gd name="T9" fmla="*/ 0 h 1248"/>
                <a:gd name="T10" fmla="*/ 308 w 308"/>
                <a:gd name="T11" fmla="*/ 0 h 12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1248">
                  <a:moveTo>
                    <a:pt x="308" y="0"/>
                  </a:moveTo>
                  <a:lnTo>
                    <a:pt x="0" y="0"/>
                  </a:lnTo>
                  <a:lnTo>
                    <a:pt x="0" y="1248"/>
                  </a:lnTo>
                  <a:lnTo>
                    <a:pt x="308" y="1248"/>
                  </a:lnTo>
                  <a:lnTo>
                    <a:pt x="308" y="0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92D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61" name="Freeform 40"/>
            <p:cNvSpPr>
              <a:spLocks/>
            </p:cNvSpPr>
            <p:nvPr/>
          </p:nvSpPr>
          <p:spPr bwMode="auto">
            <a:xfrm>
              <a:off x="6515376" y="2963980"/>
              <a:ext cx="272070" cy="90100"/>
            </a:xfrm>
            <a:custGeom>
              <a:avLst/>
              <a:gdLst>
                <a:gd name="T0" fmla="*/ 0 w 307"/>
                <a:gd name="T1" fmla="*/ 0 h 101"/>
                <a:gd name="T2" fmla="*/ 0 w 307"/>
                <a:gd name="T3" fmla="*/ 101 h 101"/>
                <a:gd name="T4" fmla="*/ 307 w 307"/>
                <a:gd name="T5" fmla="*/ 101 h 101"/>
                <a:gd name="T6" fmla="*/ 307 w 307"/>
                <a:gd name="T7" fmla="*/ 0 h 101"/>
                <a:gd name="T8" fmla="*/ 0 w 307"/>
                <a:gd name="T9" fmla="*/ 0 h 101"/>
                <a:gd name="T10" fmla="*/ 0 w 307"/>
                <a:gd name="T11" fmla="*/ 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101">
                  <a:moveTo>
                    <a:pt x="0" y="0"/>
                  </a:moveTo>
                  <a:lnTo>
                    <a:pt x="0" y="101"/>
                  </a:lnTo>
                  <a:lnTo>
                    <a:pt x="307" y="101"/>
                  </a:lnTo>
                  <a:lnTo>
                    <a:pt x="30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62" name="Freeform 41"/>
            <p:cNvSpPr>
              <a:spLocks/>
            </p:cNvSpPr>
            <p:nvPr/>
          </p:nvSpPr>
          <p:spPr bwMode="auto">
            <a:xfrm>
              <a:off x="6515376" y="3054081"/>
              <a:ext cx="272070" cy="655440"/>
            </a:xfrm>
            <a:custGeom>
              <a:avLst/>
              <a:gdLst>
                <a:gd name="T0" fmla="*/ 307 w 307"/>
                <a:gd name="T1" fmla="*/ 0 h 743"/>
                <a:gd name="T2" fmla="*/ 0 w 307"/>
                <a:gd name="T3" fmla="*/ 0 h 743"/>
                <a:gd name="T4" fmla="*/ 0 w 307"/>
                <a:gd name="T5" fmla="*/ 743 h 743"/>
                <a:gd name="T6" fmla="*/ 307 w 307"/>
                <a:gd name="T7" fmla="*/ 743 h 743"/>
                <a:gd name="T8" fmla="*/ 307 w 307"/>
                <a:gd name="T9" fmla="*/ 0 h 743"/>
                <a:gd name="T10" fmla="*/ 307 w 307"/>
                <a:gd name="T11" fmla="*/ 0 h 7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743">
                  <a:moveTo>
                    <a:pt x="307" y="0"/>
                  </a:moveTo>
                  <a:lnTo>
                    <a:pt x="0" y="0"/>
                  </a:lnTo>
                  <a:lnTo>
                    <a:pt x="0" y="743"/>
                  </a:lnTo>
                  <a:lnTo>
                    <a:pt x="307" y="743"/>
                  </a:lnTo>
                  <a:lnTo>
                    <a:pt x="307" y="0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63" name="Freeform 42"/>
            <p:cNvSpPr>
              <a:spLocks/>
            </p:cNvSpPr>
            <p:nvPr/>
          </p:nvSpPr>
          <p:spPr bwMode="auto">
            <a:xfrm>
              <a:off x="6515376" y="3709521"/>
              <a:ext cx="272070" cy="1097111"/>
            </a:xfrm>
            <a:custGeom>
              <a:avLst/>
              <a:gdLst>
                <a:gd name="T0" fmla="*/ 307 w 307"/>
                <a:gd name="T1" fmla="*/ 0 h 1240"/>
                <a:gd name="T2" fmla="*/ 0 w 307"/>
                <a:gd name="T3" fmla="*/ 0 h 1240"/>
                <a:gd name="T4" fmla="*/ 0 w 307"/>
                <a:gd name="T5" fmla="*/ 1240 h 1240"/>
                <a:gd name="T6" fmla="*/ 307 w 307"/>
                <a:gd name="T7" fmla="*/ 1240 h 1240"/>
                <a:gd name="T8" fmla="*/ 307 w 307"/>
                <a:gd name="T9" fmla="*/ 0 h 1240"/>
                <a:gd name="T10" fmla="*/ 307 w 307"/>
                <a:gd name="T11" fmla="*/ 0 h 1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1240">
                  <a:moveTo>
                    <a:pt x="307" y="0"/>
                  </a:moveTo>
                  <a:lnTo>
                    <a:pt x="0" y="0"/>
                  </a:lnTo>
                  <a:lnTo>
                    <a:pt x="0" y="1240"/>
                  </a:lnTo>
                  <a:lnTo>
                    <a:pt x="307" y="1240"/>
                  </a:lnTo>
                  <a:lnTo>
                    <a:pt x="307" y="0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92D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64" name="Freeform 43"/>
            <p:cNvSpPr>
              <a:spLocks/>
            </p:cNvSpPr>
            <p:nvPr/>
          </p:nvSpPr>
          <p:spPr bwMode="auto">
            <a:xfrm>
              <a:off x="5594932" y="2963980"/>
              <a:ext cx="272070" cy="70667"/>
            </a:xfrm>
            <a:custGeom>
              <a:avLst/>
              <a:gdLst>
                <a:gd name="T0" fmla="*/ 307 w 307"/>
                <a:gd name="T1" fmla="*/ 78 h 78"/>
                <a:gd name="T2" fmla="*/ 307 w 307"/>
                <a:gd name="T3" fmla="*/ 0 h 78"/>
                <a:gd name="T4" fmla="*/ 0 w 307"/>
                <a:gd name="T5" fmla="*/ 0 h 78"/>
                <a:gd name="T6" fmla="*/ 0 w 307"/>
                <a:gd name="T7" fmla="*/ 78 h 78"/>
                <a:gd name="T8" fmla="*/ 307 w 307"/>
                <a:gd name="T9" fmla="*/ 78 h 78"/>
                <a:gd name="T10" fmla="*/ 307 w 307"/>
                <a:gd name="T11" fmla="*/ 78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78">
                  <a:moveTo>
                    <a:pt x="307" y="78"/>
                  </a:moveTo>
                  <a:lnTo>
                    <a:pt x="307" y="0"/>
                  </a:lnTo>
                  <a:lnTo>
                    <a:pt x="0" y="0"/>
                  </a:lnTo>
                  <a:lnTo>
                    <a:pt x="0" y="78"/>
                  </a:lnTo>
                  <a:lnTo>
                    <a:pt x="307" y="78"/>
                  </a:lnTo>
                  <a:lnTo>
                    <a:pt x="307" y="78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65" name="Freeform 44"/>
            <p:cNvSpPr>
              <a:spLocks/>
            </p:cNvSpPr>
            <p:nvPr/>
          </p:nvSpPr>
          <p:spPr bwMode="auto">
            <a:xfrm>
              <a:off x="5594932" y="3034647"/>
              <a:ext cx="272070" cy="722574"/>
            </a:xfrm>
            <a:custGeom>
              <a:avLst/>
              <a:gdLst>
                <a:gd name="T0" fmla="*/ 307 w 307"/>
                <a:gd name="T1" fmla="*/ 0 h 818"/>
                <a:gd name="T2" fmla="*/ 0 w 307"/>
                <a:gd name="T3" fmla="*/ 0 h 818"/>
                <a:gd name="T4" fmla="*/ 0 w 307"/>
                <a:gd name="T5" fmla="*/ 818 h 818"/>
                <a:gd name="T6" fmla="*/ 307 w 307"/>
                <a:gd name="T7" fmla="*/ 818 h 818"/>
                <a:gd name="T8" fmla="*/ 307 w 307"/>
                <a:gd name="T9" fmla="*/ 0 h 818"/>
                <a:gd name="T10" fmla="*/ 307 w 307"/>
                <a:gd name="T11" fmla="*/ 0 h 8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818">
                  <a:moveTo>
                    <a:pt x="307" y="0"/>
                  </a:moveTo>
                  <a:lnTo>
                    <a:pt x="0" y="0"/>
                  </a:lnTo>
                  <a:lnTo>
                    <a:pt x="0" y="818"/>
                  </a:lnTo>
                  <a:lnTo>
                    <a:pt x="307" y="818"/>
                  </a:lnTo>
                  <a:lnTo>
                    <a:pt x="307" y="0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66" name="Freeform 45"/>
            <p:cNvSpPr>
              <a:spLocks/>
            </p:cNvSpPr>
            <p:nvPr/>
          </p:nvSpPr>
          <p:spPr bwMode="auto">
            <a:xfrm>
              <a:off x="5594932" y="3757222"/>
              <a:ext cx="272070" cy="1049411"/>
            </a:xfrm>
            <a:custGeom>
              <a:avLst/>
              <a:gdLst>
                <a:gd name="T0" fmla="*/ 307 w 307"/>
                <a:gd name="T1" fmla="*/ 0 h 1188"/>
                <a:gd name="T2" fmla="*/ 0 w 307"/>
                <a:gd name="T3" fmla="*/ 0 h 1188"/>
                <a:gd name="T4" fmla="*/ 0 w 307"/>
                <a:gd name="T5" fmla="*/ 1188 h 1188"/>
                <a:gd name="T6" fmla="*/ 307 w 307"/>
                <a:gd name="T7" fmla="*/ 1188 h 1188"/>
                <a:gd name="T8" fmla="*/ 307 w 307"/>
                <a:gd name="T9" fmla="*/ 0 h 1188"/>
                <a:gd name="T10" fmla="*/ 307 w 307"/>
                <a:gd name="T11" fmla="*/ 0 h 1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1188">
                  <a:moveTo>
                    <a:pt x="307" y="0"/>
                  </a:moveTo>
                  <a:lnTo>
                    <a:pt x="0" y="0"/>
                  </a:lnTo>
                  <a:lnTo>
                    <a:pt x="0" y="1188"/>
                  </a:lnTo>
                  <a:lnTo>
                    <a:pt x="307" y="1188"/>
                  </a:lnTo>
                  <a:lnTo>
                    <a:pt x="307" y="0"/>
                  </a:lnTo>
                  <a:lnTo>
                    <a:pt x="307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92D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67" name="Freeform 46"/>
            <p:cNvSpPr>
              <a:spLocks/>
            </p:cNvSpPr>
            <p:nvPr/>
          </p:nvSpPr>
          <p:spPr bwMode="auto">
            <a:xfrm>
              <a:off x="5135594" y="2963980"/>
              <a:ext cx="272070" cy="114834"/>
            </a:xfrm>
            <a:custGeom>
              <a:avLst/>
              <a:gdLst>
                <a:gd name="T0" fmla="*/ 307 w 307"/>
                <a:gd name="T1" fmla="*/ 129 h 129"/>
                <a:gd name="T2" fmla="*/ 307 w 307"/>
                <a:gd name="T3" fmla="*/ 0 h 129"/>
                <a:gd name="T4" fmla="*/ 0 w 307"/>
                <a:gd name="T5" fmla="*/ 0 h 129"/>
                <a:gd name="T6" fmla="*/ 0 w 307"/>
                <a:gd name="T7" fmla="*/ 129 h 129"/>
                <a:gd name="T8" fmla="*/ 307 w 307"/>
                <a:gd name="T9" fmla="*/ 129 h 129"/>
                <a:gd name="T10" fmla="*/ 307 w 307"/>
                <a:gd name="T11" fmla="*/ 1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129">
                  <a:moveTo>
                    <a:pt x="307" y="129"/>
                  </a:moveTo>
                  <a:lnTo>
                    <a:pt x="307" y="0"/>
                  </a:lnTo>
                  <a:lnTo>
                    <a:pt x="0" y="0"/>
                  </a:lnTo>
                  <a:lnTo>
                    <a:pt x="0" y="129"/>
                  </a:lnTo>
                  <a:lnTo>
                    <a:pt x="307" y="129"/>
                  </a:lnTo>
                  <a:lnTo>
                    <a:pt x="307" y="129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68" name="Freeform 47"/>
            <p:cNvSpPr>
              <a:spLocks/>
            </p:cNvSpPr>
            <p:nvPr/>
          </p:nvSpPr>
          <p:spPr bwMode="auto">
            <a:xfrm>
              <a:off x="5135594" y="3078815"/>
              <a:ext cx="272070" cy="733174"/>
            </a:xfrm>
            <a:custGeom>
              <a:avLst/>
              <a:gdLst>
                <a:gd name="T0" fmla="*/ 307 w 307"/>
                <a:gd name="T1" fmla="*/ 830 h 830"/>
                <a:gd name="T2" fmla="*/ 307 w 307"/>
                <a:gd name="T3" fmla="*/ 0 h 830"/>
                <a:gd name="T4" fmla="*/ 0 w 307"/>
                <a:gd name="T5" fmla="*/ 0 h 830"/>
                <a:gd name="T6" fmla="*/ 0 w 307"/>
                <a:gd name="T7" fmla="*/ 830 h 830"/>
                <a:gd name="T8" fmla="*/ 307 w 307"/>
                <a:gd name="T9" fmla="*/ 830 h 830"/>
                <a:gd name="T10" fmla="*/ 307 w 307"/>
                <a:gd name="T11" fmla="*/ 830 h 8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830">
                  <a:moveTo>
                    <a:pt x="307" y="830"/>
                  </a:moveTo>
                  <a:lnTo>
                    <a:pt x="307" y="0"/>
                  </a:lnTo>
                  <a:lnTo>
                    <a:pt x="0" y="0"/>
                  </a:lnTo>
                  <a:lnTo>
                    <a:pt x="0" y="830"/>
                  </a:lnTo>
                  <a:lnTo>
                    <a:pt x="307" y="830"/>
                  </a:lnTo>
                  <a:lnTo>
                    <a:pt x="307" y="83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69" name="Freeform 48"/>
            <p:cNvSpPr>
              <a:spLocks/>
            </p:cNvSpPr>
            <p:nvPr/>
          </p:nvSpPr>
          <p:spPr bwMode="auto">
            <a:xfrm>
              <a:off x="5135594" y="3811989"/>
              <a:ext cx="272070" cy="994643"/>
            </a:xfrm>
            <a:custGeom>
              <a:avLst/>
              <a:gdLst>
                <a:gd name="T0" fmla="*/ 307 w 307"/>
                <a:gd name="T1" fmla="*/ 1125 h 1125"/>
                <a:gd name="T2" fmla="*/ 307 w 307"/>
                <a:gd name="T3" fmla="*/ 0 h 1125"/>
                <a:gd name="T4" fmla="*/ 0 w 307"/>
                <a:gd name="T5" fmla="*/ 0 h 1125"/>
                <a:gd name="T6" fmla="*/ 0 w 307"/>
                <a:gd name="T7" fmla="*/ 1125 h 1125"/>
                <a:gd name="T8" fmla="*/ 307 w 307"/>
                <a:gd name="T9" fmla="*/ 1125 h 1125"/>
                <a:gd name="T10" fmla="*/ 307 w 307"/>
                <a:gd name="T11" fmla="*/ 1125 h 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1125">
                  <a:moveTo>
                    <a:pt x="307" y="1125"/>
                  </a:moveTo>
                  <a:lnTo>
                    <a:pt x="307" y="0"/>
                  </a:lnTo>
                  <a:lnTo>
                    <a:pt x="0" y="0"/>
                  </a:lnTo>
                  <a:lnTo>
                    <a:pt x="0" y="1125"/>
                  </a:lnTo>
                  <a:lnTo>
                    <a:pt x="307" y="1125"/>
                  </a:lnTo>
                  <a:lnTo>
                    <a:pt x="307" y="1125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92D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8" name="Freeform 25"/>
            <p:cNvSpPr>
              <a:spLocks/>
            </p:cNvSpPr>
            <p:nvPr/>
          </p:nvSpPr>
          <p:spPr bwMode="auto">
            <a:xfrm>
              <a:off x="8124825" y="2951613"/>
              <a:ext cx="270303" cy="24734"/>
            </a:xfrm>
            <a:custGeom>
              <a:avLst/>
              <a:gdLst>
                <a:gd name="T0" fmla="*/ 308 w 308"/>
                <a:gd name="T1" fmla="*/ 26 h 26"/>
                <a:gd name="T2" fmla="*/ 308 w 308"/>
                <a:gd name="T3" fmla="*/ 0 h 26"/>
                <a:gd name="T4" fmla="*/ 0 w 308"/>
                <a:gd name="T5" fmla="*/ 0 h 26"/>
                <a:gd name="T6" fmla="*/ 0 w 308"/>
                <a:gd name="T7" fmla="*/ 26 h 26"/>
                <a:gd name="T8" fmla="*/ 308 w 308"/>
                <a:gd name="T9" fmla="*/ 26 h 26"/>
                <a:gd name="T10" fmla="*/ 308 w 308"/>
                <a:gd name="T1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26">
                  <a:moveTo>
                    <a:pt x="308" y="26"/>
                  </a:moveTo>
                  <a:lnTo>
                    <a:pt x="308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308" y="26"/>
                  </a:lnTo>
                  <a:lnTo>
                    <a:pt x="308" y="26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9" name="Freeform 26"/>
            <p:cNvSpPr>
              <a:spLocks/>
            </p:cNvSpPr>
            <p:nvPr/>
          </p:nvSpPr>
          <p:spPr bwMode="auto">
            <a:xfrm>
              <a:off x="8124825" y="2976347"/>
              <a:ext cx="270303" cy="628940"/>
            </a:xfrm>
            <a:custGeom>
              <a:avLst/>
              <a:gdLst>
                <a:gd name="T0" fmla="*/ 308 w 308"/>
                <a:gd name="T1" fmla="*/ 713 h 713"/>
                <a:gd name="T2" fmla="*/ 308 w 308"/>
                <a:gd name="T3" fmla="*/ 0 h 713"/>
                <a:gd name="T4" fmla="*/ 0 w 308"/>
                <a:gd name="T5" fmla="*/ 0 h 713"/>
                <a:gd name="T6" fmla="*/ 0 w 308"/>
                <a:gd name="T7" fmla="*/ 713 h 713"/>
                <a:gd name="T8" fmla="*/ 308 w 308"/>
                <a:gd name="T9" fmla="*/ 713 h 713"/>
                <a:gd name="T10" fmla="*/ 308 w 308"/>
                <a:gd name="T11" fmla="*/ 713 h 7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713">
                  <a:moveTo>
                    <a:pt x="308" y="713"/>
                  </a:moveTo>
                  <a:lnTo>
                    <a:pt x="308" y="0"/>
                  </a:lnTo>
                  <a:lnTo>
                    <a:pt x="0" y="0"/>
                  </a:lnTo>
                  <a:lnTo>
                    <a:pt x="0" y="713"/>
                  </a:lnTo>
                  <a:lnTo>
                    <a:pt x="308" y="713"/>
                  </a:lnTo>
                  <a:lnTo>
                    <a:pt x="308" y="713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0" name="Freeform 27"/>
            <p:cNvSpPr>
              <a:spLocks/>
            </p:cNvSpPr>
            <p:nvPr/>
          </p:nvSpPr>
          <p:spPr bwMode="auto">
            <a:xfrm>
              <a:off x="8124825" y="3605287"/>
              <a:ext cx="270303" cy="1188979"/>
            </a:xfrm>
            <a:custGeom>
              <a:avLst/>
              <a:gdLst>
                <a:gd name="T0" fmla="*/ 308 w 308"/>
                <a:gd name="T1" fmla="*/ 0 h 1346"/>
                <a:gd name="T2" fmla="*/ 0 w 308"/>
                <a:gd name="T3" fmla="*/ 0 h 1346"/>
                <a:gd name="T4" fmla="*/ 0 w 308"/>
                <a:gd name="T5" fmla="*/ 1346 h 1346"/>
                <a:gd name="T6" fmla="*/ 308 w 308"/>
                <a:gd name="T7" fmla="*/ 1346 h 1346"/>
                <a:gd name="T8" fmla="*/ 308 w 308"/>
                <a:gd name="T9" fmla="*/ 0 h 1346"/>
                <a:gd name="T10" fmla="*/ 308 w 308"/>
                <a:gd name="T11" fmla="*/ 0 h 13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1346">
                  <a:moveTo>
                    <a:pt x="308" y="0"/>
                  </a:moveTo>
                  <a:lnTo>
                    <a:pt x="0" y="0"/>
                  </a:lnTo>
                  <a:lnTo>
                    <a:pt x="0" y="1346"/>
                  </a:lnTo>
                  <a:lnTo>
                    <a:pt x="308" y="1346"/>
                  </a:lnTo>
                  <a:lnTo>
                    <a:pt x="308" y="0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92D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31" name="Freeform 28"/>
            <p:cNvSpPr>
              <a:spLocks/>
            </p:cNvSpPr>
            <p:nvPr/>
          </p:nvSpPr>
          <p:spPr bwMode="auto">
            <a:xfrm>
              <a:off x="8584164" y="2951613"/>
              <a:ext cx="272070" cy="24734"/>
            </a:xfrm>
            <a:custGeom>
              <a:avLst/>
              <a:gdLst>
                <a:gd name="T0" fmla="*/ 0 w 309"/>
                <a:gd name="T1" fmla="*/ 0 h 26"/>
                <a:gd name="T2" fmla="*/ 0 w 309"/>
                <a:gd name="T3" fmla="*/ 26 h 26"/>
                <a:gd name="T4" fmla="*/ 309 w 309"/>
                <a:gd name="T5" fmla="*/ 26 h 26"/>
                <a:gd name="T6" fmla="*/ 309 w 309"/>
                <a:gd name="T7" fmla="*/ 0 h 26"/>
                <a:gd name="T8" fmla="*/ 0 w 309"/>
                <a:gd name="T9" fmla="*/ 0 h 26"/>
                <a:gd name="T10" fmla="*/ 0 w 309"/>
                <a:gd name="T11" fmla="*/ 0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9" h="26">
                  <a:moveTo>
                    <a:pt x="0" y="0"/>
                  </a:moveTo>
                  <a:lnTo>
                    <a:pt x="0" y="26"/>
                  </a:lnTo>
                  <a:lnTo>
                    <a:pt x="309" y="26"/>
                  </a:lnTo>
                  <a:lnTo>
                    <a:pt x="309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48" name="Freeform 29"/>
            <p:cNvSpPr>
              <a:spLocks/>
            </p:cNvSpPr>
            <p:nvPr/>
          </p:nvSpPr>
          <p:spPr bwMode="auto">
            <a:xfrm>
              <a:off x="8584164" y="2976347"/>
              <a:ext cx="272070" cy="662506"/>
            </a:xfrm>
            <a:custGeom>
              <a:avLst/>
              <a:gdLst>
                <a:gd name="T0" fmla="*/ 309 w 309"/>
                <a:gd name="T1" fmla="*/ 0 h 750"/>
                <a:gd name="T2" fmla="*/ 0 w 309"/>
                <a:gd name="T3" fmla="*/ 0 h 750"/>
                <a:gd name="T4" fmla="*/ 0 w 309"/>
                <a:gd name="T5" fmla="*/ 750 h 750"/>
                <a:gd name="T6" fmla="*/ 309 w 309"/>
                <a:gd name="T7" fmla="*/ 750 h 750"/>
                <a:gd name="T8" fmla="*/ 309 w 309"/>
                <a:gd name="T9" fmla="*/ 0 h 750"/>
                <a:gd name="T10" fmla="*/ 309 w 309"/>
                <a:gd name="T11" fmla="*/ 0 h 7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9" h="750">
                  <a:moveTo>
                    <a:pt x="309" y="0"/>
                  </a:moveTo>
                  <a:lnTo>
                    <a:pt x="0" y="0"/>
                  </a:lnTo>
                  <a:lnTo>
                    <a:pt x="0" y="750"/>
                  </a:lnTo>
                  <a:lnTo>
                    <a:pt x="309" y="750"/>
                  </a:lnTo>
                  <a:lnTo>
                    <a:pt x="309" y="0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49" name="Freeform 30"/>
            <p:cNvSpPr>
              <a:spLocks/>
            </p:cNvSpPr>
            <p:nvPr/>
          </p:nvSpPr>
          <p:spPr bwMode="auto">
            <a:xfrm>
              <a:off x="8584164" y="3638853"/>
              <a:ext cx="272070" cy="1155412"/>
            </a:xfrm>
            <a:custGeom>
              <a:avLst/>
              <a:gdLst>
                <a:gd name="T0" fmla="*/ 309 w 309"/>
                <a:gd name="T1" fmla="*/ 0 h 1309"/>
                <a:gd name="T2" fmla="*/ 0 w 309"/>
                <a:gd name="T3" fmla="*/ 0 h 1309"/>
                <a:gd name="T4" fmla="*/ 0 w 309"/>
                <a:gd name="T5" fmla="*/ 1309 h 1309"/>
                <a:gd name="T6" fmla="*/ 309 w 309"/>
                <a:gd name="T7" fmla="*/ 1309 h 1309"/>
                <a:gd name="T8" fmla="*/ 309 w 309"/>
                <a:gd name="T9" fmla="*/ 0 h 1309"/>
                <a:gd name="T10" fmla="*/ 309 w 309"/>
                <a:gd name="T11" fmla="*/ 0 h 1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9" h="1309">
                  <a:moveTo>
                    <a:pt x="309" y="0"/>
                  </a:moveTo>
                  <a:lnTo>
                    <a:pt x="0" y="0"/>
                  </a:lnTo>
                  <a:lnTo>
                    <a:pt x="0" y="1309"/>
                  </a:lnTo>
                  <a:lnTo>
                    <a:pt x="309" y="1309"/>
                  </a:lnTo>
                  <a:lnTo>
                    <a:pt x="309" y="0"/>
                  </a:lnTo>
                  <a:lnTo>
                    <a:pt x="309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92D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51" name="Freeform 31"/>
            <p:cNvSpPr>
              <a:spLocks/>
            </p:cNvSpPr>
            <p:nvPr/>
          </p:nvSpPr>
          <p:spPr bwMode="auto">
            <a:xfrm>
              <a:off x="7663721" y="2951613"/>
              <a:ext cx="272070" cy="15900"/>
            </a:xfrm>
            <a:custGeom>
              <a:avLst/>
              <a:gdLst>
                <a:gd name="T0" fmla="*/ 308 w 308"/>
                <a:gd name="T1" fmla="*/ 17 h 17"/>
                <a:gd name="T2" fmla="*/ 308 w 308"/>
                <a:gd name="T3" fmla="*/ 0 h 17"/>
                <a:gd name="T4" fmla="*/ 0 w 308"/>
                <a:gd name="T5" fmla="*/ 0 h 17"/>
                <a:gd name="T6" fmla="*/ 0 w 308"/>
                <a:gd name="T7" fmla="*/ 17 h 17"/>
                <a:gd name="T8" fmla="*/ 308 w 308"/>
                <a:gd name="T9" fmla="*/ 17 h 17"/>
                <a:gd name="T10" fmla="*/ 308 w 308"/>
                <a:gd name="T11" fmla="*/ 17 h 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17">
                  <a:moveTo>
                    <a:pt x="308" y="17"/>
                  </a:moveTo>
                  <a:lnTo>
                    <a:pt x="308" y="0"/>
                  </a:lnTo>
                  <a:lnTo>
                    <a:pt x="0" y="0"/>
                  </a:lnTo>
                  <a:lnTo>
                    <a:pt x="0" y="17"/>
                  </a:lnTo>
                  <a:lnTo>
                    <a:pt x="308" y="17"/>
                  </a:lnTo>
                  <a:lnTo>
                    <a:pt x="308" y="17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52" name="Freeform 32"/>
            <p:cNvSpPr>
              <a:spLocks/>
            </p:cNvSpPr>
            <p:nvPr/>
          </p:nvSpPr>
          <p:spPr bwMode="auto">
            <a:xfrm>
              <a:off x="7663721" y="2967513"/>
              <a:ext cx="272070" cy="565339"/>
            </a:xfrm>
            <a:custGeom>
              <a:avLst/>
              <a:gdLst>
                <a:gd name="T0" fmla="*/ 308 w 308"/>
                <a:gd name="T1" fmla="*/ 0 h 639"/>
                <a:gd name="T2" fmla="*/ 0 w 308"/>
                <a:gd name="T3" fmla="*/ 0 h 639"/>
                <a:gd name="T4" fmla="*/ 0 w 308"/>
                <a:gd name="T5" fmla="*/ 639 h 639"/>
                <a:gd name="T6" fmla="*/ 308 w 308"/>
                <a:gd name="T7" fmla="*/ 639 h 639"/>
                <a:gd name="T8" fmla="*/ 308 w 308"/>
                <a:gd name="T9" fmla="*/ 0 h 639"/>
                <a:gd name="T10" fmla="*/ 308 w 308"/>
                <a:gd name="T11" fmla="*/ 0 h 63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639">
                  <a:moveTo>
                    <a:pt x="308" y="0"/>
                  </a:moveTo>
                  <a:lnTo>
                    <a:pt x="0" y="0"/>
                  </a:lnTo>
                  <a:lnTo>
                    <a:pt x="0" y="639"/>
                  </a:lnTo>
                  <a:lnTo>
                    <a:pt x="308" y="639"/>
                  </a:lnTo>
                  <a:lnTo>
                    <a:pt x="308" y="0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53" name="Freeform 33"/>
            <p:cNvSpPr>
              <a:spLocks/>
            </p:cNvSpPr>
            <p:nvPr/>
          </p:nvSpPr>
          <p:spPr bwMode="auto">
            <a:xfrm>
              <a:off x="7663721" y="3532852"/>
              <a:ext cx="272070" cy="1261413"/>
            </a:xfrm>
            <a:custGeom>
              <a:avLst/>
              <a:gdLst>
                <a:gd name="T0" fmla="*/ 308 w 308"/>
                <a:gd name="T1" fmla="*/ 0 h 1429"/>
                <a:gd name="T2" fmla="*/ 0 w 308"/>
                <a:gd name="T3" fmla="*/ 0 h 1429"/>
                <a:gd name="T4" fmla="*/ 0 w 308"/>
                <a:gd name="T5" fmla="*/ 1429 h 1429"/>
                <a:gd name="T6" fmla="*/ 308 w 308"/>
                <a:gd name="T7" fmla="*/ 1429 h 1429"/>
                <a:gd name="T8" fmla="*/ 308 w 308"/>
                <a:gd name="T9" fmla="*/ 0 h 1429"/>
                <a:gd name="T10" fmla="*/ 308 w 308"/>
                <a:gd name="T11" fmla="*/ 0 h 1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8" h="1429">
                  <a:moveTo>
                    <a:pt x="308" y="0"/>
                  </a:moveTo>
                  <a:lnTo>
                    <a:pt x="0" y="0"/>
                  </a:lnTo>
                  <a:lnTo>
                    <a:pt x="0" y="1429"/>
                  </a:lnTo>
                  <a:lnTo>
                    <a:pt x="308" y="1429"/>
                  </a:lnTo>
                  <a:lnTo>
                    <a:pt x="308" y="0"/>
                  </a:lnTo>
                  <a:lnTo>
                    <a:pt x="308" y="0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92D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54" name="Freeform 34"/>
            <p:cNvSpPr>
              <a:spLocks/>
            </p:cNvSpPr>
            <p:nvPr/>
          </p:nvSpPr>
          <p:spPr bwMode="auto">
            <a:xfrm>
              <a:off x="7204383" y="2951613"/>
              <a:ext cx="272070" cy="24734"/>
            </a:xfrm>
            <a:custGeom>
              <a:avLst/>
              <a:gdLst>
                <a:gd name="T0" fmla="*/ 307 w 307"/>
                <a:gd name="T1" fmla="*/ 26 h 26"/>
                <a:gd name="T2" fmla="*/ 307 w 307"/>
                <a:gd name="T3" fmla="*/ 0 h 26"/>
                <a:gd name="T4" fmla="*/ 0 w 307"/>
                <a:gd name="T5" fmla="*/ 0 h 26"/>
                <a:gd name="T6" fmla="*/ 0 w 307"/>
                <a:gd name="T7" fmla="*/ 26 h 26"/>
                <a:gd name="T8" fmla="*/ 307 w 307"/>
                <a:gd name="T9" fmla="*/ 26 h 26"/>
                <a:gd name="T10" fmla="*/ 307 w 307"/>
                <a:gd name="T11" fmla="*/ 26 h 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26">
                  <a:moveTo>
                    <a:pt x="307" y="26"/>
                  </a:moveTo>
                  <a:lnTo>
                    <a:pt x="307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307" y="26"/>
                  </a:lnTo>
                  <a:lnTo>
                    <a:pt x="307" y="26"/>
                  </a:lnTo>
                  <a:close/>
                </a:path>
              </a:pathLst>
            </a:custGeom>
            <a:solidFill>
              <a:srgbClr val="00B0F0"/>
            </a:solidFill>
            <a:ln w="0">
              <a:solidFill>
                <a:srgbClr val="00B0F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56" name="Freeform 35"/>
            <p:cNvSpPr>
              <a:spLocks/>
            </p:cNvSpPr>
            <p:nvPr/>
          </p:nvSpPr>
          <p:spPr bwMode="auto">
            <a:xfrm>
              <a:off x="7204383" y="2976347"/>
              <a:ext cx="272070" cy="621873"/>
            </a:xfrm>
            <a:custGeom>
              <a:avLst/>
              <a:gdLst>
                <a:gd name="T0" fmla="*/ 307 w 307"/>
                <a:gd name="T1" fmla="*/ 704 h 704"/>
                <a:gd name="T2" fmla="*/ 307 w 307"/>
                <a:gd name="T3" fmla="*/ 0 h 704"/>
                <a:gd name="T4" fmla="*/ 0 w 307"/>
                <a:gd name="T5" fmla="*/ 0 h 704"/>
                <a:gd name="T6" fmla="*/ 0 w 307"/>
                <a:gd name="T7" fmla="*/ 704 h 704"/>
                <a:gd name="T8" fmla="*/ 307 w 307"/>
                <a:gd name="T9" fmla="*/ 704 h 704"/>
                <a:gd name="T10" fmla="*/ 307 w 307"/>
                <a:gd name="T11" fmla="*/ 704 h 7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704">
                  <a:moveTo>
                    <a:pt x="307" y="704"/>
                  </a:moveTo>
                  <a:lnTo>
                    <a:pt x="307" y="0"/>
                  </a:lnTo>
                  <a:lnTo>
                    <a:pt x="0" y="0"/>
                  </a:lnTo>
                  <a:lnTo>
                    <a:pt x="0" y="704"/>
                  </a:lnTo>
                  <a:lnTo>
                    <a:pt x="307" y="704"/>
                  </a:lnTo>
                  <a:lnTo>
                    <a:pt x="307" y="704"/>
                  </a:lnTo>
                  <a:close/>
                </a:path>
              </a:pathLst>
            </a:custGeom>
            <a:solidFill>
              <a:srgbClr val="FFC000"/>
            </a:solidFill>
            <a:ln w="0">
              <a:solidFill>
                <a:srgbClr val="FFC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sp>
          <p:nvSpPr>
            <p:cNvPr id="2057" name="Freeform 36"/>
            <p:cNvSpPr>
              <a:spLocks/>
            </p:cNvSpPr>
            <p:nvPr/>
          </p:nvSpPr>
          <p:spPr bwMode="auto">
            <a:xfrm>
              <a:off x="7204383" y="3598220"/>
              <a:ext cx="272070" cy="1196045"/>
            </a:xfrm>
            <a:custGeom>
              <a:avLst/>
              <a:gdLst>
                <a:gd name="T0" fmla="*/ 307 w 307"/>
                <a:gd name="T1" fmla="*/ 1355 h 1355"/>
                <a:gd name="T2" fmla="*/ 307 w 307"/>
                <a:gd name="T3" fmla="*/ 0 h 1355"/>
                <a:gd name="T4" fmla="*/ 0 w 307"/>
                <a:gd name="T5" fmla="*/ 0 h 1355"/>
                <a:gd name="T6" fmla="*/ 0 w 307"/>
                <a:gd name="T7" fmla="*/ 1355 h 1355"/>
                <a:gd name="T8" fmla="*/ 307 w 307"/>
                <a:gd name="T9" fmla="*/ 1355 h 1355"/>
                <a:gd name="T10" fmla="*/ 307 w 307"/>
                <a:gd name="T11" fmla="*/ 1355 h 13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07" h="1355">
                  <a:moveTo>
                    <a:pt x="307" y="1355"/>
                  </a:moveTo>
                  <a:lnTo>
                    <a:pt x="307" y="0"/>
                  </a:lnTo>
                  <a:lnTo>
                    <a:pt x="0" y="0"/>
                  </a:lnTo>
                  <a:lnTo>
                    <a:pt x="0" y="1355"/>
                  </a:lnTo>
                  <a:lnTo>
                    <a:pt x="307" y="1355"/>
                  </a:lnTo>
                  <a:lnTo>
                    <a:pt x="307" y="1355"/>
                  </a:lnTo>
                  <a:close/>
                </a:path>
              </a:pathLst>
            </a:custGeom>
            <a:solidFill>
              <a:srgbClr val="92D050"/>
            </a:solidFill>
            <a:ln w="0">
              <a:solidFill>
                <a:srgbClr val="92D05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fr-FR" sz="900">
                <a:solidFill>
                  <a:srgbClr val="000066"/>
                </a:solidFill>
                <a:latin typeface="+mn-lt"/>
              </a:endParaRPr>
            </a:p>
          </p:txBody>
        </p:sp>
        <p:cxnSp>
          <p:nvCxnSpPr>
            <p:cNvPr id="2120" name="Connecteur droit 2119"/>
            <p:cNvCxnSpPr/>
            <p:nvPr/>
          </p:nvCxnSpPr>
          <p:spPr bwMode="auto">
            <a:xfrm>
              <a:off x="7132320" y="4796473"/>
              <a:ext cx="1792605" cy="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23" name="ZoneTexte 2122"/>
            <p:cNvSpPr txBox="1"/>
            <p:nvPr/>
          </p:nvSpPr>
          <p:spPr>
            <a:xfrm>
              <a:off x="4754079" y="4703247"/>
              <a:ext cx="255198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0</a:t>
              </a:r>
            </a:p>
          </p:txBody>
        </p:sp>
        <p:sp>
          <p:nvSpPr>
            <p:cNvPr id="108" name="ZoneTexte 107"/>
            <p:cNvSpPr txBox="1"/>
            <p:nvPr/>
          </p:nvSpPr>
          <p:spPr>
            <a:xfrm>
              <a:off x="4683547" y="4332270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20</a:t>
              </a:r>
            </a:p>
          </p:txBody>
        </p:sp>
        <p:sp>
          <p:nvSpPr>
            <p:cNvPr id="109" name="ZoneTexte 108"/>
            <p:cNvSpPr txBox="1"/>
            <p:nvPr/>
          </p:nvSpPr>
          <p:spPr>
            <a:xfrm>
              <a:off x="4683547" y="3961291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40</a:t>
              </a:r>
            </a:p>
          </p:txBody>
        </p:sp>
        <p:sp>
          <p:nvSpPr>
            <p:cNvPr id="110" name="ZoneTexte 109"/>
            <p:cNvSpPr txBox="1"/>
            <p:nvPr/>
          </p:nvSpPr>
          <p:spPr>
            <a:xfrm>
              <a:off x="4683547" y="3590312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60</a:t>
              </a:r>
            </a:p>
          </p:txBody>
        </p:sp>
        <p:sp>
          <p:nvSpPr>
            <p:cNvPr id="111" name="ZoneTexte 110"/>
            <p:cNvSpPr txBox="1"/>
            <p:nvPr/>
          </p:nvSpPr>
          <p:spPr>
            <a:xfrm>
              <a:off x="4683547" y="3219333"/>
              <a:ext cx="3257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80</a:t>
              </a:r>
            </a:p>
          </p:txBody>
        </p:sp>
        <p:sp>
          <p:nvSpPr>
            <p:cNvPr id="112" name="ZoneTexte 111"/>
            <p:cNvSpPr txBox="1"/>
            <p:nvPr/>
          </p:nvSpPr>
          <p:spPr>
            <a:xfrm>
              <a:off x="4613015" y="2848354"/>
              <a:ext cx="396262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r"/>
              <a:r>
                <a:rPr lang="fr-FR" sz="1000" dirty="0">
                  <a:solidFill>
                    <a:srgbClr val="000066"/>
                  </a:solidFill>
                  <a:latin typeface="+mn-lt"/>
                </a:rPr>
                <a:t>100</a:t>
              </a:r>
            </a:p>
          </p:txBody>
        </p:sp>
        <p:sp>
          <p:nvSpPr>
            <p:cNvPr id="113" name="ZoneTexte 112"/>
            <p:cNvSpPr txBox="1"/>
            <p:nvPr/>
          </p:nvSpPr>
          <p:spPr>
            <a:xfrm>
              <a:off x="5358352" y="2000869"/>
              <a:ext cx="6623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200" b="1" dirty="0">
                  <a:solidFill>
                    <a:srgbClr val="333399"/>
                  </a:solidFill>
                  <a:latin typeface="+mj-lt"/>
                </a:rPr>
                <a:t>Normal</a:t>
              </a:r>
            </a:p>
          </p:txBody>
        </p:sp>
        <p:sp>
          <p:nvSpPr>
            <p:cNvPr id="114" name="ZoneTexte 113"/>
            <p:cNvSpPr txBox="1"/>
            <p:nvPr/>
          </p:nvSpPr>
          <p:spPr>
            <a:xfrm>
              <a:off x="6164431" y="2000869"/>
              <a:ext cx="91685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Osteopenia</a:t>
              </a:r>
            </a:p>
          </p:txBody>
        </p:sp>
        <p:sp>
          <p:nvSpPr>
            <p:cNvPr id="115" name="ZoneTexte 114"/>
            <p:cNvSpPr txBox="1"/>
            <p:nvPr/>
          </p:nvSpPr>
          <p:spPr>
            <a:xfrm>
              <a:off x="7154105" y="2000869"/>
              <a:ext cx="10223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>
                  <a:solidFill>
                    <a:srgbClr val="333399"/>
                  </a:solidFill>
                  <a:latin typeface="+mj-lt"/>
                </a:rPr>
                <a:t>Osteoporosis</a:t>
              </a:r>
            </a:p>
          </p:txBody>
        </p:sp>
        <p:sp>
          <p:nvSpPr>
            <p:cNvPr id="116" name="ZoneTexte 115"/>
            <p:cNvSpPr txBox="1"/>
            <p:nvPr/>
          </p:nvSpPr>
          <p:spPr>
            <a:xfrm>
              <a:off x="5099146" y="2705392"/>
              <a:ext cx="34496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6.2</a:t>
              </a:r>
            </a:p>
          </p:txBody>
        </p:sp>
        <p:sp>
          <p:nvSpPr>
            <p:cNvPr id="117" name="ZoneTexte 116"/>
            <p:cNvSpPr txBox="1"/>
            <p:nvPr/>
          </p:nvSpPr>
          <p:spPr>
            <a:xfrm>
              <a:off x="5556341" y="2705392"/>
              <a:ext cx="34496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4.0</a:t>
              </a:r>
            </a:p>
          </p:txBody>
        </p:sp>
        <p:sp>
          <p:nvSpPr>
            <p:cNvPr id="118" name="ZoneTexte 117"/>
            <p:cNvSpPr txBox="1"/>
            <p:nvPr/>
          </p:nvSpPr>
          <p:spPr>
            <a:xfrm>
              <a:off x="6017822" y="2705392"/>
              <a:ext cx="34496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5.6</a:t>
              </a:r>
            </a:p>
          </p:txBody>
        </p:sp>
        <p:sp>
          <p:nvSpPr>
            <p:cNvPr id="119" name="ZoneTexte 118"/>
            <p:cNvSpPr txBox="1"/>
            <p:nvPr/>
          </p:nvSpPr>
          <p:spPr>
            <a:xfrm>
              <a:off x="6478928" y="2705392"/>
              <a:ext cx="34496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5.6</a:t>
              </a:r>
            </a:p>
          </p:txBody>
        </p:sp>
        <p:sp>
          <p:nvSpPr>
            <p:cNvPr id="120" name="ZoneTexte 119"/>
            <p:cNvSpPr txBox="1"/>
            <p:nvPr/>
          </p:nvSpPr>
          <p:spPr>
            <a:xfrm>
              <a:off x="7177834" y="2737281"/>
              <a:ext cx="34496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0.9</a:t>
              </a:r>
            </a:p>
          </p:txBody>
        </p:sp>
        <p:sp>
          <p:nvSpPr>
            <p:cNvPr id="121" name="ZoneTexte 120"/>
            <p:cNvSpPr txBox="1"/>
            <p:nvPr/>
          </p:nvSpPr>
          <p:spPr>
            <a:xfrm>
              <a:off x="7627273" y="2719278"/>
              <a:ext cx="34496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0.7</a:t>
              </a:r>
            </a:p>
          </p:txBody>
        </p:sp>
        <p:sp>
          <p:nvSpPr>
            <p:cNvPr id="122" name="ZoneTexte 121"/>
            <p:cNvSpPr txBox="1"/>
            <p:nvPr/>
          </p:nvSpPr>
          <p:spPr>
            <a:xfrm>
              <a:off x="8087493" y="2716022"/>
              <a:ext cx="34496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0.9</a:t>
              </a:r>
            </a:p>
          </p:txBody>
        </p:sp>
        <p:sp>
          <p:nvSpPr>
            <p:cNvPr id="123" name="ZoneTexte 122"/>
            <p:cNvSpPr txBox="1"/>
            <p:nvPr/>
          </p:nvSpPr>
          <p:spPr>
            <a:xfrm>
              <a:off x="8547716" y="2752892"/>
              <a:ext cx="34496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1.3</a:t>
              </a:r>
            </a:p>
          </p:txBody>
        </p:sp>
        <p:sp>
          <p:nvSpPr>
            <p:cNvPr id="124" name="ZoneTexte 123"/>
            <p:cNvSpPr txBox="1"/>
            <p:nvPr/>
          </p:nvSpPr>
          <p:spPr>
            <a:xfrm>
              <a:off x="5067088" y="3280518"/>
              <a:ext cx="4090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39.5</a:t>
              </a:r>
            </a:p>
          </p:txBody>
        </p:sp>
        <p:sp>
          <p:nvSpPr>
            <p:cNvPr id="125" name="ZoneTexte 124"/>
            <p:cNvSpPr txBox="1"/>
            <p:nvPr/>
          </p:nvSpPr>
          <p:spPr>
            <a:xfrm>
              <a:off x="5524281" y="3243675"/>
              <a:ext cx="4090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38.7</a:t>
              </a:r>
            </a:p>
          </p:txBody>
        </p:sp>
        <p:sp>
          <p:nvSpPr>
            <p:cNvPr id="126" name="ZoneTexte 125"/>
            <p:cNvSpPr txBox="1"/>
            <p:nvPr/>
          </p:nvSpPr>
          <p:spPr>
            <a:xfrm>
              <a:off x="5985763" y="3243675"/>
              <a:ext cx="4090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34.0</a:t>
              </a:r>
            </a:p>
          </p:txBody>
        </p:sp>
        <p:sp>
          <p:nvSpPr>
            <p:cNvPr id="127" name="ZoneTexte 126"/>
            <p:cNvSpPr txBox="1"/>
            <p:nvPr/>
          </p:nvSpPr>
          <p:spPr>
            <a:xfrm>
              <a:off x="6446869" y="3243675"/>
              <a:ext cx="4090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35.0</a:t>
              </a:r>
            </a:p>
          </p:txBody>
        </p:sp>
        <p:sp>
          <p:nvSpPr>
            <p:cNvPr id="128" name="ZoneTexte 127"/>
            <p:cNvSpPr txBox="1"/>
            <p:nvPr/>
          </p:nvSpPr>
          <p:spPr>
            <a:xfrm>
              <a:off x="7145775" y="3243675"/>
              <a:ext cx="4090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33.0</a:t>
              </a:r>
            </a:p>
          </p:txBody>
        </p:sp>
        <p:sp>
          <p:nvSpPr>
            <p:cNvPr id="129" name="ZoneTexte 128"/>
            <p:cNvSpPr txBox="1"/>
            <p:nvPr/>
          </p:nvSpPr>
          <p:spPr>
            <a:xfrm>
              <a:off x="7595214" y="3243675"/>
              <a:ext cx="4090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30.3</a:t>
              </a:r>
            </a:p>
          </p:txBody>
        </p:sp>
        <p:sp>
          <p:nvSpPr>
            <p:cNvPr id="130" name="ZoneTexte 129"/>
            <p:cNvSpPr txBox="1"/>
            <p:nvPr/>
          </p:nvSpPr>
          <p:spPr>
            <a:xfrm>
              <a:off x="8055434" y="3243675"/>
              <a:ext cx="4090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33.8</a:t>
              </a:r>
            </a:p>
          </p:txBody>
        </p:sp>
        <p:sp>
          <p:nvSpPr>
            <p:cNvPr id="131" name="ZoneTexte 130"/>
            <p:cNvSpPr txBox="1"/>
            <p:nvPr/>
          </p:nvSpPr>
          <p:spPr>
            <a:xfrm>
              <a:off x="8533911" y="3326442"/>
              <a:ext cx="4090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35.3</a:t>
              </a:r>
            </a:p>
          </p:txBody>
        </p:sp>
        <p:sp>
          <p:nvSpPr>
            <p:cNvPr id="132" name="ZoneTexte 131"/>
            <p:cNvSpPr txBox="1"/>
            <p:nvPr/>
          </p:nvSpPr>
          <p:spPr>
            <a:xfrm>
              <a:off x="5067087" y="4163558"/>
              <a:ext cx="4090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54.2</a:t>
              </a:r>
            </a:p>
          </p:txBody>
        </p:sp>
        <p:sp>
          <p:nvSpPr>
            <p:cNvPr id="133" name="ZoneTexte 132"/>
            <p:cNvSpPr txBox="1"/>
            <p:nvPr/>
          </p:nvSpPr>
          <p:spPr>
            <a:xfrm>
              <a:off x="5524281" y="4163558"/>
              <a:ext cx="4090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57.3</a:t>
              </a:r>
            </a:p>
          </p:txBody>
        </p:sp>
        <p:sp>
          <p:nvSpPr>
            <p:cNvPr id="134" name="ZoneTexte 133"/>
            <p:cNvSpPr txBox="1"/>
            <p:nvPr/>
          </p:nvSpPr>
          <p:spPr>
            <a:xfrm>
              <a:off x="5985763" y="4163558"/>
              <a:ext cx="4090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60.3</a:t>
              </a:r>
            </a:p>
          </p:txBody>
        </p:sp>
        <p:sp>
          <p:nvSpPr>
            <p:cNvPr id="135" name="ZoneTexte 134"/>
            <p:cNvSpPr txBox="1"/>
            <p:nvPr/>
          </p:nvSpPr>
          <p:spPr>
            <a:xfrm>
              <a:off x="6446869" y="4163558"/>
              <a:ext cx="409086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59.5</a:t>
              </a:r>
            </a:p>
          </p:txBody>
        </p:sp>
        <p:sp>
          <p:nvSpPr>
            <p:cNvPr id="136" name="ZoneTexte 135"/>
            <p:cNvSpPr txBox="1"/>
            <p:nvPr/>
          </p:nvSpPr>
          <p:spPr>
            <a:xfrm>
              <a:off x="7145775" y="4163558"/>
              <a:ext cx="4090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66.0</a:t>
              </a:r>
            </a:p>
          </p:txBody>
        </p:sp>
        <p:sp>
          <p:nvSpPr>
            <p:cNvPr id="137" name="ZoneTexte 136"/>
            <p:cNvSpPr txBox="1"/>
            <p:nvPr/>
          </p:nvSpPr>
          <p:spPr>
            <a:xfrm>
              <a:off x="7595214" y="4163558"/>
              <a:ext cx="4090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69.0</a:t>
              </a:r>
            </a:p>
          </p:txBody>
        </p:sp>
        <p:sp>
          <p:nvSpPr>
            <p:cNvPr id="138" name="ZoneTexte 137"/>
            <p:cNvSpPr txBox="1"/>
            <p:nvPr/>
          </p:nvSpPr>
          <p:spPr>
            <a:xfrm>
              <a:off x="8055434" y="4163558"/>
              <a:ext cx="4090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65.3</a:t>
              </a:r>
            </a:p>
          </p:txBody>
        </p:sp>
        <p:sp>
          <p:nvSpPr>
            <p:cNvPr id="139" name="ZoneTexte 138"/>
            <p:cNvSpPr txBox="1"/>
            <p:nvPr/>
          </p:nvSpPr>
          <p:spPr>
            <a:xfrm>
              <a:off x="8515657" y="4163558"/>
              <a:ext cx="409087" cy="2308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900" dirty="0">
                  <a:solidFill>
                    <a:srgbClr val="000066"/>
                  </a:solidFill>
                  <a:latin typeface="+mn-lt"/>
                </a:rPr>
                <a:t>63.4</a:t>
              </a:r>
            </a:p>
          </p:txBody>
        </p:sp>
        <p:sp>
          <p:nvSpPr>
            <p:cNvPr id="140" name="ZoneTexte 139"/>
            <p:cNvSpPr txBox="1"/>
            <p:nvPr/>
          </p:nvSpPr>
          <p:spPr>
            <a:xfrm>
              <a:off x="5112772" y="4826357"/>
              <a:ext cx="31771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50" b="1" dirty="0">
                  <a:solidFill>
                    <a:srgbClr val="000066"/>
                  </a:solidFill>
                  <a:latin typeface="+mj-lt"/>
                </a:rPr>
                <a:t>BL</a:t>
              </a:r>
            </a:p>
          </p:txBody>
        </p:sp>
        <p:sp>
          <p:nvSpPr>
            <p:cNvPr id="141" name="ZoneTexte 140"/>
            <p:cNvSpPr txBox="1"/>
            <p:nvPr/>
          </p:nvSpPr>
          <p:spPr>
            <a:xfrm>
              <a:off x="5506648" y="4826357"/>
              <a:ext cx="44435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50" b="1" dirty="0">
                  <a:solidFill>
                    <a:srgbClr val="000066"/>
                  </a:solidFill>
                  <a:latin typeface="+mj-lt"/>
                </a:rPr>
                <a:t>W48</a:t>
              </a:r>
            </a:p>
          </p:txBody>
        </p:sp>
        <p:sp>
          <p:nvSpPr>
            <p:cNvPr id="142" name="ZoneTexte 141"/>
            <p:cNvSpPr txBox="1"/>
            <p:nvPr/>
          </p:nvSpPr>
          <p:spPr>
            <a:xfrm>
              <a:off x="6031448" y="4826357"/>
              <a:ext cx="31771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50" b="1" dirty="0">
                  <a:solidFill>
                    <a:srgbClr val="000066"/>
                  </a:solidFill>
                  <a:latin typeface="+mj-lt"/>
                </a:rPr>
                <a:t>BL</a:t>
              </a:r>
            </a:p>
          </p:txBody>
        </p:sp>
        <p:sp>
          <p:nvSpPr>
            <p:cNvPr id="143" name="ZoneTexte 142"/>
            <p:cNvSpPr txBox="1"/>
            <p:nvPr/>
          </p:nvSpPr>
          <p:spPr>
            <a:xfrm>
              <a:off x="6429236" y="4826357"/>
              <a:ext cx="44435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50" b="1" dirty="0">
                  <a:solidFill>
                    <a:srgbClr val="000066"/>
                  </a:solidFill>
                  <a:latin typeface="+mj-lt"/>
                </a:rPr>
                <a:t>W48</a:t>
              </a:r>
            </a:p>
          </p:txBody>
        </p:sp>
        <p:sp>
          <p:nvSpPr>
            <p:cNvPr id="144" name="ZoneTexte 143"/>
            <p:cNvSpPr txBox="1"/>
            <p:nvPr/>
          </p:nvSpPr>
          <p:spPr>
            <a:xfrm>
              <a:off x="7191460" y="4826357"/>
              <a:ext cx="31771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50" b="1" dirty="0">
                  <a:solidFill>
                    <a:srgbClr val="000066"/>
                  </a:solidFill>
                  <a:latin typeface="+mj-lt"/>
                </a:rPr>
                <a:t>BL</a:t>
              </a:r>
            </a:p>
          </p:txBody>
        </p:sp>
        <p:sp>
          <p:nvSpPr>
            <p:cNvPr id="145" name="ZoneTexte 144"/>
            <p:cNvSpPr txBox="1"/>
            <p:nvPr/>
          </p:nvSpPr>
          <p:spPr>
            <a:xfrm>
              <a:off x="7577581" y="4826357"/>
              <a:ext cx="44435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50" b="1" dirty="0">
                  <a:solidFill>
                    <a:srgbClr val="000066"/>
                  </a:solidFill>
                  <a:latin typeface="+mj-lt"/>
                </a:rPr>
                <a:t>W48</a:t>
              </a:r>
            </a:p>
          </p:txBody>
        </p:sp>
        <p:sp>
          <p:nvSpPr>
            <p:cNvPr id="146" name="ZoneTexte 145"/>
            <p:cNvSpPr txBox="1"/>
            <p:nvPr/>
          </p:nvSpPr>
          <p:spPr>
            <a:xfrm>
              <a:off x="8101119" y="4826357"/>
              <a:ext cx="317716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50" b="1" dirty="0">
                  <a:solidFill>
                    <a:srgbClr val="000066"/>
                  </a:solidFill>
                  <a:latin typeface="+mj-lt"/>
                </a:rPr>
                <a:t>BL</a:t>
              </a:r>
            </a:p>
          </p:txBody>
        </p:sp>
        <p:sp>
          <p:nvSpPr>
            <p:cNvPr id="147" name="ZoneTexte 146"/>
            <p:cNvSpPr txBox="1"/>
            <p:nvPr/>
          </p:nvSpPr>
          <p:spPr>
            <a:xfrm>
              <a:off x="8498024" y="4826357"/>
              <a:ext cx="44435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50" b="1" dirty="0">
                  <a:solidFill>
                    <a:srgbClr val="000066"/>
                  </a:solidFill>
                  <a:latin typeface="+mj-lt"/>
                </a:rPr>
                <a:t>W48</a:t>
              </a:r>
            </a:p>
          </p:txBody>
        </p:sp>
        <p:sp>
          <p:nvSpPr>
            <p:cNvPr id="148" name="ZoneTexte 147"/>
            <p:cNvSpPr txBox="1"/>
            <p:nvPr/>
          </p:nvSpPr>
          <p:spPr>
            <a:xfrm>
              <a:off x="5135594" y="5283557"/>
              <a:ext cx="723870" cy="476726"/>
            </a:xfrm>
            <a:prstGeom prst="roundRect">
              <a:avLst/>
            </a:prstGeom>
            <a:solidFill>
              <a:srgbClr val="6338A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solidFill>
                    <a:schemeClr val="bg1"/>
                  </a:solidFill>
                  <a:latin typeface="+mj-lt"/>
                </a:rPr>
                <a:t>F/TAF</a:t>
              </a:r>
              <a:br>
                <a:rPr lang="fr-FR" sz="1100" b="1" dirty="0">
                  <a:solidFill>
                    <a:schemeClr val="bg1"/>
                  </a:solidFill>
                  <a:latin typeface="+mj-lt"/>
                </a:rPr>
              </a:br>
              <a:r>
                <a:rPr lang="fr-FR" sz="1100" b="1" dirty="0">
                  <a:solidFill>
                    <a:schemeClr val="bg1"/>
                  </a:solidFill>
                  <a:latin typeface="+mj-lt"/>
                </a:rPr>
                <a:t>N = 321</a:t>
              </a:r>
            </a:p>
          </p:txBody>
        </p:sp>
        <p:sp>
          <p:nvSpPr>
            <p:cNvPr id="149" name="ZoneTexte 148"/>
            <p:cNvSpPr txBox="1"/>
            <p:nvPr/>
          </p:nvSpPr>
          <p:spPr>
            <a:xfrm>
              <a:off x="6054270" y="5283557"/>
              <a:ext cx="733176" cy="476726"/>
            </a:xfrm>
            <a:prstGeom prst="roundRect">
              <a:avLst/>
            </a:prstGeom>
            <a:solidFill>
              <a:srgbClr val="F66900"/>
            </a:solidFill>
            <a:ln>
              <a:solidFill>
                <a:srgbClr val="F669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solidFill>
                    <a:schemeClr val="bg1"/>
                  </a:solidFill>
                  <a:latin typeface="+mj-lt"/>
                </a:rPr>
                <a:t>F/TDF</a:t>
              </a:r>
              <a:br>
                <a:rPr lang="fr-FR" sz="1100" b="1" dirty="0">
                  <a:solidFill>
                    <a:schemeClr val="bg1"/>
                  </a:solidFill>
                  <a:latin typeface="+mj-lt"/>
                </a:rPr>
              </a:br>
              <a:r>
                <a:rPr lang="fr-FR" sz="1100" b="1" dirty="0">
                  <a:solidFill>
                    <a:schemeClr val="bg1"/>
                  </a:solidFill>
                  <a:latin typeface="+mj-lt"/>
                </a:rPr>
                <a:t>N = 320</a:t>
              </a:r>
            </a:p>
          </p:txBody>
        </p:sp>
        <p:sp>
          <p:nvSpPr>
            <p:cNvPr id="150" name="ZoneTexte 149"/>
            <p:cNvSpPr txBox="1"/>
            <p:nvPr/>
          </p:nvSpPr>
          <p:spPr>
            <a:xfrm>
              <a:off x="7177834" y="5283557"/>
              <a:ext cx="723870" cy="476726"/>
            </a:xfrm>
            <a:prstGeom prst="roundRect">
              <a:avLst/>
            </a:prstGeom>
            <a:solidFill>
              <a:srgbClr val="6338A2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solidFill>
                    <a:schemeClr val="bg1"/>
                  </a:solidFill>
                  <a:latin typeface="+mj-lt"/>
                </a:rPr>
                <a:t>F/TAF</a:t>
              </a:r>
              <a:br>
                <a:rPr lang="fr-FR" sz="1100" b="1" dirty="0">
                  <a:solidFill>
                    <a:schemeClr val="bg1"/>
                  </a:solidFill>
                  <a:latin typeface="+mj-lt"/>
                </a:rPr>
              </a:br>
              <a:r>
                <a:rPr lang="fr-FR" sz="1100" b="1" dirty="0">
                  <a:solidFill>
                    <a:schemeClr val="bg1"/>
                  </a:solidFill>
                  <a:latin typeface="+mj-lt"/>
                </a:rPr>
                <a:t>N = 321</a:t>
              </a:r>
            </a:p>
          </p:txBody>
        </p:sp>
        <p:sp>
          <p:nvSpPr>
            <p:cNvPr id="151" name="ZoneTexte 150"/>
            <p:cNvSpPr txBox="1"/>
            <p:nvPr/>
          </p:nvSpPr>
          <p:spPr>
            <a:xfrm>
              <a:off x="8096510" y="5283557"/>
              <a:ext cx="733176" cy="476726"/>
            </a:xfrm>
            <a:prstGeom prst="roundRect">
              <a:avLst/>
            </a:prstGeom>
            <a:solidFill>
              <a:srgbClr val="F66900"/>
            </a:solidFill>
            <a:ln>
              <a:solidFill>
                <a:srgbClr val="F669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100" b="1" dirty="0">
                  <a:solidFill>
                    <a:schemeClr val="bg1"/>
                  </a:solidFill>
                  <a:latin typeface="+mj-lt"/>
                </a:rPr>
                <a:t>F/TDF</a:t>
              </a:r>
              <a:br>
                <a:rPr lang="fr-FR" sz="1100" b="1" dirty="0">
                  <a:solidFill>
                    <a:schemeClr val="bg1"/>
                  </a:solidFill>
                  <a:latin typeface="+mj-lt"/>
                </a:rPr>
              </a:br>
              <a:r>
                <a:rPr lang="fr-FR" sz="1100" b="1" dirty="0">
                  <a:solidFill>
                    <a:schemeClr val="bg1"/>
                  </a:solidFill>
                  <a:latin typeface="+mj-lt"/>
                </a:rPr>
                <a:t>N = 317</a:t>
              </a:r>
            </a:p>
          </p:txBody>
        </p:sp>
        <p:sp>
          <p:nvSpPr>
            <p:cNvPr id="152" name="ZoneTexte 151"/>
            <p:cNvSpPr txBox="1"/>
            <p:nvPr/>
          </p:nvSpPr>
          <p:spPr>
            <a:xfrm rot="16200000">
              <a:off x="4101222" y="3741744"/>
              <a:ext cx="91723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dirty="0">
                  <a:solidFill>
                    <a:srgbClr val="000066"/>
                  </a:solidFill>
                  <a:latin typeface="+mn-lt"/>
                </a:rPr>
                <a:t>Patients (%)</a:t>
              </a:r>
            </a:p>
          </p:txBody>
        </p:sp>
        <p:sp>
          <p:nvSpPr>
            <p:cNvPr id="153" name="ZoneTexte 152"/>
            <p:cNvSpPr txBox="1"/>
            <p:nvPr/>
          </p:nvSpPr>
          <p:spPr>
            <a:xfrm>
              <a:off x="5135594" y="2367731"/>
              <a:ext cx="1634212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 err="1">
                  <a:solidFill>
                    <a:srgbClr val="CC3300"/>
                  </a:solidFill>
                  <a:latin typeface="+mj-lt"/>
                </a:rPr>
                <a:t>Spine</a:t>
              </a:r>
              <a:endParaRPr lang="fr-FR" sz="1600" b="1" dirty="0">
                <a:solidFill>
                  <a:srgbClr val="CC3300"/>
                </a:solidFill>
                <a:latin typeface="+mj-lt"/>
              </a:endParaRPr>
            </a:p>
          </p:txBody>
        </p:sp>
        <p:sp>
          <p:nvSpPr>
            <p:cNvPr id="154" name="ZoneTexte 153"/>
            <p:cNvSpPr txBox="1"/>
            <p:nvPr/>
          </p:nvSpPr>
          <p:spPr>
            <a:xfrm>
              <a:off x="7677742" y="2367731"/>
              <a:ext cx="679732" cy="374571"/>
            </a:xfrm>
            <a:prstGeom prst="round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600" b="1" dirty="0">
                  <a:solidFill>
                    <a:srgbClr val="CC3300"/>
                  </a:solidFill>
                  <a:latin typeface="+mj-lt"/>
                </a:rPr>
                <a:t>Hip</a:t>
              </a:r>
            </a:p>
          </p:txBody>
        </p:sp>
      </p:grpSp>
      <p:sp>
        <p:nvSpPr>
          <p:cNvPr id="96" name="Rectangle 2"/>
          <p:cNvSpPr txBox="1">
            <a:spLocks noChangeArrowheads="1"/>
          </p:cNvSpPr>
          <p:nvPr/>
        </p:nvSpPr>
        <p:spPr bwMode="auto">
          <a:xfrm>
            <a:off x="203200" y="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defTabSz="914400">
              <a:defRPr/>
            </a:pP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GS-US-311-1089 </a:t>
            </a:r>
            <a:r>
              <a:rPr lang="fr-FR" sz="3200" b="1" kern="0" dirty="0" err="1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Study</a:t>
            </a:r>
            <a:r>
              <a:rPr lang="fr-FR" sz="3200" b="1" kern="0" dirty="0">
                <a:solidFill>
                  <a:srgbClr val="333399"/>
                </a:solidFill>
                <a:latin typeface="+mj-lt"/>
                <a:ea typeface="ＭＳ Ｐゴシック" pitchFamily="-65" charset="-128"/>
                <a:cs typeface="ＭＳ Ｐゴシック" pitchFamily="-65" charset="-128"/>
              </a:rPr>
              <a:t>: Switch TDF to TAF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329581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4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6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</TotalTime>
  <Words>1567</Words>
  <Application>Microsoft Office PowerPoint</Application>
  <PresentationFormat>Affichage à l'écran (4:3)</PresentationFormat>
  <Paragraphs>566</Paragraphs>
  <Slides>13</Slides>
  <Notes>10</Notes>
  <HiddenSlides>0</HiddenSlides>
  <MMClips>0</MMClips>
  <ScaleCrop>false</ScaleCrop>
  <HeadingPairs>
    <vt:vector size="4" baseType="variant">
      <vt:variant>
        <vt:lpstr>Thème</vt:lpstr>
      </vt:variant>
      <vt:variant>
        <vt:i4>2</vt:i4>
      </vt:variant>
      <vt:variant>
        <vt:lpstr>Titres des diapositives</vt:lpstr>
      </vt:variant>
      <vt:variant>
        <vt:i4>13</vt:i4>
      </vt:variant>
    </vt:vector>
  </HeadingPairs>
  <TitlesOfParts>
    <vt:vector size="15" baseType="lpstr">
      <vt:lpstr>ARV_trials_2016</vt:lpstr>
      <vt:lpstr>1_ARV_trials_2016</vt:lpstr>
      <vt:lpstr>Switch from TDF to TAF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Median fasting lipids W48 versus baseline (mg/dL)</vt:lpstr>
      <vt:lpstr>Présentation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2016</dc:title>
  <dc:subject>AEI - www.aei.fr</dc:subject>
  <dc:creator>www.arv-trial.com</dc:creator>
  <cp:lastModifiedBy>Utilisateur</cp:lastModifiedBy>
  <cp:revision>259</cp:revision>
  <dcterms:created xsi:type="dcterms:W3CDTF">2014-10-03T08:50:57Z</dcterms:created>
  <dcterms:modified xsi:type="dcterms:W3CDTF">2017-06-01T17:50:28Z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38326D3B-8798-4E15-A20E-D48E3A4928C2</vt:lpwstr>
  </property>
  <property fmtid="{D5CDD505-2E9C-101B-9397-08002B2CF9AE}" pid="3" name="ArticulatePath">
    <vt:lpwstr>ARV Trials naive MAJ 2014-GS-0114-v01</vt:lpwstr>
  </property>
</Properties>
</file>