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03" r:id="rId2"/>
    <p:sldId id="351" r:id="rId3"/>
    <p:sldId id="353" r:id="rId4"/>
    <p:sldId id="504" r:id="rId5"/>
    <p:sldId id="505" r:id="rId6"/>
    <p:sldId id="506" r:id="rId7"/>
    <p:sldId id="507" r:id="rId8"/>
    <p:sldId id="508" r:id="rId9"/>
    <p:sldId id="359" r:id="rId10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9">
          <p15:clr>
            <a:srgbClr val="A4A3A4"/>
          </p15:clr>
        </p15:guide>
        <p15:guide id="2" pos="2236">
          <p15:clr>
            <a:srgbClr val="A4A3A4"/>
          </p15:clr>
        </p15:guide>
        <p15:guide id="3" pos="422">
          <p15:clr>
            <a:srgbClr val="A4A3A4"/>
          </p15:clr>
        </p15:guide>
        <p15:guide id="4" pos="37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3300"/>
    <a:srgbClr val="FFFFFF"/>
    <a:srgbClr val="000066"/>
    <a:srgbClr val="333399"/>
    <a:srgbClr val="B2B2B2"/>
    <a:srgbClr val="993300"/>
    <a:srgbClr val="339900"/>
    <a:srgbClr val="6600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 snapToObjects="1" showGuides="1">
      <p:cViewPr varScale="1">
        <p:scale>
          <a:sx n="102" d="100"/>
          <a:sy n="102" d="100"/>
        </p:scale>
        <p:origin x="1200" y="72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 snapToObjects="1" showGuides="1">
      <p:cViewPr varScale="1">
        <p:scale>
          <a:sx n="73" d="100"/>
          <a:sy n="73" d="100"/>
        </p:scale>
        <p:origin x="3282" y="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F61684-1112-489F-943F-247E05212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6F5427-11AE-4F66-A5FB-3782FC56F4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DD4DF586-3972-4968-89E7-7A1322D25EC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4580" name="Rectangle 8">
            <a:extLst>
              <a:ext uri="{FF2B5EF4-FFF2-40B4-BE49-F238E27FC236}">
                <a16:creationId xmlns:a16="http://schemas.microsoft.com/office/drawing/2014/main" id="{A6339C0E-C38F-4C63-87C5-1A88474897A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52371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ACA9572-A0CE-4E23-9A50-23517E643A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4F60642-1194-4BB7-96A0-3DD94432A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C7A520-D81A-40DA-948E-B24D40424E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8">
            <a:extLst>
              <a:ext uri="{FF2B5EF4-FFF2-40B4-BE49-F238E27FC236}">
                <a16:creationId xmlns:a16="http://schemas.microsoft.com/office/drawing/2014/main" id="{55703A57-4C4E-4CA0-ABFA-BD134088729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>
                <a:latin typeface="Trebuchet MS" charset="0"/>
              </a:rPr>
              <a:t>ARV-trial.com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3F8D953E-347D-48D8-AB76-70240E8D4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6B16D494-4930-4934-B5E1-C42341276A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76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3C402846-88CF-4DD8-81E6-83C1B6BB6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19F227D8-B392-49C6-8DB0-B322635D2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BC2626A2-5178-4FCD-8955-09DF0C679FC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9738903-9D4B-4EED-9FFB-02A170A59DE3}" type="slidenum">
              <a:rPr lang="fr-FR" altLang="fr-FR" sz="1300">
                <a:latin typeface="Calibri" panose="020F0502020204030204" pitchFamily="34" charset="0"/>
              </a:rPr>
              <a:pPr algn="r" eaLnBrk="1" hangingPunct="1"/>
              <a:t>1</a:t>
            </a:fld>
            <a:endParaRPr lang="fr-FR" altLang="fr-FR" sz="13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1C55275B-E568-4F72-9D36-A60043694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DD91D6-44BD-4A2B-B9D3-C782478AAD5D}" type="slidenum">
              <a:rPr lang="fr-FR" altLang="fr-FR" sz="1400"/>
              <a:pPr eaLnBrk="1" hangingPunct="1"/>
              <a:t>2</a:t>
            </a:fld>
            <a:endParaRPr lang="fr-FR" altLang="fr-FR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8D3394F-8E44-4C43-8489-A06779D3E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D00153-10C3-48EF-8922-56D9D1977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57C5D45F-78C4-4305-86E1-30771AAB7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731568-568D-469B-B2BC-2B5B3AB00A1A}" type="slidenum">
              <a:rPr lang="fr-FR" altLang="fr-FR" sz="1400"/>
              <a:pPr eaLnBrk="1" hangingPunct="1"/>
              <a:t>3</a:t>
            </a:fld>
            <a:endParaRPr lang="fr-FR" altLang="fr-FR" sz="1400"/>
          </a:p>
        </p:txBody>
      </p:sp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4FE7019B-AA99-4CD6-9EFF-D3677BB330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48BED0CB-F691-4775-BBF9-734887FBFD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2FE63491-5B39-453F-9331-02628CDA1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B41934A-8924-4019-8701-962D8EE8CD50}" type="slidenum">
              <a:rPr lang="fr-FR" altLang="fr-FR" sz="1400"/>
              <a:pPr eaLnBrk="1" hangingPunct="1"/>
              <a:t>4</a:t>
            </a:fld>
            <a:endParaRPr lang="fr-FR" altLang="fr-FR" sz="1400"/>
          </a:p>
        </p:txBody>
      </p:sp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E88F4D82-B3B5-47D0-A1AB-6A0D2B7E2F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306B70DE-85E1-456F-AA2B-25C700EEF6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6D494-4930-4934-B5E1-C42341276A9F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2129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6D494-4930-4934-B5E1-C42341276A9F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4470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6D494-4930-4934-B5E1-C42341276A9F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754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6D494-4930-4934-B5E1-C42341276A9F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496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6941646A-886B-49EB-A6EA-C316F433EB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775B8A-42C9-4FB3-AE79-04E3797774E6}" type="slidenum">
              <a:rPr lang="fr-FR" altLang="fr-FR" sz="1400"/>
              <a:pPr eaLnBrk="1" hangingPunct="1"/>
              <a:t>9</a:t>
            </a:fld>
            <a:endParaRPr lang="fr-FR" altLang="fr-FR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3FC84E6-7277-4F4F-9890-DD3F13B37B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44871BA-CBAF-41D7-B378-34CDBC71B1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933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14944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100185-A3F5-4631-955B-0292E9826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2DE87D-C0BD-499F-A243-818D72C58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>
            <a:extLst>
              <a:ext uri="{FF2B5EF4-FFF2-40B4-BE49-F238E27FC236}">
                <a16:creationId xmlns:a16="http://schemas.microsoft.com/office/drawing/2014/main" id="{AF019BE5-D2BC-440F-98F1-AF889945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Switch to DTG-containing regimen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E546E76-5653-4017-BA91-6BF170E3C31D}"/>
              </a:ext>
            </a:extLst>
          </p:cNvPr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buClr>
                <a:srgbClr val="C00000"/>
              </a:buClr>
            </a:pPr>
            <a:r>
              <a:rPr lang="en-US" altLang="fr-FR" sz="2800" b="1" kern="0" dirty="0">
                <a:solidFill>
                  <a:srgbClr val="B2B2B2"/>
                </a:solidFill>
                <a:latin typeface="Calibri" panose="020F0502020204030204" pitchFamily="34" charset="0"/>
              </a:rPr>
              <a:t>STRIIVING Study</a:t>
            </a:r>
          </a:p>
          <a:p>
            <a:pPr defTabSz="914400">
              <a:buClr>
                <a:srgbClr val="C00000"/>
              </a:buClr>
            </a:pPr>
            <a:r>
              <a:rPr lang="en-US" altLang="fr-FR" sz="2800" b="1" kern="0" dirty="0">
                <a:latin typeface="Calibri" panose="020F0502020204030204" pitchFamily="34" charset="0"/>
              </a:rPr>
              <a:t>NEAT 022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Line 172">
            <a:extLst>
              <a:ext uri="{FF2B5EF4-FFF2-40B4-BE49-F238E27FC236}">
                <a16:creationId xmlns:a16="http://schemas.microsoft.com/office/drawing/2014/main" id="{AA982E2E-BBFA-4542-B499-3354D24AE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0" y="22272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" name="Espace réservé du contenu 2">
            <a:extLst>
              <a:ext uri="{FF2B5EF4-FFF2-40B4-BE49-F238E27FC236}">
                <a16:creationId xmlns:a16="http://schemas.microsoft.com/office/drawing/2014/main" id="{C30234B6-2EB2-4789-ABBC-51E3477B3323}"/>
              </a:ext>
            </a:extLst>
          </p:cNvPr>
          <p:cNvSpPr txBox="1">
            <a:spLocks/>
          </p:cNvSpPr>
          <p:nvPr/>
        </p:nvSpPr>
        <p:spPr bwMode="auto">
          <a:xfrm>
            <a:off x="287338" y="1125538"/>
            <a:ext cx="775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b="1">
                <a:solidFill>
                  <a:srgbClr val="CC3300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6146" name="Espace réservé du contenu 2">
            <a:extLst>
              <a:ext uri="{FF2B5EF4-FFF2-40B4-BE49-F238E27FC236}">
                <a16:creationId xmlns:a16="http://schemas.microsoft.com/office/drawing/2014/main" id="{B16254A5-572C-4A4E-8DC6-6B6887FB34FE}"/>
              </a:ext>
            </a:extLst>
          </p:cNvPr>
          <p:cNvSpPr>
            <a:spLocks/>
          </p:cNvSpPr>
          <p:nvPr/>
        </p:nvSpPr>
        <p:spPr bwMode="auto">
          <a:xfrm>
            <a:off x="287338" y="4707780"/>
            <a:ext cx="8748712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algn="l" defTabSz="914400">
              <a:spcBef>
                <a:spcPts val="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sz="24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Primary endpoints</a:t>
            </a:r>
          </a:p>
          <a:p>
            <a:pPr marL="515938" lvl="1" indent="-342900" algn="l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Proportion of patients with </a:t>
            </a:r>
            <a:r>
              <a:rPr lang="en-GB" sz="1600" dirty="0" err="1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virological</a:t>
            </a: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success at W48 (no consecutive HIV-1 </a:t>
            </a:r>
            <a:b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RNA &gt; 50 c/mL and no treatment discontinuation): non-inferiority of DTG, by ITT,</a:t>
            </a:r>
            <a:b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Kaplan-Meier analysis; 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lower limit of the 95% CI for the difference = - 10%, power 90% </a:t>
            </a:r>
            <a:endParaRPr lang="en-GB" sz="1600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5938" lvl="2" indent="-342900" algn="l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Mean percentage changes in fasting lipid total cholesterol at W48 (between treatment difference of 12%, 99% power)</a:t>
            </a:r>
          </a:p>
        </p:txBody>
      </p:sp>
      <p:graphicFrame>
        <p:nvGraphicFramePr>
          <p:cNvPr id="14366" name="Group 30">
            <a:extLst>
              <a:ext uri="{FF2B5EF4-FFF2-40B4-BE49-F238E27FC236}">
                <a16:creationId xmlns:a16="http://schemas.microsoft.com/office/drawing/2014/main" id="{1DAD24EE-75C7-4EB0-BE77-092F216B48E7}"/>
              </a:ext>
            </a:extLst>
          </p:cNvPr>
          <p:cNvGraphicFramePr>
            <a:graphicFrameLocks noGrp="1"/>
          </p:cNvGraphicFramePr>
          <p:nvPr/>
        </p:nvGraphicFramePr>
        <p:xfrm>
          <a:off x="4562475" y="2570163"/>
          <a:ext cx="3360738" cy="749300"/>
        </p:xfrm>
        <a:graphic>
          <a:graphicData uri="http://schemas.openxmlformats.org/drawingml/2006/table">
            <a:tbl>
              <a:tblPr/>
              <a:tblGrid>
                <a:gridCol w="336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 + 2 NRTIs (unchanged)</a:t>
                      </a:r>
                    </a:p>
                  </a:txBody>
                  <a:tcPr marL="91426" marR="91426" marT="45662" marB="4566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67" name="Group 31">
            <a:extLst>
              <a:ext uri="{FF2B5EF4-FFF2-40B4-BE49-F238E27FC236}">
                <a16:creationId xmlns:a16="http://schemas.microsoft.com/office/drawing/2014/main" id="{F873F239-ADEF-4CE6-9CBD-42D305E5F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58457"/>
              </p:ext>
            </p:extLst>
          </p:nvPr>
        </p:nvGraphicFramePr>
        <p:xfrm>
          <a:off x="4562475" y="3589338"/>
          <a:ext cx="1663700" cy="722376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 + 2 NRTIs (unchanged)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6160" name="AutoShape 162">
            <a:extLst>
              <a:ext uri="{FF2B5EF4-FFF2-40B4-BE49-F238E27FC236}">
                <a16:creationId xmlns:a16="http://schemas.microsoft.com/office/drawing/2014/main" id="{6B6AE590-AC54-4313-8182-271237FF9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cxnSp>
        <p:nvCxnSpPr>
          <p:cNvPr id="6161" name="Connecteur droit 66">
            <a:extLst>
              <a:ext uri="{FF2B5EF4-FFF2-40B4-BE49-F238E27FC236}">
                <a16:creationId xmlns:a16="http://schemas.microsoft.com/office/drawing/2014/main" id="{FBFCCC6C-67F6-4F08-8256-9674078319A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49613" y="2654300"/>
            <a:ext cx="61118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62" name="Oval 170">
            <a:extLst>
              <a:ext uri="{FF2B5EF4-FFF2-40B4-BE49-F238E27FC236}">
                <a16:creationId xmlns:a16="http://schemas.microsoft.com/office/drawing/2014/main" id="{8642809C-D46A-4B4C-B685-A8FCFC20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1341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stratified by country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 label</a:t>
            </a:r>
          </a:p>
        </p:txBody>
      </p:sp>
      <p:sp>
        <p:nvSpPr>
          <p:cNvPr id="6163" name="AutoShape 162">
            <a:extLst>
              <a:ext uri="{FF2B5EF4-FFF2-40B4-BE49-F238E27FC236}">
                <a16:creationId xmlns:a16="http://schemas.microsoft.com/office/drawing/2014/main" id="{72B3BB15-5C9C-4ED6-868B-9CC88C7E1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06" y="2348880"/>
            <a:ext cx="3022358" cy="21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 European countries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50 years or 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≥ 18 years with Framingham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risk score &gt; 10% at 10 years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PI/r + 2 NRTIs &gt; 6 months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6 months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documented primary </a:t>
            </a:r>
          </a:p>
          <a:p>
            <a:pPr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resistance mutations</a:t>
            </a:r>
          </a:p>
        </p:txBody>
      </p:sp>
      <p:cxnSp>
        <p:nvCxnSpPr>
          <p:cNvPr id="6164" name="AutoShape 60">
            <a:extLst>
              <a:ext uri="{FF2B5EF4-FFF2-40B4-BE49-F238E27FC236}">
                <a16:creationId xmlns:a16="http://schemas.microsoft.com/office/drawing/2014/main" id="{0F1136F4-C297-4CAC-85A1-0120F47D43A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548188" y="2963863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65" name="Line 63">
            <a:extLst>
              <a:ext uri="{FF2B5EF4-FFF2-40B4-BE49-F238E27FC236}">
                <a16:creationId xmlns:a16="http://schemas.microsoft.com/office/drawing/2014/main" id="{D8194742-1C4D-4262-B645-F8922A0BD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513" y="34544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6" name="Rectangle 9">
            <a:extLst>
              <a:ext uri="{FF2B5EF4-FFF2-40B4-BE49-F238E27FC236}">
                <a16:creationId xmlns:a16="http://schemas.microsoft.com/office/drawing/2014/main" id="{D52550FA-C265-4D6B-98F0-DAE0DAEEF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3630613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210</a:t>
            </a:r>
          </a:p>
        </p:txBody>
      </p:sp>
      <p:sp>
        <p:nvSpPr>
          <p:cNvPr id="6167" name="Rectangle 8">
            <a:extLst>
              <a:ext uri="{FF2B5EF4-FFF2-40B4-BE49-F238E27FC236}">
                <a16:creationId xmlns:a16="http://schemas.microsoft.com/office/drawing/2014/main" id="{6BE626FE-2AED-4FB4-91DB-870EFCDC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636838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205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F94351F6-CF4E-413B-BA6F-ACE0A8275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6875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6169" name="Line 172">
            <a:extLst>
              <a:ext uri="{FF2B5EF4-FFF2-40B4-BE49-F238E27FC236}">
                <a16:creationId xmlns:a16="http://schemas.microsoft.com/office/drawing/2014/main" id="{B3F953C0-778A-4714-8335-49F84D657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0200" y="22272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Titre 2">
            <a:extLst>
              <a:ext uri="{FF2B5EF4-FFF2-40B4-BE49-F238E27FC236}">
                <a16:creationId xmlns:a16="http://schemas.microsoft.com/office/drawing/2014/main" id="{4D4CBEA2-94C6-4FD3-8C36-C7E4629B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>
                <a:ea typeface="ＭＳ Ｐゴシック" panose="020B0600070205080204" pitchFamily="34" charset="-128"/>
              </a:rPr>
            </a:br>
            <a:r>
              <a:rPr lang="en-GB" altLang="fr-FR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19" name="Oval 109">
            <a:extLst>
              <a:ext uri="{FF2B5EF4-FFF2-40B4-BE49-F238E27FC236}">
                <a16:creationId xmlns:a16="http://schemas.microsoft.com/office/drawing/2014/main" id="{BD845317-0102-4102-A263-085B083F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6875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graphicFrame>
        <p:nvGraphicFramePr>
          <p:cNvPr id="21" name="Group 31">
            <a:extLst>
              <a:ext uri="{FF2B5EF4-FFF2-40B4-BE49-F238E27FC236}">
                <a16:creationId xmlns:a16="http://schemas.microsoft.com/office/drawing/2014/main" id="{273F9645-1F80-4629-850C-A353D1989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12776"/>
              </p:ext>
            </p:extLst>
          </p:nvPr>
        </p:nvGraphicFramePr>
        <p:xfrm>
          <a:off x="6259513" y="3589338"/>
          <a:ext cx="1663700" cy="722376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2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+ 2 NRTIs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82E3E8D5-8F37-479B-B074-B45F3B38BB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75177463"/>
              </p:ext>
            </p:extLst>
          </p:nvPr>
        </p:nvGraphicFramePr>
        <p:xfrm>
          <a:off x="569913" y="1676400"/>
          <a:ext cx="8105775" cy="4689473"/>
        </p:xfrm>
        <a:graphic>
          <a:graphicData uri="http://schemas.openxmlformats.org/drawingml/2006/table">
            <a:tbl>
              <a:tblPr/>
              <a:tblGrid>
                <a:gridCol w="446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205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210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11.7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Age &gt; 50 years,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87.3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Framingham score &gt; 10 % at 10 years,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71.9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&gt; 50 c/mL,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HCV serology positive,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13.4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Years of HIV RNA &lt; 50 c/mL, median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 (6.8)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 (4.8)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5" name="Rectangle 8">
            <a:extLst>
              <a:ext uri="{FF2B5EF4-FFF2-40B4-BE49-F238E27FC236}">
                <a16:creationId xmlns:a16="http://schemas.microsoft.com/office/drawing/2014/main" id="{1B8B30B1-95C5-4DF3-A9E4-4C43767B6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8237" name="AutoShape 162">
            <a:extLst>
              <a:ext uri="{FF2B5EF4-FFF2-40B4-BE49-F238E27FC236}">
                <a16:creationId xmlns:a16="http://schemas.microsoft.com/office/drawing/2014/main" id="{3C3D6CCC-0B19-4A73-9B75-4BFB5F28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8238" name="Titre 2">
            <a:extLst>
              <a:ext uri="{FF2B5EF4-FFF2-40B4-BE49-F238E27FC236}">
                <a16:creationId xmlns:a16="http://schemas.microsoft.com/office/drawing/2014/main" id="{937CCFF5-170D-44A9-9C36-E14FBB2CE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>
                <a:ea typeface="ＭＳ Ｐゴシック" panose="020B0600070205080204" pitchFamily="34" charset="-128"/>
              </a:rPr>
            </a:br>
            <a:r>
              <a:rPr lang="en-GB" altLang="fr-FR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116504D0-3B58-4F94-A5DD-5986AC8D0A4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2555177"/>
              </p:ext>
            </p:extLst>
          </p:nvPr>
        </p:nvGraphicFramePr>
        <p:xfrm>
          <a:off x="569913" y="1556792"/>
          <a:ext cx="8105775" cy="4946846"/>
        </p:xfrm>
        <a:graphic>
          <a:graphicData uri="http://schemas.openxmlformats.org/drawingml/2006/table">
            <a:tbl>
              <a:tblPr/>
              <a:tblGrid>
                <a:gridCol w="4468812">
                  <a:extLst>
                    <a:ext uri="{9D8B030D-6E8A-4147-A177-3AD203B41FA5}">
                      <a16:colId xmlns:a16="http://schemas.microsoft.com/office/drawing/2014/main" val="3448724282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3777653007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890907816"/>
                    </a:ext>
                  </a:extLst>
                </a:gridCol>
              </a:tblGrid>
              <a:tr h="55648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205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210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021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Current smoker,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24662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Diabetes,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4423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Family history of cardiovascular disease,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43.3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43.4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017379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On lipid lowering agent,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30.7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28.6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85971"/>
                  </a:ext>
                </a:extLst>
              </a:tr>
              <a:tr h="2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High blood pressure,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Daily exercise,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32.5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28.9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74838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Fasting total cholesterol, </a:t>
                      </a: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mmol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/L, median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5.2 (4.5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5.8)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5.1 (4.5 - 5.6)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29336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Fasting triglycerides, mmol/L, median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1.6 (1.2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2.3)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1.6 (1.2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2.2)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33532"/>
                  </a:ext>
                </a:extLst>
              </a:tr>
              <a:tr h="8203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NRTI,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TDF/FTC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ABC/3TC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Other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65.4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64.3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10613"/>
                  </a:ext>
                </a:extLst>
              </a:tr>
              <a:tr h="8203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PI/r,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DRV/r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ATV/r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Other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51.5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10.7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13.8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561485"/>
                  </a:ext>
                </a:extLst>
              </a:tr>
            </a:tbl>
          </a:graphicData>
        </a:graphic>
      </p:graphicFrame>
      <p:sp>
        <p:nvSpPr>
          <p:cNvPr id="10287" name="Rectangle 8">
            <a:extLst>
              <a:ext uri="{FF2B5EF4-FFF2-40B4-BE49-F238E27FC236}">
                <a16:creationId xmlns:a16="http://schemas.microsoft.com/office/drawing/2014/main" id="{34DC3DE9-38EB-4F9A-8A6F-EF8412A95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282700"/>
            <a:ext cx="751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>
                <a:solidFill>
                  <a:srgbClr val="CC3300"/>
                </a:solidFill>
                <a:latin typeface="Calibri" panose="020F0502020204030204" pitchFamily="34" charset="0"/>
              </a:rPr>
              <a:t>CV risk factors and ARV therapy at screening </a:t>
            </a:r>
          </a:p>
        </p:txBody>
      </p:sp>
      <p:sp>
        <p:nvSpPr>
          <p:cNvPr id="10289" name="AutoShape 162">
            <a:extLst>
              <a:ext uri="{FF2B5EF4-FFF2-40B4-BE49-F238E27FC236}">
                <a16:creationId xmlns:a16="http://schemas.microsoft.com/office/drawing/2014/main" id="{0ECDE571-76A5-4730-88E5-9D2B71CB8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0290" name="Titre 2">
            <a:extLst>
              <a:ext uri="{FF2B5EF4-FFF2-40B4-BE49-F238E27FC236}">
                <a16:creationId xmlns:a16="http://schemas.microsoft.com/office/drawing/2014/main" id="{3685B74E-F959-445B-B7F6-F3A7D957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 dirty="0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 dirty="0">
                <a:ea typeface="ＭＳ Ｐゴシック" panose="020B0600070205080204" pitchFamily="34" charset="-128"/>
              </a:rPr>
            </a:br>
            <a:r>
              <a:rPr lang="en-GB" altLang="fr-FR" dirty="0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oneTexte 3">
            <a:extLst>
              <a:ext uri="{FF2B5EF4-FFF2-40B4-BE49-F238E27FC236}">
                <a16:creationId xmlns:a16="http://schemas.microsoft.com/office/drawing/2014/main" id="{DC14F510-30A8-4175-8848-1B0CED3E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589240"/>
            <a:ext cx="85361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Confirmed </a:t>
            </a:r>
            <a:r>
              <a:rPr lang="en-US" altLang="fr-FR" sz="2000" b="1" dirty="0" err="1">
                <a:solidFill>
                  <a:srgbClr val="CC3300"/>
                </a:solidFill>
                <a:latin typeface="+mj-lt"/>
              </a:rPr>
              <a:t>virological</a:t>
            </a: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 failure (HIV RNA &gt; 50 c/mL): DTG, N = 4 vs PI/r, N = 1 ; genotype successful in 2/4 and 0/1 patients: no emergence of resistance mutations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36CF883-49BA-414F-A9E4-0206471BFC02}"/>
              </a:ext>
            </a:extLst>
          </p:cNvPr>
          <p:cNvGrpSpPr/>
          <p:nvPr/>
        </p:nvGrpSpPr>
        <p:grpSpPr>
          <a:xfrm>
            <a:off x="652435" y="1484313"/>
            <a:ext cx="7986740" cy="4057452"/>
            <a:chOff x="652435" y="1484313"/>
            <a:chExt cx="7986740" cy="4057452"/>
          </a:xfrm>
        </p:grpSpPr>
        <p:sp>
          <p:nvSpPr>
            <p:cNvPr id="46" name="AutoShape 165">
              <a:extLst>
                <a:ext uri="{FF2B5EF4-FFF2-40B4-BE49-F238E27FC236}">
                  <a16:creationId xmlns:a16="http://schemas.microsoft.com/office/drawing/2014/main" id="{77E161D8-B00F-43D3-9FC4-A3C644ECF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238" y="1984239"/>
              <a:ext cx="1040879" cy="62230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2290" name="Freeform 5">
              <a:extLst>
                <a:ext uri="{FF2B5EF4-FFF2-40B4-BE49-F238E27FC236}">
                  <a16:creationId xmlns:a16="http://schemas.microsoft.com/office/drawing/2014/main" id="{FA674362-0691-43AF-BAEC-BBEC2CC44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9500" y="1798638"/>
              <a:ext cx="7559675" cy="2773362"/>
            </a:xfrm>
            <a:custGeom>
              <a:avLst/>
              <a:gdLst>
                <a:gd name="T0" fmla="*/ 2147483647 w 4408"/>
                <a:gd name="T1" fmla="*/ 2147483647 h 1747"/>
                <a:gd name="T2" fmla="*/ 164714480 w 4408"/>
                <a:gd name="T3" fmla="*/ 2147483647 h 1747"/>
                <a:gd name="T4" fmla="*/ 164714480 w 4408"/>
                <a:gd name="T5" fmla="*/ 0 h 1747"/>
                <a:gd name="T6" fmla="*/ 0 w 4408"/>
                <a:gd name="T7" fmla="*/ 904736724 h 1747"/>
                <a:gd name="T8" fmla="*/ 164714480 w 4408"/>
                <a:gd name="T9" fmla="*/ 904736724 h 1747"/>
                <a:gd name="T10" fmla="*/ 0 w 4408"/>
                <a:gd name="T11" fmla="*/ 1776710630 h 1747"/>
                <a:gd name="T12" fmla="*/ 164714480 w 4408"/>
                <a:gd name="T13" fmla="*/ 1776710630 h 1747"/>
                <a:gd name="T14" fmla="*/ 0 w 4408"/>
                <a:gd name="T15" fmla="*/ 2147483647 h 1747"/>
                <a:gd name="T16" fmla="*/ 164714480 w 4408"/>
                <a:gd name="T17" fmla="*/ 2147483647 h 1747"/>
                <a:gd name="T18" fmla="*/ 0 w 4408"/>
                <a:gd name="T19" fmla="*/ 2147483647 h 1747"/>
                <a:gd name="T20" fmla="*/ 164714480 w 4408"/>
                <a:gd name="T21" fmla="*/ 2147483647 h 1747"/>
                <a:gd name="T22" fmla="*/ 0 w 4408"/>
                <a:gd name="T23" fmla="*/ 2147483647 h 1747"/>
                <a:gd name="T24" fmla="*/ 164714480 w 4408"/>
                <a:gd name="T25" fmla="*/ 2147483647 h 1747"/>
                <a:gd name="T26" fmla="*/ 0 w 4408"/>
                <a:gd name="T27" fmla="*/ 30241870 h 1747"/>
                <a:gd name="T28" fmla="*/ 164714480 w 4408"/>
                <a:gd name="T29" fmla="*/ 30241870 h 17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408" h="1747">
                  <a:moveTo>
                    <a:pt x="4408" y="1747"/>
                  </a:moveTo>
                  <a:lnTo>
                    <a:pt x="56" y="1747"/>
                  </a:lnTo>
                  <a:lnTo>
                    <a:pt x="56" y="0"/>
                  </a:lnTo>
                  <a:moveTo>
                    <a:pt x="0" y="359"/>
                  </a:moveTo>
                  <a:lnTo>
                    <a:pt x="56" y="359"/>
                  </a:lnTo>
                  <a:moveTo>
                    <a:pt x="0" y="705"/>
                  </a:moveTo>
                  <a:lnTo>
                    <a:pt x="56" y="705"/>
                  </a:lnTo>
                  <a:moveTo>
                    <a:pt x="0" y="1053"/>
                  </a:moveTo>
                  <a:lnTo>
                    <a:pt x="56" y="1053"/>
                  </a:lnTo>
                  <a:moveTo>
                    <a:pt x="0" y="1399"/>
                  </a:moveTo>
                  <a:lnTo>
                    <a:pt x="56" y="1399"/>
                  </a:lnTo>
                  <a:moveTo>
                    <a:pt x="0" y="1747"/>
                  </a:moveTo>
                  <a:lnTo>
                    <a:pt x="56" y="1747"/>
                  </a:lnTo>
                  <a:moveTo>
                    <a:pt x="0" y="12"/>
                  </a:moveTo>
                  <a:lnTo>
                    <a:pt x="56" y="1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1" name="Freeform 6">
              <a:extLst>
                <a:ext uri="{FF2B5EF4-FFF2-40B4-BE49-F238E27FC236}">
                  <a16:creationId xmlns:a16="http://schemas.microsoft.com/office/drawing/2014/main" id="{7B115E45-2272-43F7-A5C3-1694D83E5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2055677"/>
              <a:ext cx="215900" cy="215900"/>
            </a:xfrm>
            <a:custGeom>
              <a:avLst/>
              <a:gdLst>
                <a:gd name="T0" fmla="*/ 568712195 w 82"/>
                <a:gd name="T1" fmla="*/ 0 h 83"/>
                <a:gd name="T2" fmla="*/ 0 w 82"/>
                <a:gd name="T3" fmla="*/ 0 h 83"/>
                <a:gd name="T4" fmla="*/ 0 w 82"/>
                <a:gd name="T5" fmla="*/ 561860241 h 83"/>
                <a:gd name="T6" fmla="*/ 568712195 w 82"/>
                <a:gd name="T7" fmla="*/ 561860241 h 83"/>
                <a:gd name="T8" fmla="*/ 568712195 w 82"/>
                <a:gd name="T9" fmla="*/ 0 h 83"/>
                <a:gd name="T10" fmla="*/ 568712195 w 82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2" name="Freeform 7">
              <a:extLst>
                <a:ext uri="{FF2B5EF4-FFF2-40B4-BE49-F238E27FC236}">
                  <a16:creationId xmlns:a16="http://schemas.microsoft.com/office/drawing/2014/main" id="{5DE11DCF-FAEF-4595-8B65-BF557103C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2339840"/>
              <a:ext cx="215900" cy="215900"/>
            </a:xfrm>
            <a:custGeom>
              <a:avLst/>
              <a:gdLst>
                <a:gd name="T0" fmla="*/ 568712195 w 82"/>
                <a:gd name="T1" fmla="*/ 0 h 84"/>
                <a:gd name="T2" fmla="*/ 0 w 82"/>
                <a:gd name="T3" fmla="*/ 0 h 84"/>
                <a:gd name="T4" fmla="*/ 0 w 82"/>
                <a:gd name="T5" fmla="*/ 555171429 h 84"/>
                <a:gd name="T6" fmla="*/ 568712195 w 82"/>
                <a:gd name="T7" fmla="*/ 555171429 h 84"/>
                <a:gd name="T8" fmla="*/ 568712195 w 82"/>
                <a:gd name="T9" fmla="*/ 0 h 84"/>
                <a:gd name="T10" fmla="*/ 568712195 w 82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2" y="8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3" name="Freeform 8">
              <a:extLst>
                <a:ext uri="{FF2B5EF4-FFF2-40B4-BE49-F238E27FC236}">
                  <a16:creationId xmlns:a16="http://schemas.microsoft.com/office/drawing/2014/main" id="{69B7D8F0-B631-478A-B9C0-4F6234D9B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263" y="1968103"/>
              <a:ext cx="323850" cy="2613025"/>
            </a:xfrm>
            <a:custGeom>
              <a:avLst/>
              <a:gdLst>
                <a:gd name="T0" fmla="*/ 514111875 w 204"/>
                <a:gd name="T1" fmla="*/ 0 h 1646"/>
                <a:gd name="T2" fmla="*/ 0 w 204"/>
                <a:gd name="T3" fmla="*/ 0 h 1646"/>
                <a:gd name="T4" fmla="*/ 0 w 204"/>
                <a:gd name="T5" fmla="*/ 2147483647 h 1646"/>
                <a:gd name="T6" fmla="*/ 514111875 w 204"/>
                <a:gd name="T7" fmla="*/ 2147483647 h 1646"/>
                <a:gd name="T8" fmla="*/ 514111875 w 204"/>
                <a:gd name="T9" fmla="*/ 0 h 1646"/>
                <a:gd name="T10" fmla="*/ 514111875 w 204"/>
                <a:gd name="T11" fmla="*/ 0 h 16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4" h="1646">
                  <a:moveTo>
                    <a:pt x="204" y="0"/>
                  </a:moveTo>
                  <a:lnTo>
                    <a:pt x="0" y="0"/>
                  </a:lnTo>
                  <a:lnTo>
                    <a:pt x="0" y="1646"/>
                  </a:lnTo>
                  <a:lnTo>
                    <a:pt x="204" y="1646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4" name="Freeform 9">
              <a:extLst>
                <a:ext uri="{FF2B5EF4-FFF2-40B4-BE49-F238E27FC236}">
                  <a16:creationId xmlns:a16="http://schemas.microsoft.com/office/drawing/2014/main" id="{E893B40D-8946-4E23-99EA-7EF3C2031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3838" y="2031603"/>
              <a:ext cx="327025" cy="2549525"/>
            </a:xfrm>
            <a:custGeom>
              <a:avLst/>
              <a:gdLst>
                <a:gd name="T0" fmla="*/ 519152188 w 206"/>
                <a:gd name="T1" fmla="*/ 2147483647 h 1606"/>
                <a:gd name="T2" fmla="*/ 519152188 w 206"/>
                <a:gd name="T3" fmla="*/ 0 h 1606"/>
                <a:gd name="T4" fmla="*/ 0 w 206"/>
                <a:gd name="T5" fmla="*/ 0 h 1606"/>
                <a:gd name="T6" fmla="*/ 0 w 206"/>
                <a:gd name="T7" fmla="*/ 2147483647 h 1606"/>
                <a:gd name="T8" fmla="*/ 519152188 w 206"/>
                <a:gd name="T9" fmla="*/ 2147483647 h 1606"/>
                <a:gd name="T10" fmla="*/ 519152188 w 206"/>
                <a:gd name="T11" fmla="*/ 2147483647 h 1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606">
                  <a:moveTo>
                    <a:pt x="206" y="1606"/>
                  </a:moveTo>
                  <a:lnTo>
                    <a:pt x="206" y="0"/>
                  </a:lnTo>
                  <a:lnTo>
                    <a:pt x="0" y="0"/>
                  </a:lnTo>
                  <a:lnTo>
                    <a:pt x="0" y="1606"/>
                  </a:lnTo>
                  <a:lnTo>
                    <a:pt x="206" y="16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5" name="Freeform 10">
              <a:extLst>
                <a:ext uri="{FF2B5EF4-FFF2-40B4-BE49-F238E27FC236}">
                  <a16:creationId xmlns:a16="http://schemas.microsoft.com/office/drawing/2014/main" id="{24848D15-4E74-44E6-B27F-BF4B50CBC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4492228"/>
              <a:ext cx="327025" cy="88900"/>
            </a:xfrm>
            <a:custGeom>
              <a:avLst/>
              <a:gdLst>
                <a:gd name="T0" fmla="*/ 0 w 206"/>
                <a:gd name="T1" fmla="*/ 0 h 56"/>
                <a:gd name="T2" fmla="*/ 0 w 206"/>
                <a:gd name="T3" fmla="*/ 141128750 h 56"/>
                <a:gd name="T4" fmla="*/ 519152188 w 206"/>
                <a:gd name="T5" fmla="*/ 141128750 h 56"/>
                <a:gd name="T6" fmla="*/ 519152188 w 206"/>
                <a:gd name="T7" fmla="*/ 0 h 56"/>
                <a:gd name="T8" fmla="*/ 0 w 206"/>
                <a:gd name="T9" fmla="*/ 0 h 56"/>
                <a:gd name="T10" fmla="*/ 0 w 20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56">
                  <a:moveTo>
                    <a:pt x="0" y="0"/>
                  </a:moveTo>
                  <a:lnTo>
                    <a:pt x="0" y="56"/>
                  </a:lnTo>
                  <a:lnTo>
                    <a:pt x="206" y="5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6" name="Freeform 11">
              <a:extLst>
                <a:ext uri="{FF2B5EF4-FFF2-40B4-BE49-F238E27FC236}">
                  <a16:creationId xmlns:a16="http://schemas.microsoft.com/office/drawing/2014/main" id="{AD70504C-940C-4C2A-B8EA-6480EFD70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1775" y="4527153"/>
              <a:ext cx="327025" cy="53975"/>
            </a:xfrm>
            <a:custGeom>
              <a:avLst/>
              <a:gdLst>
                <a:gd name="T0" fmla="*/ 519152188 w 206"/>
                <a:gd name="T1" fmla="*/ 0 h 34"/>
                <a:gd name="T2" fmla="*/ 0 w 206"/>
                <a:gd name="T3" fmla="*/ 0 h 34"/>
                <a:gd name="T4" fmla="*/ 0 w 206"/>
                <a:gd name="T5" fmla="*/ 85685313 h 34"/>
                <a:gd name="T6" fmla="*/ 519152188 w 206"/>
                <a:gd name="T7" fmla="*/ 85685313 h 34"/>
                <a:gd name="T8" fmla="*/ 519152188 w 206"/>
                <a:gd name="T9" fmla="*/ 0 h 34"/>
                <a:gd name="T10" fmla="*/ 519152188 w 20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34">
                  <a:moveTo>
                    <a:pt x="206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6" y="34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7" name="Freeform 12">
              <a:extLst>
                <a:ext uri="{FF2B5EF4-FFF2-40B4-BE49-F238E27FC236}">
                  <a16:creationId xmlns:a16="http://schemas.microsoft.com/office/drawing/2014/main" id="{239BF560-7235-446B-BD4D-93E9EA033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075" y="4563666"/>
              <a:ext cx="327025" cy="17462"/>
            </a:xfrm>
            <a:custGeom>
              <a:avLst/>
              <a:gdLst>
                <a:gd name="T0" fmla="*/ 519152188 w 206"/>
                <a:gd name="T1" fmla="*/ 0 h 11"/>
                <a:gd name="T2" fmla="*/ 0 w 206"/>
                <a:gd name="T3" fmla="*/ 0 h 11"/>
                <a:gd name="T4" fmla="*/ 0 w 206"/>
                <a:gd name="T5" fmla="*/ 27721719 h 11"/>
                <a:gd name="T6" fmla="*/ 519152188 w 206"/>
                <a:gd name="T7" fmla="*/ 27721719 h 11"/>
                <a:gd name="T8" fmla="*/ 519152188 w 206"/>
                <a:gd name="T9" fmla="*/ 0 h 11"/>
                <a:gd name="T10" fmla="*/ 519152188 w 206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1">
                  <a:moveTo>
                    <a:pt x="20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06" y="1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8" name="Freeform 13">
              <a:extLst>
                <a:ext uri="{FF2B5EF4-FFF2-40B4-BE49-F238E27FC236}">
                  <a16:creationId xmlns:a16="http://schemas.microsoft.com/office/drawing/2014/main" id="{B0947461-5DBD-4732-9C7A-75900A651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8100" y="4546203"/>
              <a:ext cx="325438" cy="34925"/>
            </a:xfrm>
            <a:custGeom>
              <a:avLst/>
              <a:gdLst>
                <a:gd name="T0" fmla="*/ 0 w 205"/>
                <a:gd name="T1" fmla="*/ 0 h 22"/>
                <a:gd name="T2" fmla="*/ 0 w 205"/>
                <a:gd name="T3" fmla="*/ 55443438 h 22"/>
                <a:gd name="T4" fmla="*/ 516633619 w 205"/>
                <a:gd name="T5" fmla="*/ 55443438 h 22"/>
                <a:gd name="T6" fmla="*/ 516633619 w 205"/>
                <a:gd name="T7" fmla="*/ 0 h 22"/>
                <a:gd name="T8" fmla="*/ 0 w 205"/>
                <a:gd name="T9" fmla="*/ 0 h 22"/>
                <a:gd name="T10" fmla="*/ 0 w 20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2">
                  <a:moveTo>
                    <a:pt x="0" y="0"/>
                  </a:moveTo>
                  <a:lnTo>
                    <a:pt x="0" y="22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9" name="Freeform 14">
              <a:extLst>
                <a:ext uri="{FF2B5EF4-FFF2-40B4-BE49-F238E27FC236}">
                  <a16:creationId xmlns:a16="http://schemas.microsoft.com/office/drawing/2014/main" id="{CB91AF3E-9DF8-489C-8D69-47AED31FF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438" y="4536678"/>
              <a:ext cx="325437" cy="44450"/>
            </a:xfrm>
            <a:custGeom>
              <a:avLst/>
              <a:gdLst>
                <a:gd name="T0" fmla="*/ 516632031 w 205"/>
                <a:gd name="T1" fmla="*/ 0 h 28"/>
                <a:gd name="T2" fmla="*/ 0 w 205"/>
                <a:gd name="T3" fmla="*/ 0 h 28"/>
                <a:gd name="T4" fmla="*/ 0 w 205"/>
                <a:gd name="T5" fmla="*/ 70564375 h 28"/>
                <a:gd name="T6" fmla="*/ 516632031 w 205"/>
                <a:gd name="T7" fmla="*/ 70564375 h 28"/>
                <a:gd name="T8" fmla="*/ 516632031 w 205"/>
                <a:gd name="T9" fmla="*/ 0 h 28"/>
                <a:gd name="T10" fmla="*/ 516632031 w 205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8">
                  <a:moveTo>
                    <a:pt x="205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205" y="2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00" name="ZoneTexte 22">
              <a:extLst>
                <a:ext uri="{FF2B5EF4-FFF2-40B4-BE49-F238E27FC236}">
                  <a16:creationId xmlns:a16="http://schemas.microsoft.com/office/drawing/2014/main" id="{BA999A24-D8AF-45EF-BF07-2EC5740EC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6011" y="4592638"/>
              <a:ext cx="17954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Treatment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 </a:t>
              </a:r>
              <a:r>
                <a:rPr lang="en-US" altLang="fr-FR" sz="1400" b="1" dirty="0">
                  <a:solidFill>
                    <a:srgbClr val="000066"/>
                  </a:solidFill>
                </a:rPr>
                <a:t>success</a:t>
              </a:r>
            </a:p>
          </p:txBody>
        </p:sp>
        <p:sp>
          <p:nvSpPr>
            <p:cNvPr id="12301" name="ZoneTexte 23">
              <a:extLst>
                <a:ext uri="{FF2B5EF4-FFF2-40B4-BE49-F238E27FC236}">
                  <a16:creationId xmlns:a16="http://schemas.microsoft.com/office/drawing/2014/main" id="{B115C6D5-4E2B-4F02-AFB3-D7CAA313F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3778" y="4592638"/>
              <a:ext cx="15343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Discontinuation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for AE</a:t>
              </a:r>
            </a:p>
          </p:txBody>
        </p:sp>
        <p:sp>
          <p:nvSpPr>
            <p:cNvPr id="12302" name="ZoneTexte 24">
              <a:extLst>
                <a:ext uri="{FF2B5EF4-FFF2-40B4-BE49-F238E27FC236}">
                  <a16:creationId xmlns:a16="http://schemas.microsoft.com/office/drawing/2014/main" id="{2EA79FB3-D94F-4297-9D85-6952F0CDF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6674" y="4592638"/>
              <a:ext cx="9781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Lost to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follow-up</a:t>
              </a:r>
            </a:p>
          </p:txBody>
        </p:sp>
        <p:sp>
          <p:nvSpPr>
            <p:cNvPr id="12303" name="ZoneTexte 25">
              <a:extLst>
                <a:ext uri="{FF2B5EF4-FFF2-40B4-BE49-F238E27FC236}">
                  <a16:creationId xmlns:a16="http://schemas.microsoft.com/office/drawing/2014/main" id="{BC59272A-5299-43C7-BB49-CA7F0ED41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126" y="4592638"/>
              <a:ext cx="6623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Other</a:t>
              </a:r>
            </a:p>
          </p:txBody>
        </p:sp>
        <p:sp>
          <p:nvSpPr>
            <p:cNvPr id="12304" name="ZoneTexte 27">
              <a:extLst>
                <a:ext uri="{FF2B5EF4-FFF2-40B4-BE49-F238E27FC236}">
                  <a16:creationId xmlns:a16="http://schemas.microsoft.com/office/drawing/2014/main" id="{008D8501-1097-4CA5-ACC2-ED5C97672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1984240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2305" name="ZoneTexte 28">
              <a:extLst>
                <a:ext uri="{FF2B5EF4-FFF2-40B4-BE49-F238E27FC236}">
                  <a16:creationId xmlns:a16="http://schemas.microsoft.com/office/drawing/2014/main" id="{5193B87A-0D02-48EC-BD23-049F54B6D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2268402"/>
              <a:ext cx="5175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PI/r</a:t>
              </a:r>
            </a:p>
          </p:txBody>
        </p:sp>
        <p:sp>
          <p:nvSpPr>
            <p:cNvPr id="12306" name="ZoneTexte 29">
              <a:extLst>
                <a:ext uri="{FF2B5EF4-FFF2-40B4-BE49-F238E27FC236}">
                  <a16:creationId xmlns:a16="http://schemas.microsoft.com/office/drawing/2014/main" id="{DF443723-D1B5-4F75-8900-F97B497B87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135" y="4424363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7" name="ZoneTexte 30">
              <a:extLst>
                <a:ext uri="{FF2B5EF4-FFF2-40B4-BE49-F238E27FC236}">
                  <a16:creationId xmlns:a16="http://schemas.microsoft.com/office/drawing/2014/main" id="{4667A74B-A2F0-4745-9CFA-F11BF00AD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38735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308" name="ZoneTexte 31">
              <a:extLst>
                <a:ext uri="{FF2B5EF4-FFF2-40B4-BE49-F238E27FC236}">
                  <a16:creationId xmlns:a16="http://schemas.microsoft.com/office/drawing/2014/main" id="{E4E879B2-F12A-4AC3-A835-5A5B32EF8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3322638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2309" name="ZoneTexte 32">
              <a:extLst>
                <a:ext uri="{FF2B5EF4-FFF2-40B4-BE49-F238E27FC236}">
                  <a16:creationId xmlns:a16="http://schemas.microsoft.com/office/drawing/2014/main" id="{7D2A2ACF-7F93-4CDE-9156-A977AD0FF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2773363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2310" name="ZoneTexte 33">
              <a:extLst>
                <a:ext uri="{FF2B5EF4-FFF2-40B4-BE49-F238E27FC236}">
                  <a16:creationId xmlns:a16="http://schemas.microsoft.com/office/drawing/2014/main" id="{7BE7066F-4CFD-4D93-BF73-5B6D43339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22225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2311" name="ZoneTexte 34">
              <a:extLst>
                <a:ext uri="{FF2B5EF4-FFF2-40B4-BE49-F238E27FC236}">
                  <a16:creationId xmlns:a16="http://schemas.microsoft.com/office/drawing/2014/main" id="{363DCD79-19F8-4E0A-B9AC-90939CD42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435" y="1671638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12" name="ZoneTexte 36">
              <a:extLst>
                <a:ext uri="{FF2B5EF4-FFF2-40B4-BE49-F238E27FC236}">
                  <a16:creationId xmlns:a16="http://schemas.microsoft.com/office/drawing/2014/main" id="{91403D41-51EF-4C39-B185-BCD55CF19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5503" y="1752401"/>
              <a:ext cx="506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93.1</a:t>
              </a:r>
            </a:p>
          </p:txBody>
        </p:sp>
        <p:sp>
          <p:nvSpPr>
            <p:cNvPr id="12313" name="ZoneTexte 37">
              <a:extLst>
                <a:ext uri="{FF2B5EF4-FFF2-40B4-BE49-F238E27FC236}">
                  <a16:creationId xmlns:a16="http://schemas.microsoft.com/office/drawing/2014/main" id="{7CD35EE5-9A79-43A7-A7E7-3A193BE69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3815" y="1677789"/>
              <a:ext cx="506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95.2</a:t>
              </a:r>
            </a:p>
          </p:txBody>
        </p:sp>
        <p:sp>
          <p:nvSpPr>
            <p:cNvPr id="12314" name="ZoneTexte 38">
              <a:extLst>
                <a:ext uri="{FF2B5EF4-FFF2-40B4-BE49-F238E27FC236}">
                  <a16:creationId xmlns:a16="http://schemas.microsoft.com/office/drawing/2014/main" id="{C22371BE-1E61-4D6B-8EFB-B74B320C1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6539" y="416540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3.4</a:t>
              </a:r>
            </a:p>
          </p:txBody>
        </p:sp>
        <p:sp>
          <p:nvSpPr>
            <p:cNvPr id="12315" name="ZoneTexte 39">
              <a:extLst>
                <a:ext uri="{FF2B5EF4-FFF2-40B4-BE49-F238E27FC236}">
                  <a16:creationId xmlns:a16="http://schemas.microsoft.com/office/drawing/2014/main" id="{F5B0F9D8-010F-4C0C-A062-4AD6D4F96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5164" y="415428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12316" name="ZoneTexte 40">
              <a:extLst>
                <a:ext uri="{FF2B5EF4-FFF2-40B4-BE49-F238E27FC236}">
                  <a16:creationId xmlns:a16="http://schemas.microsoft.com/office/drawing/2014/main" id="{AA4599D6-1BE2-4915-B528-423B5262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489" y="425112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1.0</a:t>
              </a:r>
            </a:p>
          </p:txBody>
        </p:sp>
        <p:sp>
          <p:nvSpPr>
            <p:cNvPr id="12317" name="ZoneTexte 41">
              <a:extLst>
                <a:ext uri="{FF2B5EF4-FFF2-40B4-BE49-F238E27FC236}">
                  <a16:creationId xmlns:a16="http://schemas.microsoft.com/office/drawing/2014/main" id="{4C438494-7C11-43CD-A460-80463E36A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5012" y="4273351"/>
              <a:ext cx="276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12318" name="ZoneTexte 42">
              <a:extLst>
                <a:ext uri="{FF2B5EF4-FFF2-40B4-BE49-F238E27FC236}">
                  <a16:creationId xmlns:a16="http://schemas.microsoft.com/office/drawing/2014/main" id="{47C37C5F-B7EC-4426-832F-53CC6A5FB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2439" y="427335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1.5</a:t>
              </a:r>
            </a:p>
          </p:txBody>
        </p:sp>
        <p:sp>
          <p:nvSpPr>
            <p:cNvPr id="12319" name="ZoneTexte 43">
              <a:extLst>
                <a:ext uri="{FF2B5EF4-FFF2-40B4-BE49-F238E27FC236}">
                  <a16:creationId xmlns:a16="http://schemas.microsoft.com/office/drawing/2014/main" id="{12951478-2BDB-4223-9A1E-64074952E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2014" y="425430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1.4</a:t>
              </a:r>
            </a:p>
          </p:txBody>
        </p:sp>
        <p:sp>
          <p:nvSpPr>
            <p:cNvPr id="12320" name="Freeform 15">
              <a:extLst>
                <a:ext uri="{FF2B5EF4-FFF2-40B4-BE49-F238E27FC236}">
                  <a16:creationId xmlns:a16="http://schemas.microsoft.com/office/drawing/2014/main" id="{BC5BCAEB-2C4C-4BA5-B091-57D986D13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238" y="4527153"/>
              <a:ext cx="325437" cy="53975"/>
            </a:xfrm>
            <a:custGeom>
              <a:avLst/>
              <a:gdLst>
                <a:gd name="T0" fmla="*/ 516632031 w 205"/>
                <a:gd name="T1" fmla="*/ 0 h 34"/>
                <a:gd name="T2" fmla="*/ 0 w 205"/>
                <a:gd name="T3" fmla="*/ 0 h 34"/>
                <a:gd name="T4" fmla="*/ 0 w 205"/>
                <a:gd name="T5" fmla="*/ 85685313 h 34"/>
                <a:gd name="T6" fmla="*/ 516632031 w 205"/>
                <a:gd name="T7" fmla="*/ 85685313 h 34"/>
                <a:gd name="T8" fmla="*/ 516632031 w 205"/>
                <a:gd name="T9" fmla="*/ 0 h 34"/>
                <a:gd name="T10" fmla="*/ 516632031 w 205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34">
                  <a:moveTo>
                    <a:pt x="20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5" y="34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21" name="Freeform 16">
              <a:extLst>
                <a:ext uri="{FF2B5EF4-FFF2-40B4-BE49-F238E27FC236}">
                  <a16:creationId xmlns:a16="http://schemas.microsoft.com/office/drawing/2014/main" id="{43F896B3-B641-44A8-B7F3-6FAE68381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0" y="4571603"/>
              <a:ext cx="327025" cy="9525"/>
            </a:xfrm>
            <a:custGeom>
              <a:avLst/>
              <a:gdLst>
                <a:gd name="T0" fmla="*/ 0 w 206"/>
                <a:gd name="T1" fmla="*/ 0 h 6"/>
                <a:gd name="T2" fmla="*/ 0 w 206"/>
                <a:gd name="T3" fmla="*/ 15120938 h 6"/>
                <a:gd name="T4" fmla="*/ 519152188 w 206"/>
                <a:gd name="T5" fmla="*/ 15120938 h 6"/>
                <a:gd name="T6" fmla="*/ 519152188 w 206"/>
                <a:gd name="T7" fmla="*/ 0 h 6"/>
                <a:gd name="T8" fmla="*/ 0 w 206"/>
                <a:gd name="T9" fmla="*/ 0 h 6"/>
                <a:gd name="T10" fmla="*/ 0 w 20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6">
                  <a:moveTo>
                    <a:pt x="0" y="0"/>
                  </a:moveTo>
                  <a:lnTo>
                    <a:pt x="0" y="6"/>
                  </a:lnTo>
                  <a:lnTo>
                    <a:pt x="206" y="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22" name="ZoneTexte 26">
              <a:extLst>
                <a:ext uri="{FF2B5EF4-FFF2-40B4-BE49-F238E27FC236}">
                  <a16:creationId xmlns:a16="http://schemas.microsoft.com/office/drawing/2014/main" id="{6A333F8F-733F-4658-8961-32B0EB8FE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9798" y="4592638"/>
              <a:ext cx="13660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Virologic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non-response</a:t>
              </a:r>
            </a:p>
          </p:txBody>
        </p:sp>
        <p:sp>
          <p:nvSpPr>
            <p:cNvPr id="12323" name="ZoneTexte 44">
              <a:extLst>
                <a:ext uri="{FF2B5EF4-FFF2-40B4-BE49-F238E27FC236}">
                  <a16:creationId xmlns:a16="http://schemas.microsoft.com/office/drawing/2014/main" id="{3A9B3D48-C1B6-45D4-A9A5-0808088E0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3001" y="419873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12324" name="ZoneTexte 45">
              <a:extLst>
                <a:ext uri="{FF2B5EF4-FFF2-40B4-BE49-F238E27FC236}">
                  <a16:creationId xmlns:a16="http://schemas.microsoft.com/office/drawing/2014/main" id="{3CFEA7FA-70D8-4360-8CBB-FCC7435B4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589" y="425112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cxnSp>
          <p:nvCxnSpPr>
            <p:cNvPr id="12325" name="Connecteur droit 47">
              <a:extLst>
                <a:ext uri="{FF2B5EF4-FFF2-40B4-BE49-F238E27FC236}">
                  <a16:creationId xmlns:a16="http://schemas.microsoft.com/office/drawing/2014/main" id="{FBEBDC3E-219C-4C32-94C2-FABAC504E7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00613" y="5211763"/>
              <a:ext cx="34194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326" name="ZoneTexte 48">
              <a:extLst>
                <a:ext uri="{FF2B5EF4-FFF2-40B4-BE49-F238E27FC236}">
                  <a16:creationId xmlns:a16="http://schemas.microsoft.com/office/drawing/2014/main" id="{CB39C164-788B-4FAB-B476-8E67DB05C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5100" y="5233988"/>
              <a:ext cx="17844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No virological data</a:t>
              </a:r>
            </a:p>
          </p:txBody>
        </p:sp>
        <p:sp>
          <p:nvSpPr>
            <p:cNvPr id="12327" name="ZoneTexte 49">
              <a:extLst>
                <a:ext uri="{FF2B5EF4-FFF2-40B4-BE49-F238E27FC236}">
                  <a16:creationId xmlns:a16="http://schemas.microsoft.com/office/drawing/2014/main" id="{D3EE34E9-EC64-493B-89F6-4B157335F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468" y="1484313"/>
              <a:ext cx="3443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28" name="ZoneTexte 51">
              <a:extLst>
                <a:ext uri="{FF2B5EF4-FFF2-40B4-BE49-F238E27FC236}">
                  <a16:creationId xmlns:a16="http://schemas.microsoft.com/office/drawing/2014/main" id="{0EFD997C-E11C-45EB-852B-4E8296C4B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914" y="4924632"/>
              <a:ext cx="18077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dirty="0">
                  <a:solidFill>
                    <a:srgbClr val="000066"/>
                  </a:solidFill>
                </a:rPr>
                <a:t>Difference (95% CI):</a:t>
              </a:r>
              <a:br>
                <a:rPr lang="en-US" altLang="fr-FR" sz="1400" dirty="0">
                  <a:solidFill>
                    <a:srgbClr val="000066"/>
                  </a:solidFill>
                </a:rPr>
              </a:br>
              <a:r>
                <a:rPr lang="en-US" altLang="fr-FR" sz="1400" dirty="0">
                  <a:solidFill>
                    <a:srgbClr val="000066"/>
                  </a:solidFill>
                </a:rPr>
                <a:t>- 2.1% (- 6.6 to 2.4)</a:t>
              </a:r>
            </a:p>
          </p:txBody>
        </p:sp>
      </p:grpSp>
      <p:sp>
        <p:nvSpPr>
          <p:cNvPr id="12329" name="Rectangle 6">
            <a:extLst>
              <a:ext uri="{FF2B5EF4-FFF2-40B4-BE49-F238E27FC236}">
                <a16:creationId xmlns:a16="http://schemas.microsoft.com/office/drawing/2014/main" id="{00F58C90-78C0-48E2-BA2B-E3334212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Outcome at W 48, ITT</a:t>
            </a:r>
          </a:p>
        </p:txBody>
      </p:sp>
      <p:sp>
        <p:nvSpPr>
          <p:cNvPr id="12331" name="AutoShape 162">
            <a:extLst>
              <a:ext uri="{FF2B5EF4-FFF2-40B4-BE49-F238E27FC236}">
                <a16:creationId xmlns:a16="http://schemas.microsoft.com/office/drawing/2014/main" id="{9571E35D-49EF-4ABF-9BAF-E28E98EDC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2332" name="Titre 2">
            <a:extLst>
              <a:ext uri="{FF2B5EF4-FFF2-40B4-BE49-F238E27FC236}">
                <a16:creationId xmlns:a16="http://schemas.microsoft.com/office/drawing/2014/main" id="{41DD6C52-0F55-4323-B96F-50A4DDCA0059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</a:br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of PI/r in patients with high cardiovascular risk</a:t>
            </a:r>
          </a:p>
        </p:txBody>
      </p:sp>
      <p:sp>
        <p:nvSpPr>
          <p:cNvPr id="48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ZoneTexte 35">
            <a:extLst>
              <a:ext uri="{FF2B5EF4-FFF2-40B4-BE49-F238E27FC236}">
                <a16:creationId xmlns:a16="http://schemas.microsoft.com/office/drawing/2014/main" id="{CF8ACA7C-3D1C-4B79-8B7F-5863519A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6221413"/>
            <a:ext cx="1200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600">
                <a:solidFill>
                  <a:srgbClr val="000066"/>
                </a:solidFill>
              </a:rPr>
              <a:t>DTG better</a:t>
            </a:r>
          </a:p>
        </p:txBody>
      </p:sp>
      <p:sp>
        <p:nvSpPr>
          <p:cNvPr id="13333" name="ZoneTexte 36">
            <a:extLst>
              <a:ext uri="{FF2B5EF4-FFF2-40B4-BE49-F238E27FC236}">
                <a16:creationId xmlns:a16="http://schemas.microsoft.com/office/drawing/2014/main" id="{F6A68F82-EA14-4514-80E1-D49F5CBD7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8" y="6221413"/>
            <a:ext cx="1085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600">
                <a:solidFill>
                  <a:srgbClr val="000066"/>
                </a:solidFill>
              </a:rPr>
              <a:t>PI/r better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6315F54-CF51-42F3-9A28-45A68413295E}"/>
              </a:ext>
            </a:extLst>
          </p:cNvPr>
          <p:cNvGrpSpPr/>
          <p:nvPr/>
        </p:nvGrpSpPr>
        <p:grpSpPr>
          <a:xfrm>
            <a:off x="107504" y="1506538"/>
            <a:ext cx="8898384" cy="4660900"/>
            <a:chOff x="107504" y="1506538"/>
            <a:chExt cx="8898384" cy="4660900"/>
          </a:xfrm>
        </p:grpSpPr>
        <p:grpSp>
          <p:nvGrpSpPr>
            <p:cNvPr id="13313" name="Grouper 1">
              <a:extLst>
                <a:ext uri="{FF2B5EF4-FFF2-40B4-BE49-F238E27FC236}">
                  <a16:creationId xmlns:a16="http://schemas.microsoft.com/office/drawing/2014/main" id="{AEA9B0F7-7DD2-47B8-BF3E-E8C36FF109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6088" y="2333625"/>
              <a:ext cx="2971800" cy="3417888"/>
              <a:chOff x="4256131" y="2334266"/>
              <a:chExt cx="2972138" cy="3417887"/>
            </a:xfrm>
          </p:grpSpPr>
          <p:sp>
            <p:nvSpPr>
              <p:cNvPr id="13380" name="Freeform 5">
                <a:extLst>
                  <a:ext uri="{FF2B5EF4-FFF2-40B4-BE49-F238E27FC236}">
                    <a16:creationId xmlns:a16="http://schemas.microsoft.com/office/drawing/2014/main" id="{2869D5B0-C2A1-43DB-B3F1-2754F0DD2F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56131" y="2334266"/>
                <a:ext cx="2972138" cy="3417887"/>
              </a:xfrm>
              <a:custGeom>
                <a:avLst/>
                <a:gdLst>
                  <a:gd name="T0" fmla="*/ 2147483647 w 2087"/>
                  <a:gd name="T1" fmla="*/ 2147483647 h 2400"/>
                  <a:gd name="T2" fmla="*/ 1778658683 w 2087"/>
                  <a:gd name="T3" fmla="*/ 2147483647 h 2400"/>
                  <a:gd name="T4" fmla="*/ 1778658683 w 2087"/>
                  <a:gd name="T5" fmla="*/ 2147483647 h 2400"/>
                  <a:gd name="T6" fmla="*/ 1778658683 w 2087"/>
                  <a:gd name="T7" fmla="*/ 0 h 2400"/>
                  <a:gd name="T8" fmla="*/ 1778658683 w 2087"/>
                  <a:gd name="T9" fmla="*/ 2147483647 h 2400"/>
                  <a:gd name="T10" fmla="*/ 0 w 2087"/>
                  <a:gd name="T11" fmla="*/ 2147483647 h 2400"/>
                  <a:gd name="T12" fmla="*/ 709841116 w 2087"/>
                  <a:gd name="T13" fmla="*/ 2147483647 h 2400"/>
                  <a:gd name="T14" fmla="*/ 709841116 w 2087"/>
                  <a:gd name="T15" fmla="*/ 2147483647 h 2400"/>
                  <a:gd name="T16" fmla="*/ 1249320478 w 2087"/>
                  <a:gd name="T17" fmla="*/ 2147483647 h 2400"/>
                  <a:gd name="T18" fmla="*/ 1249320478 w 2087"/>
                  <a:gd name="T19" fmla="*/ 2147483647 h 2400"/>
                  <a:gd name="T20" fmla="*/ 1782714576 w 2087"/>
                  <a:gd name="T21" fmla="*/ 2147483647 h 2400"/>
                  <a:gd name="T22" fmla="*/ 1782714576 w 2087"/>
                  <a:gd name="T23" fmla="*/ 2147483647 h 2400"/>
                  <a:gd name="T24" fmla="*/ 2147483647 w 2087"/>
                  <a:gd name="T25" fmla="*/ 2147483647 h 2400"/>
                  <a:gd name="T26" fmla="*/ 2147483647 w 2087"/>
                  <a:gd name="T27" fmla="*/ 2147483647 h 2400"/>
                  <a:gd name="T28" fmla="*/ 2147483647 w 2087"/>
                  <a:gd name="T29" fmla="*/ 2147483647 h 2400"/>
                  <a:gd name="T30" fmla="*/ 2147483647 w 2087"/>
                  <a:gd name="T31" fmla="*/ 2147483647 h 2400"/>
                  <a:gd name="T32" fmla="*/ 2147483647 w 2087"/>
                  <a:gd name="T33" fmla="*/ 2147483647 h 2400"/>
                  <a:gd name="T34" fmla="*/ 2147483647 w 2087"/>
                  <a:gd name="T35" fmla="*/ 2147483647 h 2400"/>
                  <a:gd name="T36" fmla="*/ 2147483647 w 2087"/>
                  <a:gd name="T37" fmla="*/ 2147483647 h 2400"/>
                  <a:gd name="T38" fmla="*/ 2147483647 w 2087"/>
                  <a:gd name="T39" fmla="*/ 2147483647 h 2400"/>
                  <a:gd name="T40" fmla="*/ 176445594 w 2087"/>
                  <a:gd name="T41" fmla="*/ 2147483647 h 2400"/>
                  <a:gd name="T42" fmla="*/ 176445594 w 2087"/>
                  <a:gd name="T43" fmla="*/ 2147483647 h 24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87" h="2400">
                    <a:moveTo>
                      <a:pt x="2087" y="2328"/>
                    </a:moveTo>
                    <a:lnTo>
                      <a:pt x="877" y="2328"/>
                    </a:lnTo>
                    <a:moveTo>
                      <a:pt x="877" y="2328"/>
                    </a:moveTo>
                    <a:lnTo>
                      <a:pt x="877" y="0"/>
                    </a:lnTo>
                    <a:moveTo>
                      <a:pt x="877" y="2328"/>
                    </a:moveTo>
                    <a:lnTo>
                      <a:pt x="0" y="2328"/>
                    </a:lnTo>
                    <a:moveTo>
                      <a:pt x="350" y="2400"/>
                    </a:moveTo>
                    <a:lnTo>
                      <a:pt x="350" y="2328"/>
                    </a:lnTo>
                    <a:moveTo>
                      <a:pt x="616" y="2400"/>
                    </a:moveTo>
                    <a:lnTo>
                      <a:pt x="616" y="2328"/>
                    </a:lnTo>
                    <a:moveTo>
                      <a:pt x="879" y="2400"/>
                    </a:moveTo>
                    <a:lnTo>
                      <a:pt x="879" y="2328"/>
                    </a:lnTo>
                    <a:moveTo>
                      <a:pt x="1410" y="2400"/>
                    </a:moveTo>
                    <a:lnTo>
                      <a:pt x="1410" y="2328"/>
                    </a:lnTo>
                    <a:moveTo>
                      <a:pt x="1144" y="2400"/>
                    </a:moveTo>
                    <a:lnTo>
                      <a:pt x="1144" y="2328"/>
                    </a:lnTo>
                    <a:moveTo>
                      <a:pt x="1673" y="2400"/>
                    </a:moveTo>
                    <a:lnTo>
                      <a:pt x="1673" y="2328"/>
                    </a:lnTo>
                    <a:moveTo>
                      <a:pt x="1939" y="2400"/>
                    </a:moveTo>
                    <a:lnTo>
                      <a:pt x="1939" y="2328"/>
                    </a:lnTo>
                    <a:moveTo>
                      <a:pt x="87" y="2400"/>
                    </a:moveTo>
                    <a:lnTo>
                      <a:pt x="87" y="2328"/>
                    </a:lnTo>
                  </a:path>
                </a:pathLst>
              </a:custGeom>
              <a:noFill/>
              <a:ln w="1270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1" name="Freeform 6">
                <a:extLst>
                  <a:ext uri="{FF2B5EF4-FFF2-40B4-BE49-F238E27FC236}">
                    <a16:creationId xmlns:a16="http://schemas.microsoft.com/office/drawing/2014/main" id="{8F423DFF-DE56-4C54-9B75-82A1131764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4177" y="2395504"/>
                <a:ext cx="2715796" cy="3060433"/>
              </a:xfrm>
              <a:custGeom>
                <a:avLst/>
                <a:gdLst>
                  <a:gd name="T0" fmla="*/ 2147483647 w 1907"/>
                  <a:gd name="T1" fmla="*/ 2147483647 h 2149"/>
                  <a:gd name="T2" fmla="*/ 0 w 1907"/>
                  <a:gd name="T3" fmla="*/ 2147483647 h 2149"/>
                  <a:gd name="T4" fmla="*/ 2147483647 w 1907"/>
                  <a:gd name="T5" fmla="*/ 2147483647 h 2149"/>
                  <a:gd name="T6" fmla="*/ 1444018782 w 1907"/>
                  <a:gd name="T7" fmla="*/ 2147483647 h 2149"/>
                  <a:gd name="T8" fmla="*/ 2147483647 w 1907"/>
                  <a:gd name="T9" fmla="*/ 2147483647 h 2149"/>
                  <a:gd name="T10" fmla="*/ 83152917 w 1907"/>
                  <a:gd name="T11" fmla="*/ 2147483647 h 2149"/>
                  <a:gd name="T12" fmla="*/ 2147483647 w 1907"/>
                  <a:gd name="T13" fmla="*/ 1940906956 h 2149"/>
                  <a:gd name="T14" fmla="*/ 277851423 w 1907"/>
                  <a:gd name="T15" fmla="*/ 1940906956 h 2149"/>
                  <a:gd name="T16" fmla="*/ 2147483647 w 1907"/>
                  <a:gd name="T17" fmla="*/ 1452132023 h 2149"/>
                  <a:gd name="T18" fmla="*/ 1125604162 w 1907"/>
                  <a:gd name="T19" fmla="*/ 1452132023 h 2149"/>
                  <a:gd name="T20" fmla="*/ 2147483647 w 1907"/>
                  <a:gd name="T21" fmla="*/ 480663148 h 2149"/>
                  <a:gd name="T22" fmla="*/ 1405484955 w 1907"/>
                  <a:gd name="T23" fmla="*/ 480663148 h 2149"/>
                  <a:gd name="T24" fmla="*/ 2147483647 w 1907"/>
                  <a:gd name="T25" fmla="*/ 0 h 2149"/>
                  <a:gd name="T26" fmla="*/ 1117492377 w 1907"/>
                  <a:gd name="T27" fmla="*/ 0 h 2149"/>
                  <a:gd name="T28" fmla="*/ 2147483647 w 1907"/>
                  <a:gd name="T29" fmla="*/ 2147483647 h 2149"/>
                  <a:gd name="T30" fmla="*/ 474579298 w 1907"/>
                  <a:gd name="T31" fmla="*/ 2147483647 h 21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07" h="2149">
                    <a:moveTo>
                      <a:pt x="1555" y="1906"/>
                    </a:moveTo>
                    <a:lnTo>
                      <a:pt x="0" y="1906"/>
                    </a:lnTo>
                    <a:moveTo>
                      <a:pt x="1907" y="1668"/>
                    </a:moveTo>
                    <a:lnTo>
                      <a:pt x="712" y="1668"/>
                    </a:lnTo>
                    <a:moveTo>
                      <a:pt x="1675" y="1432"/>
                    </a:moveTo>
                    <a:lnTo>
                      <a:pt x="41" y="1432"/>
                    </a:lnTo>
                    <a:moveTo>
                      <a:pt x="1442" y="957"/>
                    </a:moveTo>
                    <a:lnTo>
                      <a:pt x="137" y="957"/>
                    </a:lnTo>
                    <a:moveTo>
                      <a:pt x="1481" y="716"/>
                    </a:moveTo>
                    <a:lnTo>
                      <a:pt x="555" y="716"/>
                    </a:lnTo>
                    <a:moveTo>
                      <a:pt x="1366" y="237"/>
                    </a:moveTo>
                    <a:lnTo>
                      <a:pt x="693" y="237"/>
                    </a:lnTo>
                    <a:moveTo>
                      <a:pt x="1339" y="0"/>
                    </a:moveTo>
                    <a:lnTo>
                      <a:pt x="551" y="0"/>
                    </a:lnTo>
                    <a:moveTo>
                      <a:pt x="1308" y="2149"/>
                    </a:moveTo>
                    <a:lnTo>
                      <a:pt x="234" y="2149"/>
                    </a:lnTo>
                  </a:path>
                </a:pathLst>
              </a:custGeom>
              <a:noFill/>
              <a:ln w="38100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2" name="Freeform 7">
                <a:extLst>
                  <a:ext uri="{FF2B5EF4-FFF2-40B4-BE49-F238E27FC236}">
                    <a16:creationId xmlns:a16="http://schemas.microsoft.com/office/drawing/2014/main" id="{48A49ED5-80F4-4C10-98DA-8B7604D51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99" y="2349932"/>
                <a:ext cx="91144" cy="92568"/>
              </a:xfrm>
              <a:custGeom>
                <a:avLst/>
                <a:gdLst>
                  <a:gd name="T0" fmla="*/ 233396263 w 31"/>
                  <a:gd name="T1" fmla="*/ 225935346 h 32"/>
                  <a:gd name="T2" fmla="*/ 267975121 w 31"/>
                  <a:gd name="T3" fmla="*/ 133888041 h 32"/>
                  <a:gd name="T4" fmla="*/ 233396263 w 31"/>
                  <a:gd name="T5" fmla="*/ 41840736 h 32"/>
                  <a:gd name="T6" fmla="*/ 129665571 w 31"/>
                  <a:gd name="T7" fmla="*/ 0 h 32"/>
                  <a:gd name="T8" fmla="*/ 34578858 w 31"/>
                  <a:gd name="T9" fmla="*/ 41840736 h 32"/>
                  <a:gd name="T10" fmla="*/ 0 w 31"/>
                  <a:gd name="T11" fmla="*/ 133888041 h 32"/>
                  <a:gd name="T12" fmla="*/ 34578858 w 31"/>
                  <a:gd name="T13" fmla="*/ 225935346 h 32"/>
                  <a:gd name="T14" fmla="*/ 129665571 w 31"/>
                  <a:gd name="T15" fmla="*/ 267776082 h 32"/>
                  <a:gd name="T16" fmla="*/ 233396263 w 31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32">
                    <a:moveTo>
                      <a:pt x="27" y="27"/>
                    </a:moveTo>
                    <a:cubicBezTo>
                      <a:pt x="30" y="24"/>
                      <a:pt x="31" y="21"/>
                      <a:pt x="31" y="16"/>
                    </a:cubicBezTo>
                    <a:cubicBezTo>
                      <a:pt x="31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1" y="8"/>
                      <a:pt x="0" y="12"/>
                      <a:pt x="0" y="16"/>
                    </a:cubicBezTo>
                    <a:cubicBezTo>
                      <a:pt x="0" y="21"/>
                      <a:pt x="1" y="24"/>
                      <a:pt x="4" y="27"/>
                    </a:cubicBezTo>
                    <a:cubicBezTo>
                      <a:pt x="7" y="30"/>
                      <a:pt x="11" y="32"/>
                      <a:pt x="15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3" name="Freeform 8">
                <a:extLst>
                  <a:ext uri="{FF2B5EF4-FFF2-40B4-BE49-F238E27FC236}">
                    <a16:creationId xmlns:a16="http://schemas.microsoft.com/office/drawing/2014/main" id="{55D34334-E277-4275-ABD2-DEF5C39B7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448" y="2686024"/>
                <a:ext cx="92568" cy="93992"/>
              </a:xfrm>
              <a:custGeom>
                <a:avLst/>
                <a:gdLst>
                  <a:gd name="T0" fmla="*/ 225935346 w 32"/>
                  <a:gd name="T1" fmla="*/ 232941549 h 32"/>
                  <a:gd name="T2" fmla="*/ 267776082 w 32"/>
                  <a:gd name="T3" fmla="*/ 138039001 h 32"/>
                  <a:gd name="T4" fmla="*/ 225935346 w 32"/>
                  <a:gd name="T5" fmla="*/ 43136454 h 32"/>
                  <a:gd name="T6" fmla="*/ 133888041 w 32"/>
                  <a:gd name="T7" fmla="*/ 0 h 32"/>
                  <a:gd name="T8" fmla="*/ 41840736 w 32"/>
                  <a:gd name="T9" fmla="*/ 43136454 h 32"/>
                  <a:gd name="T10" fmla="*/ 0 w 32"/>
                  <a:gd name="T11" fmla="*/ 138039001 h 32"/>
                  <a:gd name="T12" fmla="*/ 41840736 w 32"/>
                  <a:gd name="T13" fmla="*/ 232941549 h 32"/>
                  <a:gd name="T14" fmla="*/ 133888041 w 32"/>
                  <a:gd name="T15" fmla="*/ 276078002 h 32"/>
                  <a:gd name="T16" fmla="*/ 225935346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1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1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1"/>
                      <a:pt x="2" y="24"/>
                      <a:pt x="5" y="27"/>
                    </a:cubicBezTo>
                    <a:cubicBezTo>
                      <a:pt x="8" y="30"/>
                      <a:pt x="11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4" name="Freeform 9">
                <a:extLst>
                  <a:ext uri="{FF2B5EF4-FFF2-40B4-BE49-F238E27FC236}">
                    <a16:creationId xmlns:a16="http://schemas.microsoft.com/office/drawing/2014/main" id="{556A672C-DFE6-4A61-B491-68BE74572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935" y="336817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38309550 h 31"/>
                  <a:gd name="T4" fmla="*/ 232941549 w 32"/>
                  <a:gd name="T5" fmla="*/ 43222837 h 31"/>
                  <a:gd name="T6" fmla="*/ 138039001 w 32"/>
                  <a:gd name="T7" fmla="*/ 0 h 31"/>
                  <a:gd name="T8" fmla="*/ 43136454 w 32"/>
                  <a:gd name="T9" fmla="*/ 43222837 h 31"/>
                  <a:gd name="T10" fmla="*/ 0 w 32"/>
                  <a:gd name="T11" fmla="*/ 138309550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1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1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5" name="Freeform 10">
                <a:extLst>
                  <a:ext uri="{FF2B5EF4-FFF2-40B4-BE49-F238E27FC236}">
                    <a16:creationId xmlns:a16="http://schemas.microsoft.com/office/drawing/2014/main" id="{566DADAF-21C6-4E43-8540-1FF98D2CA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36" y="3711390"/>
                <a:ext cx="93992" cy="92568"/>
              </a:xfrm>
              <a:custGeom>
                <a:avLst/>
                <a:gdLst>
                  <a:gd name="T0" fmla="*/ 232941549 w 32"/>
                  <a:gd name="T1" fmla="*/ 225935346 h 32"/>
                  <a:gd name="T2" fmla="*/ 276078002 w 32"/>
                  <a:gd name="T3" fmla="*/ 133888041 h 32"/>
                  <a:gd name="T4" fmla="*/ 232941549 w 32"/>
                  <a:gd name="T5" fmla="*/ 41840736 h 32"/>
                  <a:gd name="T6" fmla="*/ 138039001 w 32"/>
                  <a:gd name="T7" fmla="*/ 0 h 32"/>
                  <a:gd name="T8" fmla="*/ 43136454 w 32"/>
                  <a:gd name="T9" fmla="*/ 41840736 h 32"/>
                  <a:gd name="T10" fmla="*/ 0 w 32"/>
                  <a:gd name="T11" fmla="*/ 133888041 h 32"/>
                  <a:gd name="T12" fmla="*/ 43136454 w 32"/>
                  <a:gd name="T13" fmla="*/ 225935346 h 32"/>
                  <a:gd name="T14" fmla="*/ 138039001 w 32"/>
                  <a:gd name="T15" fmla="*/ 267776082 h 32"/>
                  <a:gd name="T16" fmla="*/ 232941549 w 32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6" name="Freeform 11">
                <a:extLst>
                  <a:ext uri="{FF2B5EF4-FFF2-40B4-BE49-F238E27FC236}">
                    <a16:creationId xmlns:a16="http://schemas.microsoft.com/office/drawing/2014/main" id="{CE0343FF-245F-4FDC-8C03-6FF5141C5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076" y="4390695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7" name="Freeform 12">
                <a:extLst>
                  <a:ext uri="{FF2B5EF4-FFF2-40B4-BE49-F238E27FC236}">
                    <a16:creationId xmlns:a16="http://schemas.microsoft.com/office/drawing/2014/main" id="{AD392D4F-12A5-4542-92AD-6152A396E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9930" y="472678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29665571 h 31"/>
                  <a:gd name="T4" fmla="*/ 232941549 w 32"/>
                  <a:gd name="T5" fmla="*/ 34578858 h 31"/>
                  <a:gd name="T6" fmla="*/ 138039001 w 32"/>
                  <a:gd name="T7" fmla="*/ 0 h 31"/>
                  <a:gd name="T8" fmla="*/ 43136454 w 32"/>
                  <a:gd name="T9" fmla="*/ 34578858 h 31"/>
                  <a:gd name="T10" fmla="*/ 0 w 32"/>
                  <a:gd name="T11" fmla="*/ 129665571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8" name="Freeform 13">
                <a:extLst>
                  <a:ext uri="{FF2B5EF4-FFF2-40B4-BE49-F238E27FC236}">
                    <a16:creationId xmlns:a16="http://schemas.microsoft.com/office/drawing/2014/main" id="{4125A12F-071D-4130-A43F-E0E264B8D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3722" y="5067152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9" name="Freeform 14">
                <a:extLst>
                  <a:ext uri="{FF2B5EF4-FFF2-40B4-BE49-F238E27FC236}">
                    <a16:creationId xmlns:a16="http://schemas.microsoft.com/office/drawing/2014/main" id="{F1EC3D45-B383-4F13-8B2C-1B7F8CF87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5177" y="5408941"/>
                <a:ext cx="93992" cy="93992"/>
              </a:xfrm>
              <a:custGeom>
                <a:avLst/>
                <a:gdLst>
                  <a:gd name="T0" fmla="*/ 232941549 w 32"/>
                  <a:gd name="T1" fmla="*/ 232941549 h 32"/>
                  <a:gd name="T2" fmla="*/ 276078002 w 32"/>
                  <a:gd name="T3" fmla="*/ 138039001 h 32"/>
                  <a:gd name="T4" fmla="*/ 232941549 w 32"/>
                  <a:gd name="T5" fmla="*/ 43136454 h 32"/>
                  <a:gd name="T6" fmla="*/ 138039001 w 32"/>
                  <a:gd name="T7" fmla="*/ 0 h 32"/>
                  <a:gd name="T8" fmla="*/ 43136454 w 32"/>
                  <a:gd name="T9" fmla="*/ 43136454 h 32"/>
                  <a:gd name="T10" fmla="*/ 0 w 32"/>
                  <a:gd name="T11" fmla="*/ 138039001 h 32"/>
                  <a:gd name="T12" fmla="*/ 43136454 w 32"/>
                  <a:gd name="T13" fmla="*/ 232941549 h 32"/>
                  <a:gd name="T14" fmla="*/ 138039001 w 32"/>
                  <a:gd name="T15" fmla="*/ 276078002 h 32"/>
                  <a:gd name="T16" fmla="*/ 232941549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1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1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14" name="ZoneTexte 16">
              <a:extLst>
                <a:ext uri="{FF2B5EF4-FFF2-40B4-BE49-F238E27FC236}">
                  <a16:creationId xmlns:a16="http://schemas.microsoft.com/office/drawing/2014/main" id="{DDA7DD40-26D2-4B27-AA6C-838051FB1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225266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2.1%</a:t>
              </a:r>
            </a:p>
          </p:txBody>
        </p:sp>
        <p:sp>
          <p:nvSpPr>
            <p:cNvPr id="13315" name="ZoneTexte 17">
              <a:extLst>
                <a:ext uri="{FF2B5EF4-FFF2-40B4-BE49-F238E27FC236}">
                  <a16:creationId xmlns:a16="http://schemas.microsoft.com/office/drawing/2014/main" id="{18A28F5F-EE72-4CC5-945B-30D50932D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259397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3.0%</a:t>
              </a:r>
            </a:p>
          </p:txBody>
        </p:sp>
        <p:sp>
          <p:nvSpPr>
            <p:cNvPr id="13316" name="ZoneTexte 18">
              <a:extLst>
                <a:ext uri="{FF2B5EF4-FFF2-40B4-BE49-F238E27FC236}">
                  <a16:creationId xmlns:a16="http://schemas.microsoft.com/office/drawing/2014/main" id="{84FD6435-6EFA-49D4-A4EF-0F43DEF83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327501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2.9%</a:t>
              </a:r>
            </a:p>
          </p:txBody>
        </p:sp>
        <p:sp>
          <p:nvSpPr>
            <p:cNvPr id="13317" name="ZoneTexte 19">
              <a:extLst>
                <a:ext uri="{FF2B5EF4-FFF2-40B4-BE49-F238E27FC236}">
                  <a16:creationId xmlns:a16="http://schemas.microsoft.com/office/drawing/2014/main" id="{4C6D1000-F8EA-4D5B-920A-2B415E589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3613150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0.4%</a:t>
              </a:r>
            </a:p>
          </p:txBody>
        </p:sp>
        <p:sp>
          <p:nvSpPr>
            <p:cNvPr id="13318" name="ZoneTexte 20">
              <a:extLst>
                <a:ext uri="{FF2B5EF4-FFF2-40B4-BE49-F238E27FC236}">
                  <a16:creationId xmlns:a16="http://schemas.microsoft.com/office/drawing/2014/main" id="{15F50BE0-25F2-4C8F-97CB-E828B2B4B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29736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1.1%</a:t>
              </a:r>
            </a:p>
          </p:txBody>
        </p:sp>
        <p:sp>
          <p:nvSpPr>
            <p:cNvPr id="13319" name="ZoneTexte 21">
              <a:extLst>
                <a:ext uri="{FF2B5EF4-FFF2-40B4-BE49-F238E27FC236}">
                  <a16:creationId xmlns:a16="http://schemas.microsoft.com/office/drawing/2014/main" id="{8794BD2C-DE13-41C7-BC9F-A545FA80A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61962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6.2%</a:t>
              </a:r>
            </a:p>
          </p:txBody>
        </p:sp>
        <p:sp>
          <p:nvSpPr>
            <p:cNvPr id="13320" name="ZoneTexte 22">
              <a:extLst>
                <a:ext uri="{FF2B5EF4-FFF2-40B4-BE49-F238E27FC236}">
                  <a16:creationId xmlns:a16="http://schemas.microsoft.com/office/drawing/2014/main" id="{1DAE0058-3BB9-4BC3-A161-88D4654B9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973638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0.2%</a:t>
              </a:r>
            </a:p>
          </p:txBody>
        </p:sp>
        <p:sp>
          <p:nvSpPr>
            <p:cNvPr id="13321" name="ZoneTexte 23">
              <a:extLst>
                <a:ext uri="{FF2B5EF4-FFF2-40B4-BE49-F238E27FC236}">
                  <a16:creationId xmlns:a16="http://schemas.microsoft.com/office/drawing/2014/main" id="{0E93FC55-56A7-4A1F-B580-025E2FAB7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531177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0.1%</a:t>
              </a:r>
            </a:p>
          </p:txBody>
        </p:sp>
        <p:sp>
          <p:nvSpPr>
            <p:cNvPr id="13322" name="ZoneTexte 24">
              <a:extLst>
                <a:ext uri="{FF2B5EF4-FFF2-40B4-BE49-F238E27FC236}">
                  <a16:creationId xmlns:a16="http://schemas.microsoft.com/office/drawing/2014/main" id="{5ED0BD25-982E-4FE4-AAAA-D7361B947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4175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- 9</a:t>
              </a:r>
            </a:p>
          </p:txBody>
        </p:sp>
        <p:sp>
          <p:nvSpPr>
            <p:cNvPr id="13323" name="ZoneTexte 25">
              <a:extLst>
                <a:ext uri="{FF2B5EF4-FFF2-40B4-BE49-F238E27FC236}">
                  <a16:creationId xmlns:a16="http://schemas.microsoft.com/office/drawing/2014/main" id="{2788F6A8-50C8-4860-9F3F-315BE8658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0413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- 6</a:t>
              </a:r>
            </a:p>
          </p:txBody>
        </p:sp>
        <p:sp>
          <p:nvSpPr>
            <p:cNvPr id="13324" name="ZoneTexte 26">
              <a:extLst>
                <a:ext uri="{FF2B5EF4-FFF2-40B4-BE49-F238E27FC236}">
                  <a16:creationId xmlns:a16="http://schemas.microsoft.com/office/drawing/2014/main" id="{4CC774FE-D749-449E-A5A0-AC5001C08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5761038"/>
              <a:ext cx="3444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13325" name="ZoneTexte 27">
              <a:extLst>
                <a:ext uri="{FF2B5EF4-FFF2-40B4-BE49-F238E27FC236}">
                  <a16:creationId xmlns:a16="http://schemas.microsoft.com/office/drawing/2014/main" id="{649A0872-11BF-46E2-9D30-988B559E6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8450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26" name="ZoneTexte 28">
              <a:extLst>
                <a:ext uri="{FF2B5EF4-FFF2-40B4-BE49-F238E27FC236}">
                  <a16:creationId xmlns:a16="http://schemas.microsoft.com/office/drawing/2014/main" id="{8910C473-EBC1-464D-BF93-F5A6E6523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4688" y="5761038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27" name="ZoneTexte 29">
              <a:extLst>
                <a:ext uri="{FF2B5EF4-FFF2-40B4-BE49-F238E27FC236}">
                  <a16:creationId xmlns:a16="http://schemas.microsoft.com/office/drawing/2014/main" id="{273E6D55-059E-4C95-A9A0-422463FCB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0925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3328" name="ZoneTexte 30">
              <a:extLst>
                <a:ext uri="{FF2B5EF4-FFF2-40B4-BE49-F238E27FC236}">
                  <a16:creationId xmlns:a16="http://schemas.microsoft.com/office/drawing/2014/main" id="{6EAD12F2-97D6-4FC4-86F1-734790D78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7163" y="5761038"/>
              <a:ext cx="285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13329" name="ZoneTexte 31">
              <a:extLst>
                <a:ext uri="{FF2B5EF4-FFF2-40B4-BE49-F238E27FC236}">
                  <a16:creationId xmlns:a16="http://schemas.microsoft.com/office/drawing/2014/main" id="{6C91E20D-9332-4C57-9702-FF0D3BC58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4188" y="5761038"/>
              <a:ext cx="384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12</a:t>
              </a:r>
            </a:p>
          </p:txBody>
        </p:sp>
        <p:cxnSp>
          <p:nvCxnSpPr>
            <p:cNvPr id="13330" name="Connecteur droit avec flèche 33">
              <a:extLst>
                <a:ext uri="{FF2B5EF4-FFF2-40B4-BE49-F238E27FC236}">
                  <a16:creationId xmlns:a16="http://schemas.microsoft.com/office/drawing/2014/main" id="{08715F12-D7F3-49CE-B97D-AEA2575A87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4188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31" name="Connecteur droit avec flèche 34">
              <a:extLst>
                <a:ext uri="{FF2B5EF4-FFF2-40B4-BE49-F238E27FC236}">
                  <a16:creationId xmlns:a16="http://schemas.microsoft.com/office/drawing/2014/main" id="{006BFE3B-73C2-491C-B00F-0E9DE28895A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1025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3334" name="ZoneTexte 37">
              <a:extLst>
                <a:ext uri="{FF2B5EF4-FFF2-40B4-BE49-F238E27FC236}">
                  <a16:creationId xmlns:a16="http://schemas.microsoft.com/office/drawing/2014/main" id="{78BE7DA8-7083-4555-8CCF-62A52D5B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2954338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0.44</a:t>
              </a:r>
            </a:p>
          </p:txBody>
        </p:sp>
        <p:sp>
          <p:nvSpPr>
            <p:cNvPr id="13335" name="ZoneTexte 38">
              <a:extLst>
                <a:ext uri="{FF2B5EF4-FFF2-40B4-BE49-F238E27FC236}">
                  <a16:creationId xmlns:a16="http://schemas.microsoft.com/office/drawing/2014/main" id="{DECBB8EE-7FED-4283-A6ED-150277A6C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3973513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3336" name="ZoneTexte 39">
              <a:extLst>
                <a:ext uri="{FF2B5EF4-FFF2-40B4-BE49-F238E27FC236}">
                  <a16:creationId xmlns:a16="http://schemas.microsoft.com/office/drawing/2014/main" id="{5220B7DB-E223-469F-BFED-6A7BEDF6B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2526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95.2</a:t>
              </a:r>
            </a:p>
          </p:txBody>
        </p:sp>
        <p:sp>
          <p:nvSpPr>
            <p:cNvPr id="13337" name="ZoneTexte 40">
              <a:extLst>
                <a:ext uri="{FF2B5EF4-FFF2-40B4-BE49-F238E27FC236}">
                  <a16:creationId xmlns:a16="http://schemas.microsoft.com/office/drawing/2014/main" id="{8D1D8EC7-F139-487B-BAA1-0E47A5134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97.5</a:t>
              </a:r>
            </a:p>
          </p:txBody>
        </p:sp>
        <p:sp>
          <p:nvSpPr>
            <p:cNvPr id="13338" name="ZoneTexte 41">
              <a:extLst>
                <a:ext uri="{FF2B5EF4-FFF2-40B4-BE49-F238E27FC236}">
                  <a16:creationId xmlns:a16="http://schemas.microsoft.com/office/drawing/2014/main" id="{7AD523BC-E0D1-4F38-9971-59947713B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97.2</a:t>
              </a:r>
            </a:p>
          </p:txBody>
        </p:sp>
        <p:sp>
          <p:nvSpPr>
            <p:cNvPr id="13339" name="ZoneTexte 42">
              <a:extLst>
                <a:ext uri="{FF2B5EF4-FFF2-40B4-BE49-F238E27FC236}">
                  <a16:creationId xmlns:a16="http://schemas.microsoft.com/office/drawing/2014/main" id="{277A0F55-3787-4035-9C13-FA3AD4DAF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92.9</a:t>
              </a:r>
            </a:p>
          </p:txBody>
        </p:sp>
        <p:sp>
          <p:nvSpPr>
            <p:cNvPr id="13340" name="ZoneTexte 43">
              <a:extLst>
                <a:ext uri="{FF2B5EF4-FFF2-40B4-BE49-F238E27FC236}">
                  <a16:creationId xmlns:a16="http://schemas.microsoft.com/office/drawing/2014/main" id="{E9D57F72-8014-4640-9901-4A99256EE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90.1</a:t>
              </a:r>
            </a:p>
          </p:txBody>
        </p:sp>
        <p:sp>
          <p:nvSpPr>
            <p:cNvPr id="13341" name="ZoneTexte 44">
              <a:extLst>
                <a:ext uri="{FF2B5EF4-FFF2-40B4-BE49-F238E27FC236}">
                  <a16:creationId xmlns:a16="http://schemas.microsoft.com/office/drawing/2014/main" id="{BDFECD1E-A02C-4A81-B2D7-30D1E2743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988" y="4619625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100</a:t>
              </a:r>
            </a:p>
          </p:txBody>
        </p:sp>
        <p:sp>
          <p:nvSpPr>
            <p:cNvPr id="13342" name="ZoneTexte 45">
              <a:extLst>
                <a:ext uri="{FF2B5EF4-FFF2-40B4-BE49-F238E27FC236}">
                  <a16:creationId xmlns:a16="http://schemas.microsoft.com/office/drawing/2014/main" id="{AFA4392A-D817-4653-925E-D03668C37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96.9</a:t>
              </a:r>
            </a:p>
          </p:txBody>
        </p:sp>
        <p:sp>
          <p:nvSpPr>
            <p:cNvPr id="13343" name="ZoneTexte 46">
              <a:extLst>
                <a:ext uri="{FF2B5EF4-FFF2-40B4-BE49-F238E27FC236}">
                  <a16:creationId xmlns:a16="http://schemas.microsoft.com/office/drawing/2014/main" id="{072F3E39-9FF3-4440-B54A-EFE6A54C6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97.8</a:t>
              </a:r>
            </a:p>
          </p:txBody>
        </p:sp>
        <p:sp>
          <p:nvSpPr>
            <p:cNvPr id="13344" name="ZoneTexte 47">
              <a:extLst>
                <a:ext uri="{FF2B5EF4-FFF2-40B4-BE49-F238E27FC236}">
                  <a16:creationId xmlns:a16="http://schemas.microsoft.com/office/drawing/2014/main" id="{3888BB11-180C-4862-84D9-365DF4484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2526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93.1</a:t>
              </a:r>
            </a:p>
          </p:txBody>
        </p:sp>
        <p:sp>
          <p:nvSpPr>
            <p:cNvPr id="13345" name="ZoneTexte 48">
              <a:extLst>
                <a:ext uri="{FF2B5EF4-FFF2-40B4-BE49-F238E27FC236}">
                  <a16:creationId xmlns:a16="http://schemas.microsoft.com/office/drawing/2014/main" id="{1372C2D8-181A-4076-BACE-6E402134E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5939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94.5</a:t>
              </a:r>
            </a:p>
          </p:txBody>
        </p:sp>
        <p:sp>
          <p:nvSpPr>
            <p:cNvPr id="13346" name="ZoneTexte 49">
              <a:extLst>
                <a:ext uri="{FF2B5EF4-FFF2-40B4-BE49-F238E27FC236}">
                  <a16:creationId xmlns:a16="http://schemas.microsoft.com/office/drawing/2014/main" id="{74621F15-F4D6-4C45-A267-3A1FE650D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27501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94.3</a:t>
              </a:r>
            </a:p>
          </p:txBody>
        </p:sp>
        <p:sp>
          <p:nvSpPr>
            <p:cNvPr id="13347" name="ZoneTexte 50">
              <a:extLst>
                <a:ext uri="{FF2B5EF4-FFF2-40B4-BE49-F238E27FC236}">
                  <a16:creationId xmlns:a16="http://schemas.microsoft.com/office/drawing/2014/main" id="{914CBA72-3DE9-4F13-8849-CACA20667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613150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92.5</a:t>
              </a:r>
            </a:p>
          </p:txBody>
        </p:sp>
        <p:sp>
          <p:nvSpPr>
            <p:cNvPr id="13348" name="ZoneTexte 51">
              <a:extLst>
                <a:ext uri="{FF2B5EF4-FFF2-40B4-BE49-F238E27FC236}">
                  <a16:creationId xmlns:a16="http://schemas.microsoft.com/office/drawing/2014/main" id="{16B8084B-193D-44DD-842E-89C728263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2973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89.0</a:t>
              </a:r>
            </a:p>
          </p:txBody>
        </p:sp>
        <p:sp>
          <p:nvSpPr>
            <p:cNvPr id="13349" name="ZoneTexte 52">
              <a:extLst>
                <a:ext uri="{FF2B5EF4-FFF2-40B4-BE49-F238E27FC236}">
                  <a16:creationId xmlns:a16="http://schemas.microsoft.com/office/drawing/2014/main" id="{5C77A363-3635-4C40-A7C1-381CD6720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61962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93.8</a:t>
              </a:r>
            </a:p>
          </p:txBody>
        </p:sp>
        <p:sp>
          <p:nvSpPr>
            <p:cNvPr id="13350" name="ZoneTexte 53">
              <a:extLst>
                <a:ext uri="{FF2B5EF4-FFF2-40B4-BE49-F238E27FC236}">
                  <a16:creationId xmlns:a16="http://schemas.microsoft.com/office/drawing/2014/main" id="{980BDA31-056F-42CD-AF17-E83A3AF42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973638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96.7</a:t>
              </a:r>
            </a:p>
          </p:txBody>
        </p:sp>
        <p:sp>
          <p:nvSpPr>
            <p:cNvPr id="13351" name="ZoneTexte 54">
              <a:extLst>
                <a:ext uri="{FF2B5EF4-FFF2-40B4-BE49-F238E27FC236}">
                  <a16:creationId xmlns:a16="http://schemas.microsoft.com/office/drawing/2014/main" id="{F58B4217-0EFE-4445-A0EB-5FC55FCF1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53117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97.7</a:t>
              </a:r>
            </a:p>
          </p:txBody>
        </p:sp>
        <p:sp>
          <p:nvSpPr>
            <p:cNvPr id="13352" name="ZoneTexte 55">
              <a:extLst>
                <a:ext uri="{FF2B5EF4-FFF2-40B4-BE49-F238E27FC236}">
                  <a16:creationId xmlns:a16="http://schemas.microsoft.com/office/drawing/2014/main" id="{4EA4E8B3-119A-4DFB-BFF1-69CCFC7CA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063" y="2252663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3353" name="ZoneTexte 56">
              <a:extLst>
                <a:ext uri="{FF2B5EF4-FFF2-40B4-BE49-F238E27FC236}">
                  <a16:creationId xmlns:a16="http://schemas.microsoft.com/office/drawing/2014/main" id="{50B165BE-7FD4-449D-9BB8-65C4932A4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97.3</a:t>
              </a:r>
            </a:p>
          </p:txBody>
        </p:sp>
        <p:sp>
          <p:nvSpPr>
            <p:cNvPr id="13354" name="ZoneTexte 57">
              <a:extLst>
                <a:ext uri="{FF2B5EF4-FFF2-40B4-BE49-F238E27FC236}">
                  <a16:creationId xmlns:a16="http://schemas.microsoft.com/office/drawing/2014/main" id="{A4347F35-6F53-434E-B515-59B321671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53.0</a:t>
              </a:r>
            </a:p>
          </p:txBody>
        </p:sp>
        <p:sp>
          <p:nvSpPr>
            <p:cNvPr id="13355" name="ZoneTexte 58">
              <a:extLst>
                <a:ext uri="{FF2B5EF4-FFF2-40B4-BE49-F238E27FC236}">
                  <a16:creationId xmlns:a16="http://schemas.microsoft.com/office/drawing/2014/main" id="{D642879D-3785-4DA1-8F2C-0AF2DB15D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47.0</a:t>
              </a:r>
            </a:p>
          </p:txBody>
        </p:sp>
        <p:sp>
          <p:nvSpPr>
            <p:cNvPr id="13356" name="ZoneTexte 59">
              <a:extLst>
                <a:ext uri="{FF2B5EF4-FFF2-40B4-BE49-F238E27FC236}">
                  <a16:creationId xmlns:a16="http://schemas.microsoft.com/office/drawing/2014/main" id="{391E57C4-AE3A-4746-BD9A-77C66607B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39.5</a:t>
              </a:r>
            </a:p>
          </p:txBody>
        </p:sp>
        <p:sp>
          <p:nvSpPr>
            <p:cNvPr id="13357" name="ZoneTexte 60">
              <a:extLst>
                <a:ext uri="{FF2B5EF4-FFF2-40B4-BE49-F238E27FC236}">
                  <a16:creationId xmlns:a16="http://schemas.microsoft.com/office/drawing/2014/main" id="{635ED50B-4DE8-4D2A-8545-936A63DF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61962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23.9</a:t>
              </a:r>
            </a:p>
          </p:txBody>
        </p:sp>
        <p:sp>
          <p:nvSpPr>
            <p:cNvPr id="13358" name="ZoneTexte 61">
              <a:extLst>
                <a:ext uri="{FF2B5EF4-FFF2-40B4-BE49-F238E27FC236}">
                  <a16:creationId xmlns:a16="http://schemas.microsoft.com/office/drawing/2014/main" id="{9B059597-5A91-46B0-BE98-AFC5AA5B4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14.9</a:t>
              </a:r>
            </a:p>
          </p:txBody>
        </p:sp>
        <p:sp>
          <p:nvSpPr>
            <p:cNvPr id="13359" name="ZoneTexte 62">
              <a:extLst>
                <a:ext uri="{FF2B5EF4-FFF2-40B4-BE49-F238E27FC236}">
                  <a16:creationId xmlns:a16="http://schemas.microsoft.com/office/drawing/2014/main" id="{5E6FA56C-C8B3-47AF-AA21-066293645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21.7</a:t>
              </a:r>
            </a:p>
          </p:txBody>
        </p:sp>
        <p:sp>
          <p:nvSpPr>
            <p:cNvPr id="13360" name="ZoneTexte 63">
              <a:extLst>
                <a:ext uri="{FF2B5EF4-FFF2-40B4-BE49-F238E27FC236}">
                  <a16:creationId xmlns:a16="http://schemas.microsoft.com/office/drawing/2014/main" id="{BB6916E4-7CC4-4387-B6E7-CD80FC7A0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3" y="2252663"/>
              <a:ext cx="12128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ITT analysis</a:t>
              </a:r>
            </a:p>
          </p:txBody>
        </p:sp>
        <p:sp>
          <p:nvSpPr>
            <p:cNvPr id="13361" name="ZoneTexte 64">
              <a:extLst>
                <a:ext uri="{FF2B5EF4-FFF2-40B4-BE49-F238E27FC236}">
                  <a16:creationId xmlns:a16="http://schemas.microsoft.com/office/drawing/2014/main" id="{D205850C-AAC2-4803-B6A2-8030AF24F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3" y="2593975"/>
              <a:ext cx="20113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Per-protocol analysis</a:t>
              </a:r>
            </a:p>
          </p:txBody>
        </p:sp>
        <p:sp>
          <p:nvSpPr>
            <p:cNvPr id="13362" name="ZoneTexte 65">
              <a:extLst>
                <a:ext uri="{FF2B5EF4-FFF2-40B4-BE49-F238E27FC236}">
                  <a16:creationId xmlns:a16="http://schemas.microsoft.com/office/drawing/2014/main" id="{E13ABF1C-18E0-4DD8-A059-CFA79815F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99" y="3275013"/>
              <a:ext cx="6976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&lt; 15%</a:t>
              </a:r>
            </a:p>
          </p:txBody>
        </p:sp>
        <p:sp>
          <p:nvSpPr>
            <p:cNvPr id="13363" name="ZoneTexte 66">
              <a:extLst>
                <a:ext uri="{FF2B5EF4-FFF2-40B4-BE49-F238E27FC236}">
                  <a16:creationId xmlns:a16="http://schemas.microsoft.com/office/drawing/2014/main" id="{B6AAD67F-1885-4470-973C-7AB81BCD4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99" y="3613150"/>
              <a:ext cx="6976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u="sng" dirty="0">
                  <a:solidFill>
                    <a:srgbClr val="000066"/>
                  </a:solidFill>
                </a:rPr>
                <a:t>&gt;</a:t>
              </a:r>
              <a:r>
                <a:rPr lang="fr-FR" altLang="fr-FR" sz="1400" dirty="0">
                  <a:solidFill>
                    <a:srgbClr val="000066"/>
                  </a:solidFill>
                </a:rPr>
                <a:t> 15%</a:t>
              </a:r>
            </a:p>
          </p:txBody>
        </p:sp>
        <p:sp>
          <p:nvSpPr>
            <p:cNvPr id="13364" name="ZoneTexte 67">
              <a:extLst>
                <a:ext uri="{FF2B5EF4-FFF2-40B4-BE49-F238E27FC236}">
                  <a16:creationId xmlns:a16="http://schemas.microsoft.com/office/drawing/2014/main" id="{E600FD54-AF8E-4B4B-965F-174904996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4297363"/>
              <a:ext cx="14620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United Kingdom</a:t>
              </a:r>
            </a:p>
          </p:txBody>
        </p:sp>
        <p:sp>
          <p:nvSpPr>
            <p:cNvPr id="13365" name="ZoneTexte 68">
              <a:extLst>
                <a:ext uri="{FF2B5EF4-FFF2-40B4-BE49-F238E27FC236}">
                  <a16:creationId xmlns:a16="http://schemas.microsoft.com/office/drawing/2014/main" id="{0A8692CF-26D4-4A11-B598-DAFFC4ADA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4619625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Spain</a:t>
              </a:r>
            </a:p>
          </p:txBody>
        </p:sp>
        <p:sp>
          <p:nvSpPr>
            <p:cNvPr id="13366" name="ZoneTexte 69">
              <a:extLst>
                <a:ext uri="{FF2B5EF4-FFF2-40B4-BE49-F238E27FC236}">
                  <a16:creationId xmlns:a16="http://schemas.microsoft.com/office/drawing/2014/main" id="{7ED21D89-4A27-42FA-8FC1-5132B4D96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4973638"/>
              <a:ext cx="9413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Germany</a:t>
              </a:r>
            </a:p>
          </p:txBody>
        </p:sp>
        <p:sp>
          <p:nvSpPr>
            <p:cNvPr id="13367" name="ZoneTexte 70">
              <a:extLst>
                <a:ext uri="{FF2B5EF4-FFF2-40B4-BE49-F238E27FC236}">
                  <a16:creationId xmlns:a16="http://schemas.microsoft.com/office/drawing/2014/main" id="{2ADC6DC7-6687-43BF-B249-F93ED9613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5311775"/>
              <a:ext cx="18526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Belgium-France-Italy</a:t>
              </a:r>
            </a:p>
          </p:txBody>
        </p:sp>
        <p:sp>
          <p:nvSpPr>
            <p:cNvPr id="13368" name="ZoneTexte 71">
              <a:extLst>
                <a:ext uri="{FF2B5EF4-FFF2-40B4-BE49-F238E27FC236}">
                  <a16:creationId xmlns:a16="http://schemas.microsoft.com/office/drawing/2014/main" id="{11750E1F-4ECA-4CF8-96F5-A41CE4AF7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2954338"/>
              <a:ext cx="27109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</a:rPr>
                <a:t>Framingham 10-years CV </a:t>
              </a:r>
              <a:r>
                <a:rPr lang="fr-FR" altLang="fr-FR" sz="1400" b="1" dirty="0" err="1">
                  <a:solidFill>
                    <a:srgbClr val="000066"/>
                  </a:solidFill>
                </a:rPr>
                <a:t>risk</a:t>
              </a:r>
              <a:endParaRPr lang="fr-FR" alt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13369" name="ZoneTexte 72">
              <a:extLst>
                <a:ext uri="{FF2B5EF4-FFF2-40B4-BE49-F238E27FC236}">
                  <a16:creationId xmlns:a16="http://schemas.microsoft.com/office/drawing/2014/main" id="{A33F45F4-4DB4-4F2D-B90E-D125355A2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13" y="3976688"/>
              <a:ext cx="8731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Country</a:t>
              </a:r>
            </a:p>
          </p:txBody>
        </p:sp>
        <p:sp>
          <p:nvSpPr>
            <p:cNvPr id="13370" name="ZoneTexte 73">
              <a:extLst>
                <a:ext uri="{FF2B5EF4-FFF2-40B4-BE49-F238E27FC236}">
                  <a16:creationId xmlns:a16="http://schemas.microsoft.com/office/drawing/2014/main" id="{D5E51E18-1D76-42C1-AFC8-7388F9DE7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8575" y="1614488"/>
              <a:ext cx="479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PI/r</a:t>
              </a:r>
            </a:p>
          </p:txBody>
        </p:sp>
        <p:sp>
          <p:nvSpPr>
            <p:cNvPr id="13371" name="ZoneTexte 74">
              <a:extLst>
                <a:ext uri="{FF2B5EF4-FFF2-40B4-BE49-F238E27FC236}">
                  <a16:creationId xmlns:a16="http://schemas.microsoft.com/office/drawing/2014/main" id="{E3A6BB7D-E23C-4D31-9B70-E091C6A48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738" y="1614488"/>
              <a:ext cx="5635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DTG</a:t>
              </a:r>
            </a:p>
          </p:txBody>
        </p:sp>
        <p:sp>
          <p:nvSpPr>
            <p:cNvPr id="13372" name="ZoneTexte 75">
              <a:extLst>
                <a:ext uri="{FF2B5EF4-FFF2-40B4-BE49-F238E27FC236}">
                  <a16:creationId xmlns:a16="http://schemas.microsoft.com/office/drawing/2014/main" id="{51B6F74E-42A4-414E-BC2B-B295E5BB5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1488" y="1614488"/>
              <a:ext cx="1301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% of patients</a:t>
              </a:r>
            </a:p>
          </p:txBody>
        </p:sp>
        <p:sp>
          <p:nvSpPr>
            <p:cNvPr id="13373" name="ZoneTexte 76">
              <a:extLst>
                <a:ext uri="{FF2B5EF4-FFF2-40B4-BE49-F238E27FC236}">
                  <a16:creationId xmlns:a16="http://schemas.microsoft.com/office/drawing/2014/main" id="{A890BF1F-E39F-4122-9A0E-302962AE4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9963" y="1614488"/>
              <a:ext cx="2130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Difference, % (95 % CI)</a:t>
              </a:r>
            </a:p>
          </p:txBody>
        </p:sp>
        <p:sp>
          <p:nvSpPr>
            <p:cNvPr id="13374" name="ZoneTexte 77">
              <a:extLst>
                <a:ext uri="{FF2B5EF4-FFF2-40B4-BE49-F238E27FC236}">
                  <a16:creationId xmlns:a16="http://schemas.microsoft.com/office/drawing/2014/main" id="{A45B629A-7668-483A-901D-18366D1FE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413" y="1506538"/>
              <a:ext cx="138747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p for 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interaction</a:t>
              </a:r>
            </a:p>
          </p:txBody>
        </p:sp>
        <p:sp>
          <p:nvSpPr>
            <p:cNvPr id="13375" name="ZoneTexte 78">
              <a:extLst>
                <a:ext uri="{FF2B5EF4-FFF2-40B4-BE49-F238E27FC236}">
                  <a16:creationId xmlns:a16="http://schemas.microsoft.com/office/drawing/2014/main" id="{89E6ADF1-4523-49DD-A230-4BADE05E1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2004" y="1922463"/>
              <a:ext cx="123944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Success (%)</a:t>
              </a:r>
            </a:p>
          </p:txBody>
        </p:sp>
      </p:grpSp>
      <p:sp>
        <p:nvSpPr>
          <p:cNvPr id="13376" name="Rectangle 6">
            <a:extLst>
              <a:ext uri="{FF2B5EF4-FFF2-40B4-BE49-F238E27FC236}">
                <a16:creationId xmlns:a16="http://schemas.microsoft.com/office/drawing/2014/main" id="{BE8B9A65-68E9-4FA6-8B09-45A2DB65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Treatment success at W48 (ITT, per-protocol and sub-groups)</a:t>
            </a:r>
          </a:p>
        </p:txBody>
      </p:sp>
      <p:sp>
        <p:nvSpPr>
          <p:cNvPr id="13378" name="AutoShape 162">
            <a:extLst>
              <a:ext uri="{FF2B5EF4-FFF2-40B4-BE49-F238E27FC236}">
                <a16:creationId xmlns:a16="http://schemas.microsoft.com/office/drawing/2014/main" id="{DEDC072E-1E50-4298-8E58-8C61E7A0D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3379" name="Titre 2">
            <a:extLst>
              <a:ext uri="{FF2B5EF4-FFF2-40B4-BE49-F238E27FC236}">
                <a16:creationId xmlns:a16="http://schemas.microsoft.com/office/drawing/2014/main" id="{13BC95EB-F4CF-4B96-9BBC-FA0A5E311B36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</a:br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of PI/r in patients with high cardiovascular risk</a:t>
            </a:r>
          </a:p>
        </p:txBody>
      </p:sp>
      <p:sp>
        <p:nvSpPr>
          <p:cNvPr id="80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>
            <a:extLst>
              <a:ext uri="{FF2B5EF4-FFF2-40B4-BE49-F238E27FC236}">
                <a16:creationId xmlns:a16="http://schemas.microsoft.com/office/drawing/2014/main" id="{21C195C6-6C50-46D8-8CD1-678E113BA2B9}"/>
              </a:ext>
            </a:extLst>
          </p:cNvPr>
          <p:cNvSpPr txBox="1"/>
          <p:nvPr/>
        </p:nvSpPr>
        <p:spPr>
          <a:xfrm>
            <a:off x="785813" y="5930900"/>
            <a:ext cx="81153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CC3300"/>
                </a:solidFill>
                <a:latin typeface="+mj-lt"/>
                <a:ea typeface="ＭＳ Ｐゴシック" charset="0"/>
                <a:cs typeface="ＭＳ Ｐゴシック" charset="0"/>
              </a:rPr>
              <a:t>No changes in the utilization of lipid lowering agents (around 30% in each arm, both at baseline and W48)</a:t>
            </a:r>
          </a:p>
        </p:txBody>
      </p:sp>
      <p:sp>
        <p:nvSpPr>
          <p:cNvPr id="14338" name="ZoneTexte 35">
            <a:extLst>
              <a:ext uri="{FF2B5EF4-FFF2-40B4-BE49-F238E27FC236}">
                <a16:creationId xmlns:a16="http://schemas.microsoft.com/office/drawing/2014/main" id="{950D4C7D-6EAA-48B9-BBC6-2ED99713E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2213"/>
            <a:ext cx="8577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fr-FR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Fasting plasma lipids (mmol/L): mean percentage change at W48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7BBAAFA-D0EE-4182-85D2-CF3B27CDAF50}"/>
              </a:ext>
            </a:extLst>
          </p:cNvPr>
          <p:cNvGrpSpPr/>
          <p:nvPr/>
        </p:nvGrpSpPr>
        <p:grpSpPr>
          <a:xfrm>
            <a:off x="779896" y="1652588"/>
            <a:ext cx="7952152" cy="4038526"/>
            <a:chOff x="779896" y="1652588"/>
            <a:chExt cx="7952152" cy="4038526"/>
          </a:xfrm>
        </p:grpSpPr>
        <p:sp>
          <p:nvSpPr>
            <p:cNvPr id="61" name="AutoShape 165">
              <a:extLst>
                <a:ext uri="{FF2B5EF4-FFF2-40B4-BE49-F238E27FC236}">
                  <a16:creationId xmlns:a16="http://schemas.microsoft.com/office/drawing/2014/main" id="{5EA26906-5EDD-4CE8-8FC3-0C305FEC2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84" y="1700808"/>
              <a:ext cx="1944304" cy="46180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4379" name="Freeform 5">
              <a:extLst>
                <a:ext uri="{FF2B5EF4-FFF2-40B4-BE49-F238E27FC236}">
                  <a16:creationId xmlns:a16="http://schemas.microsoft.com/office/drawing/2014/main" id="{D212152B-FF27-4614-9333-89BC331537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3868" y="1975723"/>
              <a:ext cx="7209379" cy="3104206"/>
            </a:xfrm>
            <a:custGeom>
              <a:avLst/>
              <a:gdLst>
                <a:gd name="T0" fmla="*/ 0 w 4061"/>
                <a:gd name="T1" fmla="*/ 1466730709 h 2019"/>
                <a:gd name="T2" fmla="*/ 2147483647 w 4061"/>
                <a:gd name="T3" fmla="*/ 1466730709 h 2019"/>
                <a:gd name="T4" fmla="*/ 0 w 4061"/>
                <a:gd name="T5" fmla="*/ 1466730709 h 2019"/>
                <a:gd name="T6" fmla="*/ 0 w 4061"/>
                <a:gd name="T7" fmla="*/ 0 h 2019"/>
                <a:gd name="T8" fmla="*/ 0 w 4061"/>
                <a:gd name="T9" fmla="*/ 2147483647 h 2019"/>
                <a:gd name="T10" fmla="*/ 0 w 4061"/>
                <a:gd name="T11" fmla="*/ 1466730709 h 20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61" h="2019">
                  <a:moveTo>
                    <a:pt x="0" y="582"/>
                  </a:moveTo>
                  <a:lnTo>
                    <a:pt x="4061" y="582"/>
                  </a:lnTo>
                  <a:moveTo>
                    <a:pt x="0" y="582"/>
                  </a:moveTo>
                  <a:lnTo>
                    <a:pt x="0" y="0"/>
                  </a:lnTo>
                  <a:moveTo>
                    <a:pt x="0" y="2019"/>
                  </a:moveTo>
                  <a:lnTo>
                    <a:pt x="0" y="582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0" name="Freeform 6">
              <a:extLst>
                <a:ext uri="{FF2B5EF4-FFF2-40B4-BE49-F238E27FC236}">
                  <a16:creationId xmlns:a16="http://schemas.microsoft.com/office/drawing/2014/main" id="{B790F82C-515E-403B-9F5A-C9835F42F9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1554" y="1992635"/>
              <a:ext cx="92314" cy="3082681"/>
            </a:xfrm>
            <a:custGeom>
              <a:avLst/>
              <a:gdLst>
                <a:gd name="T0" fmla="*/ 0 w 52"/>
                <a:gd name="T1" fmla="*/ 723283936 h 2005"/>
                <a:gd name="T2" fmla="*/ 131048125 w 52"/>
                <a:gd name="T3" fmla="*/ 723283936 h 2005"/>
                <a:gd name="T4" fmla="*/ 0 w 52"/>
                <a:gd name="T5" fmla="*/ 2147483647 h 2005"/>
                <a:gd name="T6" fmla="*/ 131048125 w 52"/>
                <a:gd name="T7" fmla="*/ 2147483647 h 2005"/>
                <a:gd name="T8" fmla="*/ 0 w 52"/>
                <a:gd name="T9" fmla="*/ 2147483647 h 2005"/>
                <a:gd name="T10" fmla="*/ 131048125 w 52"/>
                <a:gd name="T11" fmla="*/ 2147483647 h 2005"/>
                <a:gd name="T12" fmla="*/ 0 w 52"/>
                <a:gd name="T13" fmla="*/ 2147483647 h 2005"/>
                <a:gd name="T14" fmla="*/ 131048125 w 52"/>
                <a:gd name="T15" fmla="*/ 2147483647 h 2005"/>
                <a:gd name="T16" fmla="*/ 0 w 52"/>
                <a:gd name="T17" fmla="*/ 2147483647 h 2005"/>
                <a:gd name="T18" fmla="*/ 131048125 w 52"/>
                <a:gd name="T19" fmla="*/ 2147483647 h 2005"/>
                <a:gd name="T20" fmla="*/ 0 w 52"/>
                <a:gd name="T21" fmla="*/ 2147483647 h 2005"/>
                <a:gd name="T22" fmla="*/ 131048125 w 52"/>
                <a:gd name="T23" fmla="*/ 2147483647 h 2005"/>
                <a:gd name="T24" fmla="*/ 0 w 52"/>
                <a:gd name="T25" fmla="*/ 1444048511 h 2005"/>
                <a:gd name="T26" fmla="*/ 131048125 w 52"/>
                <a:gd name="T27" fmla="*/ 1444048511 h 2005"/>
                <a:gd name="T28" fmla="*/ 0 w 52"/>
                <a:gd name="T29" fmla="*/ 0 h 2005"/>
                <a:gd name="T30" fmla="*/ 131048125 w 52"/>
                <a:gd name="T31" fmla="*/ 0 h 20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2005">
                  <a:moveTo>
                    <a:pt x="0" y="287"/>
                  </a:moveTo>
                  <a:lnTo>
                    <a:pt x="52" y="287"/>
                  </a:lnTo>
                  <a:moveTo>
                    <a:pt x="0" y="2005"/>
                  </a:moveTo>
                  <a:lnTo>
                    <a:pt x="52" y="2005"/>
                  </a:lnTo>
                  <a:moveTo>
                    <a:pt x="0" y="1717"/>
                  </a:moveTo>
                  <a:lnTo>
                    <a:pt x="52" y="1717"/>
                  </a:lnTo>
                  <a:moveTo>
                    <a:pt x="0" y="1431"/>
                  </a:moveTo>
                  <a:lnTo>
                    <a:pt x="52" y="1431"/>
                  </a:lnTo>
                  <a:moveTo>
                    <a:pt x="0" y="1145"/>
                  </a:moveTo>
                  <a:lnTo>
                    <a:pt x="52" y="1145"/>
                  </a:lnTo>
                  <a:moveTo>
                    <a:pt x="0" y="858"/>
                  </a:moveTo>
                  <a:lnTo>
                    <a:pt x="52" y="858"/>
                  </a:lnTo>
                  <a:moveTo>
                    <a:pt x="0" y="573"/>
                  </a:moveTo>
                  <a:lnTo>
                    <a:pt x="52" y="573"/>
                  </a:lnTo>
                  <a:moveTo>
                    <a:pt x="0" y="0"/>
                  </a:moveTo>
                  <a:lnTo>
                    <a:pt x="52" y="0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1" name="Freeform 7">
              <a:extLst>
                <a:ext uri="{FF2B5EF4-FFF2-40B4-BE49-F238E27FC236}">
                  <a16:creationId xmlns:a16="http://schemas.microsoft.com/office/drawing/2014/main" id="{F02058D2-C568-491E-BB74-C5724318D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5080" y="3165745"/>
              <a:ext cx="6428259" cy="1638972"/>
            </a:xfrm>
            <a:custGeom>
              <a:avLst/>
              <a:gdLst>
                <a:gd name="T0" fmla="*/ 2147483647 w 3621"/>
                <a:gd name="T1" fmla="*/ 1013102813 h 1066"/>
                <a:gd name="T2" fmla="*/ 2147483647 w 3621"/>
                <a:gd name="T3" fmla="*/ 1131550950 h 1066"/>
                <a:gd name="T4" fmla="*/ 2147483647 w 3621"/>
                <a:gd name="T5" fmla="*/ 1131550950 h 1066"/>
                <a:gd name="T6" fmla="*/ 2147483647 w 3621"/>
                <a:gd name="T7" fmla="*/ 27722513 h 1066"/>
                <a:gd name="T8" fmla="*/ 2147483647 w 3621"/>
                <a:gd name="T9" fmla="*/ 1013102813 h 1066"/>
                <a:gd name="T10" fmla="*/ 2147483647 w 3621"/>
                <a:gd name="T11" fmla="*/ 1166833138 h 1066"/>
                <a:gd name="T12" fmla="*/ 2147483647 w 3621"/>
                <a:gd name="T13" fmla="*/ 1166833138 h 1066"/>
                <a:gd name="T14" fmla="*/ 2147483647 w 3621"/>
                <a:gd name="T15" fmla="*/ 0 h 1066"/>
                <a:gd name="T16" fmla="*/ 0 w 3621"/>
                <a:gd name="T17" fmla="*/ 1207155638 h 1066"/>
                <a:gd name="T18" fmla="*/ 0 w 3621"/>
                <a:gd name="T19" fmla="*/ 1333163450 h 1066"/>
                <a:gd name="T20" fmla="*/ 597277877 w 3621"/>
                <a:gd name="T21" fmla="*/ 1333163450 h 1066"/>
                <a:gd name="T22" fmla="*/ 597277877 w 3621"/>
                <a:gd name="T23" fmla="*/ 0 h 1066"/>
                <a:gd name="T24" fmla="*/ 2147483647 w 3621"/>
                <a:gd name="T25" fmla="*/ 2147483647 h 1066"/>
                <a:gd name="T26" fmla="*/ 2147483647 w 3621"/>
                <a:gd name="T27" fmla="*/ 2147483647 h 1066"/>
                <a:gd name="T28" fmla="*/ 2147483647 w 3621"/>
                <a:gd name="T29" fmla="*/ 2147483647 h 1066"/>
                <a:gd name="T30" fmla="*/ 2147483647 w 3621"/>
                <a:gd name="T31" fmla="*/ 10080625 h 1066"/>
                <a:gd name="T32" fmla="*/ 2147483647 w 3621"/>
                <a:gd name="T33" fmla="*/ 10080625 h 1066"/>
                <a:gd name="T34" fmla="*/ 2147483647 w 3621"/>
                <a:gd name="T35" fmla="*/ 1776710950 h 1066"/>
                <a:gd name="T36" fmla="*/ 1776711105 w 3621"/>
                <a:gd name="T37" fmla="*/ 1776710950 h 1066"/>
                <a:gd name="T38" fmla="*/ 1776711105 w 3621"/>
                <a:gd name="T39" fmla="*/ 1643141875 h 1066"/>
                <a:gd name="T40" fmla="*/ 2147483647 w 3621"/>
                <a:gd name="T41" fmla="*/ 10080625 h 1066"/>
                <a:gd name="T42" fmla="*/ 2147483647 w 3621"/>
                <a:gd name="T43" fmla="*/ 146169063 h 1066"/>
                <a:gd name="T44" fmla="*/ 2147483647 w 3621"/>
                <a:gd name="T45" fmla="*/ 146169063 h 1066"/>
                <a:gd name="T46" fmla="*/ 2147483647 w 3621"/>
                <a:gd name="T47" fmla="*/ 10080625 h 10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21" h="1066">
                  <a:moveTo>
                    <a:pt x="3406" y="402"/>
                  </a:moveTo>
                  <a:lnTo>
                    <a:pt x="3406" y="449"/>
                  </a:lnTo>
                  <a:lnTo>
                    <a:pt x="3621" y="449"/>
                  </a:lnTo>
                  <a:lnTo>
                    <a:pt x="3621" y="11"/>
                  </a:lnTo>
                  <a:moveTo>
                    <a:pt x="2048" y="402"/>
                  </a:moveTo>
                  <a:lnTo>
                    <a:pt x="2048" y="463"/>
                  </a:lnTo>
                  <a:lnTo>
                    <a:pt x="2251" y="463"/>
                  </a:lnTo>
                  <a:lnTo>
                    <a:pt x="2251" y="0"/>
                  </a:lnTo>
                  <a:moveTo>
                    <a:pt x="0" y="479"/>
                  </a:moveTo>
                  <a:lnTo>
                    <a:pt x="0" y="529"/>
                  </a:lnTo>
                  <a:lnTo>
                    <a:pt x="237" y="529"/>
                  </a:lnTo>
                  <a:lnTo>
                    <a:pt x="237" y="0"/>
                  </a:lnTo>
                  <a:moveTo>
                    <a:pt x="1398" y="1003"/>
                  </a:moveTo>
                  <a:lnTo>
                    <a:pt x="1398" y="1066"/>
                  </a:lnTo>
                  <a:lnTo>
                    <a:pt x="1604" y="1066"/>
                  </a:lnTo>
                  <a:lnTo>
                    <a:pt x="1604" y="4"/>
                  </a:lnTo>
                  <a:moveTo>
                    <a:pt x="907" y="4"/>
                  </a:moveTo>
                  <a:lnTo>
                    <a:pt x="907" y="705"/>
                  </a:lnTo>
                  <a:lnTo>
                    <a:pt x="705" y="705"/>
                  </a:lnTo>
                  <a:lnTo>
                    <a:pt x="705" y="652"/>
                  </a:lnTo>
                  <a:moveTo>
                    <a:pt x="2707" y="4"/>
                  </a:moveTo>
                  <a:lnTo>
                    <a:pt x="2707" y="58"/>
                  </a:lnTo>
                  <a:lnTo>
                    <a:pt x="2944" y="58"/>
                  </a:lnTo>
                  <a:lnTo>
                    <a:pt x="2944" y="4"/>
                  </a:lnTo>
                </a:path>
              </a:pathLst>
            </a:cu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2" name="Freeform 8">
              <a:extLst>
                <a:ext uri="{FF2B5EF4-FFF2-40B4-BE49-F238E27FC236}">
                  <a16:creationId xmlns:a16="http://schemas.microsoft.com/office/drawing/2014/main" id="{C218F75B-905A-4BC4-9450-8D0166531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294" y="2870546"/>
              <a:ext cx="268067" cy="767211"/>
            </a:xfrm>
            <a:custGeom>
              <a:avLst/>
              <a:gdLst>
                <a:gd name="T0" fmla="*/ 380545181 w 151"/>
                <a:gd name="T1" fmla="*/ 0 h 499"/>
                <a:gd name="T2" fmla="*/ 0 w 151"/>
                <a:gd name="T3" fmla="*/ 0 h 499"/>
                <a:gd name="T4" fmla="*/ 0 w 151"/>
                <a:gd name="T5" fmla="*/ 1257556381 h 499"/>
                <a:gd name="T6" fmla="*/ 380545181 w 151"/>
                <a:gd name="T7" fmla="*/ 1257556381 h 499"/>
                <a:gd name="T8" fmla="*/ 380545181 w 151"/>
                <a:gd name="T9" fmla="*/ 0 h 499"/>
                <a:gd name="T10" fmla="*/ 380545181 w 151"/>
                <a:gd name="T11" fmla="*/ 0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499">
                  <a:moveTo>
                    <a:pt x="151" y="0"/>
                  </a:moveTo>
                  <a:lnTo>
                    <a:pt x="0" y="0"/>
                  </a:lnTo>
                  <a:lnTo>
                    <a:pt x="0" y="499"/>
                  </a:lnTo>
                  <a:lnTo>
                    <a:pt x="151" y="49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3" name="Freeform 9">
              <a:extLst>
                <a:ext uri="{FF2B5EF4-FFF2-40B4-BE49-F238E27FC236}">
                  <a16:creationId xmlns:a16="http://schemas.microsoft.com/office/drawing/2014/main" id="{A9670FB1-AC9B-4F69-987A-2D0E9EBD4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7302" y="2770608"/>
              <a:ext cx="271617" cy="103012"/>
            </a:xfrm>
            <a:custGeom>
              <a:avLst/>
              <a:gdLst>
                <a:gd name="T0" fmla="*/ 385585494 w 153"/>
                <a:gd name="T1" fmla="*/ 168848881 h 67"/>
                <a:gd name="T2" fmla="*/ 385585494 w 153"/>
                <a:gd name="T3" fmla="*/ 0 h 67"/>
                <a:gd name="T4" fmla="*/ 0 w 153"/>
                <a:gd name="T5" fmla="*/ 0 h 67"/>
                <a:gd name="T6" fmla="*/ 0 w 153"/>
                <a:gd name="T7" fmla="*/ 168848881 h 67"/>
                <a:gd name="T8" fmla="*/ 385585494 w 153"/>
                <a:gd name="T9" fmla="*/ 168848881 h 67"/>
                <a:gd name="T10" fmla="*/ 385585494 w 153"/>
                <a:gd name="T11" fmla="*/ 168848881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67">
                  <a:moveTo>
                    <a:pt x="153" y="67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67"/>
                  </a:lnTo>
                  <a:lnTo>
                    <a:pt x="153" y="67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4" name="Freeform 10">
              <a:extLst>
                <a:ext uri="{FF2B5EF4-FFF2-40B4-BE49-F238E27FC236}">
                  <a16:creationId xmlns:a16="http://schemas.microsoft.com/office/drawing/2014/main" id="{9DD5521E-0948-45C3-BA6E-FB7E936C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835" y="2870546"/>
              <a:ext cx="271617" cy="607311"/>
            </a:xfrm>
            <a:custGeom>
              <a:avLst/>
              <a:gdLst>
                <a:gd name="T0" fmla="*/ 0 w 153"/>
                <a:gd name="T1" fmla="*/ 0 h 395"/>
                <a:gd name="T2" fmla="*/ 0 w 153"/>
                <a:gd name="T3" fmla="*/ 995460131 h 395"/>
                <a:gd name="T4" fmla="*/ 385585494 w 153"/>
                <a:gd name="T5" fmla="*/ 995460131 h 395"/>
                <a:gd name="T6" fmla="*/ 385585494 w 153"/>
                <a:gd name="T7" fmla="*/ 0 h 395"/>
                <a:gd name="T8" fmla="*/ 0 w 153"/>
                <a:gd name="T9" fmla="*/ 0 h 395"/>
                <a:gd name="T10" fmla="*/ 0 w 153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395">
                  <a:moveTo>
                    <a:pt x="0" y="0"/>
                  </a:moveTo>
                  <a:lnTo>
                    <a:pt x="0" y="395"/>
                  </a:lnTo>
                  <a:lnTo>
                    <a:pt x="153" y="39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5" name="Freeform 11">
              <a:extLst>
                <a:ext uri="{FF2B5EF4-FFF2-40B4-BE49-F238E27FC236}">
                  <a16:creationId xmlns:a16="http://schemas.microsoft.com/office/drawing/2014/main" id="{CD70F652-958B-4A32-A039-5687743A3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545" y="2870546"/>
              <a:ext cx="271617" cy="673424"/>
            </a:xfrm>
            <a:custGeom>
              <a:avLst/>
              <a:gdLst>
                <a:gd name="T0" fmla="*/ 0 w 153"/>
                <a:gd name="T1" fmla="*/ 1103828438 h 438"/>
                <a:gd name="T2" fmla="*/ 385585494 w 153"/>
                <a:gd name="T3" fmla="*/ 1103828438 h 438"/>
                <a:gd name="T4" fmla="*/ 385585494 w 153"/>
                <a:gd name="T5" fmla="*/ 0 h 438"/>
                <a:gd name="T6" fmla="*/ 0 w 153"/>
                <a:gd name="T7" fmla="*/ 0 h 438"/>
                <a:gd name="T8" fmla="*/ 0 w 153"/>
                <a:gd name="T9" fmla="*/ 1103828438 h 438"/>
                <a:gd name="T10" fmla="*/ 0 w 153"/>
                <a:gd name="T11" fmla="*/ 1103828438 h 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438">
                  <a:moveTo>
                    <a:pt x="0" y="438"/>
                  </a:moveTo>
                  <a:lnTo>
                    <a:pt x="153" y="43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438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6" name="Freeform 12">
              <a:extLst>
                <a:ext uri="{FF2B5EF4-FFF2-40B4-BE49-F238E27FC236}">
                  <a16:creationId xmlns:a16="http://schemas.microsoft.com/office/drawing/2014/main" id="{640625A3-5EDD-4C46-8A32-518A32C38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135" y="2870546"/>
              <a:ext cx="273392" cy="1608222"/>
            </a:xfrm>
            <a:custGeom>
              <a:avLst/>
              <a:gdLst>
                <a:gd name="T0" fmla="*/ 388104063 w 154"/>
                <a:gd name="T1" fmla="*/ 0 h 1046"/>
                <a:gd name="T2" fmla="*/ 0 w 154"/>
                <a:gd name="T3" fmla="*/ 0 h 1046"/>
                <a:gd name="T4" fmla="*/ 0 w 154"/>
                <a:gd name="T5" fmla="*/ 2147483647 h 1046"/>
                <a:gd name="T6" fmla="*/ 388104063 w 154"/>
                <a:gd name="T7" fmla="*/ 2147483647 h 1046"/>
                <a:gd name="T8" fmla="*/ 388104063 w 154"/>
                <a:gd name="T9" fmla="*/ 0 h 1046"/>
                <a:gd name="T10" fmla="*/ 388104063 w 154"/>
                <a:gd name="T11" fmla="*/ 0 h 10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046">
                  <a:moveTo>
                    <a:pt x="154" y="0"/>
                  </a:moveTo>
                  <a:lnTo>
                    <a:pt x="0" y="0"/>
                  </a:lnTo>
                  <a:lnTo>
                    <a:pt x="0" y="1046"/>
                  </a:lnTo>
                  <a:lnTo>
                    <a:pt x="154" y="1046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7" name="Freeform 13">
              <a:extLst>
                <a:ext uri="{FF2B5EF4-FFF2-40B4-BE49-F238E27FC236}">
                  <a16:creationId xmlns:a16="http://schemas.microsoft.com/office/drawing/2014/main" id="{92524FE0-918C-409C-8AF6-5B7DA7881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277" y="2870546"/>
              <a:ext cx="273392" cy="985535"/>
            </a:xfrm>
            <a:custGeom>
              <a:avLst/>
              <a:gdLst>
                <a:gd name="T0" fmla="*/ 388104063 w 154"/>
                <a:gd name="T1" fmla="*/ 1615418569 h 641"/>
                <a:gd name="T2" fmla="*/ 388104063 w 154"/>
                <a:gd name="T3" fmla="*/ 0 h 641"/>
                <a:gd name="T4" fmla="*/ 0 w 154"/>
                <a:gd name="T5" fmla="*/ 0 h 641"/>
                <a:gd name="T6" fmla="*/ 0 w 154"/>
                <a:gd name="T7" fmla="*/ 1615418569 h 641"/>
                <a:gd name="T8" fmla="*/ 388104063 w 154"/>
                <a:gd name="T9" fmla="*/ 1615418569 h 641"/>
                <a:gd name="T10" fmla="*/ 388104063 w 154"/>
                <a:gd name="T11" fmla="*/ 1615418569 h 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641">
                  <a:moveTo>
                    <a:pt x="154" y="641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641"/>
                  </a:lnTo>
                  <a:lnTo>
                    <a:pt x="154" y="641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8" name="Freeform 14">
              <a:extLst>
                <a:ext uri="{FF2B5EF4-FFF2-40B4-BE49-F238E27FC236}">
                  <a16:creationId xmlns:a16="http://schemas.microsoft.com/office/drawing/2014/main" id="{B726C22B-7D41-476C-B02F-42A594779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9236" y="2812121"/>
              <a:ext cx="271617" cy="61500"/>
            </a:xfrm>
            <a:custGeom>
              <a:avLst/>
              <a:gdLst>
                <a:gd name="T0" fmla="*/ 385585494 w 153"/>
                <a:gd name="T1" fmla="*/ 100806250 h 40"/>
                <a:gd name="T2" fmla="*/ 385585494 w 153"/>
                <a:gd name="T3" fmla="*/ 0 h 40"/>
                <a:gd name="T4" fmla="*/ 0 w 153"/>
                <a:gd name="T5" fmla="*/ 0 h 40"/>
                <a:gd name="T6" fmla="*/ 0 w 153"/>
                <a:gd name="T7" fmla="*/ 100806250 h 40"/>
                <a:gd name="T8" fmla="*/ 385585494 w 153"/>
                <a:gd name="T9" fmla="*/ 100806250 h 40"/>
                <a:gd name="T10" fmla="*/ 385585494 w 153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40">
                  <a:moveTo>
                    <a:pt x="153" y="4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153" y="4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9" name="Freeform 15">
              <a:extLst>
                <a:ext uri="{FF2B5EF4-FFF2-40B4-BE49-F238E27FC236}">
                  <a16:creationId xmlns:a16="http://schemas.microsoft.com/office/drawing/2014/main" id="{91964823-6294-4F97-B4C2-C87683310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668" y="2835183"/>
              <a:ext cx="271617" cy="38437"/>
            </a:xfrm>
            <a:custGeom>
              <a:avLst/>
              <a:gdLst>
                <a:gd name="T0" fmla="*/ 385585494 w 153"/>
                <a:gd name="T1" fmla="*/ 63002319 h 25"/>
                <a:gd name="T2" fmla="*/ 385585494 w 153"/>
                <a:gd name="T3" fmla="*/ 0 h 25"/>
                <a:gd name="T4" fmla="*/ 0 w 153"/>
                <a:gd name="T5" fmla="*/ 0 h 25"/>
                <a:gd name="T6" fmla="*/ 0 w 153"/>
                <a:gd name="T7" fmla="*/ 63002319 h 25"/>
                <a:gd name="T8" fmla="*/ 385585494 w 153"/>
                <a:gd name="T9" fmla="*/ 63002319 h 25"/>
                <a:gd name="T10" fmla="*/ 385585494 w 153"/>
                <a:gd name="T11" fmla="*/ 63002319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25">
                  <a:moveTo>
                    <a:pt x="153" y="25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53" y="25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0" name="Freeform 16">
              <a:extLst>
                <a:ext uri="{FF2B5EF4-FFF2-40B4-BE49-F238E27FC236}">
                  <a16:creationId xmlns:a16="http://schemas.microsoft.com/office/drawing/2014/main" id="{8A802246-5C73-4AC9-8D68-C42A7D0F3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729" y="2506159"/>
              <a:ext cx="273392" cy="367461"/>
            </a:xfrm>
            <a:custGeom>
              <a:avLst/>
              <a:gdLst>
                <a:gd name="T0" fmla="*/ 388104063 w 154"/>
                <a:gd name="T1" fmla="*/ 602315756 h 239"/>
                <a:gd name="T2" fmla="*/ 388104063 w 154"/>
                <a:gd name="T3" fmla="*/ 0 h 239"/>
                <a:gd name="T4" fmla="*/ 0 w 154"/>
                <a:gd name="T5" fmla="*/ 0 h 239"/>
                <a:gd name="T6" fmla="*/ 0 w 154"/>
                <a:gd name="T7" fmla="*/ 602315756 h 239"/>
                <a:gd name="T8" fmla="*/ 388104063 w 154"/>
                <a:gd name="T9" fmla="*/ 602315756 h 239"/>
                <a:gd name="T10" fmla="*/ 388104063 w 154"/>
                <a:gd name="T11" fmla="*/ 602315756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39">
                  <a:moveTo>
                    <a:pt x="154" y="239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239"/>
                  </a:lnTo>
                  <a:lnTo>
                    <a:pt x="154" y="239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1" name="Freeform 17">
              <a:extLst>
                <a:ext uri="{FF2B5EF4-FFF2-40B4-BE49-F238E27FC236}">
                  <a16:creationId xmlns:a16="http://schemas.microsoft.com/office/drawing/2014/main" id="{92563D5D-957B-4EBE-AB86-C738694BF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038" y="2693733"/>
              <a:ext cx="268067" cy="179887"/>
            </a:xfrm>
            <a:custGeom>
              <a:avLst/>
              <a:gdLst>
                <a:gd name="T0" fmla="*/ 380545181 w 151"/>
                <a:gd name="T1" fmla="*/ 294856694 h 117"/>
                <a:gd name="T2" fmla="*/ 380545181 w 151"/>
                <a:gd name="T3" fmla="*/ 0 h 117"/>
                <a:gd name="T4" fmla="*/ 0 w 151"/>
                <a:gd name="T5" fmla="*/ 0 h 117"/>
                <a:gd name="T6" fmla="*/ 0 w 151"/>
                <a:gd name="T7" fmla="*/ 294856694 h 117"/>
                <a:gd name="T8" fmla="*/ 380545181 w 151"/>
                <a:gd name="T9" fmla="*/ 294856694 h 117"/>
                <a:gd name="T10" fmla="*/ 380545181 w 151"/>
                <a:gd name="T11" fmla="*/ 294856694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117">
                  <a:moveTo>
                    <a:pt x="151" y="117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151" y="11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2" name="Freeform 18">
              <a:extLst>
                <a:ext uri="{FF2B5EF4-FFF2-40B4-BE49-F238E27FC236}">
                  <a16:creationId xmlns:a16="http://schemas.microsoft.com/office/drawing/2014/main" id="{4087853E-E20D-4C2D-B193-CA98B666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7879" y="2842871"/>
              <a:ext cx="273392" cy="30750"/>
            </a:xfrm>
            <a:custGeom>
              <a:avLst/>
              <a:gdLst>
                <a:gd name="T0" fmla="*/ 388104063 w 154"/>
                <a:gd name="T1" fmla="*/ 0 h 20"/>
                <a:gd name="T2" fmla="*/ 0 w 154"/>
                <a:gd name="T3" fmla="*/ 0 h 20"/>
                <a:gd name="T4" fmla="*/ 0 w 154"/>
                <a:gd name="T5" fmla="*/ 50403125 h 20"/>
                <a:gd name="T6" fmla="*/ 388104063 w 154"/>
                <a:gd name="T7" fmla="*/ 50403125 h 20"/>
                <a:gd name="T8" fmla="*/ 388104063 w 154"/>
                <a:gd name="T9" fmla="*/ 0 h 20"/>
                <a:gd name="T10" fmla="*/ 388104063 w 154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0">
                  <a:moveTo>
                    <a:pt x="154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154" y="2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3" name="Freeform 19">
              <a:extLst>
                <a:ext uri="{FF2B5EF4-FFF2-40B4-BE49-F238E27FC236}">
                  <a16:creationId xmlns:a16="http://schemas.microsoft.com/office/drawing/2014/main" id="{765CBB55-E70D-43C7-B246-472BD7141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020" y="2647608"/>
              <a:ext cx="273392" cy="226012"/>
            </a:xfrm>
            <a:custGeom>
              <a:avLst/>
              <a:gdLst>
                <a:gd name="T0" fmla="*/ 388104063 w 154"/>
                <a:gd name="T1" fmla="*/ 370461381 h 147"/>
                <a:gd name="T2" fmla="*/ 388104063 w 154"/>
                <a:gd name="T3" fmla="*/ 0 h 147"/>
                <a:gd name="T4" fmla="*/ 0 w 154"/>
                <a:gd name="T5" fmla="*/ 0 h 147"/>
                <a:gd name="T6" fmla="*/ 0 w 154"/>
                <a:gd name="T7" fmla="*/ 370461381 h 147"/>
                <a:gd name="T8" fmla="*/ 388104063 w 154"/>
                <a:gd name="T9" fmla="*/ 370461381 h 147"/>
                <a:gd name="T10" fmla="*/ 388104063 w 154"/>
                <a:gd name="T11" fmla="*/ 370461381 h 1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47">
                  <a:moveTo>
                    <a:pt x="154" y="147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147"/>
                  </a:lnTo>
                  <a:lnTo>
                    <a:pt x="154" y="14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4" name="Freeform 20">
              <a:extLst>
                <a:ext uri="{FF2B5EF4-FFF2-40B4-BE49-F238E27FC236}">
                  <a16:creationId xmlns:a16="http://schemas.microsoft.com/office/drawing/2014/main" id="{BF456C15-477A-4378-9A49-DAA2818DA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846" y="1852542"/>
              <a:ext cx="207866" cy="180025"/>
            </a:xfrm>
            <a:custGeom>
              <a:avLst/>
              <a:gdLst>
                <a:gd name="T0" fmla="*/ 0 w 86"/>
                <a:gd name="T1" fmla="*/ 0 h 84"/>
                <a:gd name="T2" fmla="*/ 0 w 86"/>
                <a:gd name="T3" fmla="*/ 411325886 h 84"/>
                <a:gd name="T4" fmla="*/ 401760167 w 86"/>
                <a:gd name="T5" fmla="*/ 411325886 h 84"/>
                <a:gd name="T6" fmla="*/ 401760167 w 86"/>
                <a:gd name="T7" fmla="*/ 0 h 84"/>
                <a:gd name="T8" fmla="*/ 0 w 86"/>
                <a:gd name="T9" fmla="*/ 0 h 84"/>
                <a:gd name="T10" fmla="*/ 0 w 8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4">
                  <a:moveTo>
                    <a:pt x="0" y="0"/>
                  </a:moveTo>
                  <a:lnTo>
                    <a:pt x="0" y="84"/>
                  </a:lnTo>
                  <a:lnTo>
                    <a:pt x="86" y="84"/>
                  </a:lnTo>
                  <a:lnTo>
                    <a:pt x="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5" name="Freeform 21">
              <a:extLst>
                <a:ext uri="{FF2B5EF4-FFF2-40B4-BE49-F238E27FC236}">
                  <a16:creationId xmlns:a16="http://schemas.microsoft.com/office/drawing/2014/main" id="{5517B6B3-6A59-4691-B63A-92695261B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123" y="1852542"/>
              <a:ext cx="207866" cy="180025"/>
            </a:xfrm>
            <a:custGeom>
              <a:avLst/>
              <a:gdLst>
                <a:gd name="T0" fmla="*/ 401760167 w 86"/>
                <a:gd name="T1" fmla="*/ 0 h 84"/>
                <a:gd name="T2" fmla="*/ 0 w 86"/>
                <a:gd name="T3" fmla="*/ 0 h 84"/>
                <a:gd name="T4" fmla="*/ 0 w 86"/>
                <a:gd name="T5" fmla="*/ 411325886 h 84"/>
                <a:gd name="T6" fmla="*/ 401760167 w 86"/>
                <a:gd name="T7" fmla="*/ 411325886 h 84"/>
                <a:gd name="T8" fmla="*/ 401760167 w 86"/>
                <a:gd name="T9" fmla="*/ 0 h 84"/>
                <a:gd name="T10" fmla="*/ 401760167 w 8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4">
                  <a:moveTo>
                    <a:pt x="86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6" y="8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4" name="ZoneTexte 25">
              <a:extLst>
                <a:ext uri="{FF2B5EF4-FFF2-40B4-BE49-F238E27FC236}">
                  <a16:creationId xmlns:a16="http://schemas.microsoft.com/office/drawing/2014/main" id="{23D83961-5F09-47C3-8A5C-4B18B24C0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432" y="2734881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345" name="ZoneTexte 26">
              <a:extLst>
                <a:ext uri="{FF2B5EF4-FFF2-40B4-BE49-F238E27FC236}">
                  <a16:creationId xmlns:a16="http://schemas.microsoft.com/office/drawing/2014/main" id="{CC6D49E0-2EAA-4D32-961B-AD838EB0B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432" y="2294498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4346" name="ZoneTexte 27">
              <a:extLst>
                <a:ext uri="{FF2B5EF4-FFF2-40B4-BE49-F238E27FC236}">
                  <a16:creationId xmlns:a16="http://schemas.microsoft.com/office/drawing/2014/main" id="{B4F0614B-C48E-4A7C-BF88-962C13BFDF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472" y="1854116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4347" name="ZoneTexte 28">
              <a:extLst>
                <a:ext uri="{FF2B5EF4-FFF2-40B4-BE49-F238E27FC236}">
                  <a16:creationId xmlns:a16="http://schemas.microsoft.com/office/drawing/2014/main" id="{956E9B62-BA78-468A-A311-CCD06A9B3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573" y="3175263"/>
              <a:ext cx="4074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- 5 </a:t>
              </a:r>
            </a:p>
          </p:txBody>
        </p:sp>
        <p:sp>
          <p:nvSpPr>
            <p:cNvPr id="14348" name="ZoneTexte 29">
              <a:extLst>
                <a:ext uri="{FF2B5EF4-FFF2-40B4-BE49-F238E27FC236}">
                  <a16:creationId xmlns:a16="http://schemas.microsoft.com/office/drawing/2014/main" id="{16D7FBFE-AE9A-4BAC-A584-BED0C6A34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3615646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- 10</a:t>
              </a:r>
            </a:p>
          </p:txBody>
        </p:sp>
        <p:sp>
          <p:nvSpPr>
            <p:cNvPr id="14349" name="ZoneTexte 30">
              <a:extLst>
                <a:ext uri="{FF2B5EF4-FFF2-40B4-BE49-F238E27FC236}">
                  <a16:creationId xmlns:a16="http://schemas.microsoft.com/office/drawing/2014/main" id="{53F97570-34D6-4472-A692-163FFA4E7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056029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- 15</a:t>
              </a:r>
            </a:p>
          </p:txBody>
        </p:sp>
        <p:sp>
          <p:nvSpPr>
            <p:cNvPr id="14350" name="ZoneTexte 31">
              <a:extLst>
                <a:ext uri="{FF2B5EF4-FFF2-40B4-BE49-F238E27FC236}">
                  <a16:creationId xmlns:a16="http://schemas.microsoft.com/office/drawing/2014/main" id="{133B6836-6165-44DE-BBF2-E7B1E40B9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496411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- 20</a:t>
              </a:r>
            </a:p>
          </p:txBody>
        </p:sp>
        <p:sp>
          <p:nvSpPr>
            <p:cNvPr id="14351" name="ZoneTexte 32">
              <a:extLst>
                <a:ext uri="{FF2B5EF4-FFF2-40B4-BE49-F238E27FC236}">
                  <a16:creationId xmlns:a16="http://schemas.microsoft.com/office/drawing/2014/main" id="{848443A2-C279-4B67-B46D-EBC9B2803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936797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- 25</a:t>
              </a:r>
            </a:p>
          </p:txBody>
        </p:sp>
        <p:sp>
          <p:nvSpPr>
            <p:cNvPr id="14352" name="ZoneTexte 33">
              <a:extLst>
                <a:ext uri="{FF2B5EF4-FFF2-40B4-BE49-F238E27FC236}">
                  <a16:creationId xmlns:a16="http://schemas.microsoft.com/office/drawing/2014/main" id="{5110BC57-FB03-4E34-B132-55F061EEC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0449" y="1772816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4353" name="ZoneTexte 34">
              <a:extLst>
                <a:ext uri="{FF2B5EF4-FFF2-40B4-BE49-F238E27FC236}">
                  <a16:creationId xmlns:a16="http://schemas.microsoft.com/office/drawing/2014/main" id="{714895DC-0ED0-4C68-A959-B6424F4EC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7375" y="1772816"/>
              <a:ext cx="5100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PI/r</a:t>
              </a:r>
            </a:p>
          </p:txBody>
        </p:sp>
        <p:sp>
          <p:nvSpPr>
            <p:cNvPr id="14354" name="ZoneTexte 36">
              <a:extLst>
                <a:ext uri="{FF2B5EF4-FFF2-40B4-BE49-F238E27FC236}">
                  <a16:creationId xmlns:a16="http://schemas.microsoft.com/office/drawing/2014/main" id="{085ED17C-6C1B-4DE6-BE4B-CC6E34627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3310" y="5167894"/>
              <a:ext cx="11689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Total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5" name="ZoneTexte 37">
              <a:extLst>
                <a:ext uri="{FF2B5EF4-FFF2-40B4-BE49-F238E27FC236}">
                  <a16:creationId xmlns:a16="http://schemas.microsoft.com/office/drawing/2014/main" id="{299C3713-911B-4D4D-9424-8A1B7C52E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3787" y="5167894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Non-HDL </a:t>
              </a:r>
              <a:br>
                <a:rPr lang="en-US" altLang="fr-FR" sz="1400" b="1">
                  <a:solidFill>
                    <a:srgbClr val="000066"/>
                  </a:solidFill>
                </a:rPr>
              </a:br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6" name="ZoneTexte 38">
              <a:extLst>
                <a:ext uri="{FF2B5EF4-FFF2-40B4-BE49-F238E27FC236}">
                  <a16:creationId xmlns:a16="http://schemas.microsoft.com/office/drawing/2014/main" id="{44A1AC63-9AE8-44B8-BFBF-E4E19528A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870" y="5167894"/>
              <a:ext cx="12888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14357" name="ZoneTexte 39">
              <a:extLst>
                <a:ext uri="{FF2B5EF4-FFF2-40B4-BE49-F238E27FC236}">
                  <a16:creationId xmlns:a16="http://schemas.microsoft.com/office/drawing/2014/main" id="{2C113B7D-E40B-48F9-9FDA-66C70C7A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814" y="5167894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LDL</a:t>
              </a:r>
              <a:br>
                <a:rPr lang="en-US" altLang="fr-FR" sz="1400" b="1">
                  <a:solidFill>
                    <a:srgbClr val="000066"/>
                  </a:solidFill>
                </a:rPr>
              </a:br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8" name="ZoneTexte 40">
              <a:extLst>
                <a:ext uri="{FF2B5EF4-FFF2-40B4-BE49-F238E27FC236}">
                  <a16:creationId xmlns:a16="http://schemas.microsoft.com/office/drawing/2014/main" id="{AAE33409-5A0F-4522-857D-AB7045B32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8682" y="5167894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HDL</a:t>
              </a:r>
              <a:br>
                <a:rPr lang="en-US" altLang="fr-FR" sz="1400" b="1">
                  <a:solidFill>
                    <a:srgbClr val="000066"/>
                  </a:solidFill>
                </a:rPr>
              </a:br>
              <a:r>
                <a:rPr lang="en-US" altLang="fr-FR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4359" name="ZoneTexte 41">
              <a:extLst>
                <a:ext uri="{FF2B5EF4-FFF2-40B4-BE49-F238E27FC236}">
                  <a16:creationId xmlns:a16="http://schemas.microsoft.com/office/drawing/2014/main" id="{F72D0229-7505-420A-AE05-183A9499C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1529" y="5167894"/>
              <a:ext cx="166051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Total cholesterol: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HDL-chol. ratio</a:t>
              </a:r>
            </a:p>
          </p:txBody>
        </p:sp>
        <p:sp>
          <p:nvSpPr>
            <p:cNvPr id="14360" name="ZoneTexte 42">
              <a:extLst>
                <a:ext uri="{FF2B5EF4-FFF2-40B4-BE49-F238E27FC236}">
                  <a16:creationId xmlns:a16="http://schemas.microsoft.com/office/drawing/2014/main" id="{E2DCD38E-3EC7-43CD-B73D-7616A39D7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342" y="4016999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1" name="ZoneTexte 43">
              <a:extLst>
                <a:ext uri="{FF2B5EF4-FFF2-40B4-BE49-F238E27FC236}">
                  <a16:creationId xmlns:a16="http://schemas.microsoft.com/office/drawing/2014/main" id="{4BD083A8-D068-47C1-BDE7-3EA19C4FF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5388" y="4311771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2" name="ZoneTexte 44">
              <a:extLst>
                <a:ext uri="{FF2B5EF4-FFF2-40B4-BE49-F238E27FC236}">
                  <a16:creationId xmlns:a16="http://schemas.microsoft.com/office/drawing/2014/main" id="{86100A78-FB39-47CF-9F4F-0586F663C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773" y="481980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3" name="ZoneTexte 45">
              <a:extLst>
                <a:ext uri="{FF2B5EF4-FFF2-40B4-BE49-F238E27FC236}">
                  <a16:creationId xmlns:a16="http://schemas.microsoft.com/office/drawing/2014/main" id="{A64B39FD-D619-4DAB-B9CD-03C65A8D8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47" y="394233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4" name="ZoneTexte 46">
              <a:extLst>
                <a:ext uri="{FF2B5EF4-FFF2-40B4-BE49-F238E27FC236}">
                  <a16:creationId xmlns:a16="http://schemas.microsoft.com/office/drawing/2014/main" id="{65E01436-723F-4CFB-B0D7-E4874173E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0318" y="3302330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= 0.286</a:t>
              </a:r>
            </a:p>
          </p:txBody>
        </p:sp>
        <p:sp>
          <p:nvSpPr>
            <p:cNvPr id="14365" name="ZoneTexte 47">
              <a:extLst>
                <a:ext uri="{FF2B5EF4-FFF2-40B4-BE49-F238E27FC236}">
                  <a16:creationId xmlns:a16="http://schemas.microsoft.com/office/drawing/2014/main" id="{AB6CE27E-7957-4E6C-B0F1-A92FA43F3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7248" y="391622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6" name="ZoneTexte 48">
              <a:extLst>
                <a:ext uri="{FF2B5EF4-FFF2-40B4-BE49-F238E27FC236}">
                  <a16:creationId xmlns:a16="http://schemas.microsoft.com/office/drawing/2014/main" id="{57DF1A23-F4BF-41DF-8C42-FA2758956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16" y="3656427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- 8.7</a:t>
              </a:r>
            </a:p>
          </p:txBody>
        </p:sp>
        <p:sp>
          <p:nvSpPr>
            <p:cNvPr id="14367" name="ZoneTexte 49">
              <a:extLst>
                <a:ext uri="{FF2B5EF4-FFF2-40B4-BE49-F238E27FC236}">
                  <a16:creationId xmlns:a16="http://schemas.microsoft.com/office/drawing/2014/main" id="{F9EA2AB1-997C-4BB1-8933-D9EF38980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2246" y="249289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4368" name="ZoneTexte 50">
              <a:extLst>
                <a:ext uri="{FF2B5EF4-FFF2-40B4-BE49-F238E27FC236}">
                  <a16:creationId xmlns:a16="http://schemas.microsoft.com/office/drawing/2014/main" id="{22162527-C60F-491B-BF2D-CA7ADED76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1498" y="3868373"/>
              <a:ext cx="6014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- 11.3</a:t>
              </a:r>
            </a:p>
          </p:txBody>
        </p:sp>
        <p:sp>
          <p:nvSpPr>
            <p:cNvPr id="14369" name="ZoneTexte 51">
              <a:extLst>
                <a:ext uri="{FF2B5EF4-FFF2-40B4-BE49-F238E27FC236}">
                  <a16:creationId xmlns:a16="http://schemas.microsoft.com/office/drawing/2014/main" id="{054840E7-9E90-4DE3-B4A8-F62EE2C1C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49289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sp>
          <p:nvSpPr>
            <p:cNvPr id="14370" name="ZoneTexte 52">
              <a:extLst>
                <a:ext uri="{FF2B5EF4-FFF2-40B4-BE49-F238E27FC236}">
                  <a16:creationId xmlns:a16="http://schemas.microsoft.com/office/drawing/2014/main" id="{42A48951-C180-4017-A618-278182719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640" y="4470189"/>
              <a:ext cx="5613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-18.4</a:t>
              </a:r>
            </a:p>
          </p:txBody>
        </p:sp>
        <p:sp>
          <p:nvSpPr>
            <p:cNvPr id="14371" name="ZoneTexte 53">
              <a:extLst>
                <a:ext uri="{FF2B5EF4-FFF2-40B4-BE49-F238E27FC236}">
                  <a16:creationId xmlns:a16="http://schemas.microsoft.com/office/drawing/2014/main" id="{75F45568-6398-4F95-8255-A63BE2548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8479" y="218511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4.2</a:t>
              </a:r>
            </a:p>
          </p:txBody>
        </p:sp>
        <p:sp>
          <p:nvSpPr>
            <p:cNvPr id="14372" name="ZoneTexte 54">
              <a:extLst>
                <a:ext uri="{FF2B5EF4-FFF2-40B4-BE49-F238E27FC236}">
                  <a16:creationId xmlns:a16="http://schemas.microsoft.com/office/drawing/2014/main" id="{9C344129-4F8A-4502-A995-6C6B1155E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862" y="3560403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- 7.7</a:t>
              </a:r>
            </a:p>
          </p:txBody>
        </p:sp>
        <p:sp>
          <p:nvSpPr>
            <p:cNvPr id="14373" name="ZoneTexte 55">
              <a:extLst>
                <a:ext uri="{FF2B5EF4-FFF2-40B4-BE49-F238E27FC236}">
                  <a16:creationId xmlns:a16="http://schemas.microsoft.com/office/drawing/2014/main" id="{C063477B-9F9C-4C4F-876F-915F57ABC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2401099"/>
              <a:ext cx="284521" cy="307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4" name="ZoneTexte 56">
              <a:extLst>
                <a:ext uri="{FF2B5EF4-FFF2-40B4-BE49-F238E27FC236}">
                  <a16:creationId xmlns:a16="http://schemas.microsoft.com/office/drawing/2014/main" id="{D990BA6D-2560-444F-9BE9-4023181CC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603" y="2420888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14375" name="ZoneTexte 57">
              <a:extLst>
                <a:ext uri="{FF2B5EF4-FFF2-40B4-BE49-F238E27FC236}">
                  <a16:creationId xmlns:a16="http://schemas.microsoft.com/office/drawing/2014/main" id="{51128B52-70F3-4CE6-B59C-82B9F7976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8224" y="234888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2.5</a:t>
              </a:r>
            </a:p>
          </p:txBody>
        </p:sp>
        <p:sp>
          <p:nvSpPr>
            <p:cNvPr id="14376" name="ZoneTexte 58">
              <a:extLst>
                <a:ext uri="{FF2B5EF4-FFF2-40B4-BE49-F238E27FC236}">
                  <a16:creationId xmlns:a16="http://schemas.microsoft.com/office/drawing/2014/main" id="{6EC648EE-635A-4BAF-A38A-8F587EB7D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3510" y="3491406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- 7.0</a:t>
              </a:r>
            </a:p>
          </p:txBody>
        </p:sp>
        <p:sp>
          <p:nvSpPr>
            <p:cNvPr id="14377" name="ZoneTexte 59">
              <a:extLst>
                <a:ext uri="{FF2B5EF4-FFF2-40B4-BE49-F238E27FC236}">
                  <a16:creationId xmlns:a16="http://schemas.microsoft.com/office/drawing/2014/main" id="{D603BBBC-F050-45D7-A36F-63F1A4B8A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8910" y="2564904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0.4</a:t>
              </a:r>
            </a:p>
          </p:txBody>
        </p:sp>
        <p:sp>
          <p:nvSpPr>
            <p:cNvPr id="14378" name="Rectangle 1">
              <a:extLst>
                <a:ext uri="{FF2B5EF4-FFF2-40B4-BE49-F238E27FC236}">
                  <a16:creationId xmlns:a16="http://schemas.microsoft.com/office/drawing/2014/main" id="{12053DE5-8053-44A9-A97A-C169E4D65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254" y="1652588"/>
              <a:ext cx="367116" cy="33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4341" name="AutoShape 162">
            <a:extLst>
              <a:ext uri="{FF2B5EF4-FFF2-40B4-BE49-F238E27FC236}">
                <a16:creationId xmlns:a16="http://schemas.microsoft.com/office/drawing/2014/main" id="{229B1130-BF97-4115-80CA-58907906C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4342" name="Titre 2">
            <a:extLst>
              <a:ext uri="{FF2B5EF4-FFF2-40B4-BE49-F238E27FC236}">
                <a16:creationId xmlns:a16="http://schemas.microsoft.com/office/drawing/2014/main" id="{72A22F04-C795-4715-901F-2A4F0B5D3BD1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</a:br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of PI/r in patients with high cardiovascular risk</a:t>
            </a:r>
          </a:p>
        </p:txBody>
      </p:sp>
      <p:sp>
        <p:nvSpPr>
          <p:cNvPr id="64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>
            <a:extLst>
              <a:ext uri="{FF2B5EF4-FFF2-40B4-BE49-F238E27FC236}">
                <a16:creationId xmlns:a16="http://schemas.microsoft.com/office/drawing/2014/main" id="{CEB30477-A838-4E89-A21B-E7BD0E3067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665710"/>
              </p:ext>
            </p:extLst>
          </p:nvPr>
        </p:nvGraphicFramePr>
        <p:xfrm>
          <a:off x="322263" y="1673225"/>
          <a:ext cx="8637587" cy="3046716"/>
        </p:xfrm>
        <a:graphic>
          <a:graphicData uri="http://schemas.openxmlformats.org/drawingml/2006/table">
            <a:tbl>
              <a:tblPr/>
              <a:tblGrid>
                <a:gridCol w="365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3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205</a:t>
                      </a: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PI/r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210</a:t>
                      </a: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adverse event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9.1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7.7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related to treatment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41 AE in 26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including 15/41 mood, sleep or CNS disorders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21 AE in 15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including  6/21 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mood, sleep or CNS disorders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3.4 (N = 7 *)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1.4 (N = 3 **)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(N = 1, accidental fall)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5" name="Rectangle 6">
            <a:extLst>
              <a:ext uri="{FF2B5EF4-FFF2-40B4-BE49-F238E27FC236}">
                <a16:creationId xmlns:a16="http://schemas.microsoft.com/office/drawing/2014/main" id="{347B325D-F100-4E57-8349-1D6C4514E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1588"/>
            <a:ext cx="89455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Adverse events, %</a:t>
            </a:r>
          </a:p>
        </p:txBody>
      </p:sp>
      <p:sp>
        <p:nvSpPr>
          <p:cNvPr id="15397" name="ZoneTexte 5">
            <a:extLst>
              <a:ext uri="{FF2B5EF4-FFF2-40B4-BE49-F238E27FC236}">
                <a16:creationId xmlns:a16="http://schemas.microsoft.com/office/drawing/2014/main" id="{D3059D82-D453-462E-9B35-52D344DF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48" y="4815191"/>
            <a:ext cx="6886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fr-FR" sz="1400">
                <a:solidFill>
                  <a:srgbClr val="000066"/>
                </a:solidFill>
              </a:rPr>
              <a:t>* Acute HCV infection (N = 1), mood and/or sleep disorders (N = 6)</a:t>
            </a:r>
          </a:p>
          <a:p>
            <a:pPr algn="l" eaLnBrk="1" hangingPunct="1"/>
            <a:r>
              <a:rPr lang="en-US" altLang="fr-FR" sz="1400">
                <a:solidFill>
                  <a:srgbClr val="000066"/>
                </a:solidFill>
              </a:rPr>
              <a:t>** Acute HCV infection (N = 1), dyspepsia (N = 1), worsening of renal function (N = 1)</a:t>
            </a:r>
          </a:p>
        </p:txBody>
      </p:sp>
      <p:sp>
        <p:nvSpPr>
          <p:cNvPr id="15398" name="ZoneTexte 6">
            <a:extLst>
              <a:ext uri="{FF2B5EF4-FFF2-40B4-BE49-F238E27FC236}">
                <a16:creationId xmlns:a16="http://schemas.microsoft.com/office/drawing/2014/main" id="{03C8919D-5E70-478D-BCF3-F4C30A001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5589588"/>
            <a:ext cx="61106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Median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 change in </a:t>
            </a: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eGFR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 (CKD-EPI) at W48 (p &lt; 0.001)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DTG: ≈ - 8 </a:t>
            </a:r>
            <a:r>
              <a:rPr lang="fr-FR" altLang="fr-FR" sz="1800" dirty="0" err="1">
                <a:solidFill>
                  <a:srgbClr val="000066"/>
                </a:solidFill>
              </a:rPr>
              <a:t>mL</a:t>
            </a:r>
            <a:r>
              <a:rPr lang="fr-FR" altLang="fr-FR" sz="1800" dirty="0">
                <a:solidFill>
                  <a:srgbClr val="000066"/>
                </a:solidFill>
              </a:rPr>
              <a:t>/min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PI/r: 0 </a:t>
            </a:r>
            <a:r>
              <a:rPr lang="fr-FR" altLang="fr-FR" sz="1800" dirty="0" err="1">
                <a:solidFill>
                  <a:srgbClr val="000066"/>
                </a:solidFill>
              </a:rPr>
              <a:t>mL</a:t>
            </a:r>
            <a:r>
              <a:rPr lang="fr-FR" altLang="fr-FR" sz="1800" dirty="0">
                <a:solidFill>
                  <a:srgbClr val="000066"/>
                </a:solidFill>
              </a:rPr>
              <a:t>/min </a:t>
            </a:r>
          </a:p>
        </p:txBody>
      </p:sp>
      <p:sp>
        <p:nvSpPr>
          <p:cNvPr id="15400" name="AutoShape 162">
            <a:extLst>
              <a:ext uri="{FF2B5EF4-FFF2-40B4-BE49-F238E27FC236}">
                <a16:creationId xmlns:a16="http://schemas.microsoft.com/office/drawing/2014/main" id="{6AD2DB9D-BE0A-444B-94BF-FE39FD05F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5401" name="Titre 2">
            <a:extLst>
              <a:ext uri="{FF2B5EF4-FFF2-40B4-BE49-F238E27FC236}">
                <a16:creationId xmlns:a16="http://schemas.microsoft.com/office/drawing/2014/main" id="{26EF1FEF-A576-4FBC-B8B2-A29C948F692C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NEAT 022 Study: Switch to DTG vs continuation </a:t>
            </a:r>
            <a:b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</a:br>
            <a:r>
              <a:rPr lang="en-GB" altLang="fr-FR" sz="3000" b="1" dirty="0">
                <a:solidFill>
                  <a:srgbClr val="333399"/>
                </a:solidFill>
                <a:latin typeface="Calibri" panose="020F0502020204030204" pitchFamily="34" charset="0"/>
              </a:rPr>
              <a:t>of PI/r in patients with high cardiovascular risk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Espace réservé du contenu 2">
            <a:extLst>
              <a:ext uri="{FF2B5EF4-FFF2-40B4-BE49-F238E27FC236}">
                <a16:creationId xmlns:a16="http://schemas.microsoft.com/office/drawing/2014/main" id="{81EC242E-CF89-445C-BCD3-5332E247E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8640763" cy="5303838"/>
          </a:xfrm>
        </p:spPr>
        <p:txBody>
          <a:bodyPr/>
          <a:lstStyle/>
          <a:p>
            <a:pPr>
              <a:buFont typeface="Wingdings" pitchFamily="-112" charset="2"/>
              <a:buChar char="§"/>
              <a:defRPr/>
            </a:pPr>
            <a:r>
              <a:rPr lang="en-GB" sz="2800" b="1" dirty="0">
                <a:latin typeface="+mj-lt"/>
                <a:ea typeface="ＭＳ Ｐゴシック" pitchFamily="34" charset="-128"/>
              </a:rPr>
              <a:t>Conclusions</a:t>
            </a:r>
          </a:p>
          <a:p>
            <a:pPr lvl="1">
              <a:defRPr/>
            </a:pPr>
            <a:r>
              <a:rPr lang="en-GB" sz="2200" dirty="0">
                <a:ea typeface="ＭＳ Ｐゴシック" pitchFamily="34" charset="-128"/>
              </a:rPr>
              <a:t>Over 48 weeks, in </a:t>
            </a:r>
            <a:r>
              <a:rPr lang="en-GB" sz="2200" dirty="0" err="1">
                <a:ea typeface="ＭＳ Ｐゴシック" pitchFamily="34" charset="-128"/>
              </a:rPr>
              <a:t>virologically</a:t>
            </a:r>
            <a:r>
              <a:rPr lang="en-GB" sz="2200" dirty="0">
                <a:ea typeface="ＭＳ Ｐゴシック" pitchFamily="34" charset="-128"/>
              </a:rPr>
              <a:t> suppressed patients with high cardiovascular risk (older than 50 years and/or with a Framingham score &gt; 10%) and receiving triple therapy with PI/r + 2 NRTIs 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Switching to a DTG regimen was non-inferior. Sensitivity and subgroup analysis support this conclusion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Improved total cholesterol and other lipid fractions in the overall population and in several subgroups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Very few episodes of confirmed </a:t>
            </a:r>
            <a:r>
              <a:rPr lang="en-GB" sz="2000" dirty="0" err="1">
                <a:ea typeface="ＭＳ Ｐゴシック" pitchFamily="34" charset="-128"/>
              </a:rPr>
              <a:t>virological</a:t>
            </a:r>
            <a:r>
              <a:rPr lang="en-GB" sz="2000" dirty="0">
                <a:ea typeface="ＭＳ Ｐゴシック" pitchFamily="34" charset="-128"/>
              </a:rPr>
              <a:t> failure and no resistance mutations selected 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Overall tolerance was good and similar in both arms</a:t>
            </a:r>
          </a:p>
        </p:txBody>
      </p:sp>
      <p:sp>
        <p:nvSpPr>
          <p:cNvPr id="16387" name="AutoShape 162">
            <a:extLst>
              <a:ext uri="{FF2B5EF4-FFF2-40B4-BE49-F238E27FC236}">
                <a16:creationId xmlns:a16="http://schemas.microsoft.com/office/drawing/2014/main" id="{2A69DAC9-EA42-41A5-A2E9-660222FAA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6388" name="Titre 2">
            <a:extLst>
              <a:ext uri="{FF2B5EF4-FFF2-40B4-BE49-F238E27FC236}">
                <a16:creationId xmlns:a16="http://schemas.microsoft.com/office/drawing/2014/main" id="{425E833A-340E-4356-910E-2513A730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altLang="fr-FR" dirty="0">
                <a:ea typeface="ＭＳ Ｐゴシック" panose="020B0600070205080204" pitchFamily="34" charset="-128"/>
              </a:rPr>
              <a:t>NEAT 022 Study: Switch to DTG vs continuation </a:t>
            </a:r>
            <a:br>
              <a:rPr lang="en-GB" altLang="fr-FR" dirty="0">
                <a:ea typeface="ＭＳ Ｐゴシック" panose="020B0600070205080204" pitchFamily="34" charset="-128"/>
              </a:rPr>
            </a:br>
            <a:r>
              <a:rPr lang="en-GB" altLang="fr-FR" dirty="0">
                <a:ea typeface="ＭＳ Ｐゴシック" panose="020B0600070205080204" pitchFamily="34" charset="-128"/>
              </a:rPr>
              <a:t>of PI/r in patients with high cardiovascular risk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8680</TotalTime>
  <Words>1078</Words>
  <Application>Microsoft Office PowerPoint</Application>
  <PresentationFormat>Affichage à l'écran (4:3)</PresentationFormat>
  <Paragraphs>325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Wingdings</vt:lpstr>
      <vt:lpstr>ARV_trials_2017</vt:lpstr>
      <vt:lpstr>Switch to DTG-containing regimen</vt:lpstr>
      <vt:lpstr>NEAT 022 Study: Switch to DTG vs continuation  of PI/r in patients with high cardiovascular risk</vt:lpstr>
      <vt:lpstr>NEAT 022 Study: Switch to DTG vs continuation  of PI/r in patients with high cardiovascular risk</vt:lpstr>
      <vt:lpstr>NEAT 022 Study: Switch to DTG vs continuation  of PI/r in patients with high cardiovascular risk</vt:lpstr>
      <vt:lpstr>Présentation PowerPoint</vt:lpstr>
      <vt:lpstr>Présentation PowerPoint</vt:lpstr>
      <vt:lpstr>Présentation PowerPoint</vt:lpstr>
      <vt:lpstr>Présentation PowerPoint</vt:lpstr>
      <vt:lpstr>NEAT 022 Study: Switch to DTG vs continuation  of PI/r in patients with high cardiovascular risk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2017</dc:title>
  <dc:subject>www.arv-trials.com</dc:subject>
  <dc:creator>Pedro Cahn, Anton Posniak, François Raffi</dc:creator>
  <cp:keywords>AEI</cp:keywords>
  <cp:lastModifiedBy>Pilar</cp:lastModifiedBy>
  <cp:revision>305</cp:revision>
  <dcterms:created xsi:type="dcterms:W3CDTF">2011-03-08T09:11:08Z</dcterms:created>
  <dcterms:modified xsi:type="dcterms:W3CDTF">2017-12-22T12:47:49Z</dcterms:modified>
  <cp:category>www.aei.fr</cp:category>
</cp:coreProperties>
</file>