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503" r:id="rId2"/>
    <p:sldId id="351" r:id="rId3"/>
    <p:sldId id="353" r:id="rId4"/>
    <p:sldId id="504" r:id="rId5"/>
    <p:sldId id="505" r:id="rId6"/>
    <p:sldId id="506" r:id="rId7"/>
    <p:sldId id="507" r:id="rId8"/>
    <p:sldId id="508" r:id="rId9"/>
    <p:sldId id="359" r:id="rId10"/>
  </p:sldIdLst>
  <p:sldSz cx="9144000" cy="6858000" type="screen4x3"/>
  <p:notesSz cx="7099300" cy="10234613"/>
  <p:defaultTextStyle>
    <a:defPPr>
      <a:defRPr lang="fr-FR"/>
    </a:defPPr>
    <a:lvl1pPr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19">
          <p15:clr>
            <a:srgbClr val="A4A3A4"/>
          </p15:clr>
        </p15:guide>
        <p15:guide id="2" pos="2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69">
          <p15:clr>
            <a:srgbClr val="A4A3A4"/>
          </p15:clr>
        </p15:guide>
        <p15:guide id="2" pos="2236">
          <p15:clr>
            <a:srgbClr val="A4A3A4"/>
          </p15:clr>
        </p15:guide>
        <p15:guide id="3" pos="422">
          <p15:clr>
            <a:srgbClr val="A4A3A4"/>
          </p15:clr>
        </p15:guide>
        <p15:guide id="4" pos="378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ozniak, Anton" initials="PA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DDD"/>
    <a:srgbClr val="CC3300"/>
    <a:srgbClr val="FFFFFF"/>
    <a:srgbClr val="000066"/>
    <a:srgbClr val="333399"/>
    <a:srgbClr val="B2B2B2"/>
    <a:srgbClr val="993300"/>
    <a:srgbClr val="339900"/>
    <a:srgbClr val="660033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60"/>
  </p:normalViewPr>
  <p:slideViewPr>
    <p:cSldViewPr snapToObjects="1" showGuides="1">
      <p:cViewPr varScale="1">
        <p:scale>
          <a:sx n="102" d="100"/>
          <a:sy n="102" d="100"/>
        </p:scale>
        <p:origin x="1200" y="72"/>
      </p:cViewPr>
      <p:guideLst>
        <p:guide orient="horz" pos="4319"/>
        <p:guide pos="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1952"/>
    </p:cViewPr>
  </p:sorterViewPr>
  <p:notesViewPr>
    <p:cSldViewPr snapToObjects="1" showGuides="1">
      <p:cViewPr varScale="1">
        <p:scale>
          <a:sx n="73" d="100"/>
          <a:sy n="73" d="100"/>
        </p:scale>
        <p:origin x="3282" y="84"/>
      </p:cViewPr>
      <p:guideLst>
        <p:guide orient="horz" pos="2969"/>
        <p:guide pos="2236"/>
        <p:guide pos="422"/>
        <p:guide pos="378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EF61684-1112-489F-943F-247E0521254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>
              <a:defRPr sz="1300">
                <a:latin typeface="Calibri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96F5427-11AE-4F66-A5FB-3782FC56F40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anose="020F0502020204030204" pitchFamily="34" charset="0"/>
              </a:defRPr>
            </a:lvl1pPr>
          </a:lstStyle>
          <a:p>
            <a:fld id="{DD4DF586-3972-4968-89E7-7A1322D25EC2}" type="slidenum">
              <a:rPr lang="fr-FR" altLang="fr-FR"/>
              <a:pPr/>
              <a:t>‹N°›</a:t>
            </a:fld>
            <a:endParaRPr lang="fr-FR" altLang="fr-FR"/>
          </a:p>
        </p:txBody>
      </p:sp>
      <p:sp>
        <p:nvSpPr>
          <p:cNvPr id="24580" name="Rectangle 8">
            <a:extLst>
              <a:ext uri="{FF2B5EF4-FFF2-40B4-BE49-F238E27FC236}">
                <a16:creationId xmlns:a16="http://schemas.microsoft.com/office/drawing/2014/main" id="{A6339C0E-C38F-4C63-87C5-1A88474897A5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0"/>
            <a:ext cx="3438525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311" tIns="54156" rIns="108311" bIns="54156"/>
          <a:lstStyle>
            <a:lvl1pPr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>
              <a:defRPr/>
            </a:pPr>
            <a:r>
              <a:rPr lang="fr-FR" sz="1500">
                <a:latin typeface="Trebuchet MS" charset="0"/>
              </a:rPr>
              <a:t>ARV-trials.com</a:t>
            </a:r>
          </a:p>
        </p:txBody>
      </p:sp>
    </p:spTree>
    <p:extLst>
      <p:ext uri="{BB962C8B-B14F-4D97-AF65-F5344CB8AC3E}">
        <p14:creationId xmlns:p14="http://schemas.microsoft.com/office/powerpoint/2010/main" val="25237192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'image des diapositives 3">
            <a:extLst>
              <a:ext uri="{FF2B5EF4-FFF2-40B4-BE49-F238E27FC236}">
                <a16:creationId xmlns:a16="http://schemas.microsoft.com/office/drawing/2014/main" id="{EACA9572-A0CE-4E23-9A50-23517E643A8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>
            <a:extLst>
              <a:ext uri="{FF2B5EF4-FFF2-40B4-BE49-F238E27FC236}">
                <a16:creationId xmlns:a16="http://schemas.microsoft.com/office/drawing/2014/main" id="{94F60642-1194-4BB7-96A0-3DD94432A9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089025" y="4840288"/>
            <a:ext cx="4921250" cy="4605337"/>
          </a:xfrm>
          <a:prstGeom prst="rect">
            <a:avLst/>
          </a:prstGeom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EC7A520-D81A-40DA-948E-B24D40424E7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>
              <a:defRPr sz="1300">
                <a:latin typeface="Calibri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317" name="Rectangle 8">
            <a:extLst>
              <a:ext uri="{FF2B5EF4-FFF2-40B4-BE49-F238E27FC236}">
                <a16:creationId xmlns:a16="http://schemas.microsoft.com/office/drawing/2014/main" id="{55703A57-4C4E-4CA0-ABFA-BD134088729D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0"/>
            <a:ext cx="3438525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311" tIns="54156" rIns="108311" bIns="54156"/>
          <a:lstStyle>
            <a:lvl1pPr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>
              <a:defRPr/>
            </a:pPr>
            <a:r>
              <a:rPr lang="fr-FR" sz="1500">
                <a:latin typeface="Trebuchet MS" charset="0"/>
              </a:rPr>
              <a:t>ARV-trial.com</a:t>
            </a:r>
          </a:p>
        </p:txBody>
      </p:sp>
      <p:sp>
        <p:nvSpPr>
          <p:cNvPr id="18439" name="Rectangle 7">
            <a:extLst>
              <a:ext uri="{FF2B5EF4-FFF2-40B4-BE49-F238E27FC236}">
                <a16:creationId xmlns:a16="http://schemas.microsoft.com/office/drawing/2014/main" id="{3F8D953E-347D-48D8-AB76-70240E8D42A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2713" y="9629775"/>
            <a:ext cx="3182937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446" tIns="51723" rIns="103446" bIns="51723" numCol="1" anchor="b" anchorCtr="0" compatLnSpc="1">
            <a:prstTxWarp prst="textNoShape">
              <a:avLst/>
            </a:prstTxWarp>
          </a:bodyPr>
          <a:lstStyle>
            <a:lvl1pPr algn="r" defTabSz="1035050">
              <a:defRPr sz="1400"/>
            </a:lvl1pPr>
          </a:lstStyle>
          <a:p>
            <a:fld id="{6B16D494-4930-4934-B5E1-C42341276A9F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7776893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ＭＳ Ｐゴシック" pitchFamily="29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>
            <a:extLst>
              <a:ext uri="{FF2B5EF4-FFF2-40B4-BE49-F238E27FC236}">
                <a16:creationId xmlns:a16="http://schemas.microsoft.com/office/drawing/2014/main" id="{3C402846-88CF-4DD8-81E6-83C1B6BB6E0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122" name="Rectangle 3">
            <a:extLst>
              <a:ext uri="{FF2B5EF4-FFF2-40B4-BE49-F238E27FC236}">
                <a16:creationId xmlns:a16="http://schemas.microsoft.com/office/drawing/2014/main" id="{19F227D8-B392-49C6-8DB0-B322635D26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GB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5124" name="Rectangle 7">
            <a:extLst>
              <a:ext uri="{FF2B5EF4-FFF2-40B4-BE49-F238E27FC236}">
                <a16:creationId xmlns:a16="http://schemas.microsoft.com/office/drawing/2014/main" id="{BC2626A2-5178-4FCD-8955-09DF0C679FC3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44" tIns="46021" rIns="92044" bIns="46021" anchor="b"/>
          <a:lstStyle>
            <a:lvl1pPr defTabSz="920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20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20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20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20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59738903-9D4B-4EED-9FFB-02A170A59DE3}" type="slidenum">
              <a:rPr lang="fr-FR" altLang="fr-FR" sz="1300">
                <a:latin typeface="Calibri" panose="020F0502020204030204" pitchFamily="34" charset="0"/>
              </a:rPr>
              <a:pPr algn="r" eaLnBrk="1" hangingPunct="1"/>
              <a:t>1</a:t>
            </a:fld>
            <a:endParaRPr lang="fr-FR" altLang="fr-FR" sz="13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7">
            <a:extLst>
              <a:ext uri="{FF2B5EF4-FFF2-40B4-BE49-F238E27FC236}">
                <a16:creationId xmlns:a16="http://schemas.microsoft.com/office/drawing/2014/main" id="{1C55275B-E568-4F72-9D36-A60043694A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10350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10350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10350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10350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E2DD91D6-44BD-4A2B-B9D3-C782478AAD5D}" type="slidenum">
              <a:rPr lang="fr-FR" altLang="fr-FR" sz="1400"/>
              <a:pPr eaLnBrk="1" hangingPunct="1"/>
              <a:t>2</a:t>
            </a:fld>
            <a:endParaRPr lang="fr-FR" altLang="fr-FR" sz="1400"/>
          </a:p>
        </p:txBody>
      </p:sp>
      <p:sp>
        <p:nvSpPr>
          <p:cNvPr id="7170" name="Rectangle 2">
            <a:extLst>
              <a:ext uri="{FF2B5EF4-FFF2-40B4-BE49-F238E27FC236}">
                <a16:creationId xmlns:a16="http://schemas.microsoft.com/office/drawing/2014/main" id="{C8D3394F-8E44-4C43-8489-A06779D3E4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DBD00153-10C3-48EF-8922-56D9D19775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7">
            <a:extLst>
              <a:ext uri="{FF2B5EF4-FFF2-40B4-BE49-F238E27FC236}">
                <a16:creationId xmlns:a16="http://schemas.microsoft.com/office/drawing/2014/main" id="{57C5D45F-78C4-4305-86E1-30771AAB7A5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10350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10350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10350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10350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9731568-568D-469B-B2BC-2B5B3AB00A1A}" type="slidenum">
              <a:rPr lang="fr-FR" altLang="fr-FR" sz="1400"/>
              <a:pPr eaLnBrk="1" hangingPunct="1"/>
              <a:t>3</a:t>
            </a:fld>
            <a:endParaRPr lang="fr-FR" altLang="fr-FR" sz="1400"/>
          </a:p>
        </p:txBody>
      </p:sp>
      <p:sp>
        <p:nvSpPr>
          <p:cNvPr id="9218" name="Espace réservé de l'image des diapositives 1">
            <a:extLst>
              <a:ext uri="{FF2B5EF4-FFF2-40B4-BE49-F238E27FC236}">
                <a16:creationId xmlns:a16="http://schemas.microsoft.com/office/drawing/2014/main" id="{4FE7019B-AA99-4CD6-9EFF-D3677BB3300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Espace réservé des commentaires 2">
            <a:extLst>
              <a:ext uri="{FF2B5EF4-FFF2-40B4-BE49-F238E27FC236}">
                <a16:creationId xmlns:a16="http://schemas.microsoft.com/office/drawing/2014/main" id="{48BED0CB-F691-4775-BBF9-734887FBFD7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7">
            <a:extLst>
              <a:ext uri="{FF2B5EF4-FFF2-40B4-BE49-F238E27FC236}">
                <a16:creationId xmlns:a16="http://schemas.microsoft.com/office/drawing/2014/main" id="{2FE63491-5B39-453F-9331-02628CDA1D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10350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10350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10350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10350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AB41934A-8924-4019-8701-962D8EE8CD50}" type="slidenum">
              <a:rPr lang="fr-FR" altLang="fr-FR" sz="1400"/>
              <a:pPr eaLnBrk="1" hangingPunct="1"/>
              <a:t>4</a:t>
            </a:fld>
            <a:endParaRPr lang="fr-FR" altLang="fr-FR" sz="1400"/>
          </a:p>
        </p:txBody>
      </p:sp>
      <p:sp>
        <p:nvSpPr>
          <p:cNvPr id="11266" name="Espace réservé de l'image des diapositives 1">
            <a:extLst>
              <a:ext uri="{FF2B5EF4-FFF2-40B4-BE49-F238E27FC236}">
                <a16:creationId xmlns:a16="http://schemas.microsoft.com/office/drawing/2014/main" id="{E88F4D82-B3B5-47D0-A1AB-6A0D2B7E2FE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Espace réservé des commentaires 2">
            <a:extLst>
              <a:ext uri="{FF2B5EF4-FFF2-40B4-BE49-F238E27FC236}">
                <a16:creationId xmlns:a16="http://schemas.microsoft.com/office/drawing/2014/main" id="{306B70DE-85E1-456F-AA2B-25C700EEF6D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16D494-4930-4934-B5E1-C42341276A9F}" type="slidenum">
              <a:rPr lang="fr-FR" altLang="fr-FR" smtClean="0"/>
              <a:pPr/>
              <a:t>5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8221292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16D494-4930-4934-B5E1-C42341276A9F}" type="slidenum">
              <a:rPr lang="fr-FR" altLang="fr-FR" smtClean="0"/>
              <a:pPr/>
              <a:t>6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3144705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16D494-4930-4934-B5E1-C42341276A9F}" type="slidenum">
              <a:rPr lang="fr-FR" altLang="fr-FR" smtClean="0"/>
              <a:pPr/>
              <a:t>7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9775432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16D494-4930-4934-B5E1-C42341276A9F}" type="slidenum">
              <a:rPr lang="fr-FR" altLang="fr-FR" smtClean="0"/>
              <a:pPr/>
              <a:t>8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3249624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>
            <a:extLst>
              <a:ext uri="{FF2B5EF4-FFF2-40B4-BE49-F238E27FC236}">
                <a16:creationId xmlns:a16="http://schemas.microsoft.com/office/drawing/2014/main" id="{6941646A-886B-49EB-A6EA-C316F433EB6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10350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10350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10350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10350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52775B8A-42C9-4FB3-AE79-04E3797774E6}" type="slidenum">
              <a:rPr lang="fr-FR" altLang="fr-FR" sz="1400"/>
              <a:pPr eaLnBrk="1" hangingPunct="1"/>
              <a:t>9</a:t>
            </a:fld>
            <a:endParaRPr lang="fr-FR" altLang="fr-FR" sz="1400"/>
          </a:p>
        </p:txBody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id="{13FC84E6-7277-4F4F-9890-DD3F13B37B2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B44871BA-CBAF-41D7-B378-34CDBC71B10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 baseline="0"/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193361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ctr"/>
          <a:lstStyle>
            <a:lvl1pPr marL="0" indent="0" algn="ctr">
              <a:buNone/>
              <a:defRPr sz="2800" b="1">
                <a:solidFill>
                  <a:srgbClr val="0070C0"/>
                </a:solidFill>
                <a:latin typeface="Trebuchet MS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591494468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1100185-A3F5-4631-955B-0292E98267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 style du titre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92DE87D-C0BD-499F-A243-818D72C58F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/>
              <a:t>Cliquez pour modifier les styles du texte du masque</a:t>
            </a:r>
          </a:p>
          <a:p>
            <a:pPr lvl="1"/>
            <a:r>
              <a:rPr lang="en-US" altLang="fr-FR"/>
              <a:t>Deuxième niveau</a:t>
            </a:r>
          </a:p>
          <a:p>
            <a:pPr lvl="2"/>
            <a:r>
              <a:rPr lang="en-US" altLang="fr-FR"/>
              <a:t>Troisième niveau</a:t>
            </a:r>
          </a:p>
          <a:p>
            <a:pPr lvl="3"/>
            <a:r>
              <a:rPr lang="en-US" altLang="fr-FR"/>
              <a:t>Quatrième niveau</a:t>
            </a:r>
          </a:p>
          <a:p>
            <a:pPr lvl="4"/>
            <a:r>
              <a:rPr lang="en-US" alt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7" r:id="rId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anose="05000000000000000000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itre 1">
            <a:extLst>
              <a:ext uri="{FF2B5EF4-FFF2-40B4-BE49-F238E27FC236}">
                <a16:creationId xmlns:a16="http://schemas.microsoft.com/office/drawing/2014/main" id="{AF019BE5-D2BC-440F-98F1-AF8899456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fr-FR" sz="3200">
                <a:ea typeface="ＭＳ Ｐゴシック" panose="020B0600070205080204" pitchFamily="34" charset="-128"/>
              </a:rPr>
              <a:t>Switch to DTG-containing regimen</a:t>
            </a:r>
          </a:p>
        </p:txBody>
      </p:sp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4E546E76-5653-4017-BA91-6BF170E3C31D}"/>
              </a:ext>
            </a:extLst>
          </p:cNvPr>
          <p:cNvSpPr txBox="1">
            <a:spLocks/>
          </p:cNvSpPr>
          <p:nvPr/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9pPr>
          </a:lstStyle>
          <a:p>
            <a:pPr defTabSz="914400">
              <a:buClr>
                <a:srgbClr val="C00000"/>
              </a:buClr>
            </a:pPr>
            <a:r>
              <a:rPr lang="en-US" altLang="fr-FR" sz="2800" b="1" kern="0" dirty="0">
                <a:solidFill>
                  <a:srgbClr val="B2B2B2"/>
                </a:solidFill>
                <a:latin typeface="Calibri" panose="020F0502020204030204" pitchFamily="34" charset="0"/>
              </a:rPr>
              <a:t>STRIIVING Study</a:t>
            </a:r>
          </a:p>
          <a:p>
            <a:pPr defTabSz="914400">
              <a:buClr>
                <a:srgbClr val="C00000"/>
              </a:buClr>
            </a:pPr>
            <a:r>
              <a:rPr lang="en-US" altLang="fr-FR" sz="2800" b="1" kern="0" dirty="0">
                <a:latin typeface="Calibri" panose="020F0502020204030204" pitchFamily="34" charset="0"/>
              </a:rPr>
              <a:t>NEAT 022 Study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2" name="Line 172">
            <a:extLst>
              <a:ext uri="{FF2B5EF4-FFF2-40B4-BE49-F238E27FC236}">
                <a16:creationId xmlns:a16="http://schemas.microsoft.com/office/drawing/2014/main" id="{AA982E2E-BBFA-4542-B499-3354D24AE735}"/>
              </a:ext>
            </a:extLst>
          </p:cNvPr>
          <p:cNvSpPr>
            <a:spLocks noChangeShapeType="1"/>
          </p:cNvSpPr>
          <p:nvPr/>
        </p:nvSpPr>
        <p:spPr bwMode="auto">
          <a:xfrm>
            <a:off x="6223000" y="2227263"/>
            <a:ext cx="0" cy="2151062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45" name="Espace réservé du contenu 2">
            <a:extLst>
              <a:ext uri="{FF2B5EF4-FFF2-40B4-BE49-F238E27FC236}">
                <a16:creationId xmlns:a16="http://schemas.microsoft.com/office/drawing/2014/main" id="{C30234B6-2EB2-4789-ABBC-51E3477B3323}"/>
              </a:ext>
            </a:extLst>
          </p:cNvPr>
          <p:cNvSpPr txBox="1">
            <a:spLocks/>
          </p:cNvSpPr>
          <p:nvPr/>
        </p:nvSpPr>
        <p:spPr bwMode="auto">
          <a:xfrm>
            <a:off x="287338" y="1125538"/>
            <a:ext cx="77501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 defTabSz="914400" eaLnBrk="1" hangingPunct="1"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</a:pPr>
            <a:r>
              <a:rPr lang="en-GB" altLang="fr-FR" b="1">
                <a:solidFill>
                  <a:srgbClr val="CC3300"/>
                </a:solidFill>
                <a:latin typeface="Calibri" panose="020F0502020204030204" pitchFamily="34" charset="0"/>
              </a:rPr>
              <a:t>Design</a:t>
            </a:r>
          </a:p>
        </p:txBody>
      </p:sp>
      <p:sp>
        <p:nvSpPr>
          <p:cNvPr id="6146" name="Espace réservé du contenu 2">
            <a:extLst>
              <a:ext uri="{FF2B5EF4-FFF2-40B4-BE49-F238E27FC236}">
                <a16:creationId xmlns:a16="http://schemas.microsoft.com/office/drawing/2014/main" id="{B16254A5-572C-4A4E-8DC6-6B6887FB34FE}"/>
              </a:ext>
            </a:extLst>
          </p:cNvPr>
          <p:cNvSpPr>
            <a:spLocks/>
          </p:cNvSpPr>
          <p:nvPr/>
        </p:nvSpPr>
        <p:spPr bwMode="auto">
          <a:xfrm>
            <a:off x="287338" y="4707780"/>
            <a:ext cx="8748712" cy="2033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indent="-342900" algn="l" defTabSz="914400">
              <a:spcBef>
                <a:spcPts val="0"/>
              </a:spcBef>
              <a:buClr>
                <a:srgbClr val="CC3300"/>
              </a:buClr>
              <a:buFont typeface="Wingdings" charset="0"/>
              <a:buChar char="§"/>
              <a:defRPr/>
            </a:pPr>
            <a:r>
              <a:rPr lang="en-GB" sz="2400" b="1" dirty="0">
                <a:solidFill>
                  <a:srgbClr val="CC3300"/>
                </a:solidFill>
                <a:latin typeface="Calibri" charset="0"/>
                <a:ea typeface="ＭＳ Ｐゴシック" charset="0"/>
                <a:cs typeface="ＭＳ Ｐゴシック" charset="0"/>
              </a:rPr>
              <a:t>Primary endpoints</a:t>
            </a:r>
          </a:p>
          <a:p>
            <a:pPr marL="515938" lvl="1" indent="-342900" algn="l" defTabSz="914400">
              <a:spcBef>
                <a:spcPts val="0"/>
              </a:spcBef>
              <a:buClr>
                <a:srgbClr val="CC3300"/>
              </a:buClr>
              <a:buFont typeface="Arial" charset="0"/>
              <a:buChar char="–"/>
              <a:defRPr/>
            </a:pPr>
            <a:r>
              <a:rPr lang="en-GB" sz="1600" dirty="0">
                <a:solidFill>
                  <a:srgbClr val="000066"/>
                </a:solidFill>
                <a:latin typeface="Arial" charset="0"/>
                <a:ea typeface="ＭＳ Ｐゴシック" charset="0"/>
                <a:cs typeface="ＭＳ Ｐゴシック" charset="0"/>
              </a:rPr>
              <a:t>Proportion of patients with </a:t>
            </a:r>
            <a:r>
              <a:rPr lang="en-GB" sz="1600" dirty="0" err="1">
                <a:solidFill>
                  <a:srgbClr val="000066"/>
                </a:solidFill>
                <a:latin typeface="Arial" charset="0"/>
                <a:ea typeface="ＭＳ Ｐゴシック" charset="0"/>
                <a:cs typeface="ＭＳ Ｐゴシック" charset="0"/>
              </a:rPr>
              <a:t>virological</a:t>
            </a:r>
            <a:r>
              <a:rPr lang="en-GB" sz="1600" dirty="0">
                <a:solidFill>
                  <a:srgbClr val="000066"/>
                </a:solidFill>
                <a:latin typeface="Arial" charset="0"/>
                <a:ea typeface="ＭＳ Ｐゴシック" charset="0"/>
                <a:cs typeface="ＭＳ Ｐゴシック" charset="0"/>
              </a:rPr>
              <a:t> success at W48 (no consecutive HIV-1 </a:t>
            </a:r>
            <a:br>
              <a:rPr lang="en-GB" sz="1600" dirty="0">
                <a:solidFill>
                  <a:srgbClr val="000066"/>
                </a:solidFill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GB" sz="1600" dirty="0">
                <a:solidFill>
                  <a:srgbClr val="000066"/>
                </a:solidFill>
                <a:latin typeface="Arial" charset="0"/>
                <a:ea typeface="ＭＳ Ｐゴシック" charset="0"/>
                <a:cs typeface="ＭＳ Ｐゴシック" charset="0"/>
              </a:rPr>
              <a:t>RNA &gt; 50 c/mL and no treatment discontinuation): non-inferiority of DTG, by ITT,</a:t>
            </a:r>
            <a:br>
              <a:rPr lang="en-GB" sz="1600" dirty="0">
                <a:solidFill>
                  <a:srgbClr val="000066"/>
                </a:solidFill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GB" sz="1600" dirty="0">
                <a:solidFill>
                  <a:srgbClr val="000066"/>
                </a:solidFill>
                <a:latin typeface="Arial" charset="0"/>
                <a:ea typeface="ＭＳ Ｐゴシック" charset="0"/>
                <a:cs typeface="ＭＳ Ｐゴシック" charset="0"/>
              </a:rPr>
              <a:t>Kaplan-Meier analysis; </a:t>
            </a:r>
            <a:r>
              <a:rPr lang="en-US" sz="1600" dirty="0">
                <a:solidFill>
                  <a:srgbClr val="000066"/>
                </a:solidFill>
                <a:latin typeface="Arial" charset="0"/>
                <a:ea typeface="ＭＳ Ｐゴシック" charset="0"/>
                <a:cs typeface="ＭＳ Ｐゴシック" charset="0"/>
              </a:rPr>
              <a:t>lower limit of the 95% CI for the difference = - 10%, power 90% </a:t>
            </a:r>
            <a:endParaRPr lang="en-GB" sz="1600" dirty="0">
              <a:solidFill>
                <a:srgbClr val="000066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marL="515938" lvl="2" indent="-342900" algn="l" defTabSz="914400">
              <a:spcBef>
                <a:spcPts val="0"/>
              </a:spcBef>
              <a:buClr>
                <a:srgbClr val="CC3300"/>
              </a:buClr>
              <a:buFont typeface="Arial" charset="0"/>
              <a:buChar char="–"/>
              <a:defRPr/>
            </a:pPr>
            <a:r>
              <a:rPr lang="en-GB" sz="1600" dirty="0">
                <a:solidFill>
                  <a:srgbClr val="000066"/>
                </a:solidFill>
                <a:latin typeface="Arial" charset="0"/>
                <a:ea typeface="ＭＳ Ｐゴシック" charset="0"/>
                <a:cs typeface="ＭＳ Ｐゴシック" charset="0"/>
              </a:rPr>
              <a:t>Mean percentage changes in fasting lipid total cholesterol at W48 (between treatment difference of 12%, 99% power)</a:t>
            </a:r>
          </a:p>
        </p:txBody>
      </p:sp>
      <p:graphicFrame>
        <p:nvGraphicFramePr>
          <p:cNvPr id="14366" name="Group 30">
            <a:extLst>
              <a:ext uri="{FF2B5EF4-FFF2-40B4-BE49-F238E27FC236}">
                <a16:creationId xmlns:a16="http://schemas.microsoft.com/office/drawing/2014/main" id="{1DAD24EE-75C7-4EB0-BE77-092F216B48E7}"/>
              </a:ext>
            </a:extLst>
          </p:cNvPr>
          <p:cNvGraphicFramePr>
            <a:graphicFrameLocks noGrp="1"/>
          </p:cNvGraphicFramePr>
          <p:nvPr/>
        </p:nvGraphicFramePr>
        <p:xfrm>
          <a:off x="4562475" y="2570163"/>
          <a:ext cx="3360738" cy="749300"/>
        </p:xfrm>
        <a:graphic>
          <a:graphicData uri="http://schemas.openxmlformats.org/drawingml/2006/table">
            <a:tbl>
              <a:tblPr/>
              <a:tblGrid>
                <a:gridCol w="33607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49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Switch to DTG + 2 NRTIs (unchanged)</a:t>
                      </a:r>
                    </a:p>
                  </a:txBody>
                  <a:tcPr marL="91426" marR="91426" marT="45662" marB="4566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367" name="Group 31">
            <a:extLst>
              <a:ext uri="{FF2B5EF4-FFF2-40B4-BE49-F238E27FC236}">
                <a16:creationId xmlns:a16="http://schemas.microsoft.com/office/drawing/2014/main" id="{F873F239-ADEF-4CE6-9CBD-42D305E5F8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2458457"/>
              </p:ext>
            </p:extLst>
          </p:nvPr>
        </p:nvGraphicFramePr>
        <p:xfrm>
          <a:off x="4562475" y="3589338"/>
          <a:ext cx="1663700" cy="722376"/>
        </p:xfrm>
        <a:graphic>
          <a:graphicData uri="http://schemas.openxmlformats.org/drawingml/2006/table">
            <a:tbl>
              <a:tblPr/>
              <a:tblGrid>
                <a:gridCol w="1663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905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Continuation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PI/r + 2 NRTIs (unchanged)</a:t>
                      </a:r>
                    </a:p>
                  </a:txBody>
                  <a:tcPr marL="91401" marR="914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159" name="ZoneTexte 69">
            <a:extLst>
              <a:ext uri="{FF2B5EF4-FFF2-40B4-BE49-F238E27FC236}">
                <a16:creationId xmlns:a16="http://schemas.microsoft.com/office/drawing/2014/main" id="{C9C2CF6D-2140-4868-871F-55EEA23B11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0113" y="6608763"/>
            <a:ext cx="3200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defTabSz="914400" eaLnBrk="1" hangingPunct="1"/>
            <a:r>
              <a:rPr lang="en-GB" altLang="fr-FR" sz="1200" i="1" dirty="0" err="1">
                <a:solidFill>
                  <a:srgbClr val="CC3300"/>
                </a:solidFill>
              </a:rPr>
              <a:t>Gatell</a:t>
            </a:r>
            <a:r>
              <a:rPr lang="en-GB" altLang="fr-FR" sz="1200" i="1" dirty="0">
                <a:solidFill>
                  <a:srgbClr val="CC3300"/>
                </a:solidFill>
              </a:rPr>
              <a:t> JM. AIDS 2017; 31:2503-14</a:t>
            </a:r>
          </a:p>
        </p:txBody>
      </p:sp>
      <p:sp>
        <p:nvSpPr>
          <p:cNvPr id="6160" name="AutoShape 162">
            <a:extLst>
              <a:ext uri="{FF2B5EF4-FFF2-40B4-BE49-F238E27FC236}">
                <a16:creationId xmlns:a16="http://schemas.microsoft.com/office/drawing/2014/main" id="{6B6AE590-AC54-4313-8182-271237FF98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70663"/>
            <a:ext cx="828675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/>
            <a:r>
              <a:rPr lang="en-GB" altLang="fr-FR" sz="1200" b="1" i="1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NEAT 022</a:t>
            </a:r>
          </a:p>
        </p:txBody>
      </p:sp>
      <p:cxnSp>
        <p:nvCxnSpPr>
          <p:cNvPr id="6161" name="Connecteur droit 66">
            <a:extLst>
              <a:ext uri="{FF2B5EF4-FFF2-40B4-BE49-F238E27FC236}">
                <a16:creationId xmlns:a16="http://schemas.microsoft.com/office/drawing/2014/main" id="{FBFCCC6C-67F6-4F08-8256-9674078319A1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3249613" y="2654300"/>
            <a:ext cx="611188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6162" name="Oval 170">
            <a:extLst>
              <a:ext uri="{FF2B5EF4-FFF2-40B4-BE49-F238E27FC236}">
                <a16:creationId xmlns:a16="http://schemas.microsoft.com/office/drawing/2014/main" id="{8642809C-D46A-4B4C-B685-A8FCFC2038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4475" y="1341438"/>
            <a:ext cx="1539875" cy="1014412"/>
          </a:xfrm>
          <a:prstGeom prst="ellipse">
            <a:avLst/>
          </a:prstGeom>
          <a:solidFill>
            <a:srgbClr val="E5E5F7"/>
          </a:solidFill>
          <a:ln>
            <a:noFill/>
          </a:ln>
          <a:effectLst>
            <a:prstShdw prst="shdw17" dist="17961" dir="2700000">
              <a:srgbClr val="8989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/>
            <a:r>
              <a:rPr lang="en-GB" altLang="fr-FR" sz="12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Randomisation</a:t>
            </a:r>
          </a:p>
          <a:p>
            <a:pPr defTabSz="914400" eaLnBrk="1" hangingPunct="1"/>
            <a:r>
              <a:rPr lang="en-GB" altLang="fr-FR" sz="12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stratified by country</a:t>
            </a:r>
          </a:p>
          <a:p>
            <a:pPr defTabSz="914400" eaLnBrk="1" hangingPunct="1"/>
            <a:r>
              <a:rPr lang="en-GB" altLang="fr-FR" sz="12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1 : 1</a:t>
            </a:r>
          </a:p>
          <a:p>
            <a:pPr defTabSz="914400" eaLnBrk="1" hangingPunct="1"/>
            <a:r>
              <a:rPr lang="en-GB" altLang="fr-FR" sz="12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Open label</a:t>
            </a:r>
          </a:p>
        </p:txBody>
      </p:sp>
      <p:sp>
        <p:nvSpPr>
          <p:cNvPr id="6163" name="AutoShape 162">
            <a:extLst>
              <a:ext uri="{FF2B5EF4-FFF2-40B4-BE49-F238E27FC236}">
                <a16:creationId xmlns:a16="http://schemas.microsoft.com/office/drawing/2014/main" id="{72B3BB15-5C9C-4ED6-868B-9CC88C7E10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506" y="2348880"/>
            <a:ext cx="3022358" cy="212400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/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6 European countries</a:t>
            </a:r>
          </a:p>
          <a:p>
            <a:pPr defTabSz="914400" eaLnBrk="1" hangingPunct="1"/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HIV+ ≥ 50 years or </a:t>
            </a:r>
          </a:p>
          <a:p>
            <a:pPr defTabSz="914400" eaLnBrk="1" hangingPunct="1"/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≥ 18 years with Framingham</a:t>
            </a:r>
          </a:p>
          <a:p>
            <a:pPr defTabSz="914400" eaLnBrk="1" hangingPunct="1"/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risk score &gt; 10% at 10 years</a:t>
            </a:r>
          </a:p>
          <a:p>
            <a:pPr defTabSz="914400" eaLnBrk="1" hangingPunct="1"/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On PI/r + 2 NRTIs &gt; 6 months</a:t>
            </a:r>
          </a:p>
          <a:p>
            <a:pPr defTabSz="914400" eaLnBrk="1" hangingPunct="1"/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HIV RNA &lt; 50 c/mL ≥ 6 months</a:t>
            </a:r>
          </a:p>
          <a:p>
            <a:pPr defTabSz="914400" eaLnBrk="1" hangingPunct="1"/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No documented primary </a:t>
            </a:r>
          </a:p>
          <a:p>
            <a:pPr defTabSz="914400" eaLnBrk="1" hangingPunct="1"/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resistance mutations</a:t>
            </a:r>
          </a:p>
        </p:txBody>
      </p:sp>
      <p:cxnSp>
        <p:nvCxnSpPr>
          <p:cNvPr id="6164" name="AutoShape 60">
            <a:extLst>
              <a:ext uri="{FF2B5EF4-FFF2-40B4-BE49-F238E27FC236}">
                <a16:creationId xmlns:a16="http://schemas.microsoft.com/office/drawing/2014/main" id="{0F1136F4-C297-4CAC-85A1-0120F47D43AE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H="1" flipV="1">
            <a:off x="4548188" y="2963863"/>
            <a:ext cx="1587" cy="993775"/>
          </a:xfrm>
          <a:prstGeom prst="bentConnector3">
            <a:avLst>
              <a:gd name="adj1" fmla="val -48000014"/>
            </a:avLst>
          </a:prstGeom>
          <a:noFill/>
          <a:ln w="38100">
            <a:solidFill>
              <a:schemeClr val="accent2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6165" name="Line 63">
            <a:extLst>
              <a:ext uri="{FF2B5EF4-FFF2-40B4-BE49-F238E27FC236}">
                <a16:creationId xmlns:a16="http://schemas.microsoft.com/office/drawing/2014/main" id="{D8194742-1C4D-4262-B645-F8922A0BDB6D}"/>
              </a:ext>
            </a:extLst>
          </p:cNvPr>
          <p:cNvSpPr>
            <a:spLocks noChangeShapeType="1"/>
          </p:cNvSpPr>
          <p:nvPr/>
        </p:nvSpPr>
        <p:spPr bwMode="auto">
          <a:xfrm>
            <a:off x="3338513" y="3454400"/>
            <a:ext cx="433387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66" name="Rectangle 9">
            <a:extLst>
              <a:ext uri="{FF2B5EF4-FFF2-40B4-BE49-F238E27FC236}">
                <a16:creationId xmlns:a16="http://schemas.microsoft.com/office/drawing/2014/main" id="{D52550FA-C265-4D6B-98F0-DAE0DAEEFA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0313" y="3630613"/>
            <a:ext cx="82708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/>
            <a:r>
              <a:rPr lang="en-GB" altLang="fr-FR" sz="1600" b="1">
                <a:solidFill>
                  <a:srgbClr val="CC33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 = 210</a:t>
            </a:r>
          </a:p>
        </p:txBody>
      </p:sp>
      <p:sp>
        <p:nvSpPr>
          <p:cNvPr id="6167" name="Rectangle 8">
            <a:extLst>
              <a:ext uri="{FF2B5EF4-FFF2-40B4-BE49-F238E27FC236}">
                <a16:creationId xmlns:a16="http://schemas.microsoft.com/office/drawing/2014/main" id="{6BE626FE-2AED-4FB4-91DB-870EFCDCA6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0313" y="2636838"/>
            <a:ext cx="82708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/>
            <a:r>
              <a:rPr lang="en-GB" altLang="fr-FR" sz="1600" b="1" dirty="0">
                <a:solidFill>
                  <a:srgbClr val="CC33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 = 205</a:t>
            </a:r>
          </a:p>
        </p:txBody>
      </p:sp>
      <p:sp>
        <p:nvSpPr>
          <p:cNvPr id="28781" name="Oval 109">
            <a:extLst>
              <a:ext uri="{FF2B5EF4-FFF2-40B4-BE49-F238E27FC236}">
                <a16:creationId xmlns:a16="http://schemas.microsoft.com/office/drawing/2014/main" id="{F94351F6-CF4E-413B-BA6F-ACE0A82755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7625" y="1687513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defTabSz="914400">
              <a:defRPr/>
            </a:pPr>
            <a:r>
              <a:rPr lang="en-GB" sz="1600" b="1" dirty="0">
                <a:solidFill>
                  <a:srgbClr val="0066FF"/>
                </a:solidFill>
                <a:latin typeface="Calibri" pitchFamily="34" charset="0"/>
              </a:rPr>
              <a:t>W96</a:t>
            </a:r>
            <a:endParaRPr lang="en-GB" sz="1600" dirty="0">
              <a:solidFill>
                <a:srgbClr val="0066FF"/>
              </a:solidFill>
              <a:latin typeface="Calibri" pitchFamily="34" charset="0"/>
            </a:endParaRPr>
          </a:p>
        </p:txBody>
      </p:sp>
      <p:sp>
        <p:nvSpPr>
          <p:cNvPr id="6169" name="Line 172">
            <a:extLst>
              <a:ext uri="{FF2B5EF4-FFF2-40B4-BE49-F238E27FC236}">
                <a16:creationId xmlns:a16="http://schemas.microsoft.com/office/drawing/2014/main" id="{B3F953C0-778A-4714-8335-49F84D65789C}"/>
              </a:ext>
            </a:extLst>
          </p:cNvPr>
          <p:cNvSpPr>
            <a:spLocks noChangeShapeType="1"/>
          </p:cNvSpPr>
          <p:nvPr/>
        </p:nvSpPr>
        <p:spPr bwMode="auto">
          <a:xfrm>
            <a:off x="7950200" y="2227263"/>
            <a:ext cx="0" cy="2151062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70" name="Titre 2">
            <a:extLst>
              <a:ext uri="{FF2B5EF4-FFF2-40B4-BE49-F238E27FC236}">
                <a16:creationId xmlns:a16="http://schemas.microsoft.com/office/drawing/2014/main" id="{4D4CBEA2-94C6-4FD3-8C36-C7E4629B5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" y="44450"/>
            <a:ext cx="9024938" cy="1106488"/>
          </a:xfrm>
        </p:spPr>
        <p:txBody>
          <a:bodyPr/>
          <a:lstStyle/>
          <a:p>
            <a:r>
              <a:rPr lang="en-GB" altLang="fr-FR">
                <a:ea typeface="ＭＳ Ｐゴシック" panose="020B0600070205080204" pitchFamily="34" charset="-128"/>
              </a:rPr>
              <a:t>NEAT 022 Study: Switch to DTG vs continuation </a:t>
            </a:r>
            <a:br>
              <a:rPr lang="en-GB" altLang="fr-FR">
                <a:ea typeface="ＭＳ Ｐゴシック" panose="020B0600070205080204" pitchFamily="34" charset="-128"/>
              </a:rPr>
            </a:br>
            <a:r>
              <a:rPr lang="en-GB" altLang="fr-FR">
                <a:ea typeface="ＭＳ Ｐゴシック" panose="020B0600070205080204" pitchFamily="34" charset="-128"/>
              </a:rPr>
              <a:t>of PI/r in patients with high cardiovascular risk</a:t>
            </a:r>
          </a:p>
        </p:txBody>
      </p:sp>
      <p:sp>
        <p:nvSpPr>
          <p:cNvPr id="19" name="Oval 109">
            <a:extLst>
              <a:ext uri="{FF2B5EF4-FFF2-40B4-BE49-F238E27FC236}">
                <a16:creationId xmlns:a16="http://schemas.microsoft.com/office/drawing/2014/main" id="{BD845317-0102-4102-A263-085B083F42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0425" y="1687513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defTabSz="914400">
              <a:defRPr/>
            </a:pPr>
            <a:r>
              <a:rPr lang="en-GB" sz="1600" b="1" dirty="0">
                <a:solidFill>
                  <a:srgbClr val="0066FF"/>
                </a:solidFill>
                <a:latin typeface="Calibri" pitchFamily="34" charset="0"/>
              </a:rPr>
              <a:t>W48</a:t>
            </a:r>
            <a:endParaRPr lang="en-GB" sz="1600" dirty="0">
              <a:solidFill>
                <a:srgbClr val="0066FF"/>
              </a:solidFill>
              <a:latin typeface="Calibri" pitchFamily="34" charset="0"/>
            </a:endParaRPr>
          </a:p>
        </p:txBody>
      </p:sp>
      <p:graphicFrame>
        <p:nvGraphicFramePr>
          <p:cNvPr id="21" name="Group 31">
            <a:extLst>
              <a:ext uri="{FF2B5EF4-FFF2-40B4-BE49-F238E27FC236}">
                <a16:creationId xmlns:a16="http://schemas.microsoft.com/office/drawing/2014/main" id="{273F9645-1F80-4629-850C-A353D19898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4412776"/>
              </p:ext>
            </p:extLst>
          </p:nvPr>
        </p:nvGraphicFramePr>
        <p:xfrm>
          <a:off x="6259513" y="3589338"/>
          <a:ext cx="1663700" cy="722376"/>
        </p:xfrm>
        <a:graphic>
          <a:graphicData uri="http://schemas.openxmlformats.org/drawingml/2006/table">
            <a:tbl>
              <a:tblPr/>
              <a:tblGrid>
                <a:gridCol w="1663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223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Switch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DTG + 2 NRTIs</a:t>
                      </a:r>
                    </a:p>
                  </a:txBody>
                  <a:tcPr marL="91401" marR="914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473" name="Group 89">
            <a:extLst>
              <a:ext uri="{FF2B5EF4-FFF2-40B4-BE49-F238E27FC236}">
                <a16:creationId xmlns:a16="http://schemas.microsoft.com/office/drawing/2014/main" id="{82E3E8D5-8F37-479B-B074-B45F3B38BBEA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475177463"/>
              </p:ext>
            </p:extLst>
          </p:nvPr>
        </p:nvGraphicFramePr>
        <p:xfrm>
          <a:off x="569913" y="1676400"/>
          <a:ext cx="8105775" cy="4689473"/>
        </p:xfrm>
        <a:graphic>
          <a:graphicData uri="http://schemas.openxmlformats.org/drawingml/2006/table">
            <a:tbl>
              <a:tblPr/>
              <a:tblGrid>
                <a:gridCol w="44682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87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187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71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L="89991" marR="89991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DTG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N = 205</a:t>
                      </a:r>
                    </a:p>
                  </a:txBody>
                  <a:tcPr marL="89991" marR="89991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PI/r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N = 210</a:t>
                      </a:r>
                    </a:p>
                  </a:txBody>
                  <a:tcPr marL="89991" marR="89991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69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Female, %</a:t>
                      </a:r>
                    </a:p>
                  </a:txBody>
                  <a:tcPr marL="89991" marR="89991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11.7</a:t>
                      </a:r>
                    </a:p>
                  </a:txBody>
                  <a:tcPr marL="89991" marR="89991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10.0</a:t>
                      </a:r>
                    </a:p>
                  </a:txBody>
                  <a:tcPr marL="89991" marR="89991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9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Age &gt; 50 years, %</a:t>
                      </a:r>
                    </a:p>
                  </a:txBody>
                  <a:tcPr marL="89991" marR="89991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87.3</a:t>
                      </a:r>
                    </a:p>
                  </a:txBody>
                  <a:tcPr marL="89991" marR="89991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87.6</a:t>
                      </a:r>
                    </a:p>
                  </a:txBody>
                  <a:tcPr marL="89991" marR="89991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69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Framingham score &gt; 10 % at 10 years, %</a:t>
                      </a:r>
                    </a:p>
                  </a:txBody>
                  <a:tcPr marL="89991" marR="89991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75.6</a:t>
                      </a:r>
                    </a:p>
                  </a:txBody>
                  <a:tcPr marL="89991" marR="89991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71.9</a:t>
                      </a:r>
                    </a:p>
                  </a:txBody>
                  <a:tcPr marL="89991" marR="89991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69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CD4 cell count (/mm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), median</a:t>
                      </a:r>
                    </a:p>
                  </a:txBody>
                  <a:tcPr marL="89991" marR="89991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635</a:t>
                      </a:r>
                    </a:p>
                  </a:txBody>
                  <a:tcPr marL="89991" marR="89991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585</a:t>
                      </a:r>
                    </a:p>
                  </a:txBody>
                  <a:tcPr marL="89991" marR="89991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69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HIV RNA &gt; 50 c/mL, %</a:t>
                      </a:r>
                    </a:p>
                  </a:txBody>
                  <a:tcPr marL="89991" marR="89991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3.4</a:t>
                      </a:r>
                    </a:p>
                  </a:txBody>
                  <a:tcPr marL="89991" marR="89991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0.5</a:t>
                      </a:r>
                    </a:p>
                  </a:txBody>
                  <a:tcPr marL="89991" marR="89991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69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HCV serology positive, %</a:t>
                      </a:r>
                    </a:p>
                  </a:txBody>
                  <a:tcPr marL="89991" marR="89991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13.4</a:t>
                      </a:r>
                    </a:p>
                  </a:txBody>
                  <a:tcPr marL="89991" marR="89991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11.6</a:t>
                      </a:r>
                    </a:p>
                  </a:txBody>
                  <a:tcPr marL="89991" marR="89991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69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Years of HIV RNA &lt; 50 c/mL, median</a:t>
                      </a:r>
                    </a:p>
                  </a:txBody>
                  <a:tcPr marL="89991" marR="89991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4.9</a:t>
                      </a:r>
                    </a:p>
                  </a:txBody>
                  <a:tcPr marL="89991" marR="89991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5.3</a:t>
                      </a:r>
                    </a:p>
                  </a:txBody>
                  <a:tcPr marL="89991" marR="89991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433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Discontinuation before W48, N (%)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For lack of efficacy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For adverse event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Death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Lost to follow-up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Withdrew consent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Other</a:t>
                      </a:r>
                    </a:p>
                  </a:txBody>
                  <a:tcPr marL="89991" marR="89991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14 (6.8)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marL="89991" marR="89991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10 (4.8)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marL="89991" marR="89991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8235" name="Rectangle 8">
            <a:extLst>
              <a:ext uri="{FF2B5EF4-FFF2-40B4-BE49-F238E27FC236}">
                <a16:creationId xmlns:a16="http://schemas.microsoft.com/office/drawing/2014/main" id="{1B8B30B1-95C5-4DF3-A9E4-4C43767B60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1688" y="1282700"/>
            <a:ext cx="7516812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ts val="1525"/>
              </a:lnSpc>
              <a:spcBef>
                <a:spcPct val="20000"/>
              </a:spcBef>
            </a:pPr>
            <a:r>
              <a:rPr lang="en-GB" altLang="fr-FR" b="1" dirty="0">
                <a:solidFill>
                  <a:srgbClr val="CC3300"/>
                </a:solidFill>
                <a:latin typeface="Calibri" panose="020F0502020204030204" pitchFamily="34" charset="0"/>
              </a:rPr>
              <a:t>Baseline characteristics and patient disposition</a:t>
            </a:r>
          </a:p>
        </p:txBody>
      </p:sp>
      <p:sp>
        <p:nvSpPr>
          <p:cNvPr id="8237" name="AutoShape 162">
            <a:extLst>
              <a:ext uri="{FF2B5EF4-FFF2-40B4-BE49-F238E27FC236}">
                <a16:creationId xmlns:a16="http://schemas.microsoft.com/office/drawing/2014/main" id="{3C3D6CCC-0B19-4A73-9B75-4BFB5F2885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70663"/>
            <a:ext cx="828675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/>
            <a:r>
              <a:rPr lang="en-GB" altLang="fr-FR" sz="1200" b="1" i="1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NEAT 022</a:t>
            </a:r>
          </a:p>
        </p:txBody>
      </p:sp>
      <p:sp>
        <p:nvSpPr>
          <p:cNvPr id="8238" name="Titre 2">
            <a:extLst>
              <a:ext uri="{FF2B5EF4-FFF2-40B4-BE49-F238E27FC236}">
                <a16:creationId xmlns:a16="http://schemas.microsoft.com/office/drawing/2014/main" id="{937CCFF5-170D-44A9-9C36-E14FBB2CEE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" y="44450"/>
            <a:ext cx="9024938" cy="1106488"/>
          </a:xfrm>
        </p:spPr>
        <p:txBody>
          <a:bodyPr/>
          <a:lstStyle/>
          <a:p>
            <a:r>
              <a:rPr lang="en-GB" altLang="fr-FR">
                <a:ea typeface="ＭＳ Ｐゴシック" panose="020B0600070205080204" pitchFamily="34" charset="-128"/>
              </a:rPr>
              <a:t>NEAT 022 Study: Switch to DTG vs continuation </a:t>
            </a:r>
            <a:br>
              <a:rPr lang="en-GB" altLang="fr-FR">
                <a:ea typeface="ＭＳ Ｐゴシック" panose="020B0600070205080204" pitchFamily="34" charset="-128"/>
              </a:rPr>
            </a:br>
            <a:r>
              <a:rPr lang="en-GB" altLang="fr-FR">
                <a:ea typeface="ＭＳ Ｐゴシック" panose="020B0600070205080204" pitchFamily="34" charset="-128"/>
              </a:rPr>
              <a:t>of PI/r in patients with high cardiovascular risk</a:t>
            </a:r>
          </a:p>
        </p:txBody>
      </p:sp>
      <p:sp>
        <p:nvSpPr>
          <p:cNvPr id="7" name="ZoneTexte 69">
            <a:extLst>
              <a:ext uri="{FF2B5EF4-FFF2-40B4-BE49-F238E27FC236}">
                <a16:creationId xmlns:a16="http://schemas.microsoft.com/office/drawing/2014/main" id="{C9C2CF6D-2140-4868-871F-55EEA23B11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0113" y="6608763"/>
            <a:ext cx="3200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defTabSz="914400" eaLnBrk="1" hangingPunct="1"/>
            <a:r>
              <a:rPr lang="en-GB" altLang="fr-FR" sz="1200" i="1" dirty="0" err="1">
                <a:solidFill>
                  <a:srgbClr val="CC3300"/>
                </a:solidFill>
              </a:rPr>
              <a:t>Gatell</a:t>
            </a:r>
            <a:r>
              <a:rPr lang="en-GB" altLang="fr-FR" sz="1200" i="1" dirty="0">
                <a:solidFill>
                  <a:srgbClr val="CC3300"/>
                </a:solidFill>
              </a:rPr>
              <a:t> JM. AIDS 2017; 31:2503-14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473" name="Group 89">
            <a:extLst>
              <a:ext uri="{FF2B5EF4-FFF2-40B4-BE49-F238E27FC236}">
                <a16:creationId xmlns:a16="http://schemas.microsoft.com/office/drawing/2014/main" id="{116504D0-3B58-4F94-A5DD-5986AC8D0A4D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332555177"/>
              </p:ext>
            </p:extLst>
          </p:nvPr>
        </p:nvGraphicFramePr>
        <p:xfrm>
          <a:off x="569913" y="1556792"/>
          <a:ext cx="8105775" cy="4946846"/>
        </p:xfrm>
        <a:graphic>
          <a:graphicData uri="http://schemas.openxmlformats.org/drawingml/2006/table">
            <a:tbl>
              <a:tblPr/>
              <a:tblGrid>
                <a:gridCol w="4468812">
                  <a:extLst>
                    <a:ext uri="{9D8B030D-6E8A-4147-A177-3AD203B41FA5}">
                      <a16:colId xmlns:a16="http://schemas.microsoft.com/office/drawing/2014/main" val="3448724282"/>
                    </a:ext>
                  </a:extLst>
                </a:gridCol>
                <a:gridCol w="1817688">
                  <a:extLst>
                    <a:ext uri="{9D8B030D-6E8A-4147-A177-3AD203B41FA5}">
                      <a16:colId xmlns:a16="http://schemas.microsoft.com/office/drawing/2014/main" val="3777653007"/>
                    </a:ext>
                  </a:extLst>
                </a:gridCol>
                <a:gridCol w="1819275">
                  <a:extLst>
                    <a:ext uri="{9D8B030D-6E8A-4147-A177-3AD203B41FA5}">
                      <a16:colId xmlns:a16="http://schemas.microsoft.com/office/drawing/2014/main" val="890907816"/>
                    </a:ext>
                  </a:extLst>
                </a:gridCol>
              </a:tblGrid>
              <a:tr h="556486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GB" alt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89991" marR="89991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DTG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N = 205</a:t>
                      </a:r>
                    </a:p>
                  </a:txBody>
                  <a:tcPr marL="89991" marR="89991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PI/r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N = 210</a:t>
                      </a:r>
                    </a:p>
                  </a:txBody>
                  <a:tcPr marL="89991" marR="89991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94021"/>
                  </a:ext>
                </a:extLst>
              </a:tr>
              <a:tr h="26568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Current smoker, %</a:t>
                      </a:r>
                    </a:p>
                  </a:txBody>
                  <a:tcPr marL="89991" marR="89991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38</a:t>
                      </a:r>
                    </a:p>
                  </a:txBody>
                  <a:tcPr marL="89991" marR="89991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37.8</a:t>
                      </a:r>
                    </a:p>
                  </a:txBody>
                  <a:tcPr marL="89991" marR="89991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224662"/>
                  </a:ext>
                </a:extLst>
              </a:tr>
              <a:tr h="26568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Diabetes, %</a:t>
                      </a:r>
                    </a:p>
                  </a:txBody>
                  <a:tcPr marL="89991" marR="89991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5.5</a:t>
                      </a:r>
                    </a:p>
                  </a:txBody>
                  <a:tcPr marL="89991" marR="89991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6.3</a:t>
                      </a:r>
                    </a:p>
                  </a:txBody>
                  <a:tcPr marL="89991" marR="89991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5064423"/>
                  </a:ext>
                </a:extLst>
              </a:tr>
              <a:tr h="26568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Family history of cardiovascular disease, %</a:t>
                      </a:r>
                    </a:p>
                  </a:txBody>
                  <a:tcPr marL="89991" marR="89991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43.3</a:t>
                      </a:r>
                    </a:p>
                  </a:txBody>
                  <a:tcPr marL="89991" marR="89991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43.4</a:t>
                      </a:r>
                    </a:p>
                  </a:txBody>
                  <a:tcPr marL="89991" marR="89991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6017379"/>
                  </a:ext>
                </a:extLst>
              </a:tr>
              <a:tr h="26568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On lipid lowering agent, %</a:t>
                      </a:r>
                    </a:p>
                  </a:txBody>
                  <a:tcPr marL="89991" marR="89991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30.7</a:t>
                      </a:r>
                    </a:p>
                  </a:txBody>
                  <a:tcPr marL="89991" marR="89991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28.6</a:t>
                      </a:r>
                    </a:p>
                  </a:txBody>
                  <a:tcPr marL="89991" marR="89991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1685971"/>
                  </a:ext>
                </a:extLst>
              </a:tr>
              <a:tr h="2656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High blood pressure, %</a:t>
                      </a:r>
                    </a:p>
                  </a:txBody>
                  <a:tcPr marL="89991" marR="89991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35.3</a:t>
                      </a:r>
                    </a:p>
                  </a:txBody>
                  <a:tcPr marL="89991" marR="89991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37.6</a:t>
                      </a:r>
                    </a:p>
                  </a:txBody>
                  <a:tcPr marL="89991" marR="89991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568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Daily exercise, %</a:t>
                      </a:r>
                    </a:p>
                  </a:txBody>
                  <a:tcPr marL="89991" marR="89991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32.5</a:t>
                      </a:r>
                    </a:p>
                  </a:txBody>
                  <a:tcPr marL="89991" marR="89991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28.9</a:t>
                      </a:r>
                    </a:p>
                  </a:txBody>
                  <a:tcPr marL="89991" marR="89991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9774838"/>
                  </a:ext>
                </a:extLst>
              </a:tr>
              <a:tr h="26568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Fasting total cholesterol, </a:t>
                      </a:r>
                      <a:r>
                        <a:rPr kumimoji="0" lang="en-GB" altLang="fr-FR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mmol</a:t>
                      </a: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/L, median (IQR)</a:t>
                      </a:r>
                    </a:p>
                  </a:txBody>
                  <a:tcPr marL="89991" marR="89991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5.2 (4.5 </a:t>
                      </a:r>
                      <a:r>
                        <a:rPr kumimoji="0" lang="fr-FR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-</a:t>
                      </a: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 5.8)</a:t>
                      </a:r>
                    </a:p>
                  </a:txBody>
                  <a:tcPr marL="89991" marR="89991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5.1 (4.5 - 5.6)</a:t>
                      </a:r>
                    </a:p>
                  </a:txBody>
                  <a:tcPr marL="89991" marR="89991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3529336"/>
                  </a:ext>
                </a:extLst>
              </a:tr>
              <a:tr h="26568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Fasting triglycerides, mmol/L, median (IQR)</a:t>
                      </a:r>
                    </a:p>
                  </a:txBody>
                  <a:tcPr marL="89991" marR="89991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1.6 (1.2 </a:t>
                      </a:r>
                      <a:r>
                        <a:rPr kumimoji="0" lang="fr-FR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-</a:t>
                      </a: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 2.3)</a:t>
                      </a:r>
                    </a:p>
                  </a:txBody>
                  <a:tcPr marL="89991" marR="89991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1.6 (1.2 </a:t>
                      </a:r>
                      <a:r>
                        <a:rPr kumimoji="0" lang="fr-FR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-</a:t>
                      </a: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 2.2)</a:t>
                      </a:r>
                    </a:p>
                  </a:txBody>
                  <a:tcPr marL="89991" marR="89991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4133532"/>
                  </a:ext>
                </a:extLst>
              </a:tr>
              <a:tr h="82030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NRTI, 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   TDF/FTC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   ABC/3TC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   Other</a:t>
                      </a:r>
                    </a:p>
                  </a:txBody>
                  <a:tcPr marL="89991" marR="89991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GB" alt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65.4</a:t>
                      </a:r>
                      <a:b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</a:b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30.7</a:t>
                      </a:r>
                      <a:b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</a:b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3.9</a:t>
                      </a:r>
                    </a:p>
                  </a:txBody>
                  <a:tcPr marL="89991" marR="89991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GB" alt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64.3</a:t>
                      </a:r>
                      <a:b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</a:b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31.9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3.8</a:t>
                      </a:r>
                    </a:p>
                  </a:txBody>
                  <a:tcPr marL="89991" marR="89991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5310613"/>
                  </a:ext>
                </a:extLst>
              </a:tr>
              <a:tr h="82030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PI/r, 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   DRV/r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   ATV/r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   Other</a:t>
                      </a:r>
                    </a:p>
                  </a:txBody>
                  <a:tcPr marL="89991" marR="89991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GB" altLang="fr-FR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51.5</a:t>
                      </a:r>
                      <a:br>
                        <a:rPr kumimoji="0" lang="en-GB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</a:br>
                      <a:r>
                        <a:rPr kumimoji="0" lang="en-GB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37.7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10.7</a:t>
                      </a:r>
                    </a:p>
                  </a:txBody>
                  <a:tcPr marL="89991" marR="89991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GB" alt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51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35.2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13.8</a:t>
                      </a:r>
                    </a:p>
                  </a:txBody>
                  <a:tcPr marL="89991" marR="89991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5561485"/>
                  </a:ext>
                </a:extLst>
              </a:tr>
            </a:tbl>
          </a:graphicData>
        </a:graphic>
      </p:graphicFrame>
      <p:sp>
        <p:nvSpPr>
          <p:cNvPr id="10287" name="Rectangle 8">
            <a:extLst>
              <a:ext uri="{FF2B5EF4-FFF2-40B4-BE49-F238E27FC236}">
                <a16:creationId xmlns:a16="http://schemas.microsoft.com/office/drawing/2014/main" id="{34DC3DE9-38EB-4F9A-8A6F-EF8412A95F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1688" y="1282700"/>
            <a:ext cx="7516812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ts val="1525"/>
              </a:lnSpc>
              <a:spcBef>
                <a:spcPct val="20000"/>
              </a:spcBef>
            </a:pPr>
            <a:r>
              <a:rPr lang="en-GB" altLang="fr-FR" b="1">
                <a:solidFill>
                  <a:srgbClr val="CC3300"/>
                </a:solidFill>
                <a:latin typeface="Calibri" panose="020F0502020204030204" pitchFamily="34" charset="0"/>
              </a:rPr>
              <a:t>CV risk factors and ARV therapy at screening </a:t>
            </a:r>
          </a:p>
        </p:txBody>
      </p:sp>
      <p:sp>
        <p:nvSpPr>
          <p:cNvPr id="10289" name="AutoShape 162">
            <a:extLst>
              <a:ext uri="{FF2B5EF4-FFF2-40B4-BE49-F238E27FC236}">
                <a16:creationId xmlns:a16="http://schemas.microsoft.com/office/drawing/2014/main" id="{0ECDE571-76A5-4730-88E5-9D2B71CB8C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70663"/>
            <a:ext cx="828675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/>
            <a:r>
              <a:rPr lang="en-GB" altLang="fr-FR" sz="1200" b="1" i="1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NEAT 022</a:t>
            </a:r>
          </a:p>
        </p:txBody>
      </p:sp>
      <p:sp>
        <p:nvSpPr>
          <p:cNvPr id="10290" name="Titre 2">
            <a:extLst>
              <a:ext uri="{FF2B5EF4-FFF2-40B4-BE49-F238E27FC236}">
                <a16:creationId xmlns:a16="http://schemas.microsoft.com/office/drawing/2014/main" id="{3685B74E-F959-445B-B7F6-F3A7D9573A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" y="44450"/>
            <a:ext cx="9024938" cy="1106488"/>
          </a:xfrm>
        </p:spPr>
        <p:txBody>
          <a:bodyPr/>
          <a:lstStyle/>
          <a:p>
            <a:r>
              <a:rPr lang="en-GB" altLang="fr-FR" dirty="0">
                <a:ea typeface="ＭＳ Ｐゴシック" panose="020B0600070205080204" pitchFamily="34" charset="-128"/>
              </a:rPr>
              <a:t>NEAT 022 Study: Switch to DTG vs continuation </a:t>
            </a:r>
            <a:br>
              <a:rPr lang="en-GB" altLang="fr-FR" dirty="0">
                <a:ea typeface="ＭＳ Ｐゴシック" panose="020B0600070205080204" pitchFamily="34" charset="-128"/>
              </a:rPr>
            </a:br>
            <a:r>
              <a:rPr lang="en-GB" altLang="fr-FR" dirty="0">
                <a:ea typeface="ＭＳ Ｐゴシック" panose="020B0600070205080204" pitchFamily="34" charset="-128"/>
              </a:rPr>
              <a:t>of PI/r in patients with high cardiovascular risk</a:t>
            </a:r>
          </a:p>
        </p:txBody>
      </p:sp>
      <p:sp>
        <p:nvSpPr>
          <p:cNvPr id="7" name="ZoneTexte 69">
            <a:extLst>
              <a:ext uri="{FF2B5EF4-FFF2-40B4-BE49-F238E27FC236}">
                <a16:creationId xmlns:a16="http://schemas.microsoft.com/office/drawing/2014/main" id="{C9C2CF6D-2140-4868-871F-55EEA23B11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0113" y="6608763"/>
            <a:ext cx="3200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defTabSz="914400" eaLnBrk="1" hangingPunct="1"/>
            <a:r>
              <a:rPr lang="en-GB" altLang="fr-FR" sz="1200" i="1" dirty="0" err="1">
                <a:solidFill>
                  <a:srgbClr val="CC3300"/>
                </a:solidFill>
              </a:rPr>
              <a:t>Gatell</a:t>
            </a:r>
            <a:r>
              <a:rPr lang="en-GB" altLang="fr-FR" sz="1200" i="1" dirty="0">
                <a:solidFill>
                  <a:srgbClr val="CC3300"/>
                </a:solidFill>
              </a:rPr>
              <a:t> JM. AIDS 2017; 31:2503-14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ZoneTexte 3">
            <a:extLst>
              <a:ext uri="{FF2B5EF4-FFF2-40B4-BE49-F238E27FC236}">
                <a16:creationId xmlns:a16="http://schemas.microsoft.com/office/drawing/2014/main" id="{DC14F510-30A8-4175-8848-1B0CED3EE0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552" y="5589240"/>
            <a:ext cx="8536186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342900" indent="-342900" algn="l" eaLnBrk="1" hangingPunct="1">
              <a:buClr>
                <a:srgbClr val="CC3300"/>
              </a:buClr>
              <a:buFont typeface="Wingdings" panose="05000000000000000000" pitchFamily="2" charset="2"/>
              <a:buChar char="§"/>
            </a:pPr>
            <a:r>
              <a:rPr lang="en-US" altLang="fr-FR" sz="2000" b="1" dirty="0">
                <a:solidFill>
                  <a:srgbClr val="CC3300"/>
                </a:solidFill>
                <a:latin typeface="+mj-lt"/>
              </a:rPr>
              <a:t>Confirmed </a:t>
            </a:r>
            <a:r>
              <a:rPr lang="en-US" altLang="fr-FR" sz="2000" b="1" dirty="0" err="1">
                <a:solidFill>
                  <a:srgbClr val="CC3300"/>
                </a:solidFill>
                <a:latin typeface="+mj-lt"/>
              </a:rPr>
              <a:t>virological</a:t>
            </a:r>
            <a:r>
              <a:rPr lang="en-US" altLang="fr-FR" sz="2000" b="1" dirty="0">
                <a:solidFill>
                  <a:srgbClr val="CC3300"/>
                </a:solidFill>
                <a:latin typeface="+mj-lt"/>
              </a:rPr>
              <a:t> failure (HIV RNA &gt; 50 c/mL): DTG, N = 4 vs PI/r, N = 1 ; genotype successful in 2/4 and 0/1 patients: no emergence of resistance mutations</a:t>
            </a: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D36CF883-49BA-414F-A9E4-0206471BFC02}"/>
              </a:ext>
            </a:extLst>
          </p:cNvPr>
          <p:cNvGrpSpPr/>
          <p:nvPr/>
        </p:nvGrpSpPr>
        <p:grpSpPr>
          <a:xfrm>
            <a:off x="652435" y="1484313"/>
            <a:ext cx="7986740" cy="4057452"/>
            <a:chOff x="652435" y="1484313"/>
            <a:chExt cx="7986740" cy="4057452"/>
          </a:xfrm>
        </p:grpSpPr>
        <p:sp>
          <p:nvSpPr>
            <p:cNvPr id="46" name="AutoShape 165">
              <a:extLst>
                <a:ext uri="{FF2B5EF4-FFF2-40B4-BE49-F238E27FC236}">
                  <a16:creationId xmlns:a16="http://schemas.microsoft.com/office/drawing/2014/main" id="{77E161D8-B00F-43D3-9FC4-A3C644ECFF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97238" y="1984239"/>
              <a:ext cx="1040879" cy="622301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GB" sz="2800">
                <a:solidFill>
                  <a:srgbClr val="000066"/>
                </a:solidFill>
              </a:endParaRPr>
            </a:p>
          </p:txBody>
        </p:sp>
        <p:sp>
          <p:nvSpPr>
            <p:cNvPr id="12290" name="Freeform 5">
              <a:extLst>
                <a:ext uri="{FF2B5EF4-FFF2-40B4-BE49-F238E27FC236}">
                  <a16:creationId xmlns:a16="http://schemas.microsoft.com/office/drawing/2014/main" id="{FA674362-0691-43AF-BAEC-BBEC2CC44C9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79500" y="1798638"/>
              <a:ext cx="7559675" cy="2773362"/>
            </a:xfrm>
            <a:custGeom>
              <a:avLst/>
              <a:gdLst>
                <a:gd name="T0" fmla="*/ 2147483647 w 4408"/>
                <a:gd name="T1" fmla="*/ 2147483647 h 1747"/>
                <a:gd name="T2" fmla="*/ 164714480 w 4408"/>
                <a:gd name="T3" fmla="*/ 2147483647 h 1747"/>
                <a:gd name="T4" fmla="*/ 164714480 w 4408"/>
                <a:gd name="T5" fmla="*/ 0 h 1747"/>
                <a:gd name="T6" fmla="*/ 0 w 4408"/>
                <a:gd name="T7" fmla="*/ 904736724 h 1747"/>
                <a:gd name="T8" fmla="*/ 164714480 w 4408"/>
                <a:gd name="T9" fmla="*/ 904736724 h 1747"/>
                <a:gd name="T10" fmla="*/ 0 w 4408"/>
                <a:gd name="T11" fmla="*/ 1776710630 h 1747"/>
                <a:gd name="T12" fmla="*/ 164714480 w 4408"/>
                <a:gd name="T13" fmla="*/ 1776710630 h 1747"/>
                <a:gd name="T14" fmla="*/ 0 w 4408"/>
                <a:gd name="T15" fmla="*/ 2147483647 h 1747"/>
                <a:gd name="T16" fmla="*/ 164714480 w 4408"/>
                <a:gd name="T17" fmla="*/ 2147483647 h 1747"/>
                <a:gd name="T18" fmla="*/ 0 w 4408"/>
                <a:gd name="T19" fmla="*/ 2147483647 h 1747"/>
                <a:gd name="T20" fmla="*/ 164714480 w 4408"/>
                <a:gd name="T21" fmla="*/ 2147483647 h 1747"/>
                <a:gd name="T22" fmla="*/ 0 w 4408"/>
                <a:gd name="T23" fmla="*/ 2147483647 h 1747"/>
                <a:gd name="T24" fmla="*/ 164714480 w 4408"/>
                <a:gd name="T25" fmla="*/ 2147483647 h 1747"/>
                <a:gd name="T26" fmla="*/ 0 w 4408"/>
                <a:gd name="T27" fmla="*/ 30241870 h 1747"/>
                <a:gd name="T28" fmla="*/ 164714480 w 4408"/>
                <a:gd name="T29" fmla="*/ 30241870 h 1747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4408" h="1747">
                  <a:moveTo>
                    <a:pt x="4408" y="1747"/>
                  </a:moveTo>
                  <a:lnTo>
                    <a:pt x="56" y="1747"/>
                  </a:lnTo>
                  <a:lnTo>
                    <a:pt x="56" y="0"/>
                  </a:lnTo>
                  <a:moveTo>
                    <a:pt x="0" y="359"/>
                  </a:moveTo>
                  <a:lnTo>
                    <a:pt x="56" y="359"/>
                  </a:lnTo>
                  <a:moveTo>
                    <a:pt x="0" y="705"/>
                  </a:moveTo>
                  <a:lnTo>
                    <a:pt x="56" y="705"/>
                  </a:lnTo>
                  <a:moveTo>
                    <a:pt x="0" y="1053"/>
                  </a:moveTo>
                  <a:lnTo>
                    <a:pt x="56" y="1053"/>
                  </a:lnTo>
                  <a:moveTo>
                    <a:pt x="0" y="1399"/>
                  </a:moveTo>
                  <a:lnTo>
                    <a:pt x="56" y="1399"/>
                  </a:lnTo>
                  <a:moveTo>
                    <a:pt x="0" y="1747"/>
                  </a:moveTo>
                  <a:lnTo>
                    <a:pt x="56" y="1747"/>
                  </a:lnTo>
                  <a:moveTo>
                    <a:pt x="0" y="12"/>
                  </a:moveTo>
                  <a:lnTo>
                    <a:pt x="56" y="12"/>
                  </a:lnTo>
                </a:path>
              </a:pathLst>
            </a:custGeom>
            <a:noFill/>
            <a:ln w="7938" cap="rnd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 sz="1200"/>
            </a:p>
          </p:txBody>
        </p:sp>
        <p:sp>
          <p:nvSpPr>
            <p:cNvPr id="12291" name="Freeform 6">
              <a:extLst>
                <a:ext uri="{FF2B5EF4-FFF2-40B4-BE49-F238E27FC236}">
                  <a16:creationId xmlns:a16="http://schemas.microsoft.com/office/drawing/2014/main" id="{7B115E45-2272-43F7-A5C3-1694D83E5D17}"/>
                </a:ext>
              </a:extLst>
            </p:cNvPr>
            <p:cNvSpPr>
              <a:spLocks/>
            </p:cNvSpPr>
            <p:nvPr/>
          </p:nvSpPr>
          <p:spPr bwMode="auto">
            <a:xfrm>
              <a:off x="3462338" y="2055677"/>
              <a:ext cx="215900" cy="215900"/>
            </a:xfrm>
            <a:custGeom>
              <a:avLst/>
              <a:gdLst>
                <a:gd name="T0" fmla="*/ 568712195 w 82"/>
                <a:gd name="T1" fmla="*/ 0 h 83"/>
                <a:gd name="T2" fmla="*/ 0 w 82"/>
                <a:gd name="T3" fmla="*/ 0 h 83"/>
                <a:gd name="T4" fmla="*/ 0 w 82"/>
                <a:gd name="T5" fmla="*/ 561860241 h 83"/>
                <a:gd name="T6" fmla="*/ 568712195 w 82"/>
                <a:gd name="T7" fmla="*/ 561860241 h 83"/>
                <a:gd name="T8" fmla="*/ 568712195 w 82"/>
                <a:gd name="T9" fmla="*/ 0 h 83"/>
                <a:gd name="T10" fmla="*/ 568712195 w 82"/>
                <a:gd name="T11" fmla="*/ 0 h 8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2" h="83">
                  <a:moveTo>
                    <a:pt x="82" y="0"/>
                  </a:moveTo>
                  <a:lnTo>
                    <a:pt x="0" y="0"/>
                  </a:lnTo>
                  <a:lnTo>
                    <a:pt x="0" y="83"/>
                  </a:lnTo>
                  <a:lnTo>
                    <a:pt x="82" y="83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2292" name="Freeform 7">
              <a:extLst>
                <a:ext uri="{FF2B5EF4-FFF2-40B4-BE49-F238E27FC236}">
                  <a16:creationId xmlns:a16="http://schemas.microsoft.com/office/drawing/2014/main" id="{5DE11DCF-FAEF-4595-8B65-BF557103C142}"/>
                </a:ext>
              </a:extLst>
            </p:cNvPr>
            <p:cNvSpPr>
              <a:spLocks/>
            </p:cNvSpPr>
            <p:nvPr/>
          </p:nvSpPr>
          <p:spPr bwMode="auto">
            <a:xfrm>
              <a:off x="3462338" y="2339840"/>
              <a:ext cx="215900" cy="215900"/>
            </a:xfrm>
            <a:custGeom>
              <a:avLst/>
              <a:gdLst>
                <a:gd name="T0" fmla="*/ 568712195 w 82"/>
                <a:gd name="T1" fmla="*/ 0 h 84"/>
                <a:gd name="T2" fmla="*/ 0 w 82"/>
                <a:gd name="T3" fmla="*/ 0 h 84"/>
                <a:gd name="T4" fmla="*/ 0 w 82"/>
                <a:gd name="T5" fmla="*/ 555171429 h 84"/>
                <a:gd name="T6" fmla="*/ 568712195 w 82"/>
                <a:gd name="T7" fmla="*/ 555171429 h 84"/>
                <a:gd name="T8" fmla="*/ 568712195 w 82"/>
                <a:gd name="T9" fmla="*/ 0 h 84"/>
                <a:gd name="T10" fmla="*/ 568712195 w 82"/>
                <a:gd name="T11" fmla="*/ 0 h 8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2" h="84">
                  <a:moveTo>
                    <a:pt x="82" y="0"/>
                  </a:moveTo>
                  <a:lnTo>
                    <a:pt x="0" y="0"/>
                  </a:lnTo>
                  <a:lnTo>
                    <a:pt x="0" y="84"/>
                  </a:lnTo>
                  <a:lnTo>
                    <a:pt x="82" y="84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2293" name="Freeform 8">
              <a:extLst>
                <a:ext uri="{FF2B5EF4-FFF2-40B4-BE49-F238E27FC236}">
                  <a16:creationId xmlns:a16="http://schemas.microsoft.com/office/drawing/2014/main" id="{69B7D8F0-B631-478A-B9C0-4F6234D9BB8A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3263" y="1968103"/>
              <a:ext cx="323850" cy="2613025"/>
            </a:xfrm>
            <a:custGeom>
              <a:avLst/>
              <a:gdLst>
                <a:gd name="T0" fmla="*/ 514111875 w 204"/>
                <a:gd name="T1" fmla="*/ 0 h 1646"/>
                <a:gd name="T2" fmla="*/ 0 w 204"/>
                <a:gd name="T3" fmla="*/ 0 h 1646"/>
                <a:gd name="T4" fmla="*/ 0 w 204"/>
                <a:gd name="T5" fmla="*/ 2147483647 h 1646"/>
                <a:gd name="T6" fmla="*/ 514111875 w 204"/>
                <a:gd name="T7" fmla="*/ 2147483647 h 1646"/>
                <a:gd name="T8" fmla="*/ 514111875 w 204"/>
                <a:gd name="T9" fmla="*/ 0 h 1646"/>
                <a:gd name="T10" fmla="*/ 514111875 w 204"/>
                <a:gd name="T11" fmla="*/ 0 h 164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04" h="1646">
                  <a:moveTo>
                    <a:pt x="204" y="0"/>
                  </a:moveTo>
                  <a:lnTo>
                    <a:pt x="0" y="0"/>
                  </a:lnTo>
                  <a:lnTo>
                    <a:pt x="0" y="1646"/>
                  </a:lnTo>
                  <a:lnTo>
                    <a:pt x="204" y="1646"/>
                  </a:lnTo>
                  <a:lnTo>
                    <a:pt x="204" y="0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 sz="1200"/>
            </a:p>
          </p:txBody>
        </p:sp>
        <p:sp>
          <p:nvSpPr>
            <p:cNvPr id="12294" name="Freeform 9">
              <a:extLst>
                <a:ext uri="{FF2B5EF4-FFF2-40B4-BE49-F238E27FC236}">
                  <a16:creationId xmlns:a16="http://schemas.microsoft.com/office/drawing/2014/main" id="{E893B40D-8946-4E23-99EA-7EF3C2031B92}"/>
                </a:ext>
              </a:extLst>
            </p:cNvPr>
            <p:cNvSpPr>
              <a:spLocks/>
            </p:cNvSpPr>
            <p:nvPr/>
          </p:nvSpPr>
          <p:spPr bwMode="auto">
            <a:xfrm>
              <a:off x="1493838" y="2031603"/>
              <a:ext cx="327025" cy="2549525"/>
            </a:xfrm>
            <a:custGeom>
              <a:avLst/>
              <a:gdLst>
                <a:gd name="T0" fmla="*/ 519152188 w 206"/>
                <a:gd name="T1" fmla="*/ 2147483647 h 1606"/>
                <a:gd name="T2" fmla="*/ 519152188 w 206"/>
                <a:gd name="T3" fmla="*/ 0 h 1606"/>
                <a:gd name="T4" fmla="*/ 0 w 206"/>
                <a:gd name="T5" fmla="*/ 0 h 1606"/>
                <a:gd name="T6" fmla="*/ 0 w 206"/>
                <a:gd name="T7" fmla="*/ 2147483647 h 1606"/>
                <a:gd name="T8" fmla="*/ 519152188 w 206"/>
                <a:gd name="T9" fmla="*/ 2147483647 h 1606"/>
                <a:gd name="T10" fmla="*/ 519152188 w 206"/>
                <a:gd name="T11" fmla="*/ 2147483647 h 16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06" h="1606">
                  <a:moveTo>
                    <a:pt x="206" y="1606"/>
                  </a:moveTo>
                  <a:lnTo>
                    <a:pt x="206" y="0"/>
                  </a:lnTo>
                  <a:lnTo>
                    <a:pt x="0" y="0"/>
                  </a:lnTo>
                  <a:lnTo>
                    <a:pt x="0" y="1606"/>
                  </a:lnTo>
                  <a:lnTo>
                    <a:pt x="206" y="1606"/>
                  </a:lnTo>
                  <a:close/>
                </a:path>
              </a:pathLst>
            </a:cu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 sz="1200"/>
            </a:p>
          </p:txBody>
        </p:sp>
        <p:sp>
          <p:nvSpPr>
            <p:cNvPr id="12295" name="Freeform 10">
              <a:extLst>
                <a:ext uri="{FF2B5EF4-FFF2-40B4-BE49-F238E27FC236}">
                  <a16:creationId xmlns:a16="http://schemas.microsoft.com/office/drawing/2014/main" id="{24848D15-4E74-44E6-B27F-BF4B50CBCDE6}"/>
                </a:ext>
              </a:extLst>
            </p:cNvPr>
            <p:cNvSpPr>
              <a:spLocks/>
            </p:cNvSpPr>
            <p:nvPr/>
          </p:nvSpPr>
          <p:spPr bwMode="auto">
            <a:xfrm>
              <a:off x="4897438" y="4492228"/>
              <a:ext cx="327025" cy="88900"/>
            </a:xfrm>
            <a:custGeom>
              <a:avLst/>
              <a:gdLst>
                <a:gd name="T0" fmla="*/ 0 w 206"/>
                <a:gd name="T1" fmla="*/ 0 h 56"/>
                <a:gd name="T2" fmla="*/ 0 w 206"/>
                <a:gd name="T3" fmla="*/ 141128750 h 56"/>
                <a:gd name="T4" fmla="*/ 519152188 w 206"/>
                <a:gd name="T5" fmla="*/ 141128750 h 56"/>
                <a:gd name="T6" fmla="*/ 519152188 w 206"/>
                <a:gd name="T7" fmla="*/ 0 h 56"/>
                <a:gd name="T8" fmla="*/ 0 w 206"/>
                <a:gd name="T9" fmla="*/ 0 h 56"/>
                <a:gd name="T10" fmla="*/ 0 w 206"/>
                <a:gd name="T11" fmla="*/ 0 h 5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06" h="56">
                  <a:moveTo>
                    <a:pt x="0" y="0"/>
                  </a:moveTo>
                  <a:lnTo>
                    <a:pt x="0" y="56"/>
                  </a:lnTo>
                  <a:lnTo>
                    <a:pt x="206" y="56"/>
                  </a:lnTo>
                  <a:lnTo>
                    <a:pt x="20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 sz="1200"/>
            </a:p>
          </p:txBody>
        </p:sp>
        <p:sp>
          <p:nvSpPr>
            <p:cNvPr id="12296" name="Freeform 11">
              <a:extLst>
                <a:ext uri="{FF2B5EF4-FFF2-40B4-BE49-F238E27FC236}">
                  <a16:creationId xmlns:a16="http://schemas.microsoft.com/office/drawing/2014/main" id="{AD70504C-940C-4C2A-B8EA-6480EFD70141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1775" y="4527153"/>
              <a:ext cx="327025" cy="53975"/>
            </a:xfrm>
            <a:custGeom>
              <a:avLst/>
              <a:gdLst>
                <a:gd name="T0" fmla="*/ 519152188 w 206"/>
                <a:gd name="T1" fmla="*/ 0 h 34"/>
                <a:gd name="T2" fmla="*/ 0 w 206"/>
                <a:gd name="T3" fmla="*/ 0 h 34"/>
                <a:gd name="T4" fmla="*/ 0 w 206"/>
                <a:gd name="T5" fmla="*/ 85685313 h 34"/>
                <a:gd name="T6" fmla="*/ 519152188 w 206"/>
                <a:gd name="T7" fmla="*/ 85685313 h 34"/>
                <a:gd name="T8" fmla="*/ 519152188 w 206"/>
                <a:gd name="T9" fmla="*/ 0 h 34"/>
                <a:gd name="T10" fmla="*/ 519152188 w 206"/>
                <a:gd name="T11" fmla="*/ 0 h 3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06" h="34">
                  <a:moveTo>
                    <a:pt x="206" y="0"/>
                  </a:moveTo>
                  <a:lnTo>
                    <a:pt x="0" y="0"/>
                  </a:lnTo>
                  <a:lnTo>
                    <a:pt x="0" y="34"/>
                  </a:lnTo>
                  <a:lnTo>
                    <a:pt x="206" y="34"/>
                  </a:lnTo>
                  <a:lnTo>
                    <a:pt x="206" y="0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 sz="1200"/>
            </a:p>
          </p:txBody>
        </p:sp>
        <p:sp>
          <p:nvSpPr>
            <p:cNvPr id="12297" name="Freeform 12">
              <a:extLst>
                <a:ext uri="{FF2B5EF4-FFF2-40B4-BE49-F238E27FC236}">
                  <a16:creationId xmlns:a16="http://schemas.microsoft.com/office/drawing/2014/main" id="{239BF560-7235-446B-BD4D-93E9EA033752}"/>
                </a:ext>
              </a:extLst>
            </p:cNvPr>
            <p:cNvSpPr>
              <a:spLocks/>
            </p:cNvSpPr>
            <p:nvPr/>
          </p:nvSpPr>
          <p:spPr bwMode="auto">
            <a:xfrm>
              <a:off x="6696075" y="4563666"/>
              <a:ext cx="327025" cy="17462"/>
            </a:xfrm>
            <a:custGeom>
              <a:avLst/>
              <a:gdLst>
                <a:gd name="T0" fmla="*/ 519152188 w 206"/>
                <a:gd name="T1" fmla="*/ 0 h 11"/>
                <a:gd name="T2" fmla="*/ 0 w 206"/>
                <a:gd name="T3" fmla="*/ 0 h 11"/>
                <a:gd name="T4" fmla="*/ 0 w 206"/>
                <a:gd name="T5" fmla="*/ 27721719 h 11"/>
                <a:gd name="T6" fmla="*/ 519152188 w 206"/>
                <a:gd name="T7" fmla="*/ 27721719 h 11"/>
                <a:gd name="T8" fmla="*/ 519152188 w 206"/>
                <a:gd name="T9" fmla="*/ 0 h 11"/>
                <a:gd name="T10" fmla="*/ 519152188 w 206"/>
                <a:gd name="T11" fmla="*/ 0 h 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06" h="11">
                  <a:moveTo>
                    <a:pt x="206" y="0"/>
                  </a:moveTo>
                  <a:lnTo>
                    <a:pt x="0" y="0"/>
                  </a:lnTo>
                  <a:lnTo>
                    <a:pt x="0" y="11"/>
                  </a:lnTo>
                  <a:lnTo>
                    <a:pt x="206" y="11"/>
                  </a:lnTo>
                  <a:lnTo>
                    <a:pt x="206" y="0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 sz="1200"/>
            </a:p>
          </p:txBody>
        </p:sp>
        <p:sp>
          <p:nvSpPr>
            <p:cNvPr id="12298" name="Freeform 13">
              <a:extLst>
                <a:ext uri="{FF2B5EF4-FFF2-40B4-BE49-F238E27FC236}">
                  <a16:creationId xmlns:a16="http://schemas.microsoft.com/office/drawing/2014/main" id="{B0947461-5DBD-4732-9C7A-75900A65156A}"/>
                </a:ext>
              </a:extLst>
            </p:cNvPr>
            <p:cNvSpPr>
              <a:spLocks/>
            </p:cNvSpPr>
            <p:nvPr/>
          </p:nvSpPr>
          <p:spPr bwMode="auto">
            <a:xfrm>
              <a:off x="7658100" y="4546203"/>
              <a:ext cx="325438" cy="34925"/>
            </a:xfrm>
            <a:custGeom>
              <a:avLst/>
              <a:gdLst>
                <a:gd name="T0" fmla="*/ 0 w 205"/>
                <a:gd name="T1" fmla="*/ 0 h 22"/>
                <a:gd name="T2" fmla="*/ 0 w 205"/>
                <a:gd name="T3" fmla="*/ 55443438 h 22"/>
                <a:gd name="T4" fmla="*/ 516633619 w 205"/>
                <a:gd name="T5" fmla="*/ 55443438 h 22"/>
                <a:gd name="T6" fmla="*/ 516633619 w 205"/>
                <a:gd name="T7" fmla="*/ 0 h 22"/>
                <a:gd name="T8" fmla="*/ 0 w 205"/>
                <a:gd name="T9" fmla="*/ 0 h 22"/>
                <a:gd name="T10" fmla="*/ 0 w 205"/>
                <a:gd name="T11" fmla="*/ 0 h 2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05" h="22">
                  <a:moveTo>
                    <a:pt x="0" y="0"/>
                  </a:moveTo>
                  <a:lnTo>
                    <a:pt x="0" y="22"/>
                  </a:lnTo>
                  <a:lnTo>
                    <a:pt x="205" y="22"/>
                  </a:lnTo>
                  <a:lnTo>
                    <a:pt x="20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 sz="1200"/>
            </a:p>
          </p:txBody>
        </p:sp>
        <p:sp>
          <p:nvSpPr>
            <p:cNvPr id="12299" name="Freeform 14">
              <a:extLst>
                <a:ext uri="{FF2B5EF4-FFF2-40B4-BE49-F238E27FC236}">
                  <a16:creationId xmlns:a16="http://schemas.microsoft.com/office/drawing/2014/main" id="{CB91AF3E-9DF8-489C-8D69-47AED31FFC02}"/>
                </a:ext>
              </a:extLst>
            </p:cNvPr>
            <p:cNvSpPr>
              <a:spLocks/>
            </p:cNvSpPr>
            <p:nvPr/>
          </p:nvSpPr>
          <p:spPr bwMode="auto">
            <a:xfrm>
              <a:off x="8072438" y="4536678"/>
              <a:ext cx="325437" cy="44450"/>
            </a:xfrm>
            <a:custGeom>
              <a:avLst/>
              <a:gdLst>
                <a:gd name="T0" fmla="*/ 516632031 w 205"/>
                <a:gd name="T1" fmla="*/ 0 h 28"/>
                <a:gd name="T2" fmla="*/ 0 w 205"/>
                <a:gd name="T3" fmla="*/ 0 h 28"/>
                <a:gd name="T4" fmla="*/ 0 w 205"/>
                <a:gd name="T5" fmla="*/ 70564375 h 28"/>
                <a:gd name="T6" fmla="*/ 516632031 w 205"/>
                <a:gd name="T7" fmla="*/ 70564375 h 28"/>
                <a:gd name="T8" fmla="*/ 516632031 w 205"/>
                <a:gd name="T9" fmla="*/ 0 h 28"/>
                <a:gd name="T10" fmla="*/ 516632031 w 205"/>
                <a:gd name="T11" fmla="*/ 0 h 2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05" h="28">
                  <a:moveTo>
                    <a:pt x="205" y="0"/>
                  </a:moveTo>
                  <a:lnTo>
                    <a:pt x="0" y="0"/>
                  </a:lnTo>
                  <a:lnTo>
                    <a:pt x="0" y="28"/>
                  </a:lnTo>
                  <a:lnTo>
                    <a:pt x="205" y="28"/>
                  </a:lnTo>
                  <a:lnTo>
                    <a:pt x="205" y="0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 sz="1200"/>
            </a:p>
          </p:txBody>
        </p:sp>
        <p:sp>
          <p:nvSpPr>
            <p:cNvPr id="12300" name="ZoneTexte 22">
              <a:extLst>
                <a:ext uri="{FF2B5EF4-FFF2-40B4-BE49-F238E27FC236}">
                  <a16:creationId xmlns:a16="http://schemas.microsoft.com/office/drawing/2014/main" id="{BA999A24-D8AF-45EF-BF07-2EC5740EC4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6011" y="4592638"/>
              <a:ext cx="179542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fr-FR" sz="1400" b="1" dirty="0">
                  <a:solidFill>
                    <a:srgbClr val="000066"/>
                  </a:solidFill>
                </a:rPr>
                <a:t>Treatment</a:t>
              </a:r>
              <a:r>
                <a:rPr lang="fr-FR" altLang="fr-FR" sz="1400" b="1" dirty="0">
                  <a:solidFill>
                    <a:srgbClr val="000066"/>
                  </a:solidFill>
                </a:rPr>
                <a:t> </a:t>
              </a:r>
              <a:r>
                <a:rPr lang="en-US" altLang="fr-FR" sz="1400" b="1" dirty="0">
                  <a:solidFill>
                    <a:srgbClr val="000066"/>
                  </a:solidFill>
                </a:rPr>
                <a:t>success</a:t>
              </a:r>
            </a:p>
          </p:txBody>
        </p:sp>
        <p:sp>
          <p:nvSpPr>
            <p:cNvPr id="12301" name="ZoneTexte 23">
              <a:extLst>
                <a:ext uri="{FF2B5EF4-FFF2-40B4-BE49-F238E27FC236}">
                  <a16:creationId xmlns:a16="http://schemas.microsoft.com/office/drawing/2014/main" id="{B115C6D5-4E2B-4F02-AFB3-D7CAA313FE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93778" y="4592638"/>
              <a:ext cx="1534395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b="1">
                  <a:solidFill>
                    <a:srgbClr val="000066"/>
                  </a:solidFill>
                </a:rPr>
                <a:t>Discontinuation</a:t>
              </a:r>
            </a:p>
            <a:p>
              <a:pPr eaLnBrk="1" hangingPunct="1"/>
              <a:r>
                <a:rPr lang="fr-FR" altLang="fr-FR" sz="1400" b="1">
                  <a:solidFill>
                    <a:srgbClr val="000066"/>
                  </a:solidFill>
                </a:rPr>
                <a:t>for AE</a:t>
              </a:r>
            </a:p>
          </p:txBody>
        </p:sp>
        <p:sp>
          <p:nvSpPr>
            <p:cNvPr id="12302" name="ZoneTexte 24">
              <a:extLst>
                <a:ext uri="{FF2B5EF4-FFF2-40B4-BE49-F238E27FC236}">
                  <a16:creationId xmlns:a16="http://schemas.microsoft.com/office/drawing/2014/main" id="{2EA79FB3-D94F-4297-9D85-6952F0CDF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46674" y="4592638"/>
              <a:ext cx="978153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b="1">
                  <a:solidFill>
                    <a:srgbClr val="000066"/>
                  </a:solidFill>
                </a:rPr>
                <a:t>Lost to</a:t>
              </a:r>
            </a:p>
            <a:p>
              <a:pPr eaLnBrk="1" hangingPunct="1"/>
              <a:r>
                <a:rPr lang="fr-FR" altLang="fr-FR" sz="1400" b="1">
                  <a:solidFill>
                    <a:srgbClr val="000066"/>
                  </a:solidFill>
                </a:rPr>
                <a:t>follow-up</a:t>
              </a:r>
            </a:p>
          </p:txBody>
        </p:sp>
        <p:sp>
          <p:nvSpPr>
            <p:cNvPr id="12303" name="ZoneTexte 25">
              <a:extLst>
                <a:ext uri="{FF2B5EF4-FFF2-40B4-BE49-F238E27FC236}">
                  <a16:creationId xmlns:a16="http://schemas.microsoft.com/office/drawing/2014/main" id="{BC59272A-5299-43C7-BB49-CA7F0ED41B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07126" y="4592638"/>
              <a:ext cx="66236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b="1">
                  <a:solidFill>
                    <a:srgbClr val="000066"/>
                  </a:solidFill>
                </a:rPr>
                <a:t>Other</a:t>
              </a:r>
            </a:p>
          </p:txBody>
        </p:sp>
        <p:sp>
          <p:nvSpPr>
            <p:cNvPr id="12304" name="ZoneTexte 27">
              <a:extLst>
                <a:ext uri="{FF2B5EF4-FFF2-40B4-BE49-F238E27FC236}">
                  <a16:creationId xmlns:a16="http://schemas.microsoft.com/office/drawing/2014/main" id="{008D8501-1097-4CA5-ACC2-ED5C976724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71888" y="1984240"/>
              <a:ext cx="538417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600" b="1" dirty="0">
                  <a:solidFill>
                    <a:srgbClr val="333399"/>
                  </a:solidFill>
                  <a:latin typeface="+mj-lt"/>
                </a:rPr>
                <a:t>DTG</a:t>
              </a:r>
            </a:p>
          </p:txBody>
        </p:sp>
        <p:sp>
          <p:nvSpPr>
            <p:cNvPr id="12305" name="ZoneTexte 28">
              <a:extLst>
                <a:ext uri="{FF2B5EF4-FFF2-40B4-BE49-F238E27FC236}">
                  <a16:creationId xmlns:a16="http://schemas.microsoft.com/office/drawing/2014/main" id="{5193B87A-0D02-48EC-BD23-049F54B6DB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71888" y="2268402"/>
              <a:ext cx="517525" cy="338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600" b="1">
                  <a:solidFill>
                    <a:srgbClr val="333399"/>
                  </a:solidFill>
                  <a:latin typeface="+mj-lt"/>
                </a:rPr>
                <a:t>PI/r</a:t>
              </a:r>
            </a:p>
          </p:txBody>
        </p:sp>
        <p:sp>
          <p:nvSpPr>
            <p:cNvPr id="12306" name="ZoneTexte 29">
              <a:extLst>
                <a:ext uri="{FF2B5EF4-FFF2-40B4-BE49-F238E27FC236}">
                  <a16:creationId xmlns:a16="http://schemas.microsoft.com/office/drawing/2014/main" id="{DF443723-D1B5-4F75-8900-F97B497B87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52135" y="4424363"/>
              <a:ext cx="28451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/>
              <a:r>
                <a:rPr lang="fr-FR" altLang="fr-FR" sz="140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12307" name="ZoneTexte 30">
              <a:extLst>
                <a:ext uri="{FF2B5EF4-FFF2-40B4-BE49-F238E27FC236}">
                  <a16:creationId xmlns:a16="http://schemas.microsoft.com/office/drawing/2014/main" id="{4667A74B-A2F0-4745-9CFA-F11BF00AD3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2285" y="3873500"/>
              <a:ext cx="38436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/>
              <a:r>
                <a:rPr lang="fr-FR" altLang="fr-FR" sz="1400" dirty="0">
                  <a:solidFill>
                    <a:srgbClr val="000066"/>
                  </a:solidFill>
                </a:rPr>
                <a:t>20</a:t>
              </a:r>
            </a:p>
          </p:txBody>
        </p:sp>
        <p:sp>
          <p:nvSpPr>
            <p:cNvPr id="12308" name="ZoneTexte 31">
              <a:extLst>
                <a:ext uri="{FF2B5EF4-FFF2-40B4-BE49-F238E27FC236}">
                  <a16:creationId xmlns:a16="http://schemas.microsoft.com/office/drawing/2014/main" id="{E4E879B2-F12A-4AC3-A835-5A5B32EF8A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2285" y="3322638"/>
              <a:ext cx="38436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/>
              <a:r>
                <a:rPr lang="fr-FR" altLang="fr-FR" sz="1400">
                  <a:solidFill>
                    <a:srgbClr val="000066"/>
                  </a:solidFill>
                </a:rPr>
                <a:t>40</a:t>
              </a:r>
            </a:p>
          </p:txBody>
        </p:sp>
        <p:sp>
          <p:nvSpPr>
            <p:cNvPr id="12309" name="ZoneTexte 32">
              <a:extLst>
                <a:ext uri="{FF2B5EF4-FFF2-40B4-BE49-F238E27FC236}">
                  <a16:creationId xmlns:a16="http://schemas.microsoft.com/office/drawing/2014/main" id="{7D2A2ACF-7F93-4CDE-9156-A977AD0FF2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2285" y="2773363"/>
              <a:ext cx="38436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/>
              <a:r>
                <a:rPr lang="fr-FR" altLang="fr-FR" sz="1400">
                  <a:solidFill>
                    <a:srgbClr val="000066"/>
                  </a:solidFill>
                </a:rPr>
                <a:t>60</a:t>
              </a:r>
            </a:p>
          </p:txBody>
        </p:sp>
        <p:sp>
          <p:nvSpPr>
            <p:cNvPr id="12310" name="ZoneTexte 33">
              <a:extLst>
                <a:ext uri="{FF2B5EF4-FFF2-40B4-BE49-F238E27FC236}">
                  <a16:creationId xmlns:a16="http://schemas.microsoft.com/office/drawing/2014/main" id="{7BE7066F-4CFD-4D93-BF73-5B6D433393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2285" y="2222500"/>
              <a:ext cx="38436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/>
              <a:r>
                <a:rPr lang="fr-FR" altLang="fr-FR" sz="1400">
                  <a:solidFill>
                    <a:srgbClr val="000066"/>
                  </a:solidFill>
                </a:rPr>
                <a:t>80</a:t>
              </a:r>
            </a:p>
          </p:txBody>
        </p:sp>
        <p:sp>
          <p:nvSpPr>
            <p:cNvPr id="12311" name="ZoneTexte 34">
              <a:extLst>
                <a:ext uri="{FF2B5EF4-FFF2-40B4-BE49-F238E27FC236}">
                  <a16:creationId xmlns:a16="http://schemas.microsoft.com/office/drawing/2014/main" id="{363DCD79-19F8-4E0A-B9AC-90939CD42B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2435" y="1671638"/>
              <a:ext cx="48421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/>
              <a:r>
                <a:rPr lang="fr-FR" altLang="fr-FR" sz="1400">
                  <a:solidFill>
                    <a:srgbClr val="000066"/>
                  </a:solidFill>
                </a:rPr>
                <a:t>100</a:t>
              </a:r>
            </a:p>
          </p:txBody>
        </p:sp>
        <p:sp>
          <p:nvSpPr>
            <p:cNvPr id="12312" name="ZoneTexte 36">
              <a:extLst>
                <a:ext uri="{FF2B5EF4-FFF2-40B4-BE49-F238E27FC236}">
                  <a16:creationId xmlns:a16="http://schemas.microsoft.com/office/drawing/2014/main" id="{91403D41-51EF-4C39-B185-BCD55CF19F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05503" y="1752401"/>
              <a:ext cx="50687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b="1" dirty="0">
                  <a:solidFill>
                    <a:srgbClr val="333399"/>
                  </a:solidFill>
                  <a:latin typeface="+mj-lt"/>
                </a:rPr>
                <a:t>93.1</a:t>
              </a:r>
            </a:p>
          </p:txBody>
        </p:sp>
        <p:sp>
          <p:nvSpPr>
            <p:cNvPr id="12313" name="ZoneTexte 37">
              <a:extLst>
                <a:ext uri="{FF2B5EF4-FFF2-40B4-BE49-F238E27FC236}">
                  <a16:creationId xmlns:a16="http://schemas.microsoft.com/office/drawing/2014/main" id="{7CD35EE5-9A79-43A7-A7E7-3A193BE69A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3815" y="1677789"/>
              <a:ext cx="50687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b="1">
                  <a:solidFill>
                    <a:srgbClr val="333399"/>
                  </a:solidFill>
                  <a:latin typeface="+mj-lt"/>
                </a:rPr>
                <a:t>95.2</a:t>
              </a:r>
            </a:p>
          </p:txBody>
        </p:sp>
        <p:sp>
          <p:nvSpPr>
            <p:cNvPr id="12314" name="ZoneTexte 38">
              <a:extLst>
                <a:ext uri="{FF2B5EF4-FFF2-40B4-BE49-F238E27FC236}">
                  <a16:creationId xmlns:a16="http://schemas.microsoft.com/office/drawing/2014/main" id="{C22371BE-1E61-4D6B-8EFB-B74B320C12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86539" y="4165401"/>
              <a:ext cx="41549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b="1">
                  <a:solidFill>
                    <a:srgbClr val="333399"/>
                  </a:solidFill>
                  <a:latin typeface="+mj-lt"/>
                </a:rPr>
                <a:t>3.4</a:t>
              </a:r>
            </a:p>
          </p:txBody>
        </p:sp>
        <p:sp>
          <p:nvSpPr>
            <p:cNvPr id="12315" name="ZoneTexte 39">
              <a:extLst>
                <a:ext uri="{FF2B5EF4-FFF2-40B4-BE49-F238E27FC236}">
                  <a16:creationId xmlns:a16="http://schemas.microsoft.com/office/drawing/2014/main" id="{F5B0F9D8-010F-4C0C-A062-4AD6D4F969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15164" y="4154289"/>
              <a:ext cx="41549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b="1">
                  <a:solidFill>
                    <a:srgbClr val="333399"/>
                  </a:solidFill>
                  <a:latin typeface="+mj-lt"/>
                </a:rPr>
                <a:t>2.0</a:t>
              </a:r>
            </a:p>
          </p:txBody>
        </p:sp>
        <p:sp>
          <p:nvSpPr>
            <p:cNvPr id="12316" name="ZoneTexte 40">
              <a:extLst>
                <a:ext uri="{FF2B5EF4-FFF2-40B4-BE49-F238E27FC236}">
                  <a16:creationId xmlns:a16="http://schemas.microsoft.com/office/drawing/2014/main" id="{AA4599D6-1BE2-4915-B528-423B5262D9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45489" y="4251126"/>
              <a:ext cx="41549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b="1">
                  <a:solidFill>
                    <a:srgbClr val="333399"/>
                  </a:solidFill>
                  <a:latin typeface="+mj-lt"/>
                </a:rPr>
                <a:t>1.0</a:t>
              </a:r>
            </a:p>
          </p:txBody>
        </p:sp>
        <p:sp>
          <p:nvSpPr>
            <p:cNvPr id="12317" name="ZoneTexte 41">
              <a:extLst>
                <a:ext uri="{FF2B5EF4-FFF2-40B4-BE49-F238E27FC236}">
                  <a16:creationId xmlns:a16="http://schemas.microsoft.com/office/drawing/2014/main" id="{4C438494-7C11-43CD-A460-80463E36AF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35012" y="4273351"/>
              <a:ext cx="27603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b="1">
                  <a:solidFill>
                    <a:srgbClr val="333399"/>
                  </a:solidFill>
                  <a:latin typeface="+mj-lt"/>
                </a:rPr>
                <a:t>0</a:t>
              </a:r>
            </a:p>
          </p:txBody>
        </p:sp>
        <p:sp>
          <p:nvSpPr>
            <p:cNvPr id="12318" name="ZoneTexte 42">
              <a:extLst>
                <a:ext uri="{FF2B5EF4-FFF2-40B4-BE49-F238E27FC236}">
                  <a16:creationId xmlns:a16="http://schemas.microsoft.com/office/drawing/2014/main" id="{47C37C5F-B7EC-4426-832F-53CC6A5FBB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42439" y="4273351"/>
              <a:ext cx="41549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b="1">
                  <a:solidFill>
                    <a:srgbClr val="333399"/>
                  </a:solidFill>
                  <a:latin typeface="+mj-lt"/>
                </a:rPr>
                <a:t>1.5</a:t>
              </a:r>
            </a:p>
          </p:txBody>
        </p:sp>
        <p:sp>
          <p:nvSpPr>
            <p:cNvPr id="12319" name="ZoneTexte 43">
              <a:extLst>
                <a:ext uri="{FF2B5EF4-FFF2-40B4-BE49-F238E27FC236}">
                  <a16:creationId xmlns:a16="http://schemas.microsoft.com/office/drawing/2014/main" id="{12951478-2BDB-4223-9A1E-64074952E6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52014" y="4254301"/>
              <a:ext cx="41549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b="1" dirty="0">
                  <a:solidFill>
                    <a:srgbClr val="333399"/>
                  </a:solidFill>
                  <a:latin typeface="+mj-lt"/>
                </a:rPr>
                <a:t>1.4</a:t>
              </a:r>
            </a:p>
          </p:txBody>
        </p:sp>
        <p:sp>
          <p:nvSpPr>
            <p:cNvPr id="12320" name="Freeform 15">
              <a:extLst>
                <a:ext uri="{FF2B5EF4-FFF2-40B4-BE49-F238E27FC236}">
                  <a16:creationId xmlns:a16="http://schemas.microsoft.com/office/drawing/2014/main" id="{BC5BCAEB-2C4C-4BA5-B091-57D986D139AC}"/>
                </a:ext>
              </a:extLst>
            </p:cNvPr>
            <p:cNvSpPr>
              <a:spLocks/>
            </p:cNvSpPr>
            <p:nvPr/>
          </p:nvSpPr>
          <p:spPr bwMode="auto">
            <a:xfrm>
              <a:off x="3297238" y="4527153"/>
              <a:ext cx="325437" cy="53975"/>
            </a:xfrm>
            <a:custGeom>
              <a:avLst/>
              <a:gdLst>
                <a:gd name="T0" fmla="*/ 516632031 w 205"/>
                <a:gd name="T1" fmla="*/ 0 h 34"/>
                <a:gd name="T2" fmla="*/ 0 w 205"/>
                <a:gd name="T3" fmla="*/ 0 h 34"/>
                <a:gd name="T4" fmla="*/ 0 w 205"/>
                <a:gd name="T5" fmla="*/ 85685313 h 34"/>
                <a:gd name="T6" fmla="*/ 516632031 w 205"/>
                <a:gd name="T7" fmla="*/ 85685313 h 34"/>
                <a:gd name="T8" fmla="*/ 516632031 w 205"/>
                <a:gd name="T9" fmla="*/ 0 h 34"/>
                <a:gd name="T10" fmla="*/ 516632031 w 205"/>
                <a:gd name="T11" fmla="*/ 0 h 3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05" h="34">
                  <a:moveTo>
                    <a:pt x="205" y="0"/>
                  </a:moveTo>
                  <a:lnTo>
                    <a:pt x="0" y="0"/>
                  </a:lnTo>
                  <a:lnTo>
                    <a:pt x="0" y="34"/>
                  </a:lnTo>
                  <a:lnTo>
                    <a:pt x="205" y="34"/>
                  </a:lnTo>
                  <a:lnTo>
                    <a:pt x="205" y="0"/>
                  </a:lnTo>
                  <a:close/>
                </a:path>
              </a:pathLst>
            </a:cu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 sz="1200"/>
            </a:p>
          </p:txBody>
        </p:sp>
        <p:sp>
          <p:nvSpPr>
            <p:cNvPr id="12321" name="Freeform 16">
              <a:extLst>
                <a:ext uri="{FF2B5EF4-FFF2-40B4-BE49-F238E27FC236}">
                  <a16:creationId xmlns:a16="http://schemas.microsoft.com/office/drawing/2014/main" id="{43F896B3-B641-44A8-B7F3-6FAE68381EE9}"/>
                </a:ext>
              </a:extLst>
            </p:cNvPr>
            <p:cNvSpPr>
              <a:spLocks/>
            </p:cNvSpPr>
            <p:nvPr/>
          </p:nvSpPr>
          <p:spPr bwMode="auto">
            <a:xfrm>
              <a:off x="3708400" y="4571603"/>
              <a:ext cx="327025" cy="9525"/>
            </a:xfrm>
            <a:custGeom>
              <a:avLst/>
              <a:gdLst>
                <a:gd name="T0" fmla="*/ 0 w 206"/>
                <a:gd name="T1" fmla="*/ 0 h 6"/>
                <a:gd name="T2" fmla="*/ 0 w 206"/>
                <a:gd name="T3" fmla="*/ 15120938 h 6"/>
                <a:gd name="T4" fmla="*/ 519152188 w 206"/>
                <a:gd name="T5" fmla="*/ 15120938 h 6"/>
                <a:gd name="T6" fmla="*/ 519152188 w 206"/>
                <a:gd name="T7" fmla="*/ 0 h 6"/>
                <a:gd name="T8" fmla="*/ 0 w 206"/>
                <a:gd name="T9" fmla="*/ 0 h 6"/>
                <a:gd name="T10" fmla="*/ 0 w 206"/>
                <a:gd name="T11" fmla="*/ 0 h 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06" h="6">
                  <a:moveTo>
                    <a:pt x="0" y="0"/>
                  </a:moveTo>
                  <a:lnTo>
                    <a:pt x="0" y="6"/>
                  </a:lnTo>
                  <a:lnTo>
                    <a:pt x="206" y="6"/>
                  </a:lnTo>
                  <a:lnTo>
                    <a:pt x="20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 sz="1200"/>
            </a:p>
          </p:txBody>
        </p:sp>
        <p:sp>
          <p:nvSpPr>
            <p:cNvPr id="12322" name="ZoneTexte 26">
              <a:extLst>
                <a:ext uri="{FF2B5EF4-FFF2-40B4-BE49-F238E27FC236}">
                  <a16:creationId xmlns:a16="http://schemas.microsoft.com/office/drawing/2014/main" id="{6A333F8F-733F-4658-8961-32B0EB8FE4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69798" y="4592638"/>
              <a:ext cx="1366080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b="1">
                  <a:solidFill>
                    <a:srgbClr val="000066"/>
                  </a:solidFill>
                </a:rPr>
                <a:t>Virologic</a:t>
              </a:r>
            </a:p>
            <a:p>
              <a:pPr eaLnBrk="1" hangingPunct="1"/>
              <a:r>
                <a:rPr lang="fr-FR" altLang="fr-FR" sz="1400" b="1">
                  <a:solidFill>
                    <a:srgbClr val="000066"/>
                  </a:solidFill>
                </a:rPr>
                <a:t>non-response</a:t>
              </a:r>
            </a:p>
          </p:txBody>
        </p:sp>
        <p:sp>
          <p:nvSpPr>
            <p:cNvPr id="12323" name="ZoneTexte 44">
              <a:extLst>
                <a:ext uri="{FF2B5EF4-FFF2-40B4-BE49-F238E27FC236}">
                  <a16:creationId xmlns:a16="http://schemas.microsoft.com/office/drawing/2014/main" id="{3A9B3D48-C1B6-45D4-A9A5-0808088E09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53001" y="4198739"/>
              <a:ext cx="41549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b="1">
                  <a:solidFill>
                    <a:srgbClr val="333399"/>
                  </a:solidFill>
                  <a:latin typeface="+mj-lt"/>
                </a:rPr>
                <a:t>2.0</a:t>
              </a:r>
            </a:p>
          </p:txBody>
        </p:sp>
        <p:sp>
          <p:nvSpPr>
            <p:cNvPr id="12324" name="ZoneTexte 45">
              <a:extLst>
                <a:ext uri="{FF2B5EF4-FFF2-40B4-BE49-F238E27FC236}">
                  <a16:creationId xmlns:a16="http://schemas.microsoft.com/office/drawing/2014/main" id="{3CFEA7FA-70D8-4360-8CBB-FCC7435B4D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35589" y="4251126"/>
              <a:ext cx="41549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b="1">
                  <a:solidFill>
                    <a:srgbClr val="333399"/>
                  </a:solidFill>
                  <a:latin typeface="+mj-lt"/>
                </a:rPr>
                <a:t>0.5</a:t>
              </a:r>
            </a:p>
          </p:txBody>
        </p:sp>
        <p:cxnSp>
          <p:nvCxnSpPr>
            <p:cNvPr id="12325" name="Connecteur droit 47">
              <a:extLst>
                <a:ext uri="{FF2B5EF4-FFF2-40B4-BE49-F238E27FC236}">
                  <a16:creationId xmlns:a16="http://schemas.microsoft.com/office/drawing/2014/main" id="{FBEBDC3E-219C-4C32-94C2-FABAC504E7A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900613" y="5211763"/>
              <a:ext cx="3419475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12326" name="ZoneTexte 48">
              <a:extLst>
                <a:ext uri="{FF2B5EF4-FFF2-40B4-BE49-F238E27FC236}">
                  <a16:creationId xmlns:a16="http://schemas.microsoft.com/office/drawing/2014/main" id="{CB39C164-788B-4FAB-B476-8E67DB05CD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95100" y="5233988"/>
              <a:ext cx="1784463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b="1">
                  <a:solidFill>
                    <a:srgbClr val="000066"/>
                  </a:solidFill>
                </a:rPr>
                <a:t>No virological data</a:t>
              </a:r>
            </a:p>
          </p:txBody>
        </p:sp>
        <p:sp>
          <p:nvSpPr>
            <p:cNvPr id="12327" name="ZoneTexte 49">
              <a:extLst>
                <a:ext uri="{FF2B5EF4-FFF2-40B4-BE49-F238E27FC236}">
                  <a16:creationId xmlns:a16="http://schemas.microsoft.com/office/drawing/2014/main" id="{D3EE34E9-EC64-493B-89F6-4B157335F5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8468" y="1484313"/>
              <a:ext cx="34430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dirty="0">
                  <a:solidFill>
                    <a:srgbClr val="000066"/>
                  </a:solidFill>
                </a:rPr>
                <a:t>%</a:t>
              </a:r>
            </a:p>
          </p:txBody>
        </p:sp>
        <p:sp>
          <p:nvSpPr>
            <p:cNvPr id="12328" name="ZoneTexte 51">
              <a:extLst>
                <a:ext uri="{FF2B5EF4-FFF2-40B4-BE49-F238E27FC236}">
                  <a16:creationId xmlns:a16="http://schemas.microsoft.com/office/drawing/2014/main" id="{0EFD997C-E11C-45EB-852B-4E8296C4B5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83914" y="4924632"/>
              <a:ext cx="180776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fr-FR" sz="1400" dirty="0">
                  <a:solidFill>
                    <a:srgbClr val="000066"/>
                  </a:solidFill>
                </a:rPr>
                <a:t>Difference (95% CI):</a:t>
              </a:r>
              <a:br>
                <a:rPr lang="en-US" altLang="fr-FR" sz="1400" dirty="0">
                  <a:solidFill>
                    <a:srgbClr val="000066"/>
                  </a:solidFill>
                </a:rPr>
              </a:br>
              <a:r>
                <a:rPr lang="en-US" altLang="fr-FR" sz="1400" dirty="0">
                  <a:solidFill>
                    <a:srgbClr val="000066"/>
                  </a:solidFill>
                </a:rPr>
                <a:t>- 2.1% (- 6.6 to 2.4)</a:t>
              </a:r>
            </a:p>
          </p:txBody>
        </p:sp>
      </p:grpSp>
      <p:sp>
        <p:nvSpPr>
          <p:cNvPr id="12329" name="Rectangle 6">
            <a:extLst>
              <a:ext uri="{FF2B5EF4-FFF2-40B4-BE49-F238E27FC236}">
                <a16:creationId xmlns:a16="http://schemas.microsoft.com/office/drawing/2014/main" id="{00F58C90-78C0-48E2-BA2B-E333421274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438" y="1279525"/>
            <a:ext cx="8945562" cy="31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ts val="1525"/>
              </a:lnSpc>
              <a:spcBef>
                <a:spcPct val="20000"/>
              </a:spcBef>
            </a:pPr>
            <a:r>
              <a:rPr lang="fr-FR" altLang="fr-FR" b="1">
                <a:solidFill>
                  <a:srgbClr val="CC3300"/>
                </a:solidFill>
                <a:latin typeface="Calibri" panose="020F0502020204030204" pitchFamily="34" charset="0"/>
              </a:rPr>
              <a:t>Outcome at W 48, ITT</a:t>
            </a:r>
          </a:p>
        </p:txBody>
      </p:sp>
      <p:sp>
        <p:nvSpPr>
          <p:cNvPr id="12331" name="AutoShape 162">
            <a:extLst>
              <a:ext uri="{FF2B5EF4-FFF2-40B4-BE49-F238E27FC236}">
                <a16:creationId xmlns:a16="http://schemas.microsoft.com/office/drawing/2014/main" id="{9571E35D-49EF-4ABF-9BAF-E28E98EDC7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70663"/>
            <a:ext cx="828675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/>
            <a:r>
              <a:rPr lang="en-GB" altLang="fr-FR" sz="1200" b="1" i="1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NEAT 022</a:t>
            </a:r>
          </a:p>
        </p:txBody>
      </p:sp>
      <p:sp>
        <p:nvSpPr>
          <p:cNvPr id="12332" name="Titre 2">
            <a:extLst>
              <a:ext uri="{FF2B5EF4-FFF2-40B4-BE49-F238E27FC236}">
                <a16:creationId xmlns:a16="http://schemas.microsoft.com/office/drawing/2014/main" id="{41DD6C52-0F55-4323-B96F-50A4DDCA0059}"/>
              </a:ext>
            </a:extLst>
          </p:cNvPr>
          <p:cNvSpPr txBox="1">
            <a:spLocks/>
          </p:cNvSpPr>
          <p:nvPr/>
        </p:nvSpPr>
        <p:spPr bwMode="auto">
          <a:xfrm>
            <a:off x="50800" y="44450"/>
            <a:ext cx="9024938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GB" altLang="fr-FR" sz="3000" b="1" dirty="0">
                <a:solidFill>
                  <a:srgbClr val="333399"/>
                </a:solidFill>
                <a:latin typeface="Calibri" panose="020F0502020204030204" pitchFamily="34" charset="0"/>
              </a:rPr>
              <a:t>NEAT 022 Study: Switch to DTG vs continuation </a:t>
            </a:r>
            <a:br>
              <a:rPr lang="en-GB" altLang="fr-FR" sz="3000" b="1" dirty="0">
                <a:solidFill>
                  <a:srgbClr val="333399"/>
                </a:solidFill>
                <a:latin typeface="Calibri" panose="020F0502020204030204" pitchFamily="34" charset="0"/>
              </a:rPr>
            </a:br>
            <a:r>
              <a:rPr lang="en-GB" altLang="fr-FR" sz="3000" b="1" dirty="0">
                <a:solidFill>
                  <a:srgbClr val="333399"/>
                </a:solidFill>
                <a:latin typeface="Calibri" panose="020F0502020204030204" pitchFamily="34" charset="0"/>
              </a:rPr>
              <a:t>of PI/r in patients with high cardiovascular risk</a:t>
            </a:r>
          </a:p>
        </p:txBody>
      </p:sp>
      <p:sp>
        <p:nvSpPr>
          <p:cNvPr id="48" name="ZoneTexte 69">
            <a:extLst>
              <a:ext uri="{FF2B5EF4-FFF2-40B4-BE49-F238E27FC236}">
                <a16:creationId xmlns:a16="http://schemas.microsoft.com/office/drawing/2014/main" id="{C9C2CF6D-2140-4868-871F-55EEA23B11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0113" y="6608763"/>
            <a:ext cx="3200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defTabSz="914400" eaLnBrk="1" hangingPunct="1"/>
            <a:r>
              <a:rPr lang="en-GB" altLang="fr-FR" sz="1200" i="1" dirty="0" err="1">
                <a:solidFill>
                  <a:srgbClr val="CC3300"/>
                </a:solidFill>
              </a:rPr>
              <a:t>Gatell</a:t>
            </a:r>
            <a:r>
              <a:rPr lang="en-GB" altLang="fr-FR" sz="1200" i="1" dirty="0">
                <a:solidFill>
                  <a:srgbClr val="CC3300"/>
                </a:solidFill>
              </a:rPr>
              <a:t> JM. AIDS 2017; 31:2503-14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32" name="ZoneTexte 35">
            <a:extLst>
              <a:ext uri="{FF2B5EF4-FFF2-40B4-BE49-F238E27FC236}">
                <a16:creationId xmlns:a16="http://schemas.microsoft.com/office/drawing/2014/main" id="{CF8ACA7C-3D1C-4B79-8B7F-5863519A64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4975" y="6221413"/>
            <a:ext cx="12001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r>
              <a:rPr lang="fr-FR" altLang="fr-FR" sz="1600">
                <a:solidFill>
                  <a:srgbClr val="000066"/>
                </a:solidFill>
              </a:rPr>
              <a:t>DTG better</a:t>
            </a:r>
          </a:p>
        </p:txBody>
      </p:sp>
      <p:sp>
        <p:nvSpPr>
          <p:cNvPr id="13333" name="ZoneTexte 36">
            <a:extLst>
              <a:ext uri="{FF2B5EF4-FFF2-40B4-BE49-F238E27FC236}">
                <a16:creationId xmlns:a16="http://schemas.microsoft.com/office/drawing/2014/main" id="{F6A68F82-EA14-4514-80E1-D49F5CBD79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5788" y="6221413"/>
            <a:ext cx="10858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fr-FR" altLang="fr-FR" sz="1600">
                <a:solidFill>
                  <a:srgbClr val="000066"/>
                </a:solidFill>
              </a:rPr>
              <a:t>PI/r better</a:t>
            </a: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16315F54-CF51-42F3-9A28-45A68413295E}"/>
              </a:ext>
            </a:extLst>
          </p:cNvPr>
          <p:cNvGrpSpPr/>
          <p:nvPr/>
        </p:nvGrpSpPr>
        <p:grpSpPr>
          <a:xfrm>
            <a:off x="107504" y="1506538"/>
            <a:ext cx="8898384" cy="4660900"/>
            <a:chOff x="107504" y="1506538"/>
            <a:chExt cx="8898384" cy="4660900"/>
          </a:xfrm>
        </p:grpSpPr>
        <p:grpSp>
          <p:nvGrpSpPr>
            <p:cNvPr id="13313" name="Grouper 1">
              <a:extLst>
                <a:ext uri="{FF2B5EF4-FFF2-40B4-BE49-F238E27FC236}">
                  <a16:creationId xmlns:a16="http://schemas.microsoft.com/office/drawing/2014/main" id="{AEA9B0F7-7DD2-47B8-BF3E-E8C36FF1097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56088" y="2333625"/>
              <a:ext cx="2971800" cy="3417888"/>
              <a:chOff x="4256131" y="2334266"/>
              <a:chExt cx="2972138" cy="3417887"/>
            </a:xfrm>
          </p:grpSpPr>
          <p:sp>
            <p:nvSpPr>
              <p:cNvPr id="13380" name="Freeform 5">
                <a:extLst>
                  <a:ext uri="{FF2B5EF4-FFF2-40B4-BE49-F238E27FC236}">
                    <a16:creationId xmlns:a16="http://schemas.microsoft.com/office/drawing/2014/main" id="{2869D5B0-C2A1-43DB-B3F1-2754F0DD2F2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256131" y="2334266"/>
                <a:ext cx="2972138" cy="3417887"/>
              </a:xfrm>
              <a:custGeom>
                <a:avLst/>
                <a:gdLst>
                  <a:gd name="T0" fmla="*/ 2147483647 w 2087"/>
                  <a:gd name="T1" fmla="*/ 2147483647 h 2400"/>
                  <a:gd name="T2" fmla="*/ 1778658683 w 2087"/>
                  <a:gd name="T3" fmla="*/ 2147483647 h 2400"/>
                  <a:gd name="T4" fmla="*/ 1778658683 w 2087"/>
                  <a:gd name="T5" fmla="*/ 2147483647 h 2400"/>
                  <a:gd name="T6" fmla="*/ 1778658683 w 2087"/>
                  <a:gd name="T7" fmla="*/ 0 h 2400"/>
                  <a:gd name="T8" fmla="*/ 1778658683 w 2087"/>
                  <a:gd name="T9" fmla="*/ 2147483647 h 2400"/>
                  <a:gd name="T10" fmla="*/ 0 w 2087"/>
                  <a:gd name="T11" fmla="*/ 2147483647 h 2400"/>
                  <a:gd name="T12" fmla="*/ 709841116 w 2087"/>
                  <a:gd name="T13" fmla="*/ 2147483647 h 2400"/>
                  <a:gd name="T14" fmla="*/ 709841116 w 2087"/>
                  <a:gd name="T15" fmla="*/ 2147483647 h 2400"/>
                  <a:gd name="T16" fmla="*/ 1249320478 w 2087"/>
                  <a:gd name="T17" fmla="*/ 2147483647 h 2400"/>
                  <a:gd name="T18" fmla="*/ 1249320478 w 2087"/>
                  <a:gd name="T19" fmla="*/ 2147483647 h 2400"/>
                  <a:gd name="T20" fmla="*/ 1782714576 w 2087"/>
                  <a:gd name="T21" fmla="*/ 2147483647 h 2400"/>
                  <a:gd name="T22" fmla="*/ 1782714576 w 2087"/>
                  <a:gd name="T23" fmla="*/ 2147483647 h 2400"/>
                  <a:gd name="T24" fmla="*/ 2147483647 w 2087"/>
                  <a:gd name="T25" fmla="*/ 2147483647 h 2400"/>
                  <a:gd name="T26" fmla="*/ 2147483647 w 2087"/>
                  <a:gd name="T27" fmla="*/ 2147483647 h 2400"/>
                  <a:gd name="T28" fmla="*/ 2147483647 w 2087"/>
                  <a:gd name="T29" fmla="*/ 2147483647 h 2400"/>
                  <a:gd name="T30" fmla="*/ 2147483647 w 2087"/>
                  <a:gd name="T31" fmla="*/ 2147483647 h 2400"/>
                  <a:gd name="T32" fmla="*/ 2147483647 w 2087"/>
                  <a:gd name="T33" fmla="*/ 2147483647 h 2400"/>
                  <a:gd name="T34" fmla="*/ 2147483647 w 2087"/>
                  <a:gd name="T35" fmla="*/ 2147483647 h 2400"/>
                  <a:gd name="T36" fmla="*/ 2147483647 w 2087"/>
                  <a:gd name="T37" fmla="*/ 2147483647 h 2400"/>
                  <a:gd name="T38" fmla="*/ 2147483647 w 2087"/>
                  <a:gd name="T39" fmla="*/ 2147483647 h 2400"/>
                  <a:gd name="T40" fmla="*/ 176445594 w 2087"/>
                  <a:gd name="T41" fmla="*/ 2147483647 h 2400"/>
                  <a:gd name="T42" fmla="*/ 176445594 w 2087"/>
                  <a:gd name="T43" fmla="*/ 2147483647 h 240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2087" h="2400">
                    <a:moveTo>
                      <a:pt x="2087" y="2328"/>
                    </a:moveTo>
                    <a:lnTo>
                      <a:pt x="877" y="2328"/>
                    </a:lnTo>
                    <a:moveTo>
                      <a:pt x="877" y="2328"/>
                    </a:moveTo>
                    <a:lnTo>
                      <a:pt x="877" y="0"/>
                    </a:lnTo>
                    <a:moveTo>
                      <a:pt x="877" y="2328"/>
                    </a:moveTo>
                    <a:lnTo>
                      <a:pt x="0" y="2328"/>
                    </a:lnTo>
                    <a:moveTo>
                      <a:pt x="350" y="2400"/>
                    </a:moveTo>
                    <a:lnTo>
                      <a:pt x="350" y="2328"/>
                    </a:lnTo>
                    <a:moveTo>
                      <a:pt x="616" y="2400"/>
                    </a:moveTo>
                    <a:lnTo>
                      <a:pt x="616" y="2328"/>
                    </a:lnTo>
                    <a:moveTo>
                      <a:pt x="879" y="2400"/>
                    </a:moveTo>
                    <a:lnTo>
                      <a:pt x="879" y="2328"/>
                    </a:lnTo>
                    <a:moveTo>
                      <a:pt x="1410" y="2400"/>
                    </a:moveTo>
                    <a:lnTo>
                      <a:pt x="1410" y="2328"/>
                    </a:lnTo>
                    <a:moveTo>
                      <a:pt x="1144" y="2400"/>
                    </a:moveTo>
                    <a:lnTo>
                      <a:pt x="1144" y="2328"/>
                    </a:lnTo>
                    <a:moveTo>
                      <a:pt x="1673" y="2400"/>
                    </a:moveTo>
                    <a:lnTo>
                      <a:pt x="1673" y="2328"/>
                    </a:lnTo>
                    <a:moveTo>
                      <a:pt x="1939" y="2400"/>
                    </a:moveTo>
                    <a:lnTo>
                      <a:pt x="1939" y="2328"/>
                    </a:lnTo>
                    <a:moveTo>
                      <a:pt x="87" y="2400"/>
                    </a:moveTo>
                    <a:lnTo>
                      <a:pt x="87" y="2328"/>
                    </a:lnTo>
                  </a:path>
                </a:pathLst>
              </a:custGeom>
              <a:noFill/>
              <a:ln w="12700" cap="rnd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381" name="Freeform 6">
                <a:extLst>
                  <a:ext uri="{FF2B5EF4-FFF2-40B4-BE49-F238E27FC236}">
                    <a16:creationId xmlns:a16="http://schemas.microsoft.com/office/drawing/2014/main" id="{8F423DFF-DE56-4C54-9B75-82A11317642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424177" y="2395504"/>
                <a:ext cx="2715796" cy="3060433"/>
              </a:xfrm>
              <a:custGeom>
                <a:avLst/>
                <a:gdLst>
                  <a:gd name="T0" fmla="*/ 2147483647 w 1907"/>
                  <a:gd name="T1" fmla="*/ 2147483647 h 2149"/>
                  <a:gd name="T2" fmla="*/ 0 w 1907"/>
                  <a:gd name="T3" fmla="*/ 2147483647 h 2149"/>
                  <a:gd name="T4" fmla="*/ 2147483647 w 1907"/>
                  <a:gd name="T5" fmla="*/ 2147483647 h 2149"/>
                  <a:gd name="T6" fmla="*/ 1444018782 w 1907"/>
                  <a:gd name="T7" fmla="*/ 2147483647 h 2149"/>
                  <a:gd name="T8" fmla="*/ 2147483647 w 1907"/>
                  <a:gd name="T9" fmla="*/ 2147483647 h 2149"/>
                  <a:gd name="T10" fmla="*/ 83152917 w 1907"/>
                  <a:gd name="T11" fmla="*/ 2147483647 h 2149"/>
                  <a:gd name="T12" fmla="*/ 2147483647 w 1907"/>
                  <a:gd name="T13" fmla="*/ 1940906956 h 2149"/>
                  <a:gd name="T14" fmla="*/ 277851423 w 1907"/>
                  <a:gd name="T15" fmla="*/ 1940906956 h 2149"/>
                  <a:gd name="T16" fmla="*/ 2147483647 w 1907"/>
                  <a:gd name="T17" fmla="*/ 1452132023 h 2149"/>
                  <a:gd name="T18" fmla="*/ 1125604162 w 1907"/>
                  <a:gd name="T19" fmla="*/ 1452132023 h 2149"/>
                  <a:gd name="T20" fmla="*/ 2147483647 w 1907"/>
                  <a:gd name="T21" fmla="*/ 480663148 h 2149"/>
                  <a:gd name="T22" fmla="*/ 1405484955 w 1907"/>
                  <a:gd name="T23" fmla="*/ 480663148 h 2149"/>
                  <a:gd name="T24" fmla="*/ 2147483647 w 1907"/>
                  <a:gd name="T25" fmla="*/ 0 h 2149"/>
                  <a:gd name="T26" fmla="*/ 1117492377 w 1907"/>
                  <a:gd name="T27" fmla="*/ 0 h 2149"/>
                  <a:gd name="T28" fmla="*/ 2147483647 w 1907"/>
                  <a:gd name="T29" fmla="*/ 2147483647 h 2149"/>
                  <a:gd name="T30" fmla="*/ 474579298 w 1907"/>
                  <a:gd name="T31" fmla="*/ 2147483647 h 2149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907" h="2149">
                    <a:moveTo>
                      <a:pt x="1555" y="1906"/>
                    </a:moveTo>
                    <a:lnTo>
                      <a:pt x="0" y="1906"/>
                    </a:lnTo>
                    <a:moveTo>
                      <a:pt x="1907" y="1668"/>
                    </a:moveTo>
                    <a:lnTo>
                      <a:pt x="712" y="1668"/>
                    </a:lnTo>
                    <a:moveTo>
                      <a:pt x="1675" y="1432"/>
                    </a:moveTo>
                    <a:lnTo>
                      <a:pt x="41" y="1432"/>
                    </a:lnTo>
                    <a:moveTo>
                      <a:pt x="1442" y="957"/>
                    </a:moveTo>
                    <a:lnTo>
                      <a:pt x="137" y="957"/>
                    </a:lnTo>
                    <a:moveTo>
                      <a:pt x="1481" y="716"/>
                    </a:moveTo>
                    <a:lnTo>
                      <a:pt x="555" y="716"/>
                    </a:lnTo>
                    <a:moveTo>
                      <a:pt x="1366" y="237"/>
                    </a:moveTo>
                    <a:lnTo>
                      <a:pt x="693" y="237"/>
                    </a:lnTo>
                    <a:moveTo>
                      <a:pt x="1339" y="0"/>
                    </a:moveTo>
                    <a:lnTo>
                      <a:pt x="551" y="0"/>
                    </a:lnTo>
                    <a:moveTo>
                      <a:pt x="1308" y="2149"/>
                    </a:moveTo>
                    <a:lnTo>
                      <a:pt x="234" y="2149"/>
                    </a:lnTo>
                  </a:path>
                </a:pathLst>
              </a:custGeom>
              <a:noFill/>
              <a:ln w="38100" cap="rnd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382" name="Freeform 7">
                <a:extLst>
                  <a:ext uri="{FF2B5EF4-FFF2-40B4-BE49-F238E27FC236}">
                    <a16:creationId xmlns:a16="http://schemas.microsoft.com/office/drawing/2014/main" id="{48A49ED5-80F4-4C10-98DA-8B7604D518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24399" y="2349932"/>
                <a:ext cx="91144" cy="92568"/>
              </a:xfrm>
              <a:custGeom>
                <a:avLst/>
                <a:gdLst>
                  <a:gd name="T0" fmla="*/ 233396263 w 31"/>
                  <a:gd name="T1" fmla="*/ 225935346 h 32"/>
                  <a:gd name="T2" fmla="*/ 267975121 w 31"/>
                  <a:gd name="T3" fmla="*/ 133888041 h 32"/>
                  <a:gd name="T4" fmla="*/ 233396263 w 31"/>
                  <a:gd name="T5" fmla="*/ 41840736 h 32"/>
                  <a:gd name="T6" fmla="*/ 129665571 w 31"/>
                  <a:gd name="T7" fmla="*/ 0 h 32"/>
                  <a:gd name="T8" fmla="*/ 34578858 w 31"/>
                  <a:gd name="T9" fmla="*/ 41840736 h 32"/>
                  <a:gd name="T10" fmla="*/ 0 w 31"/>
                  <a:gd name="T11" fmla="*/ 133888041 h 32"/>
                  <a:gd name="T12" fmla="*/ 34578858 w 31"/>
                  <a:gd name="T13" fmla="*/ 225935346 h 32"/>
                  <a:gd name="T14" fmla="*/ 129665571 w 31"/>
                  <a:gd name="T15" fmla="*/ 267776082 h 32"/>
                  <a:gd name="T16" fmla="*/ 233396263 w 31"/>
                  <a:gd name="T17" fmla="*/ 225935346 h 3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1" h="32">
                    <a:moveTo>
                      <a:pt x="27" y="27"/>
                    </a:moveTo>
                    <a:cubicBezTo>
                      <a:pt x="30" y="24"/>
                      <a:pt x="31" y="21"/>
                      <a:pt x="31" y="16"/>
                    </a:cubicBezTo>
                    <a:cubicBezTo>
                      <a:pt x="31" y="12"/>
                      <a:pt x="30" y="8"/>
                      <a:pt x="27" y="5"/>
                    </a:cubicBezTo>
                    <a:cubicBezTo>
                      <a:pt x="24" y="2"/>
                      <a:pt x="20" y="0"/>
                      <a:pt x="15" y="0"/>
                    </a:cubicBezTo>
                    <a:cubicBezTo>
                      <a:pt x="11" y="0"/>
                      <a:pt x="7" y="2"/>
                      <a:pt x="4" y="5"/>
                    </a:cubicBezTo>
                    <a:cubicBezTo>
                      <a:pt x="1" y="8"/>
                      <a:pt x="0" y="12"/>
                      <a:pt x="0" y="16"/>
                    </a:cubicBezTo>
                    <a:cubicBezTo>
                      <a:pt x="0" y="21"/>
                      <a:pt x="1" y="24"/>
                      <a:pt x="4" y="27"/>
                    </a:cubicBezTo>
                    <a:cubicBezTo>
                      <a:pt x="7" y="30"/>
                      <a:pt x="11" y="32"/>
                      <a:pt x="15" y="32"/>
                    </a:cubicBezTo>
                    <a:cubicBezTo>
                      <a:pt x="20" y="32"/>
                      <a:pt x="24" y="30"/>
                      <a:pt x="27" y="27"/>
                    </a:cubicBezTo>
                    <a:close/>
                  </a:path>
                </a:pathLst>
              </a:custGeom>
              <a:solidFill>
                <a:srgbClr val="00C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383" name="Freeform 8">
                <a:extLst>
                  <a:ext uri="{FF2B5EF4-FFF2-40B4-BE49-F238E27FC236}">
                    <a16:creationId xmlns:a16="http://schemas.microsoft.com/office/drawing/2014/main" id="{55D34334-E277-4275-ABD2-DEF5C39B7F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45448" y="2686024"/>
                <a:ext cx="92568" cy="93992"/>
              </a:xfrm>
              <a:custGeom>
                <a:avLst/>
                <a:gdLst>
                  <a:gd name="T0" fmla="*/ 225935346 w 32"/>
                  <a:gd name="T1" fmla="*/ 232941549 h 32"/>
                  <a:gd name="T2" fmla="*/ 267776082 w 32"/>
                  <a:gd name="T3" fmla="*/ 138039001 h 32"/>
                  <a:gd name="T4" fmla="*/ 225935346 w 32"/>
                  <a:gd name="T5" fmla="*/ 43136454 h 32"/>
                  <a:gd name="T6" fmla="*/ 133888041 w 32"/>
                  <a:gd name="T7" fmla="*/ 0 h 32"/>
                  <a:gd name="T8" fmla="*/ 41840736 w 32"/>
                  <a:gd name="T9" fmla="*/ 43136454 h 32"/>
                  <a:gd name="T10" fmla="*/ 0 w 32"/>
                  <a:gd name="T11" fmla="*/ 138039001 h 32"/>
                  <a:gd name="T12" fmla="*/ 41840736 w 32"/>
                  <a:gd name="T13" fmla="*/ 232941549 h 32"/>
                  <a:gd name="T14" fmla="*/ 133888041 w 32"/>
                  <a:gd name="T15" fmla="*/ 276078002 h 32"/>
                  <a:gd name="T16" fmla="*/ 225935346 w 32"/>
                  <a:gd name="T17" fmla="*/ 232941549 h 3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2" h="32">
                    <a:moveTo>
                      <a:pt x="27" y="27"/>
                    </a:moveTo>
                    <a:cubicBezTo>
                      <a:pt x="30" y="24"/>
                      <a:pt x="32" y="21"/>
                      <a:pt x="32" y="16"/>
                    </a:cubicBezTo>
                    <a:cubicBezTo>
                      <a:pt x="32" y="12"/>
                      <a:pt x="30" y="8"/>
                      <a:pt x="27" y="5"/>
                    </a:cubicBezTo>
                    <a:cubicBezTo>
                      <a:pt x="24" y="2"/>
                      <a:pt x="20" y="0"/>
                      <a:pt x="16" y="0"/>
                    </a:cubicBezTo>
                    <a:cubicBezTo>
                      <a:pt x="11" y="0"/>
                      <a:pt x="8" y="2"/>
                      <a:pt x="5" y="5"/>
                    </a:cubicBezTo>
                    <a:cubicBezTo>
                      <a:pt x="2" y="8"/>
                      <a:pt x="0" y="12"/>
                      <a:pt x="0" y="16"/>
                    </a:cubicBezTo>
                    <a:cubicBezTo>
                      <a:pt x="0" y="21"/>
                      <a:pt x="2" y="24"/>
                      <a:pt x="5" y="27"/>
                    </a:cubicBezTo>
                    <a:cubicBezTo>
                      <a:pt x="8" y="30"/>
                      <a:pt x="11" y="32"/>
                      <a:pt x="16" y="32"/>
                    </a:cubicBezTo>
                    <a:cubicBezTo>
                      <a:pt x="20" y="32"/>
                      <a:pt x="24" y="30"/>
                      <a:pt x="27" y="27"/>
                    </a:cubicBezTo>
                    <a:close/>
                  </a:path>
                </a:pathLst>
              </a:custGeom>
              <a:solidFill>
                <a:srgbClr val="00C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384" name="Freeform 9">
                <a:extLst>
                  <a:ext uri="{FF2B5EF4-FFF2-40B4-BE49-F238E27FC236}">
                    <a16:creationId xmlns:a16="http://schemas.microsoft.com/office/drawing/2014/main" id="{556A672C-DFE6-4A61-B491-68BE745728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26935" y="3368177"/>
                <a:ext cx="93992" cy="91144"/>
              </a:xfrm>
              <a:custGeom>
                <a:avLst/>
                <a:gdLst>
                  <a:gd name="T0" fmla="*/ 232941549 w 32"/>
                  <a:gd name="T1" fmla="*/ 233396263 h 31"/>
                  <a:gd name="T2" fmla="*/ 276078002 w 32"/>
                  <a:gd name="T3" fmla="*/ 138309550 h 31"/>
                  <a:gd name="T4" fmla="*/ 232941549 w 32"/>
                  <a:gd name="T5" fmla="*/ 43222837 h 31"/>
                  <a:gd name="T6" fmla="*/ 138039001 w 32"/>
                  <a:gd name="T7" fmla="*/ 0 h 31"/>
                  <a:gd name="T8" fmla="*/ 43136454 w 32"/>
                  <a:gd name="T9" fmla="*/ 43222837 h 31"/>
                  <a:gd name="T10" fmla="*/ 0 w 32"/>
                  <a:gd name="T11" fmla="*/ 138309550 h 31"/>
                  <a:gd name="T12" fmla="*/ 43136454 w 32"/>
                  <a:gd name="T13" fmla="*/ 233396263 h 31"/>
                  <a:gd name="T14" fmla="*/ 138039001 w 32"/>
                  <a:gd name="T15" fmla="*/ 267975121 h 31"/>
                  <a:gd name="T16" fmla="*/ 232941549 w 32"/>
                  <a:gd name="T17" fmla="*/ 233396263 h 3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2" h="31">
                    <a:moveTo>
                      <a:pt x="27" y="27"/>
                    </a:moveTo>
                    <a:cubicBezTo>
                      <a:pt x="30" y="24"/>
                      <a:pt x="32" y="20"/>
                      <a:pt x="32" y="16"/>
                    </a:cubicBezTo>
                    <a:cubicBezTo>
                      <a:pt x="32" y="11"/>
                      <a:pt x="30" y="8"/>
                      <a:pt x="27" y="5"/>
                    </a:cubicBezTo>
                    <a:cubicBezTo>
                      <a:pt x="24" y="2"/>
                      <a:pt x="20" y="0"/>
                      <a:pt x="16" y="0"/>
                    </a:cubicBezTo>
                    <a:cubicBezTo>
                      <a:pt x="12" y="0"/>
                      <a:pt x="8" y="2"/>
                      <a:pt x="5" y="5"/>
                    </a:cubicBezTo>
                    <a:cubicBezTo>
                      <a:pt x="2" y="8"/>
                      <a:pt x="0" y="11"/>
                      <a:pt x="0" y="16"/>
                    </a:cubicBezTo>
                    <a:cubicBezTo>
                      <a:pt x="0" y="20"/>
                      <a:pt x="2" y="24"/>
                      <a:pt x="5" y="27"/>
                    </a:cubicBezTo>
                    <a:cubicBezTo>
                      <a:pt x="8" y="30"/>
                      <a:pt x="12" y="31"/>
                      <a:pt x="16" y="31"/>
                    </a:cubicBezTo>
                    <a:cubicBezTo>
                      <a:pt x="20" y="31"/>
                      <a:pt x="24" y="30"/>
                      <a:pt x="27" y="27"/>
                    </a:cubicBezTo>
                    <a:close/>
                  </a:path>
                </a:pathLst>
              </a:custGeom>
              <a:solidFill>
                <a:srgbClr val="00C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385" name="Freeform 10">
                <a:extLst>
                  <a:ext uri="{FF2B5EF4-FFF2-40B4-BE49-F238E27FC236}">
                    <a16:creationId xmlns:a16="http://schemas.microsoft.com/office/drawing/2014/main" id="{566DADAF-21C6-4E43-8540-1FF98D2CA5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02236" y="3711390"/>
                <a:ext cx="93992" cy="92568"/>
              </a:xfrm>
              <a:custGeom>
                <a:avLst/>
                <a:gdLst>
                  <a:gd name="T0" fmla="*/ 232941549 w 32"/>
                  <a:gd name="T1" fmla="*/ 225935346 h 32"/>
                  <a:gd name="T2" fmla="*/ 276078002 w 32"/>
                  <a:gd name="T3" fmla="*/ 133888041 h 32"/>
                  <a:gd name="T4" fmla="*/ 232941549 w 32"/>
                  <a:gd name="T5" fmla="*/ 41840736 h 32"/>
                  <a:gd name="T6" fmla="*/ 138039001 w 32"/>
                  <a:gd name="T7" fmla="*/ 0 h 32"/>
                  <a:gd name="T8" fmla="*/ 43136454 w 32"/>
                  <a:gd name="T9" fmla="*/ 41840736 h 32"/>
                  <a:gd name="T10" fmla="*/ 0 w 32"/>
                  <a:gd name="T11" fmla="*/ 133888041 h 32"/>
                  <a:gd name="T12" fmla="*/ 43136454 w 32"/>
                  <a:gd name="T13" fmla="*/ 225935346 h 32"/>
                  <a:gd name="T14" fmla="*/ 138039001 w 32"/>
                  <a:gd name="T15" fmla="*/ 267776082 h 32"/>
                  <a:gd name="T16" fmla="*/ 232941549 w 32"/>
                  <a:gd name="T17" fmla="*/ 225935346 h 3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2" h="32">
                    <a:moveTo>
                      <a:pt x="27" y="27"/>
                    </a:moveTo>
                    <a:cubicBezTo>
                      <a:pt x="30" y="24"/>
                      <a:pt x="32" y="20"/>
                      <a:pt x="32" y="16"/>
                    </a:cubicBezTo>
                    <a:cubicBezTo>
                      <a:pt x="32" y="12"/>
                      <a:pt x="30" y="8"/>
                      <a:pt x="27" y="5"/>
                    </a:cubicBezTo>
                    <a:cubicBezTo>
                      <a:pt x="24" y="2"/>
                      <a:pt x="20" y="0"/>
                      <a:pt x="16" y="0"/>
                    </a:cubicBezTo>
                    <a:cubicBezTo>
                      <a:pt x="12" y="0"/>
                      <a:pt x="8" y="2"/>
                      <a:pt x="5" y="5"/>
                    </a:cubicBezTo>
                    <a:cubicBezTo>
                      <a:pt x="2" y="8"/>
                      <a:pt x="0" y="12"/>
                      <a:pt x="0" y="16"/>
                    </a:cubicBezTo>
                    <a:cubicBezTo>
                      <a:pt x="0" y="20"/>
                      <a:pt x="2" y="24"/>
                      <a:pt x="5" y="27"/>
                    </a:cubicBezTo>
                    <a:cubicBezTo>
                      <a:pt x="8" y="30"/>
                      <a:pt x="12" y="32"/>
                      <a:pt x="16" y="32"/>
                    </a:cubicBezTo>
                    <a:cubicBezTo>
                      <a:pt x="20" y="32"/>
                      <a:pt x="24" y="30"/>
                      <a:pt x="27" y="27"/>
                    </a:cubicBezTo>
                    <a:close/>
                  </a:path>
                </a:pathLst>
              </a:custGeom>
              <a:solidFill>
                <a:srgbClr val="00C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386" name="Freeform 11">
                <a:extLst>
                  <a:ext uri="{FF2B5EF4-FFF2-40B4-BE49-F238E27FC236}">
                    <a16:creationId xmlns:a16="http://schemas.microsoft.com/office/drawing/2014/main" id="{CE0343FF-245F-4FDC-8C03-6FF5141C5C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99076" y="4390695"/>
                <a:ext cx="93992" cy="89720"/>
              </a:xfrm>
              <a:custGeom>
                <a:avLst/>
                <a:gdLst>
                  <a:gd name="T0" fmla="*/ 232941549 w 32"/>
                  <a:gd name="T1" fmla="*/ 226160966 h 31"/>
                  <a:gd name="T2" fmla="*/ 276078002 w 32"/>
                  <a:gd name="T3" fmla="*/ 125645625 h 31"/>
                  <a:gd name="T4" fmla="*/ 232941549 w 32"/>
                  <a:gd name="T5" fmla="*/ 33506079 h 31"/>
                  <a:gd name="T6" fmla="*/ 138039001 w 32"/>
                  <a:gd name="T7" fmla="*/ 0 h 31"/>
                  <a:gd name="T8" fmla="*/ 43136454 w 32"/>
                  <a:gd name="T9" fmla="*/ 33506079 h 31"/>
                  <a:gd name="T10" fmla="*/ 0 w 32"/>
                  <a:gd name="T11" fmla="*/ 125645625 h 31"/>
                  <a:gd name="T12" fmla="*/ 43136454 w 32"/>
                  <a:gd name="T13" fmla="*/ 226160966 h 31"/>
                  <a:gd name="T14" fmla="*/ 138039001 w 32"/>
                  <a:gd name="T15" fmla="*/ 259667045 h 31"/>
                  <a:gd name="T16" fmla="*/ 232941549 w 32"/>
                  <a:gd name="T17" fmla="*/ 226160966 h 3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2" h="31">
                    <a:moveTo>
                      <a:pt x="27" y="27"/>
                    </a:moveTo>
                    <a:cubicBezTo>
                      <a:pt x="30" y="24"/>
                      <a:pt x="32" y="20"/>
                      <a:pt x="32" y="15"/>
                    </a:cubicBezTo>
                    <a:cubicBezTo>
                      <a:pt x="32" y="11"/>
                      <a:pt x="30" y="7"/>
                      <a:pt x="27" y="4"/>
                    </a:cubicBezTo>
                    <a:cubicBezTo>
                      <a:pt x="24" y="1"/>
                      <a:pt x="20" y="0"/>
                      <a:pt x="16" y="0"/>
                    </a:cubicBezTo>
                    <a:cubicBezTo>
                      <a:pt x="12" y="0"/>
                      <a:pt x="8" y="1"/>
                      <a:pt x="5" y="4"/>
                    </a:cubicBezTo>
                    <a:cubicBezTo>
                      <a:pt x="2" y="7"/>
                      <a:pt x="0" y="11"/>
                      <a:pt x="0" y="15"/>
                    </a:cubicBezTo>
                    <a:cubicBezTo>
                      <a:pt x="0" y="20"/>
                      <a:pt x="2" y="24"/>
                      <a:pt x="5" y="27"/>
                    </a:cubicBezTo>
                    <a:cubicBezTo>
                      <a:pt x="8" y="30"/>
                      <a:pt x="12" y="31"/>
                      <a:pt x="16" y="31"/>
                    </a:cubicBezTo>
                    <a:cubicBezTo>
                      <a:pt x="20" y="31"/>
                      <a:pt x="24" y="30"/>
                      <a:pt x="27" y="27"/>
                    </a:cubicBezTo>
                    <a:close/>
                  </a:path>
                </a:pathLst>
              </a:custGeom>
              <a:solidFill>
                <a:srgbClr val="00C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387" name="Freeform 12">
                <a:extLst>
                  <a:ext uri="{FF2B5EF4-FFF2-40B4-BE49-F238E27FC236}">
                    <a16:creationId xmlns:a16="http://schemas.microsoft.com/office/drawing/2014/main" id="{AD392D4F-12A5-4542-92AD-6152A396E6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39930" y="4726787"/>
                <a:ext cx="93992" cy="91144"/>
              </a:xfrm>
              <a:custGeom>
                <a:avLst/>
                <a:gdLst>
                  <a:gd name="T0" fmla="*/ 232941549 w 32"/>
                  <a:gd name="T1" fmla="*/ 233396263 h 31"/>
                  <a:gd name="T2" fmla="*/ 276078002 w 32"/>
                  <a:gd name="T3" fmla="*/ 129665571 h 31"/>
                  <a:gd name="T4" fmla="*/ 232941549 w 32"/>
                  <a:gd name="T5" fmla="*/ 34578858 h 31"/>
                  <a:gd name="T6" fmla="*/ 138039001 w 32"/>
                  <a:gd name="T7" fmla="*/ 0 h 31"/>
                  <a:gd name="T8" fmla="*/ 43136454 w 32"/>
                  <a:gd name="T9" fmla="*/ 34578858 h 31"/>
                  <a:gd name="T10" fmla="*/ 0 w 32"/>
                  <a:gd name="T11" fmla="*/ 129665571 h 31"/>
                  <a:gd name="T12" fmla="*/ 43136454 w 32"/>
                  <a:gd name="T13" fmla="*/ 233396263 h 31"/>
                  <a:gd name="T14" fmla="*/ 138039001 w 32"/>
                  <a:gd name="T15" fmla="*/ 267975121 h 31"/>
                  <a:gd name="T16" fmla="*/ 232941549 w 32"/>
                  <a:gd name="T17" fmla="*/ 233396263 h 3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2" h="31">
                    <a:moveTo>
                      <a:pt x="27" y="27"/>
                    </a:moveTo>
                    <a:cubicBezTo>
                      <a:pt x="30" y="24"/>
                      <a:pt x="32" y="20"/>
                      <a:pt x="32" y="15"/>
                    </a:cubicBezTo>
                    <a:cubicBezTo>
                      <a:pt x="32" y="11"/>
                      <a:pt x="30" y="7"/>
                      <a:pt x="27" y="4"/>
                    </a:cubicBezTo>
                    <a:cubicBezTo>
                      <a:pt x="24" y="1"/>
                      <a:pt x="20" y="0"/>
                      <a:pt x="16" y="0"/>
                    </a:cubicBezTo>
                    <a:cubicBezTo>
                      <a:pt x="12" y="0"/>
                      <a:pt x="8" y="1"/>
                      <a:pt x="5" y="4"/>
                    </a:cubicBezTo>
                    <a:cubicBezTo>
                      <a:pt x="2" y="7"/>
                      <a:pt x="0" y="11"/>
                      <a:pt x="0" y="15"/>
                    </a:cubicBezTo>
                    <a:cubicBezTo>
                      <a:pt x="0" y="20"/>
                      <a:pt x="2" y="24"/>
                      <a:pt x="5" y="27"/>
                    </a:cubicBezTo>
                    <a:cubicBezTo>
                      <a:pt x="8" y="30"/>
                      <a:pt x="12" y="31"/>
                      <a:pt x="16" y="31"/>
                    </a:cubicBezTo>
                    <a:cubicBezTo>
                      <a:pt x="20" y="31"/>
                      <a:pt x="24" y="30"/>
                      <a:pt x="27" y="27"/>
                    </a:cubicBezTo>
                    <a:close/>
                  </a:path>
                </a:pathLst>
              </a:custGeom>
              <a:solidFill>
                <a:srgbClr val="00C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388" name="Freeform 13">
                <a:extLst>
                  <a:ext uri="{FF2B5EF4-FFF2-40B4-BE49-F238E27FC236}">
                    <a16:creationId xmlns:a16="http://schemas.microsoft.com/office/drawing/2014/main" id="{4125A12F-071D-4130-A43F-E0E264B8D7F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83722" y="5067152"/>
                <a:ext cx="93992" cy="89720"/>
              </a:xfrm>
              <a:custGeom>
                <a:avLst/>
                <a:gdLst>
                  <a:gd name="T0" fmla="*/ 232941549 w 32"/>
                  <a:gd name="T1" fmla="*/ 226160966 h 31"/>
                  <a:gd name="T2" fmla="*/ 276078002 w 32"/>
                  <a:gd name="T3" fmla="*/ 125645625 h 31"/>
                  <a:gd name="T4" fmla="*/ 232941549 w 32"/>
                  <a:gd name="T5" fmla="*/ 33506079 h 31"/>
                  <a:gd name="T6" fmla="*/ 138039001 w 32"/>
                  <a:gd name="T7" fmla="*/ 0 h 31"/>
                  <a:gd name="T8" fmla="*/ 43136454 w 32"/>
                  <a:gd name="T9" fmla="*/ 33506079 h 31"/>
                  <a:gd name="T10" fmla="*/ 0 w 32"/>
                  <a:gd name="T11" fmla="*/ 125645625 h 31"/>
                  <a:gd name="T12" fmla="*/ 43136454 w 32"/>
                  <a:gd name="T13" fmla="*/ 226160966 h 31"/>
                  <a:gd name="T14" fmla="*/ 138039001 w 32"/>
                  <a:gd name="T15" fmla="*/ 259667045 h 31"/>
                  <a:gd name="T16" fmla="*/ 232941549 w 32"/>
                  <a:gd name="T17" fmla="*/ 226160966 h 3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2" h="31">
                    <a:moveTo>
                      <a:pt x="27" y="27"/>
                    </a:moveTo>
                    <a:cubicBezTo>
                      <a:pt x="30" y="24"/>
                      <a:pt x="32" y="20"/>
                      <a:pt x="32" y="15"/>
                    </a:cubicBezTo>
                    <a:cubicBezTo>
                      <a:pt x="32" y="11"/>
                      <a:pt x="30" y="7"/>
                      <a:pt x="27" y="4"/>
                    </a:cubicBezTo>
                    <a:cubicBezTo>
                      <a:pt x="24" y="1"/>
                      <a:pt x="20" y="0"/>
                      <a:pt x="16" y="0"/>
                    </a:cubicBezTo>
                    <a:cubicBezTo>
                      <a:pt x="12" y="0"/>
                      <a:pt x="8" y="1"/>
                      <a:pt x="5" y="4"/>
                    </a:cubicBezTo>
                    <a:cubicBezTo>
                      <a:pt x="2" y="7"/>
                      <a:pt x="0" y="11"/>
                      <a:pt x="0" y="15"/>
                    </a:cubicBezTo>
                    <a:cubicBezTo>
                      <a:pt x="0" y="20"/>
                      <a:pt x="2" y="24"/>
                      <a:pt x="5" y="27"/>
                    </a:cubicBezTo>
                    <a:cubicBezTo>
                      <a:pt x="8" y="30"/>
                      <a:pt x="12" y="31"/>
                      <a:pt x="16" y="31"/>
                    </a:cubicBezTo>
                    <a:cubicBezTo>
                      <a:pt x="20" y="31"/>
                      <a:pt x="24" y="30"/>
                      <a:pt x="27" y="27"/>
                    </a:cubicBezTo>
                    <a:close/>
                  </a:path>
                </a:pathLst>
              </a:custGeom>
              <a:solidFill>
                <a:srgbClr val="00C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389" name="Freeform 14">
                <a:extLst>
                  <a:ext uri="{FF2B5EF4-FFF2-40B4-BE49-F238E27FC236}">
                    <a16:creationId xmlns:a16="http://schemas.microsoft.com/office/drawing/2014/main" id="{F1EC3D45-B383-4F13-8B2C-1B7F8CF871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75177" y="5408941"/>
                <a:ext cx="93992" cy="93992"/>
              </a:xfrm>
              <a:custGeom>
                <a:avLst/>
                <a:gdLst>
                  <a:gd name="T0" fmla="*/ 232941549 w 32"/>
                  <a:gd name="T1" fmla="*/ 232941549 h 32"/>
                  <a:gd name="T2" fmla="*/ 276078002 w 32"/>
                  <a:gd name="T3" fmla="*/ 138039001 h 32"/>
                  <a:gd name="T4" fmla="*/ 232941549 w 32"/>
                  <a:gd name="T5" fmla="*/ 43136454 h 32"/>
                  <a:gd name="T6" fmla="*/ 138039001 w 32"/>
                  <a:gd name="T7" fmla="*/ 0 h 32"/>
                  <a:gd name="T8" fmla="*/ 43136454 w 32"/>
                  <a:gd name="T9" fmla="*/ 43136454 h 32"/>
                  <a:gd name="T10" fmla="*/ 0 w 32"/>
                  <a:gd name="T11" fmla="*/ 138039001 h 32"/>
                  <a:gd name="T12" fmla="*/ 43136454 w 32"/>
                  <a:gd name="T13" fmla="*/ 232941549 h 32"/>
                  <a:gd name="T14" fmla="*/ 138039001 w 32"/>
                  <a:gd name="T15" fmla="*/ 276078002 h 32"/>
                  <a:gd name="T16" fmla="*/ 232941549 w 32"/>
                  <a:gd name="T17" fmla="*/ 232941549 h 3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2" h="32">
                    <a:moveTo>
                      <a:pt x="27" y="27"/>
                    </a:moveTo>
                    <a:cubicBezTo>
                      <a:pt x="30" y="24"/>
                      <a:pt x="32" y="20"/>
                      <a:pt x="32" y="16"/>
                    </a:cubicBezTo>
                    <a:cubicBezTo>
                      <a:pt x="32" y="12"/>
                      <a:pt x="30" y="8"/>
                      <a:pt x="27" y="5"/>
                    </a:cubicBezTo>
                    <a:cubicBezTo>
                      <a:pt x="24" y="2"/>
                      <a:pt x="21" y="0"/>
                      <a:pt x="16" y="0"/>
                    </a:cubicBezTo>
                    <a:cubicBezTo>
                      <a:pt x="12" y="0"/>
                      <a:pt x="8" y="2"/>
                      <a:pt x="5" y="5"/>
                    </a:cubicBezTo>
                    <a:cubicBezTo>
                      <a:pt x="2" y="8"/>
                      <a:pt x="0" y="12"/>
                      <a:pt x="0" y="16"/>
                    </a:cubicBezTo>
                    <a:cubicBezTo>
                      <a:pt x="0" y="20"/>
                      <a:pt x="2" y="24"/>
                      <a:pt x="5" y="27"/>
                    </a:cubicBezTo>
                    <a:cubicBezTo>
                      <a:pt x="8" y="30"/>
                      <a:pt x="12" y="32"/>
                      <a:pt x="16" y="32"/>
                    </a:cubicBezTo>
                    <a:cubicBezTo>
                      <a:pt x="21" y="32"/>
                      <a:pt x="24" y="30"/>
                      <a:pt x="27" y="27"/>
                    </a:cubicBezTo>
                    <a:close/>
                  </a:path>
                </a:pathLst>
              </a:custGeom>
              <a:solidFill>
                <a:srgbClr val="00C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</p:grpSp>
        <p:sp>
          <p:nvSpPr>
            <p:cNvPr id="13314" name="ZoneTexte 16">
              <a:extLst>
                <a:ext uri="{FF2B5EF4-FFF2-40B4-BE49-F238E27FC236}">
                  <a16:creationId xmlns:a16="http://schemas.microsoft.com/office/drawing/2014/main" id="{DDA7DD40-26D2-4B27-AA6C-838051FB1D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20110" y="2252663"/>
              <a:ext cx="59343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dirty="0">
                  <a:solidFill>
                    <a:srgbClr val="000066"/>
                  </a:solidFill>
                </a:rPr>
                <a:t>2.1%</a:t>
              </a:r>
            </a:p>
          </p:txBody>
        </p:sp>
        <p:sp>
          <p:nvSpPr>
            <p:cNvPr id="13315" name="ZoneTexte 17">
              <a:extLst>
                <a:ext uri="{FF2B5EF4-FFF2-40B4-BE49-F238E27FC236}">
                  <a16:creationId xmlns:a16="http://schemas.microsoft.com/office/drawing/2014/main" id="{18A28F5F-EE72-4CC5-945B-30D50932DD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20110" y="2593975"/>
              <a:ext cx="59343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dirty="0">
                  <a:solidFill>
                    <a:srgbClr val="000066"/>
                  </a:solidFill>
                </a:rPr>
                <a:t>3.0%</a:t>
              </a:r>
            </a:p>
          </p:txBody>
        </p:sp>
        <p:sp>
          <p:nvSpPr>
            <p:cNvPr id="13316" name="ZoneTexte 18">
              <a:extLst>
                <a:ext uri="{FF2B5EF4-FFF2-40B4-BE49-F238E27FC236}">
                  <a16:creationId xmlns:a16="http://schemas.microsoft.com/office/drawing/2014/main" id="{84FD6435-6EFA-49D4-A4EF-0F43DEF833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20110" y="3275013"/>
              <a:ext cx="59343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dirty="0">
                  <a:solidFill>
                    <a:srgbClr val="000066"/>
                  </a:solidFill>
                </a:rPr>
                <a:t>2.9%</a:t>
              </a:r>
            </a:p>
          </p:txBody>
        </p:sp>
        <p:sp>
          <p:nvSpPr>
            <p:cNvPr id="13317" name="ZoneTexte 19">
              <a:extLst>
                <a:ext uri="{FF2B5EF4-FFF2-40B4-BE49-F238E27FC236}">
                  <a16:creationId xmlns:a16="http://schemas.microsoft.com/office/drawing/2014/main" id="{4C6D1000-F8EA-4D5B-920A-2B415E589C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20110" y="3613150"/>
              <a:ext cx="59343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dirty="0">
                  <a:solidFill>
                    <a:srgbClr val="000066"/>
                  </a:solidFill>
                </a:rPr>
                <a:t>0.4%</a:t>
              </a:r>
            </a:p>
          </p:txBody>
        </p:sp>
        <p:sp>
          <p:nvSpPr>
            <p:cNvPr id="13318" name="ZoneTexte 20">
              <a:extLst>
                <a:ext uri="{FF2B5EF4-FFF2-40B4-BE49-F238E27FC236}">
                  <a16:creationId xmlns:a16="http://schemas.microsoft.com/office/drawing/2014/main" id="{15F50BE0-25F2-4C8F-97CB-E828B2B4BA0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20110" y="4297363"/>
              <a:ext cx="59343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dirty="0">
                  <a:solidFill>
                    <a:srgbClr val="000066"/>
                  </a:solidFill>
                </a:rPr>
                <a:t>1.1%</a:t>
              </a:r>
            </a:p>
          </p:txBody>
        </p:sp>
        <p:sp>
          <p:nvSpPr>
            <p:cNvPr id="13319" name="ZoneTexte 21">
              <a:extLst>
                <a:ext uri="{FF2B5EF4-FFF2-40B4-BE49-F238E27FC236}">
                  <a16:creationId xmlns:a16="http://schemas.microsoft.com/office/drawing/2014/main" id="{8794BD2C-DE13-41C7-BC9F-A545FA80AF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20110" y="4619625"/>
              <a:ext cx="59343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dirty="0">
                  <a:solidFill>
                    <a:srgbClr val="000066"/>
                  </a:solidFill>
                </a:rPr>
                <a:t>6.2%</a:t>
              </a:r>
            </a:p>
          </p:txBody>
        </p:sp>
        <p:sp>
          <p:nvSpPr>
            <p:cNvPr id="13320" name="ZoneTexte 22">
              <a:extLst>
                <a:ext uri="{FF2B5EF4-FFF2-40B4-BE49-F238E27FC236}">
                  <a16:creationId xmlns:a16="http://schemas.microsoft.com/office/drawing/2014/main" id="{1DAE0058-3BB9-4BC3-A161-88D4654B937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20110" y="4973638"/>
              <a:ext cx="59343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dirty="0">
                  <a:solidFill>
                    <a:srgbClr val="000066"/>
                  </a:solidFill>
                </a:rPr>
                <a:t>0.2%</a:t>
              </a:r>
            </a:p>
          </p:txBody>
        </p:sp>
        <p:sp>
          <p:nvSpPr>
            <p:cNvPr id="13321" name="ZoneTexte 23">
              <a:extLst>
                <a:ext uri="{FF2B5EF4-FFF2-40B4-BE49-F238E27FC236}">
                  <a16:creationId xmlns:a16="http://schemas.microsoft.com/office/drawing/2014/main" id="{0E93FC55-56A7-4A1F-B580-025E2FAB7A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20110" y="5311775"/>
              <a:ext cx="59343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dirty="0">
                  <a:solidFill>
                    <a:srgbClr val="000066"/>
                  </a:solidFill>
                </a:rPr>
                <a:t>0.1%</a:t>
              </a:r>
            </a:p>
          </p:txBody>
        </p:sp>
        <p:sp>
          <p:nvSpPr>
            <p:cNvPr id="13322" name="ZoneTexte 24">
              <a:extLst>
                <a:ext uri="{FF2B5EF4-FFF2-40B4-BE49-F238E27FC236}">
                  <a16:creationId xmlns:a16="http://schemas.microsoft.com/office/drawing/2014/main" id="{5ED0BD25-982E-4FE4-AAAA-D7361B947D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94175" y="5761038"/>
              <a:ext cx="393700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>
                  <a:solidFill>
                    <a:srgbClr val="000066"/>
                  </a:solidFill>
                </a:rPr>
                <a:t>- 9</a:t>
              </a:r>
            </a:p>
          </p:txBody>
        </p:sp>
        <p:sp>
          <p:nvSpPr>
            <p:cNvPr id="13323" name="ZoneTexte 25">
              <a:extLst>
                <a:ext uri="{FF2B5EF4-FFF2-40B4-BE49-F238E27FC236}">
                  <a16:creationId xmlns:a16="http://schemas.microsoft.com/office/drawing/2014/main" id="{2788F6A8-50C8-4860-9F3F-315BE8658D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70413" y="5761038"/>
              <a:ext cx="393700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>
                  <a:solidFill>
                    <a:srgbClr val="000066"/>
                  </a:solidFill>
                </a:rPr>
                <a:t>- 6</a:t>
              </a:r>
            </a:p>
          </p:txBody>
        </p:sp>
        <p:sp>
          <p:nvSpPr>
            <p:cNvPr id="13324" name="ZoneTexte 26">
              <a:extLst>
                <a:ext uri="{FF2B5EF4-FFF2-40B4-BE49-F238E27FC236}">
                  <a16:creationId xmlns:a16="http://schemas.microsoft.com/office/drawing/2014/main" id="{4CC774FE-D749-449E-A5A0-AC5001C08B0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72050" y="5761038"/>
              <a:ext cx="344488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>
                  <a:solidFill>
                    <a:srgbClr val="000066"/>
                  </a:solidFill>
                </a:rPr>
                <a:t>-3</a:t>
              </a:r>
            </a:p>
          </p:txBody>
        </p:sp>
        <p:sp>
          <p:nvSpPr>
            <p:cNvPr id="13325" name="ZoneTexte 27">
              <a:extLst>
                <a:ext uri="{FF2B5EF4-FFF2-40B4-BE49-F238E27FC236}">
                  <a16:creationId xmlns:a16="http://schemas.microsoft.com/office/drawing/2014/main" id="{649A0872-11BF-46E2-9D30-988B559E6C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78450" y="5761038"/>
              <a:ext cx="284163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13326" name="ZoneTexte 28">
              <a:extLst>
                <a:ext uri="{FF2B5EF4-FFF2-40B4-BE49-F238E27FC236}">
                  <a16:creationId xmlns:a16="http://schemas.microsoft.com/office/drawing/2014/main" id="{8910C473-EBC1-464D-BF93-F5A6E652391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54688" y="5761038"/>
              <a:ext cx="284162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>
                  <a:solidFill>
                    <a:srgbClr val="000066"/>
                  </a:solidFill>
                </a:rPr>
                <a:t>3</a:t>
              </a:r>
            </a:p>
          </p:txBody>
        </p:sp>
        <p:sp>
          <p:nvSpPr>
            <p:cNvPr id="13327" name="ZoneTexte 29">
              <a:extLst>
                <a:ext uri="{FF2B5EF4-FFF2-40B4-BE49-F238E27FC236}">
                  <a16:creationId xmlns:a16="http://schemas.microsoft.com/office/drawing/2014/main" id="{273E6D55-059E-4C95-A9A0-422463FCB8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30925" y="5761038"/>
              <a:ext cx="284163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>
                  <a:solidFill>
                    <a:srgbClr val="000066"/>
                  </a:solidFill>
                </a:rPr>
                <a:t>6</a:t>
              </a:r>
            </a:p>
          </p:txBody>
        </p:sp>
        <p:sp>
          <p:nvSpPr>
            <p:cNvPr id="13328" name="ZoneTexte 30">
              <a:extLst>
                <a:ext uri="{FF2B5EF4-FFF2-40B4-BE49-F238E27FC236}">
                  <a16:creationId xmlns:a16="http://schemas.microsoft.com/office/drawing/2014/main" id="{6EAD12F2-97D6-4FC4-86F1-734790D789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07163" y="5761038"/>
              <a:ext cx="285750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>
                  <a:solidFill>
                    <a:srgbClr val="000066"/>
                  </a:solidFill>
                </a:rPr>
                <a:t>9</a:t>
              </a:r>
            </a:p>
          </p:txBody>
        </p:sp>
        <p:sp>
          <p:nvSpPr>
            <p:cNvPr id="13329" name="ZoneTexte 31">
              <a:extLst>
                <a:ext uri="{FF2B5EF4-FFF2-40B4-BE49-F238E27FC236}">
                  <a16:creationId xmlns:a16="http://schemas.microsoft.com/office/drawing/2014/main" id="{6C91E20D-9332-4C57-9702-FF0D3BC583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34188" y="5761038"/>
              <a:ext cx="384175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>
                  <a:solidFill>
                    <a:srgbClr val="000066"/>
                  </a:solidFill>
                </a:rPr>
                <a:t>12</a:t>
              </a:r>
            </a:p>
          </p:txBody>
        </p:sp>
        <p:cxnSp>
          <p:nvCxnSpPr>
            <p:cNvPr id="13330" name="Connecteur droit avec flèche 33">
              <a:extLst>
                <a:ext uri="{FF2B5EF4-FFF2-40B4-BE49-F238E27FC236}">
                  <a16:creationId xmlns:a16="http://schemas.microsoft.com/office/drawing/2014/main" id="{08715F12-D7F3-49CE-B97D-AEA2575A871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5564188" y="6167438"/>
              <a:ext cx="1054100" cy="0"/>
            </a:xfrm>
            <a:prstGeom prst="straightConnector1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3331" name="Connecteur droit avec flèche 34">
              <a:extLst>
                <a:ext uri="{FF2B5EF4-FFF2-40B4-BE49-F238E27FC236}">
                  <a16:creationId xmlns:a16="http://schemas.microsoft.com/office/drawing/2014/main" id="{006BFE3B-73C2-491C-B00F-0E9DE28895A7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391025" y="6167438"/>
              <a:ext cx="1054100" cy="0"/>
            </a:xfrm>
            <a:prstGeom prst="straightConnector1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13334" name="ZoneTexte 37">
              <a:extLst>
                <a:ext uri="{FF2B5EF4-FFF2-40B4-BE49-F238E27FC236}">
                  <a16:creationId xmlns:a16="http://schemas.microsoft.com/office/drawing/2014/main" id="{78BE7DA8-7083-4555-8CCF-62A52D5BCA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99425" y="2954338"/>
              <a:ext cx="531813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>
                  <a:solidFill>
                    <a:srgbClr val="000066"/>
                  </a:solidFill>
                </a:rPr>
                <a:t>0.44</a:t>
              </a:r>
            </a:p>
          </p:txBody>
        </p:sp>
        <p:sp>
          <p:nvSpPr>
            <p:cNvPr id="13335" name="ZoneTexte 38">
              <a:extLst>
                <a:ext uri="{FF2B5EF4-FFF2-40B4-BE49-F238E27FC236}">
                  <a16:creationId xmlns:a16="http://schemas.microsoft.com/office/drawing/2014/main" id="{DECBB8EE-7FED-4283-A6ED-150277A6C2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99425" y="3973513"/>
              <a:ext cx="531813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>
                  <a:solidFill>
                    <a:srgbClr val="000066"/>
                  </a:solidFill>
                </a:rPr>
                <a:t>1.00</a:t>
              </a:r>
            </a:p>
          </p:txBody>
        </p:sp>
        <p:sp>
          <p:nvSpPr>
            <p:cNvPr id="13336" name="ZoneTexte 39">
              <a:extLst>
                <a:ext uri="{FF2B5EF4-FFF2-40B4-BE49-F238E27FC236}">
                  <a16:creationId xmlns:a16="http://schemas.microsoft.com/office/drawing/2014/main" id="{5220B7DB-E223-469F-BFED-6A7BEDF6BA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11588" y="2252663"/>
              <a:ext cx="534987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b="1">
                  <a:solidFill>
                    <a:srgbClr val="CC6600"/>
                  </a:solidFill>
                </a:rPr>
                <a:t>95.2</a:t>
              </a:r>
            </a:p>
          </p:txBody>
        </p:sp>
        <p:sp>
          <p:nvSpPr>
            <p:cNvPr id="13337" name="ZoneTexte 40">
              <a:extLst>
                <a:ext uri="{FF2B5EF4-FFF2-40B4-BE49-F238E27FC236}">
                  <a16:creationId xmlns:a16="http://schemas.microsoft.com/office/drawing/2014/main" id="{8D1D8EC7-F139-487B-BAA1-0E47A5134F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11588" y="2593975"/>
              <a:ext cx="534987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b="1">
                  <a:solidFill>
                    <a:srgbClr val="CC6600"/>
                  </a:solidFill>
                </a:rPr>
                <a:t>97.5</a:t>
              </a:r>
            </a:p>
          </p:txBody>
        </p:sp>
        <p:sp>
          <p:nvSpPr>
            <p:cNvPr id="13338" name="ZoneTexte 41">
              <a:extLst>
                <a:ext uri="{FF2B5EF4-FFF2-40B4-BE49-F238E27FC236}">
                  <a16:creationId xmlns:a16="http://schemas.microsoft.com/office/drawing/2014/main" id="{7AD523BC-E0D1-4F38-9971-59947713B9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11588" y="3275013"/>
              <a:ext cx="534987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b="1">
                  <a:solidFill>
                    <a:srgbClr val="CC6600"/>
                  </a:solidFill>
                </a:rPr>
                <a:t>97.2</a:t>
              </a:r>
            </a:p>
          </p:txBody>
        </p:sp>
        <p:sp>
          <p:nvSpPr>
            <p:cNvPr id="13339" name="ZoneTexte 42">
              <a:extLst>
                <a:ext uri="{FF2B5EF4-FFF2-40B4-BE49-F238E27FC236}">
                  <a16:creationId xmlns:a16="http://schemas.microsoft.com/office/drawing/2014/main" id="{277A0F55-3787-4035-9C13-FA3AD4DAFC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11588" y="3613150"/>
              <a:ext cx="534987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b="1">
                  <a:solidFill>
                    <a:srgbClr val="CC6600"/>
                  </a:solidFill>
                </a:rPr>
                <a:t>92.9</a:t>
              </a:r>
            </a:p>
          </p:txBody>
        </p:sp>
        <p:sp>
          <p:nvSpPr>
            <p:cNvPr id="13340" name="ZoneTexte 43">
              <a:extLst>
                <a:ext uri="{FF2B5EF4-FFF2-40B4-BE49-F238E27FC236}">
                  <a16:creationId xmlns:a16="http://schemas.microsoft.com/office/drawing/2014/main" id="{E9D57F72-8014-4640-9901-4A99256EE6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11588" y="4297363"/>
              <a:ext cx="534987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b="1">
                  <a:solidFill>
                    <a:srgbClr val="CC6600"/>
                  </a:solidFill>
                </a:rPr>
                <a:t>90.1</a:t>
              </a:r>
            </a:p>
          </p:txBody>
        </p:sp>
        <p:sp>
          <p:nvSpPr>
            <p:cNvPr id="13341" name="ZoneTexte 44">
              <a:extLst>
                <a:ext uri="{FF2B5EF4-FFF2-40B4-BE49-F238E27FC236}">
                  <a16:creationId xmlns:a16="http://schemas.microsoft.com/office/drawing/2014/main" id="{BDFECD1E-A02C-4A81-B2D7-30D1E2743E0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36988" y="4619625"/>
              <a:ext cx="484187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b="1">
                  <a:solidFill>
                    <a:srgbClr val="CC6600"/>
                  </a:solidFill>
                </a:rPr>
                <a:t>100</a:t>
              </a:r>
            </a:p>
          </p:txBody>
        </p:sp>
        <p:sp>
          <p:nvSpPr>
            <p:cNvPr id="13342" name="ZoneTexte 45">
              <a:extLst>
                <a:ext uri="{FF2B5EF4-FFF2-40B4-BE49-F238E27FC236}">
                  <a16:creationId xmlns:a16="http://schemas.microsoft.com/office/drawing/2014/main" id="{AFA4392A-D817-4653-925E-D03668C375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11588" y="4973638"/>
              <a:ext cx="534987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b="1">
                  <a:solidFill>
                    <a:srgbClr val="CC6600"/>
                  </a:solidFill>
                </a:rPr>
                <a:t>96.9</a:t>
              </a:r>
            </a:p>
          </p:txBody>
        </p:sp>
        <p:sp>
          <p:nvSpPr>
            <p:cNvPr id="13343" name="ZoneTexte 46">
              <a:extLst>
                <a:ext uri="{FF2B5EF4-FFF2-40B4-BE49-F238E27FC236}">
                  <a16:creationId xmlns:a16="http://schemas.microsoft.com/office/drawing/2014/main" id="{072F3E39-9FF3-4440-B54A-EFE6A54C6A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11588" y="5311775"/>
              <a:ext cx="534987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b="1">
                  <a:solidFill>
                    <a:srgbClr val="CC6600"/>
                  </a:solidFill>
                </a:rPr>
                <a:t>97.8</a:t>
              </a:r>
            </a:p>
          </p:txBody>
        </p:sp>
        <p:sp>
          <p:nvSpPr>
            <p:cNvPr id="13344" name="ZoneTexte 47">
              <a:extLst>
                <a:ext uri="{FF2B5EF4-FFF2-40B4-BE49-F238E27FC236}">
                  <a16:creationId xmlns:a16="http://schemas.microsoft.com/office/drawing/2014/main" id="{3888BB11-180C-4862-84D9-365DF44843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95613" y="2252663"/>
              <a:ext cx="533400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b="1">
                  <a:solidFill>
                    <a:srgbClr val="333399"/>
                  </a:solidFill>
                </a:rPr>
                <a:t>93.1</a:t>
              </a:r>
            </a:p>
          </p:txBody>
        </p:sp>
        <p:sp>
          <p:nvSpPr>
            <p:cNvPr id="13345" name="ZoneTexte 48">
              <a:extLst>
                <a:ext uri="{FF2B5EF4-FFF2-40B4-BE49-F238E27FC236}">
                  <a16:creationId xmlns:a16="http://schemas.microsoft.com/office/drawing/2014/main" id="{1372C2D8-181A-4076-BACE-6E402134E53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95613" y="2593975"/>
              <a:ext cx="533400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b="1">
                  <a:solidFill>
                    <a:srgbClr val="333399"/>
                  </a:solidFill>
                </a:rPr>
                <a:t>94.5</a:t>
              </a:r>
            </a:p>
          </p:txBody>
        </p:sp>
        <p:sp>
          <p:nvSpPr>
            <p:cNvPr id="13346" name="ZoneTexte 49">
              <a:extLst>
                <a:ext uri="{FF2B5EF4-FFF2-40B4-BE49-F238E27FC236}">
                  <a16:creationId xmlns:a16="http://schemas.microsoft.com/office/drawing/2014/main" id="{74621F15-F4D6-4C45-A267-3A1FE650DF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95613" y="3275013"/>
              <a:ext cx="533400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b="1">
                  <a:solidFill>
                    <a:srgbClr val="333399"/>
                  </a:solidFill>
                </a:rPr>
                <a:t>94.3</a:t>
              </a:r>
            </a:p>
          </p:txBody>
        </p:sp>
        <p:sp>
          <p:nvSpPr>
            <p:cNvPr id="13347" name="ZoneTexte 50">
              <a:extLst>
                <a:ext uri="{FF2B5EF4-FFF2-40B4-BE49-F238E27FC236}">
                  <a16:creationId xmlns:a16="http://schemas.microsoft.com/office/drawing/2014/main" id="{914CBA72-3DE9-4F13-8849-CACA2066782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95613" y="3613150"/>
              <a:ext cx="533400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b="1">
                  <a:solidFill>
                    <a:srgbClr val="333399"/>
                  </a:solidFill>
                </a:rPr>
                <a:t>92.5</a:t>
              </a:r>
            </a:p>
          </p:txBody>
        </p:sp>
        <p:sp>
          <p:nvSpPr>
            <p:cNvPr id="13348" name="ZoneTexte 51">
              <a:extLst>
                <a:ext uri="{FF2B5EF4-FFF2-40B4-BE49-F238E27FC236}">
                  <a16:creationId xmlns:a16="http://schemas.microsoft.com/office/drawing/2014/main" id="{16B8084B-193D-44DD-842E-89C7282636F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95613" y="4297363"/>
              <a:ext cx="533400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b="1">
                  <a:solidFill>
                    <a:srgbClr val="333399"/>
                  </a:solidFill>
                </a:rPr>
                <a:t>89.0</a:t>
              </a:r>
            </a:p>
          </p:txBody>
        </p:sp>
        <p:sp>
          <p:nvSpPr>
            <p:cNvPr id="13349" name="ZoneTexte 52">
              <a:extLst>
                <a:ext uri="{FF2B5EF4-FFF2-40B4-BE49-F238E27FC236}">
                  <a16:creationId xmlns:a16="http://schemas.microsoft.com/office/drawing/2014/main" id="{5C77A363-3635-4C40-A7C1-381CD67209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95613" y="4619625"/>
              <a:ext cx="533400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b="1">
                  <a:solidFill>
                    <a:srgbClr val="333399"/>
                  </a:solidFill>
                </a:rPr>
                <a:t>93.8</a:t>
              </a:r>
            </a:p>
          </p:txBody>
        </p:sp>
        <p:sp>
          <p:nvSpPr>
            <p:cNvPr id="13350" name="ZoneTexte 53">
              <a:extLst>
                <a:ext uri="{FF2B5EF4-FFF2-40B4-BE49-F238E27FC236}">
                  <a16:creationId xmlns:a16="http://schemas.microsoft.com/office/drawing/2014/main" id="{980BDA31-056F-42CD-AF17-E83A3AF429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95613" y="4973638"/>
              <a:ext cx="533400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b="1">
                  <a:solidFill>
                    <a:srgbClr val="333399"/>
                  </a:solidFill>
                </a:rPr>
                <a:t>96.7</a:t>
              </a:r>
            </a:p>
          </p:txBody>
        </p:sp>
        <p:sp>
          <p:nvSpPr>
            <p:cNvPr id="13351" name="ZoneTexte 54">
              <a:extLst>
                <a:ext uri="{FF2B5EF4-FFF2-40B4-BE49-F238E27FC236}">
                  <a16:creationId xmlns:a16="http://schemas.microsoft.com/office/drawing/2014/main" id="{F58B4217-0EFE-4445-A0EB-5FC55FCF13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95613" y="5311775"/>
              <a:ext cx="533400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b="1">
                  <a:solidFill>
                    <a:srgbClr val="333399"/>
                  </a:solidFill>
                </a:rPr>
                <a:t>97.7</a:t>
              </a:r>
            </a:p>
          </p:txBody>
        </p:sp>
        <p:sp>
          <p:nvSpPr>
            <p:cNvPr id="13352" name="ZoneTexte 55">
              <a:extLst>
                <a:ext uri="{FF2B5EF4-FFF2-40B4-BE49-F238E27FC236}">
                  <a16:creationId xmlns:a16="http://schemas.microsoft.com/office/drawing/2014/main" id="{4EA4E8B3-119A-4DFB-BFF1-69CCFC7CA02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51063" y="2252663"/>
              <a:ext cx="484187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>
                  <a:solidFill>
                    <a:srgbClr val="000066"/>
                  </a:solidFill>
                </a:rPr>
                <a:t>100</a:t>
              </a:r>
            </a:p>
          </p:txBody>
        </p:sp>
        <p:sp>
          <p:nvSpPr>
            <p:cNvPr id="13353" name="ZoneTexte 56">
              <a:extLst>
                <a:ext uri="{FF2B5EF4-FFF2-40B4-BE49-F238E27FC236}">
                  <a16:creationId xmlns:a16="http://schemas.microsoft.com/office/drawing/2014/main" id="{50B165BE-7FD4-449D-9BB8-65C4932A4A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25663" y="2593975"/>
              <a:ext cx="534987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>
                  <a:solidFill>
                    <a:srgbClr val="000066"/>
                  </a:solidFill>
                </a:rPr>
                <a:t>97.3</a:t>
              </a:r>
            </a:p>
          </p:txBody>
        </p:sp>
        <p:sp>
          <p:nvSpPr>
            <p:cNvPr id="13354" name="ZoneTexte 57">
              <a:extLst>
                <a:ext uri="{FF2B5EF4-FFF2-40B4-BE49-F238E27FC236}">
                  <a16:creationId xmlns:a16="http://schemas.microsoft.com/office/drawing/2014/main" id="{A4347F35-6F53-434E-B515-59B321671F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25663" y="3275013"/>
              <a:ext cx="534987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>
                  <a:solidFill>
                    <a:srgbClr val="000066"/>
                  </a:solidFill>
                </a:rPr>
                <a:t>53.0</a:t>
              </a:r>
            </a:p>
          </p:txBody>
        </p:sp>
        <p:sp>
          <p:nvSpPr>
            <p:cNvPr id="13355" name="ZoneTexte 58">
              <a:extLst>
                <a:ext uri="{FF2B5EF4-FFF2-40B4-BE49-F238E27FC236}">
                  <a16:creationId xmlns:a16="http://schemas.microsoft.com/office/drawing/2014/main" id="{D642879D-3785-4DA1-8F2C-0AF2DB15D3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25663" y="3613150"/>
              <a:ext cx="534987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>
                  <a:solidFill>
                    <a:srgbClr val="000066"/>
                  </a:solidFill>
                </a:rPr>
                <a:t>47.0</a:t>
              </a:r>
            </a:p>
          </p:txBody>
        </p:sp>
        <p:sp>
          <p:nvSpPr>
            <p:cNvPr id="13356" name="ZoneTexte 59">
              <a:extLst>
                <a:ext uri="{FF2B5EF4-FFF2-40B4-BE49-F238E27FC236}">
                  <a16:creationId xmlns:a16="http://schemas.microsoft.com/office/drawing/2014/main" id="{391E57C4-AE3A-4746-BD9A-77C66607BC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25663" y="4297363"/>
              <a:ext cx="534987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>
                  <a:solidFill>
                    <a:srgbClr val="000066"/>
                  </a:solidFill>
                </a:rPr>
                <a:t>39.5</a:t>
              </a:r>
            </a:p>
          </p:txBody>
        </p:sp>
        <p:sp>
          <p:nvSpPr>
            <p:cNvPr id="13357" name="ZoneTexte 60">
              <a:extLst>
                <a:ext uri="{FF2B5EF4-FFF2-40B4-BE49-F238E27FC236}">
                  <a16:creationId xmlns:a16="http://schemas.microsoft.com/office/drawing/2014/main" id="{635ED50B-4DE8-4D2A-8545-936A63DF8EB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25663" y="4619625"/>
              <a:ext cx="534987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>
                  <a:solidFill>
                    <a:srgbClr val="000066"/>
                  </a:solidFill>
                </a:rPr>
                <a:t>23.9</a:t>
              </a:r>
            </a:p>
          </p:txBody>
        </p:sp>
        <p:sp>
          <p:nvSpPr>
            <p:cNvPr id="13358" name="ZoneTexte 61">
              <a:extLst>
                <a:ext uri="{FF2B5EF4-FFF2-40B4-BE49-F238E27FC236}">
                  <a16:creationId xmlns:a16="http://schemas.microsoft.com/office/drawing/2014/main" id="{9B059597-5A91-46B0-BE98-AFC5AA5B4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25663" y="4973638"/>
              <a:ext cx="534987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>
                  <a:solidFill>
                    <a:srgbClr val="000066"/>
                  </a:solidFill>
                </a:rPr>
                <a:t>14.9</a:t>
              </a:r>
            </a:p>
          </p:txBody>
        </p:sp>
        <p:sp>
          <p:nvSpPr>
            <p:cNvPr id="13359" name="ZoneTexte 62">
              <a:extLst>
                <a:ext uri="{FF2B5EF4-FFF2-40B4-BE49-F238E27FC236}">
                  <a16:creationId xmlns:a16="http://schemas.microsoft.com/office/drawing/2014/main" id="{5E6FA56C-C8B3-47AF-AA21-0662936450E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25663" y="5311775"/>
              <a:ext cx="534987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>
                  <a:solidFill>
                    <a:srgbClr val="000066"/>
                  </a:solidFill>
                </a:rPr>
                <a:t>21.7</a:t>
              </a:r>
            </a:p>
          </p:txBody>
        </p:sp>
        <p:sp>
          <p:nvSpPr>
            <p:cNvPr id="13360" name="ZoneTexte 63">
              <a:extLst>
                <a:ext uri="{FF2B5EF4-FFF2-40B4-BE49-F238E27FC236}">
                  <a16:creationId xmlns:a16="http://schemas.microsoft.com/office/drawing/2014/main" id="{BB6916E4-7CC4-4387-B6E7-CD80FC7A07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2713" y="2252663"/>
              <a:ext cx="1212850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b="1">
                  <a:solidFill>
                    <a:srgbClr val="000066"/>
                  </a:solidFill>
                </a:rPr>
                <a:t>ITT analysis</a:t>
              </a:r>
            </a:p>
          </p:txBody>
        </p:sp>
        <p:sp>
          <p:nvSpPr>
            <p:cNvPr id="13361" name="ZoneTexte 64">
              <a:extLst>
                <a:ext uri="{FF2B5EF4-FFF2-40B4-BE49-F238E27FC236}">
                  <a16:creationId xmlns:a16="http://schemas.microsoft.com/office/drawing/2014/main" id="{D205850C-AAC2-4803-B6A2-8030AF24F2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2713" y="2593975"/>
              <a:ext cx="2011362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b="1">
                  <a:solidFill>
                    <a:srgbClr val="000066"/>
                  </a:solidFill>
                </a:rPr>
                <a:t>Per-protocol analysis</a:t>
              </a:r>
            </a:p>
          </p:txBody>
        </p:sp>
        <p:sp>
          <p:nvSpPr>
            <p:cNvPr id="13362" name="ZoneTexte 65">
              <a:extLst>
                <a:ext uri="{FF2B5EF4-FFF2-40B4-BE49-F238E27FC236}">
                  <a16:creationId xmlns:a16="http://schemas.microsoft.com/office/drawing/2014/main" id="{E13ABF1C-18E0-4DD8-A059-CFA79815F10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299" y="3275013"/>
              <a:ext cx="697627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dirty="0">
                  <a:solidFill>
                    <a:srgbClr val="000066"/>
                  </a:solidFill>
                </a:rPr>
                <a:t>&lt; 15%</a:t>
              </a:r>
            </a:p>
          </p:txBody>
        </p:sp>
        <p:sp>
          <p:nvSpPr>
            <p:cNvPr id="13363" name="ZoneTexte 66">
              <a:extLst>
                <a:ext uri="{FF2B5EF4-FFF2-40B4-BE49-F238E27FC236}">
                  <a16:creationId xmlns:a16="http://schemas.microsoft.com/office/drawing/2014/main" id="{B6AAD67F-1885-4470-973C-7AB81BCD49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299" y="3613150"/>
              <a:ext cx="697627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u="sng" dirty="0">
                  <a:solidFill>
                    <a:srgbClr val="000066"/>
                  </a:solidFill>
                </a:rPr>
                <a:t>&gt;</a:t>
              </a:r>
              <a:r>
                <a:rPr lang="fr-FR" altLang="fr-FR" sz="1400" dirty="0">
                  <a:solidFill>
                    <a:srgbClr val="000066"/>
                  </a:solidFill>
                </a:rPr>
                <a:t> 15%</a:t>
              </a:r>
            </a:p>
          </p:txBody>
        </p:sp>
        <p:sp>
          <p:nvSpPr>
            <p:cNvPr id="13364" name="ZoneTexte 67">
              <a:extLst>
                <a:ext uri="{FF2B5EF4-FFF2-40B4-BE49-F238E27FC236}">
                  <a16:creationId xmlns:a16="http://schemas.microsoft.com/office/drawing/2014/main" id="{E600FD54-AF8E-4B4B-965F-1749049968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1463" y="4297363"/>
              <a:ext cx="1462087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>
                  <a:solidFill>
                    <a:srgbClr val="000066"/>
                  </a:solidFill>
                </a:rPr>
                <a:t>United Kingdom</a:t>
              </a:r>
            </a:p>
          </p:txBody>
        </p:sp>
        <p:sp>
          <p:nvSpPr>
            <p:cNvPr id="13365" name="ZoneTexte 68">
              <a:extLst>
                <a:ext uri="{FF2B5EF4-FFF2-40B4-BE49-F238E27FC236}">
                  <a16:creationId xmlns:a16="http://schemas.microsoft.com/office/drawing/2014/main" id="{0A8692CF-26D4-4A11-B598-DAFFC4ADA75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1463" y="4619625"/>
              <a:ext cx="644525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>
                  <a:solidFill>
                    <a:srgbClr val="000066"/>
                  </a:solidFill>
                </a:rPr>
                <a:t>Spain</a:t>
              </a:r>
            </a:p>
          </p:txBody>
        </p:sp>
        <p:sp>
          <p:nvSpPr>
            <p:cNvPr id="13366" name="ZoneTexte 69">
              <a:extLst>
                <a:ext uri="{FF2B5EF4-FFF2-40B4-BE49-F238E27FC236}">
                  <a16:creationId xmlns:a16="http://schemas.microsoft.com/office/drawing/2014/main" id="{7ED21D89-4A27-42FA-8FC1-5132B4D969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1463" y="4973638"/>
              <a:ext cx="941387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>
                  <a:solidFill>
                    <a:srgbClr val="000066"/>
                  </a:solidFill>
                </a:rPr>
                <a:t>Germany</a:t>
              </a:r>
            </a:p>
          </p:txBody>
        </p:sp>
        <p:sp>
          <p:nvSpPr>
            <p:cNvPr id="13367" name="ZoneTexte 70">
              <a:extLst>
                <a:ext uri="{FF2B5EF4-FFF2-40B4-BE49-F238E27FC236}">
                  <a16:creationId xmlns:a16="http://schemas.microsoft.com/office/drawing/2014/main" id="{2ADC6DC7-6687-43BF-B249-F93ED9613C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1463" y="5311775"/>
              <a:ext cx="1852612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>
                  <a:solidFill>
                    <a:srgbClr val="000066"/>
                  </a:solidFill>
                </a:rPr>
                <a:t>Belgium-France-Italy</a:t>
              </a:r>
            </a:p>
          </p:txBody>
        </p:sp>
        <p:sp>
          <p:nvSpPr>
            <p:cNvPr id="13368" name="ZoneTexte 71">
              <a:extLst>
                <a:ext uri="{FF2B5EF4-FFF2-40B4-BE49-F238E27FC236}">
                  <a16:creationId xmlns:a16="http://schemas.microsoft.com/office/drawing/2014/main" id="{11750E1F-4ECA-4CF8-96F5-A41CE4AF79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504" y="2954338"/>
              <a:ext cx="2710999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b="1" dirty="0">
                  <a:solidFill>
                    <a:srgbClr val="000066"/>
                  </a:solidFill>
                </a:rPr>
                <a:t>Framingham 10-years CV </a:t>
              </a:r>
              <a:r>
                <a:rPr lang="fr-FR" altLang="fr-FR" sz="1400" b="1" dirty="0" err="1">
                  <a:solidFill>
                    <a:srgbClr val="000066"/>
                  </a:solidFill>
                </a:rPr>
                <a:t>risk</a:t>
              </a:r>
              <a:endParaRPr lang="fr-FR" altLang="fr-FR" sz="1400" b="1" dirty="0">
                <a:solidFill>
                  <a:srgbClr val="000066"/>
                </a:solidFill>
              </a:endParaRPr>
            </a:p>
          </p:txBody>
        </p:sp>
        <p:sp>
          <p:nvSpPr>
            <p:cNvPr id="13369" name="ZoneTexte 72">
              <a:extLst>
                <a:ext uri="{FF2B5EF4-FFF2-40B4-BE49-F238E27FC236}">
                  <a16:creationId xmlns:a16="http://schemas.microsoft.com/office/drawing/2014/main" id="{A33F45F4-4DB4-4F2D-B90E-D125355A2B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2713" y="3976688"/>
              <a:ext cx="873125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b="1">
                  <a:solidFill>
                    <a:srgbClr val="000066"/>
                  </a:solidFill>
                </a:rPr>
                <a:t>Country</a:t>
              </a:r>
            </a:p>
          </p:txBody>
        </p:sp>
        <p:sp>
          <p:nvSpPr>
            <p:cNvPr id="13370" name="ZoneTexte 73">
              <a:extLst>
                <a:ext uri="{FF2B5EF4-FFF2-40B4-BE49-F238E27FC236}">
                  <a16:creationId xmlns:a16="http://schemas.microsoft.com/office/drawing/2014/main" id="{D5E51E18-1D76-42C1-AFC8-7388F9DE79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38575" y="1614488"/>
              <a:ext cx="479425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b="1">
                  <a:solidFill>
                    <a:srgbClr val="CC6600"/>
                  </a:solidFill>
                </a:rPr>
                <a:t>PI/r</a:t>
              </a:r>
            </a:p>
          </p:txBody>
        </p:sp>
        <p:sp>
          <p:nvSpPr>
            <p:cNvPr id="13371" name="ZoneTexte 74">
              <a:extLst>
                <a:ext uri="{FF2B5EF4-FFF2-40B4-BE49-F238E27FC236}">
                  <a16:creationId xmlns:a16="http://schemas.microsoft.com/office/drawing/2014/main" id="{E3A6BB7D-E23C-4D31-9B70-E091C6A480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9738" y="1614488"/>
              <a:ext cx="563562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b="1">
                  <a:solidFill>
                    <a:srgbClr val="333399"/>
                  </a:solidFill>
                </a:rPr>
                <a:t>DTG</a:t>
              </a:r>
            </a:p>
          </p:txBody>
        </p:sp>
        <p:sp>
          <p:nvSpPr>
            <p:cNvPr id="13372" name="ZoneTexte 75">
              <a:extLst>
                <a:ext uri="{FF2B5EF4-FFF2-40B4-BE49-F238E27FC236}">
                  <a16:creationId xmlns:a16="http://schemas.microsoft.com/office/drawing/2014/main" id="{51B6F74E-42A4-414E-BC2B-B295E5BB56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41488" y="1614488"/>
              <a:ext cx="1301750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b="1">
                  <a:solidFill>
                    <a:srgbClr val="000066"/>
                  </a:solidFill>
                </a:rPr>
                <a:t>% of patients</a:t>
              </a:r>
            </a:p>
          </p:txBody>
        </p:sp>
        <p:sp>
          <p:nvSpPr>
            <p:cNvPr id="13373" name="ZoneTexte 76">
              <a:extLst>
                <a:ext uri="{FF2B5EF4-FFF2-40B4-BE49-F238E27FC236}">
                  <a16:creationId xmlns:a16="http://schemas.microsoft.com/office/drawing/2014/main" id="{A890BF1F-E39F-4122-9A0E-302962AE46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79963" y="1614488"/>
              <a:ext cx="2130425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b="1">
                  <a:solidFill>
                    <a:srgbClr val="000066"/>
                  </a:solidFill>
                </a:rPr>
                <a:t>Difference, % (95 % CI)</a:t>
              </a:r>
            </a:p>
          </p:txBody>
        </p:sp>
        <p:sp>
          <p:nvSpPr>
            <p:cNvPr id="13374" name="ZoneTexte 77">
              <a:extLst>
                <a:ext uri="{FF2B5EF4-FFF2-40B4-BE49-F238E27FC236}">
                  <a16:creationId xmlns:a16="http://schemas.microsoft.com/office/drawing/2014/main" id="{A45B629A-7668-483A-901D-18366D1FEA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18413" y="1506538"/>
              <a:ext cx="1387475" cy="522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b="1">
                  <a:solidFill>
                    <a:srgbClr val="000066"/>
                  </a:solidFill>
                </a:rPr>
                <a:t>p for </a:t>
              </a:r>
            </a:p>
            <a:p>
              <a:pPr eaLnBrk="1" hangingPunct="1"/>
              <a:r>
                <a:rPr lang="fr-FR" altLang="fr-FR" sz="1400" b="1">
                  <a:solidFill>
                    <a:srgbClr val="000066"/>
                  </a:solidFill>
                </a:rPr>
                <a:t>interaction</a:t>
              </a:r>
            </a:p>
          </p:txBody>
        </p:sp>
        <p:sp>
          <p:nvSpPr>
            <p:cNvPr id="13375" name="ZoneTexte 78">
              <a:extLst>
                <a:ext uri="{FF2B5EF4-FFF2-40B4-BE49-F238E27FC236}">
                  <a16:creationId xmlns:a16="http://schemas.microsoft.com/office/drawing/2014/main" id="{89E6ADF1-4523-49DD-A230-4BADE05E19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22004" y="1922463"/>
              <a:ext cx="123944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fr-FR" sz="1400" b="1">
                  <a:solidFill>
                    <a:srgbClr val="000066"/>
                  </a:solidFill>
                </a:rPr>
                <a:t>Success (%)</a:t>
              </a:r>
            </a:p>
          </p:txBody>
        </p:sp>
      </p:grpSp>
      <p:sp>
        <p:nvSpPr>
          <p:cNvPr id="13376" name="Rectangle 6">
            <a:extLst>
              <a:ext uri="{FF2B5EF4-FFF2-40B4-BE49-F238E27FC236}">
                <a16:creationId xmlns:a16="http://schemas.microsoft.com/office/drawing/2014/main" id="{BE8B9A65-68E9-4FA6-8B09-45A2DB6515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438" y="1279525"/>
            <a:ext cx="8945562" cy="31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ts val="1525"/>
              </a:lnSpc>
              <a:spcBef>
                <a:spcPct val="20000"/>
              </a:spcBef>
            </a:pPr>
            <a:r>
              <a:rPr lang="fr-FR" altLang="fr-FR" b="1">
                <a:solidFill>
                  <a:srgbClr val="CC3300"/>
                </a:solidFill>
                <a:latin typeface="Calibri" panose="020F0502020204030204" pitchFamily="34" charset="0"/>
              </a:rPr>
              <a:t>Treatment success at W48 (ITT, per-protocol and sub-groups)</a:t>
            </a:r>
          </a:p>
        </p:txBody>
      </p:sp>
      <p:sp>
        <p:nvSpPr>
          <p:cNvPr id="13378" name="AutoShape 162">
            <a:extLst>
              <a:ext uri="{FF2B5EF4-FFF2-40B4-BE49-F238E27FC236}">
                <a16:creationId xmlns:a16="http://schemas.microsoft.com/office/drawing/2014/main" id="{DEDC072E-1E50-4298-8E58-8C61E7A0DB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70663"/>
            <a:ext cx="828675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/>
            <a:r>
              <a:rPr lang="en-GB" altLang="fr-FR" sz="1200" b="1" i="1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NEAT 022</a:t>
            </a:r>
          </a:p>
        </p:txBody>
      </p:sp>
      <p:sp>
        <p:nvSpPr>
          <p:cNvPr id="13379" name="Titre 2">
            <a:extLst>
              <a:ext uri="{FF2B5EF4-FFF2-40B4-BE49-F238E27FC236}">
                <a16:creationId xmlns:a16="http://schemas.microsoft.com/office/drawing/2014/main" id="{13BC95EB-F4CF-4B96-9BBC-FA0A5E311B36}"/>
              </a:ext>
            </a:extLst>
          </p:cNvPr>
          <p:cNvSpPr txBox="1">
            <a:spLocks/>
          </p:cNvSpPr>
          <p:nvPr/>
        </p:nvSpPr>
        <p:spPr bwMode="auto">
          <a:xfrm>
            <a:off x="50800" y="44450"/>
            <a:ext cx="9024938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GB" altLang="fr-FR" sz="3000" b="1" dirty="0">
                <a:solidFill>
                  <a:srgbClr val="333399"/>
                </a:solidFill>
                <a:latin typeface="Calibri" panose="020F0502020204030204" pitchFamily="34" charset="0"/>
              </a:rPr>
              <a:t>NEAT 022 Study: Switch to DTG vs continuation </a:t>
            </a:r>
            <a:br>
              <a:rPr lang="en-GB" altLang="fr-FR" sz="3000" b="1" dirty="0">
                <a:solidFill>
                  <a:srgbClr val="333399"/>
                </a:solidFill>
                <a:latin typeface="Calibri" panose="020F0502020204030204" pitchFamily="34" charset="0"/>
              </a:rPr>
            </a:br>
            <a:r>
              <a:rPr lang="en-GB" altLang="fr-FR" sz="3000" b="1" dirty="0">
                <a:solidFill>
                  <a:srgbClr val="333399"/>
                </a:solidFill>
                <a:latin typeface="Calibri" panose="020F0502020204030204" pitchFamily="34" charset="0"/>
              </a:rPr>
              <a:t>of PI/r in patients with high cardiovascular risk</a:t>
            </a:r>
          </a:p>
        </p:txBody>
      </p:sp>
      <p:sp>
        <p:nvSpPr>
          <p:cNvPr id="80" name="ZoneTexte 69">
            <a:extLst>
              <a:ext uri="{FF2B5EF4-FFF2-40B4-BE49-F238E27FC236}">
                <a16:creationId xmlns:a16="http://schemas.microsoft.com/office/drawing/2014/main" id="{C9C2CF6D-2140-4868-871F-55EEA23B11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0113" y="6608763"/>
            <a:ext cx="3200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defTabSz="914400" eaLnBrk="1" hangingPunct="1"/>
            <a:r>
              <a:rPr lang="en-GB" altLang="fr-FR" sz="1200" i="1" dirty="0" err="1">
                <a:solidFill>
                  <a:srgbClr val="CC3300"/>
                </a:solidFill>
              </a:rPr>
              <a:t>Gatell</a:t>
            </a:r>
            <a:r>
              <a:rPr lang="en-GB" altLang="fr-FR" sz="1200" i="1" dirty="0">
                <a:solidFill>
                  <a:srgbClr val="CC3300"/>
                </a:solidFill>
              </a:rPr>
              <a:t> JM. AIDS 2017; 31:2503-14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CuadroTexto">
            <a:extLst>
              <a:ext uri="{FF2B5EF4-FFF2-40B4-BE49-F238E27FC236}">
                <a16:creationId xmlns:a16="http://schemas.microsoft.com/office/drawing/2014/main" id="{21C195C6-6C50-46D8-8CD1-678E113BA2B9}"/>
              </a:ext>
            </a:extLst>
          </p:cNvPr>
          <p:cNvSpPr txBox="1"/>
          <p:nvPr/>
        </p:nvSpPr>
        <p:spPr>
          <a:xfrm>
            <a:off x="785813" y="5930900"/>
            <a:ext cx="8115300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algn="l">
              <a:buClr>
                <a:srgbClr val="CC3300"/>
              </a:buClr>
              <a:buFont typeface="Wingdings" panose="05000000000000000000" pitchFamily="2" charset="2"/>
              <a:buChar char="§"/>
              <a:defRPr/>
            </a:pPr>
            <a:r>
              <a:rPr lang="en-US" sz="2000" b="1" dirty="0">
                <a:solidFill>
                  <a:srgbClr val="CC3300"/>
                </a:solidFill>
                <a:latin typeface="+mj-lt"/>
                <a:ea typeface="ＭＳ Ｐゴシック" charset="0"/>
                <a:cs typeface="ＭＳ Ｐゴシック" charset="0"/>
              </a:rPr>
              <a:t>No changes in the utilization of lipid lowering agents (around 30% in each arm, both at baseline and W48)</a:t>
            </a:r>
          </a:p>
        </p:txBody>
      </p:sp>
      <p:sp>
        <p:nvSpPr>
          <p:cNvPr id="14338" name="ZoneTexte 35">
            <a:extLst>
              <a:ext uri="{FF2B5EF4-FFF2-40B4-BE49-F238E27FC236}">
                <a16:creationId xmlns:a16="http://schemas.microsoft.com/office/drawing/2014/main" id="{950D4C7D-6EAA-48B9-BBC6-2ED99713EA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1192213"/>
            <a:ext cx="85772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fr-FR" b="1">
                <a:solidFill>
                  <a:srgbClr val="CC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Fasting plasma lipids (mmol/L): mean percentage change at W48</a:t>
            </a: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17BBAAFA-D0EE-4182-85D2-CF3B27CDAF50}"/>
              </a:ext>
            </a:extLst>
          </p:cNvPr>
          <p:cNvGrpSpPr/>
          <p:nvPr/>
        </p:nvGrpSpPr>
        <p:grpSpPr>
          <a:xfrm>
            <a:off x="779896" y="1652588"/>
            <a:ext cx="7952152" cy="4038526"/>
            <a:chOff x="779896" y="1652588"/>
            <a:chExt cx="7952152" cy="4038526"/>
          </a:xfrm>
        </p:grpSpPr>
        <p:sp>
          <p:nvSpPr>
            <p:cNvPr id="61" name="AutoShape 165">
              <a:extLst>
                <a:ext uri="{FF2B5EF4-FFF2-40B4-BE49-F238E27FC236}">
                  <a16:creationId xmlns:a16="http://schemas.microsoft.com/office/drawing/2014/main" id="{5EA26906-5EDD-4CE8-8FC3-0C305FEC29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9584" y="1700808"/>
              <a:ext cx="1944304" cy="461806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GB" sz="2800">
                <a:solidFill>
                  <a:srgbClr val="000066"/>
                </a:solidFill>
              </a:endParaRPr>
            </a:p>
          </p:txBody>
        </p:sp>
        <p:sp>
          <p:nvSpPr>
            <p:cNvPr id="14379" name="Freeform 5">
              <a:extLst>
                <a:ext uri="{FF2B5EF4-FFF2-40B4-BE49-F238E27FC236}">
                  <a16:creationId xmlns:a16="http://schemas.microsoft.com/office/drawing/2014/main" id="{D212152B-FF27-4614-9333-89BC331537C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63868" y="1975723"/>
              <a:ext cx="7209379" cy="3104206"/>
            </a:xfrm>
            <a:custGeom>
              <a:avLst/>
              <a:gdLst>
                <a:gd name="T0" fmla="*/ 0 w 4061"/>
                <a:gd name="T1" fmla="*/ 1466730709 h 2019"/>
                <a:gd name="T2" fmla="*/ 2147483647 w 4061"/>
                <a:gd name="T3" fmla="*/ 1466730709 h 2019"/>
                <a:gd name="T4" fmla="*/ 0 w 4061"/>
                <a:gd name="T5" fmla="*/ 1466730709 h 2019"/>
                <a:gd name="T6" fmla="*/ 0 w 4061"/>
                <a:gd name="T7" fmla="*/ 0 h 2019"/>
                <a:gd name="T8" fmla="*/ 0 w 4061"/>
                <a:gd name="T9" fmla="*/ 2147483647 h 2019"/>
                <a:gd name="T10" fmla="*/ 0 w 4061"/>
                <a:gd name="T11" fmla="*/ 1466730709 h 201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061" h="2019">
                  <a:moveTo>
                    <a:pt x="0" y="582"/>
                  </a:moveTo>
                  <a:lnTo>
                    <a:pt x="4061" y="582"/>
                  </a:lnTo>
                  <a:moveTo>
                    <a:pt x="0" y="582"/>
                  </a:moveTo>
                  <a:lnTo>
                    <a:pt x="0" y="0"/>
                  </a:lnTo>
                  <a:moveTo>
                    <a:pt x="0" y="2019"/>
                  </a:moveTo>
                  <a:lnTo>
                    <a:pt x="0" y="582"/>
                  </a:lnTo>
                </a:path>
              </a:pathLst>
            </a:custGeom>
            <a:noFill/>
            <a:ln w="9525" cap="rnd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4380" name="Freeform 6">
              <a:extLst>
                <a:ext uri="{FF2B5EF4-FFF2-40B4-BE49-F238E27FC236}">
                  <a16:creationId xmlns:a16="http://schemas.microsoft.com/office/drawing/2014/main" id="{B790F82C-515E-403B-9F5A-C9835F42F92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171554" y="1992635"/>
              <a:ext cx="92314" cy="3082681"/>
            </a:xfrm>
            <a:custGeom>
              <a:avLst/>
              <a:gdLst>
                <a:gd name="T0" fmla="*/ 0 w 52"/>
                <a:gd name="T1" fmla="*/ 723283936 h 2005"/>
                <a:gd name="T2" fmla="*/ 131048125 w 52"/>
                <a:gd name="T3" fmla="*/ 723283936 h 2005"/>
                <a:gd name="T4" fmla="*/ 0 w 52"/>
                <a:gd name="T5" fmla="*/ 2147483647 h 2005"/>
                <a:gd name="T6" fmla="*/ 131048125 w 52"/>
                <a:gd name="T7" fmla="*/ 2147483647 h 2005"/>
                <a:gd name="T8" fmla="*/ 0 w 52"/>
                <a:gd name="T9" fmla="*/ 2147483647 h 2005"/>
                <a:gd name="T10" fmla="*/ 131048125 w 52"/>
                <a:gd name="T11" fmla="*/ 2147483647 h 2005"/>
                <a:gd name="T12" fmla="*/ 0 w 52"/>
                <a:gd name="T13" fmla="*/ 2147483647 h 2005"/>
                <a:gd name="T14" fmla="*/ 131048125 w 52"/>
                <a:gd name="T15" fmla="*/ 2147483647 h 2005"/>
                <a:gd name="T16" fmla="*/ 0 w 52"/>
                <a:gd name="T17" fmla="*/ 2147483647 h 2005"/>
                <a:gd name="T18" fmla="*/ 131048125 w 52"/>
                <a:gd name="T19" fmla="*/ 2147483647 h 2005"/>
                <a:gd name="T20" fmla="*/ 0 w 52"/>
                <a:gd name="T21" fmla="*/ 2147483647 h 2005"/>
                <a:gd name="T22" fmla="*/ 131048125 w 52"/>
                <a:gd name="T23" fmla="*/ 2147483647 h 2005"/>
                <a:gd name="T24" fmla="*/ 0 w 52"/>
                <a:gd name="T25" fmla="*/ 1444048511 h 2005"/>
                <a:gd name="T26" fmla="*/ 131048125 w 52"/>
                <a:gd name="T27" fmla="*/ 1444048511 h 2005"/>
                <a:gd name="T28" fmla="*/ 0 w 52"/>
                <a:gd name="T29" fmla="*/ 0 h 2005"/>
                <a:gd name="T30" fmla="*/ 131048125 w 52"/>
                <a:gd name="T31" fmla="*/ 0 h 200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52" h="2005">
                  <a:moveTo>
                    <a:pt x="0" y="287"/>
                  </a:moveTo>
                  <a:lnTo>
                    <a:pt x="52" y="287"/>
                  </a:lnTo>
                  <a:moveTo>
                    <a:pt x="0" y="2005"/>
                  </a:moveTo>
                  <a:lnTo>
                    <a:pt x="52" y="2005"/>
                  </a:lnTo>
                  <a:moveTo>
                    <a:pt x="0" y="1717"/>
                  </a:moveTo>
                  <a:lnTo>
                    <a:pt x="52" y="1717"/>
                  </a:lnTo>
                  <a:moveTo>
                    <a:pt x="0" y="1431"/>
                  </a:moveTo>
                  <a:lnTo>
                    <a:pt x="52" y="1431"/>
                  </a:lnTo>
                  <a:moveTo>
                    <a:pt x="0" y="1145"/>
                  </a:moveTo>
                  <a:lnTo>
                    <a:pt x="52" y="1145"/>
                  </a:lnTo>
                  <a:moveTo>
                    <a:pt x="0" y="858"/>
                  </a:moveTo>
                  <a:lnTo>
                    <a:pt x="52" y="858"/>
                  </a:lnTo>
                  <a:moveTo>
                    <a:pt x="0" y="573"/>
                  </a:moveTo>
                  <a:lnTo>
                    <a:pt x="52" y="573"/>
                  </a:lnTo>
                  <a:moveTo>
                    <a:pt x="0" y="0"/>
                  </a:moveTo>
                  <a:lnTo>
                    <a:pt x="52" y="0"/>
                  </a:lnTo>
                </a:path>
              </a:pathLst>
            </a:custGeom>
            <a:noFill/>
            <a:ln w="9525" cap="rnd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4381" name="Freeform 7">
              <a:extLst>
                <a:ext uri="{FF2B5EF4-FFF2-40B4-BE49-F238E27FC236}">
                  <a16:creationId xmlns:a16="http://schemas.microsoft.com/office/drawing/2014/main" id="{F02058D2-C568-491E-BB74-C5724318D35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665080" y="3165745"/>
              <a:ext cx="6428259" cy="1638972"/>
            </a:xfrm>
            <a:custGeom>
              <a:avLst/>
              <a:gdLst>
                <a:gd name="T0" fmla="*/ 2147483647 w 3621"/>
                <a:gd name="T1" fmla="*/ 1013102813 h 1066"/>
                <a:gd name="T2" fmla="*/ 2147483647 w 3621"/>
                <a:gd name="T3" fmla="*/ 1131550950 h 1066"/>
                <a:gd name="T4" fmla="*/ 2147483647 w 3621"/>
                <a:gd name="T5" fmla="*/ 1131550950 h 1066"/>
                <a:gd name="T6" fmla="*/ 2147483647 w 3621"/>
                <a:gd name="T7" fmla="*/ 27722513 h 1066"/>
                <a:gd name="T8" fmla="*/ 2147483647 w 3621"/>
                <a:gd name="T9" fmla="*/ 1013102813 h 1066"/>
                <a:gd name="T10" fmla="*/ 2147483647 w 3621"/>
                <a:gd name="T11" fmla="*/ 1166833138 h 1066"/>
                <a:gd name="T12" fmla="*/ 2147483647 w 3621"/>
                <a:gd name="T13" fmla="*/ 1166833138 h 1066"/>
                <a:gd name="T14" fmla="*/ 2147483647 w 3621"/>
                <a:gd name="T15" fmla="*/ 0 h 1066"/>
                <a:gd name="T16" fmla="*/ 0 w 3621"/>
                <a:gd name="T17" fmla="*/ 1207155638 h 1066"/>
                <a:gd name="T18" fmla="*/ 0 w 3621"/>
                <a:gd name="T19" fmla="*/ 1333163450 h 1066"/>
                <a:gd name="T20" fmla="*/ 597277877 w 3621"/>
                <a:gd name="T21" fmla="*/ 1333163450 h 1066"/>
                <a:gd name="T22" fmla="*/ 597277877 w 3621"/>
                <a:gd name="T23" fmla="*/ 0 h 1066"/>
                <a:gd name="T24" fmla="*/ 2147483647 w 3621"/>
                <a:gd name="T25" fmla="*/ 2147483647 h 1066"/>
                <a:gd name="T26" fmla="*/ 2147483647 w 3621"/>
                <a:gd name="T27" fmla="*/ 2147483647 h 1066"/>
                <a:gd name="T28" fmla="*/ 2147483647 w 3621"/>
                <a:gd name="T29" fmla="*/ 2147483647 h 1066"/>
                <a:gd name="T30" fmla="*/ 2147483647 w 3621"/>
                <a:gd name="T31" fmla="*/ 10080625 h 1066"/>
                <a:gd name="T32" fmla="*/ 2147483647 w 3621"/>
                <a:gd name="T33" fmla="*/ 10080625 h 1066"/>
                <a:gd name="T34" fmla="*/ 2147483647 w 3621"/>
                <a:gd name="T35" fmla="*/ 1776710950 h 1066"/>
                <a:gd name="T36" fmla="*/ 1776711105 w 3621"/>
                <a:gd name="T37" fmla="*/ 1776710950 h 1066"/>
                <a:gd name="T38" fmla="*/ 1776711105 w 3621"/>
                <a:gd name="T39" fmla="*/ 1643141875 h 1066"/>
                <a:gd name="T40" fmla="*/ 2147483647 w 3621"/>
                <a:gd name="T41" fmla="*/ 10080625 h 1066"/>
                <a:gd name="T42" fmla="*/ 2147483647 w 3621"/>
                <a:gd name="T43" fmla="*/ 146169063 h 1066"/>
                <a:gd name="T44" fmla="*/ 2147483647 w 3621"/>
                <a:gd name="T45" fmla="*/ 146169063 h 1066"/>
                <a:gd name="T46" fmla="*/ 2147483647 w 3621"/>
                <a:gd name="T47" fmla="*/ 10080625 h 106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3621" h="1066">
                  <a:moveTo>
                    <a:pt x="3406" y="402"/>
                  </a:moveTo>
                  <a:lnTo>
                    <a:pt x="3406" y="449"/>
                  </a:lnTo>
                  <a:lnTo>
                    <a:pt x="3621" y="449"/>
                  </a:lnTo>
                  <a:lnTo>
                    <a:pt x="3621" y="11"/>
                  </a:lnTo>
                  <a:moveTo>
                    <a:pt x="2048" y="402"/>
                  </a:moveTo>
                  <a:lnTo>
                    <a:pt x="2048" y="463"/>
                  </a:lnTo>
                  <a:lnTo>
                    <a:pt x="2251" y="463"/>
                  </a:lnTo>
                  <a:lnTo>
                    <a:pt x="2251" y="0"/>
                  </a:lnTo>
                  <a:moveTo>
                    <a:pt x="0" y="479"/>
                  </a:moveTo>
                  <a:lnTo>
                    <a:pt x="0" y="529"/>
                  </a:lnTo>
                  <a:lnTo>
                    <a:pt x="237" y="529"/>
                  </a:lnTo>
                  <a:lnTo>
                    <a:pt x="237" y="0"/>
                  </a:lnTo>
                  <a:moveTo>
                    <a:pt x="1398" y="1003"/>
                  </a:moveTo>
                  <a:lnTo>
                    <a:pt x="1398" y="1066"/>
                  </a:lnTo>
                  <a:lnTo>
                    <a:pt x="1604" y="1066"/>
                  </a:lnTo>
                  <a:lnTo>
                    <a:pt x="1604" y="4"/>
                  </a:lnTo>
                  <a:moveTo>
                    <a:pt x="907" y="4"/>
                  </a:moveTo>
                  <a:lnTo>
                    <a:pt x="907" y="705"/>
                  </a:lnTo>
                  <a:lnTo>
                    <a:pt x="705" y="705"/>
                  </a:lnTo>
                  <a:lnTo>
                    <a:pt x="705" y="652"/>
                  </a:lnTo>
                  <a:moveTo>
                    <a:pt x="2707" y="4"/>
                  </a:moveTo>
                  <a:lnTo>
                    <a:pt x="2707" y="58"/>
                  </a:lnTo>
                  <a:lnTo>
                    <a:pt x="2944" y="58"/>
                  </a:lnTo>
                  <a:lnTo>
                    <a:pt x="2944" y="4"/>
                  </a:lnTo>
                </a:path>
              </a:pathLst>
            </a:custGeom>
            <a:noFill/>
            <a:ln w="9525" cap="rnd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4382" name="Freeform 8">
              <a:extLst>
                <a:ext uri="{FF2B5EF4-FFF2-40B4-BE49-F238E27FC236}">
                  <a16:creationId xmlns:a16="http://schemas.microsoft.com/office/drawing/2014/main" id="{C218F75B-905A-4BC4-9450-8D016653137F}"/>
                </a:ext>
              </a:extLst>
            </p:cNvPr>
            <p:cNvSpPr>
              <a:spLocks/>
            </p:cNvSpPr>
            <p:nvPr/>
          </p:nvSpPr>
          <p:spPr bwMode="auto">
            <a:xfrm>
              <a:off x="1592294" y="2870546"/>
              <a:ext cx="268067" cy="767211"/>
            </a:xfrm>
            <a:custGeom>
              <a:avLst/>
              <a:gdLst>
                <a:gd name="T0" fmla="*/ 380545181 w 151"/>
                <a:gd name="T1" fmla="*/ 0 h 499"/>
                <a:gd name="T2" fmla="*/ 0 w 151"/>
                <a:gd name="T3" fmla="*/ 0 h 499"/>
                <a:gd name="T4" fmla="*/ 0 w 151"/>
                <a:gd name="T5" fmla="*/ 1257556381 h 499"/>
                <a:gd name="T6" fmla="*/ 380545181 w 151"/>
                <a:gd name="T7" fmla="*/ 1257556381 h 499"/>
                <a:gd name="T8" fmla="*/ 380545181 w 151"/>
                <a:gd name="T9" fmla="*/ 0 h 499"/>
                <a:gd name="T10" fmla="*/ 380545181 w 151"/>
                <a:gd name="T11" fmla="*/ 0 h 49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1" h="499">
                  <a:moveTo>
                    <a:pt x="151" y="0"/>
                  </a:moveTo>
                  <a:lnTo>
                    <a:pt x="0" y="0"/>
                  </a:lnTo>
                  <a:lnTo>
                    <a:pt x="0" y="499"/>
                  </a:lnTo>
                  <a:lnTo>
                    <a:pt x="151" y="499"/>
                  </a:lnTo>
                  <a:lnTo>
                    <a:pt x="151" y="0"/>
                  </a:lnTo>
                  <a:close/>
                </a:path>
              </a:pathLst>
            </a:cu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4383" name="Freeform 9">
              <a:extLst>
                <a:ext uri="{FF2B5EF4-FFF2-40B4-BE49-F238E27FC236}">
                  <a16:creationId xmlns:a16="http://schemas.microsoft.com/office/drawing/2014/main" id="{A9670FB1-AC9B-4F69-987A-2D0E9EBD4E68}"/>
                </a:ext>
              </a:extLst>
            </p:cNvPr>
            <p:cNvSpPr>
              <a:spLocks/>
            </p:cNvSpPr>
            <p:nvPr/>
          </p:nvSpPr>
          <p:spPr bwMode="auto">
            <a:xfrm>
              <a:off x="6387302" y="2770608"/>
              <a:ext cx="271617" cy="103012"/>
            </a:xfrm>
            <a:custGeom>
              <a:avLst/>
              <a:gdLst>
                <a:gd name="T0" fmla="*/ 385585494 w 153"/>
                <a:gd name="T1" fmla="*/ 168848881 h 67"/>
                <a:gd name="T2" fmla="*/ 385585494 w 153"/>
                <a:gd name="T3" fmla="*/ 0 h 67"/>
                <a:gd name="T4" fmla="*/ 0 w 153"/>
                <a:gd name="T5" fmla="*/ 0 h 67"/>
                <a:gd name="T6" fmla="*/ 0 w 153"/>
                <a:gd name="T7" fmla="*/ 168848881 h 67"/>
                <a:gd name="T8" fmla="*/ 385585494 w 153"/>
                <a:gd name="T9" fmla="*/ 168848881 h 67"/>
                <a:gd name="T10" fmla="*/ 385585494 w 153"/>
                <a:gd name="T11" fmla="*/ 168848881 h 6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3" h="67">
                  <a:moveTo>
                    <a:pt x="153" y="67"/>
                  </a:moveTo>
                  <a:lnTo>
                    <a:pt x="153" y="0"/>
                  </a:lnTo>
                  <a:lnTo>
                    <a:pt x="0" y="0"/>
                  </a:lnTo>
                  <a:lnTo>
                    <a:pt x="0" y="67"/>
                  </a:lnTo>
                  <a:lnTo>
                    <a:pt x="153" y="67"/>
                  </a:lnTo>
                  <a:close/>
                </a:path>
              </a:pathLst>
            </a:cu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4384" name="Freeform 10">
              <a:extLst>
                <a:ext uri="{FF2B5EF4-FFF2-40B4-BE49-F238E27FC236}">
                  <a16:creationId xmlns:a16="http://schemas.microsoft.com/office/drawing/2014/main" id="{9DD5521E-0948-45C3-BA6E-FB7E936CB42C}"/>
                </a:ext>
              </a:extLst>
            </p:cNvPr>
            <p:cNvSpPr>
              <a:spLocks/>
            </p:cNvSpPr>
            <p:nvPr/>
          </p:nvSpPr>
          <p:spPr bwMode="auto">
            <a:xfrm>
              <a:off x="7583835" y="2870546"/>
              <a:ext cx="271617" cy="607311"/>
            </a:xfrm>
            <a:custGeom>
              <a:avLst/>
              <a:gdLst>
                <a:gd name="T0" fmla="*/ 0 w 153"/>
                <a:gd name="T1" fmla="*/ 0 h 395"/>
                <a:gd name="T2" fmla="*/ 0 w 153"/>
                <a:gd name="T3" fmla="*/ 995460131 h 395"/>
                <a:gd name="T4" fmla="*/ 385585494 w 153"/>
                <a:gd name="T5" fmla="*/ 995460131 h 395"/>
                <a:gd name="T6" fmla="*/ 385585494 w 153"/>
                <a:gd name="T7" fmla="*/ 0 h 395"/>
                <a:gd name="T8" fmla="*/ 0 w 153"/>
                <a:gd name="T9" fmla="*/ 0 h 395"/>
                <a:gd name="T10" fmla="*/ 0 w 153"/>
                <a:gd name="T11" fmla="*/ 0 h 39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3" h="395">
                  <a:moveTo>
                    <a:pt x="0" y="0"/>
                  </a:moveTo>
                  <a:lnTo>
                    <a:pt x="0" y="395"/>
                  </a:lnTo>
                  <a:lnTo>
                    <a:pt x="153" y="395"/>
                  </a:lnTo>
                  <a:lnTo>
                    <a:pt x="15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4385" name="Freeform 11">
              <a:extLst>
                <a:ext uri="{FF2B5EF4-FFF2-40B4-BE49-F238E27FC236}">
                  <a16:creationId xmlns:a16="http://schemas.microsoft.com/office/drawing/2014/main" id="{CD70F652-958B-4A32-A039-5687743A3B54}"/>
                </a:ext>
              </a:extLst>
            </p:cNvPr>
            <p:cNvSpPr>
              <a:spLocks/>
            </p:cNvSpPr>
            <p:nvPr/>
          </p:nvSpPr>
          <p:spPr bwMode="auto">
            <a:xfrm>
              <a:off x="5192545" y="2870546"/>
              <a:ext cx="271617" cy="673424"/>
            </a:xfrm>
            <a:custGeom>
              <a:avLst/>
              <a:gdLst>
                <a:gd name="T0" fmla="*/ 0 w 153"/>
                <a:gd name="T1" fmla="*/ 1103828438 h 438"/>
                <a:gd name="T2" fmla="*/ 385585494 w 153"/>
                <a:gd name="T3" fmla="*/ 1103828438 h 438"/>
                <a:gd name="T4" fmla="*/ 385585494 w 153"/>
                <a:gd name="T5" fmla="*/ 0 h 438"/>
                <a:gd name="T6" fmla="*/ 0 w 153"/>
                <a:gd name="T7" fmla="*/ 0 h 438"/>
                <a:gd name="T8" fmla="*/ 0 w 153"/>
                <a:gd name="T9" fmla="*/ 1103828438 h 438"/>
                <a:gd name="T10" fmla="*/ 0 w 153"/>
                <a:gd name="T11" fmla="*/ 1103828438 h 43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3" h="438">
                  <a:moveTo>
                    <a:pt x="0" y="438"/>
                  </a:moveTo>
                  <a:lnTo>
                    <a:pt x="153" y="438"/>
                  </a:lnTo>
                  <a:lnTo>
                    <a:pt x="153" y="0"/>
                  </a:lnTo>
                  <a:lnTo>
                    <a:pt x="0" y="0"/>
                  </a:lnTo>
                  <a:lnTo>
                    <a:pt x="0" y="438"/>
                  </a:lnTo>
                  <a:close/>
                </a:path>
              </a:pathLst>
            </a:cu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4386" name="Freeform 12">
              <a:extLst>
                <a:ext uri="{FF2B5EF4-FFF2-40B4-BE49-F238E27FC236}">
                  <a16:creationId xmlns:a16="http://schemas.microsoft.com/office/drawing/2014/main" id="{640625A3-5EDD-4C46-8A32-518A32C3869F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7135" y="2870546"/>
              <a:ext cx="273392" cy="1608222"/>
            </a:xfrm>
            <a:custGeom>
              <a:avLst/>
              <a:gdLst>
                <a:gd name="T0" fmla="*/ 388104063 w 154"/>
                <a:gd name="T1" fmla="*/ 0 h 1046"/>
                <a:gd name="T2" fmla="*/ 0 w 154"/>
                <a:gd name="T3" fmla="*/ 0 h 1046"/>
                <a:gd name="T4" fmla="*/ 0 w 154"/>
                <a:gd name="T5" fmla="*/ 2147483647 h 1046"/>
                <a:gd name="T6" fmla="*/ 388104063 w 154"/>
                <a:gd name="T7" fmla="*/ 2147483647 h 1046"/>
                <a:gd name="T8" fmla="*/ 388104063 w 154"/>
                <a:gd name="T9" fmla="*/ 0 h 1046"/>
                <a:gd name="T10" fmla="*/ 388104063 w 154"/>
                <a:gd name="T11" fmla="*/ 0 h 104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4" h="1046">
                  <a:moveTo>
                    <a:pt x="154" y="0"/>
                  </a:moveTo>
                  <a:lnTo>
                    <a:pt x="0" y="0"/>
                  </a:lnTo>
                  <a:lnTo>
                    <a:pt x="0" y="1046"/>
                  </a:lnTo>
                  <a:lnTo>
                    <a:pt x="154" y="1046"/>
                  </a:lnTo>
                  <a:lnTo>
                    <a:pt x="154" y="0"/>
                  </a:lnTo>
                  <a:close/>
                </a:path>
              </a:pathLst>
            </a:cu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4387" name="Freeform 13">
              <a:extLst>
                <a:ext uri="{FF2B5EF4-FFF2-40B4-BE49-F238E27FC236}">
                  <a16:creationId xmlns:a16="http://schemas.microsoft.com/office/drawing/2014/main" id="{92524FE0-918C-409C-8AF6-5B7DA7881609}"/>
                </a:ext>
              </a:extLst>
            </p:cNvPr>
            <p:cNvSpPr>
              <a:spLocks/>
            </p:cNvSpPr>
            <p:nvPr/>
          </p:nvSpPr>
          <p:spPr bwMode="auto">
            <a:xfrm>
              <a:off x="2785277" y="2870546"/>
              <a:ext cx="273392" cy="985535"/>
            </a:xfrm>
            <a:custGeom>
              <a:avLst/>
              <a:gdLst>
                <a:gd name="T0" fmla="*/ 388104063 w 154"/>
                <a:gd name="T1" fmla="*/ 1615418569 h 641"/>
                <a:gd name="T2" fmla="*/ 388104063 w 154"/>
                <a:gd name="T3" fmla="*/ 0 h 641"/>
                <a:gd name="T4" fmla="*/ 0 w 154"/>
                <a:gd name="T5" fmla="*/ 0 h 641"/>
                <a:gd name="T6" fmla="*/ 0 w 154"/>
                <a:gd name="T7" fmla="*/ 1615418569 h 641"/>
                <a:gd name="T8" fmla="*/ 388104063 w 154"/>
                <a:gd name="T9" fmla="*/ 1615418569 h 641"/>
                <a:gd name="T10" fmla="*/ 388104063 w 154"/>
                <a:gd name="T11" fmla="*/ 1615418569 h 64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4" h="641">
                  <a:moveTo>
                    <a:pt x="154" y="641"/>
                  </a:moveTo>
                  <a:lnTo>
                    <a:pt x="154" y="0"/>
                  </a:lnTo>
                  <a:lnTo>
                    <a:pt x="0" y="0"/>
                  </a:lnTo>
                  <a:lnTo>
                    <a:pt x="0" y="641"/>
                  </a:lnTo>
                  <a:lnTo>
                    <a:pt x="154" y="641"/>
                  </a:lnTo>
                  <a:close/>
                </a:path>
              </a:pathLst>
            </a:cu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4388" name="Freeform 14">
              <a:extLst>
                <a:ext uri="{FF2B5EF4-FFF2-40B4-BE49-F238E27FC236}">
                  <a16:creationId xmlns:a16="http://schemas.microsoft.com/office/drawing/2014/main" id="{B726C22B-7D41-476C-B02F-42A594779F38}"/>
                </a:ext>
              </a:extLst>
            </p:cNvPr>
            <p:cNvSpPr>
              <a:spLocks/>
            </p:cNvSpPr>
            <p:nvPr/>
          </p:nvSpPr>
          <p:spPr bwMode="auto">
            <a:xfrm>
              <a:off x="1869236" y="2812121"/>
              <a:ext cx="271617" cy="61500"/>
            </a:xfrm>
            <a:custGeom>
              <a:avLst/>
              <a:gdLst>
                <a:gd name="T0" fmla="*/ 385585494 w 153"/>
                <a:gd name="T1" fmla="*/ 100806250 h 40"/>
                <a:gd name="T2" fmla="*/ 385585494 w 153"/>
                <a:gd name="T3" fmla="*/ 0 h 40"/>
                <a:gd name="T4" fmla="*/ 0 w 153"/>
                <a:gd name="T5" fmla="*/ 0 h 40"/>
                <a:gd name="T6" fmla="*/ 0 w 153"/>
                <a:gd name="T7" fmla="*/ 100806250 h 40"/>
                <a:gd name="T8" fmla="*/ 385585494 w 153"/>
                <a:gd name="T9" fmla="*/ 100806250 h 40"/>
                <a:gd name="T10" fmla="*/ 385585494 w 153"/>
                <a:gd name="T11" fmla="*/ 100806250 h 4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3" h="40">
                  <a:moveTo>
                    <a:pt x="153" y="40"/>
                  </a:moveTo>
                  <a:lnTo>
                    <a:pt x="153" y="0"/>
                  </a:lnTo>
                  <a:lnTo>
                    <a:pt x="0" y="0"/>
                  </a:lnTo>
                  <a:lnTo>
                    <a:pt x="0" y="40"/>
                  </a:lnTo>
                  <a:lnTo>
                    <a:pt x="153" y="40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4389" name="Freeform 15">
              <a:extLst>
                <a:ext uri="{FF2B5EF4-FFF2-40B4-BE49-F238E27FC236}">
                  <a16:creationId xmlns:a16="http://schemas.microsoft.com/office/drawing/2014/main" id="{91964823-6294-4F97-B4C2-C876833107B9}"/>
                </a:ext>
              </a:extLst>
            </p:cNvPr>
            <p:cNvSpPr>
              <a:spLocks/>
            </p:cNvSpPr>
            <p:nvPr/>
          </p:nvSpPr>
          <p:spPr bwMode="auto">
            <a:xfrm>
              <a:off x="3058668" y="2835183"/>
              <a:ext cx="271617" cy="38437"/>
            </a:xfrm>
            <a:custGeom>
              <a:avLst/>
              <a:gdLst>
                <a:gd name="T0" fmla="*/ 385585494 w 153"/>
                <a:gd name="T1" fmla="*/ 63002319 h 25"/>
                <a:gd name="T2" fmla="*/ 385585494 w 153"/>
                <a:gd name="T3" fmla="*/ 0 h 25"/>
                <a:gd name="T4" fmla="*/ 0 w 153"/>
                <a:gd name="T5" fmla="*/ 0 h 25"/>
                <a:gd name="T6" fmla="*/ 0 w 153"/>
                <a:gd name="T7" fmla="*/ 63002319 h 25"/>
                <a:gd name="T8" fmla="*/ 385585494 w 153"/>
                <a:gd name="T9" fmla="*/ 63002319 h 25"/>
                <a:gd name="T10" fmla="*/ 385585494 w 153"/>
                <a:gd name="T11" fmla="*/ 63002319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3" h="25">
                  <a:moveTo>
                    <a:pt x="153" y="25"/>
                  </a:moveTo>
                  <a:lnTo>
                    <a:pt x="153" y="0"/>
                  </a:lnTo>
                  <a:lnTo>
                    <a:pt x="0" y="0"/>
                  </a:lnTo>
                  <a:lnTo>
                    <a:pt x="0" y="25"/>
                  </a:lnTo>
                  <a:lnTo>
                    <a:pt x="153" y="25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4390" name="Freeform 16">
              <a:extLst>
                <a:ext uri="{FF2B5EF4-FFF2-40B4-BE49-F238E27FC236}">
                  <a16:creationId xmlns:a16="http://schemas.microsoft.com/office/drawing/2014/main" id="{8A802246-5C73-4AC9-8D68-C42A7D0F374F}"/>
                </a:ext>
              </a:extLst>
            </p:cNvPr>
            <p:cNvSpPr>
              <a:spLocks/>
            </p:cNvSpPr>
            <p:nvPr/>
          </p:nvSpPr>
          <p:spPr bwMode="auto">
            <a:xfrm>
              <a:off x="4274729" y="2506159"/>
              <a:ext cx="273392" cy="367461"/>
            </a:xfrm>
            <a:custGeom>
              <a:avLst/>
              <a:gdLst>
                <a:gd name="T0" fmla="*/ 388104063 w 154"/>
                <a:gd name="T1" fmla="*/ 602315756 h 239"/>
                <a:gd name="T2" fmla="*/ 388104063 w 154"/>
                <a:gd name="T3" fmla="*/ 0 h 239"/>
                <a:gd name="T4" fmla="*/ 0 w 154"/>
                <a:gd name="T5" fmla="*/ 0 h 239"/>
                <a:gd name="T6" fmla="*/ 0 w 154"/>
                <a:gd name="T7" fmla="*/ 602315756 h 239"/>
                <a:gd name="T8" fmla="*/ 388104063 w 154"/>
                <a:gd name="T9" fmla="*/ 602315756 h 239"/>
                <a:gd name="T10" fmla="*/ 388104063 w 154"/>
                <a:gd name="T11" fmla="*/ 602315756 h 23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4" h="239">
                  <a:moveTo>
                    <a:pt x="154" y="239"/>
                  </a:moveTo>
                  <a:lnTo>
                    <a:pt x="154" y="0"/>
                  </a:lnTo>
                  <a:lnTo>
                    <a:pt x="0" y="0"/>
                  </a:lnTo>
                  <a:lnTo>
                    <a:pt x="0" y="239"/>
                  </a:lnTo>
                  <a:lnTo>
                    <a:pt x="154" y="239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4391" name="Freeform 17">
              <a:extLst>
                <a:ext uri="{FF2B5EF4-FFF2-40B4-BE49-F238E27FC236}">
                  <a16:creationId xmlns:a16="http://schemas.microsoft.com/office/drawing/2014/main" id="{92563D5D-957B-4EBE-AB86-C738694BFBF1}"/>
                </a:ext>
              </a:extLst>
            </p:cNvPr>
            <p:cNvSpPr>
              <a:spLocks/>
            </p:cNvSpPr>
            <p:nvPr/>
          </p:nvSpPr>
          <p:spPr bwMode="auto">
            <a:xfrm>
              <a:off x="5473038" y="2693733"/>
              <a:ext cx="268067" cy="179887"/>
            </a:xfrm>
            <a:custGeom>
              <a:avLst/>
              <a:gdLst>
                <a:gd name="T0" fmla="*/ 380545181 w 151"/>
                <a:gd name="T1" fmla="*/ 294856694 h 117"/>
                <a:gd name="T2" fmla="*/ 380545181 w 151"/>
                <a:gd name="T3" fmla="*/ 0 h 117"/>
                <a:gd name="T4" fmla="*/ 0 w 151"/>
                <a:gd name="T5" fmla="*/ 0 h 117"/>
                <a:gd name="T6" fmla="*/ 0 w 151"/>
                <a:gd name="T7" fmla="*/ 294856694 h 117"/>
                <a:gd name="T8" fmla="*/ 380545181 w 151"/>
                <a:gd name="T9" fmla="*/ 294856694 h 117"/>
                <a:gd name="T10" fmla="*/ 380545181 w 151"/>
                <a:gd name="T11" fmla="*/ 294856694 h 1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1" h="117">
                  <a:moveTo>
                    <a:pt x="151" y="117"/>
                  </a:moveTo>
                  <a:lnTo>
                    <a:pt x="151" y="0"/>
                  </a:lnTo>
                  <a:lnTo>
                    <a:pt x="0" y="0"/>
                  </a:lnTo>
                  <a:lnTo>
                    <a:pt x="0" y="117"/>
                  </a:lnTo>
                  <a:lnTo>
                    <a:pt x="151" y="117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4392" name="Freeform 18">
              <a:extLst>
                <a:ext uri="{FF2B5EF4-FFF2-40B4-BE49-F238E27FC236}">
                  <a16:creationId xmlns:a16="http://schemas.microsoft.com/office/drawing/2014/main" id="{4087853E-E20D-4C2D-B193-CA98B6667767}"/>
                </a:ext>
              </a:extLst>
            </p:cNvPr>
            <p:cNvSpPr>
              <a:spLocks/>
            </p:cNvSpPr>
            <p:nvPr/>
          </p:nvSpPr>
          <p:spPr bwMode="auto">
            <a:xfrm>
              <a:off x="7867879" y="2842871"/>
              <a:ext cx="273392" cy="30750"/>
            </a:xfrm>
            <a:custGeom>
              <a:avLst/>
              <a:gdLst>
                <a:gd name="T0" fmla="*/ 388104063 w 154"/>
                <a:gd name="T1" fmla="*/ 0 h 20"/>
                <a:gd name="T2" fmla="*/ 0 w 154"/>
                <a:gd name="T3" fmla="*/ 0 h 20"/>
                <a:gd name="T4" fmla="*/ 0 w 154"/>
                <a:gd name="T5" fmla="*/ 50403125 h 20"/>
                <a:gd name="T6" fmla="*/ 388104063 w 154"/>
                <a:gd name="T7" fmla="*/ 50403125 h 20"/>
                <a:gd name="T8" fmla="*/ 388104063 w 154"/>
                <a:gd name="T9" fmla="*/ 0 h 20"/>
                <a:gd name="T10" fmla="*/ 388104063 w 154"/>
                <a:gd name="T11" fmla="*/ 0 h 2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4" h="20">
                  <a:moveTo>
                    <a:pt x="154" y="0"/>
                  </a:moveTo>
                  <a:lnTo>
                    <a:pt x="0" y="0"/>
                  </a:lnTo>
                  <a:lnTo>
                    <a:pt x="0" y="20"/>
                  </a:lnTo>
                  <a:lnTo>
                    <a:pt x="154" y="20"/>
                  </a:lnTo>
                  <a:lnTo>
                    <a:pt x="154" y="0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4393" name="Freeform 19">
              <a:extLst>
                <a:ext uri="{FF2B5EF4-FFF2-40B4-BE49-F238E27FC236}">
                  <a16:creationId xmlns:a16="http://schemas.microsoft.com/office/drawing/2014/main" id="{765CBB55-E70D-43C7-B246-472BD7141CB5}"/>
                </a:ext>
              </a:extLst>
            </p:cNvPr>
            <p:cNvSpPr>
              <a:spLocks/>
            </p:cNvSpPr>
            <p:nvPr/>
          </p:nvSpPr>
          <p:spPr bwMode="auto">
            <a:xfrm>
              <a:off x="6666020" y="2647608"/>
              <a:ext cx="273392" cy="226012"/>
            </a:xfrm>
            <a:custGeom>
              <a:avLst/>
              <a:gdLst>
                <a:gd name="T0" fmla="*/ 388104063 w 154"/>
                <a:gd name="T1" fmla="*/ 370461381 h 147"/>
                <a:gd name="T2" fmla="*/ 388104063 w 154"/>
                <a:gd name="T3" fmla="*/ 0 h 147"/>
                <a:gd name="T4" fmla="*/ 0 w 154"/>
                <a:gd name="T5" fmla="*/ 0 h 147"/>
                <a:gd name="T6" fmla="*/ 0 w 154"/>
                <a:gd name="T7" fmla="*/ 370461381 h 147"/>
                <a:gd name="T8" fmla="*/ 388104063 w 154"/>
                <a:gd name="T9" fmla="*/ 370461381 h 147"/>
                <a:gd name="T10" fmla="*/ 388104063 w 154"/>
                <a:gd name="T11" fmla="*/ 370461381 h 14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4" h="147">
                  <a:moveTo>
                    <a:pt x="154" y="147"/>
                  </a:moveTo>
                  <a:lnTo>
                    <a:pt x="154" y="0"/>
                  </a:lnTo>
                  <a:lnTo>
                    <a:pt x="0" y="0"/>
                  </a:lnTo>
                  <a:lnTo>
                    <a:pt x="0" y="147"/>
                  </a:lnTo>
                  <a:lnTo>
                    <a:pt x="154" y="147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4394" name="Freeform 20">
              <a:extLst>
                <a:ext uri="{FF2B5EF4-FFF2-40B4-BE49-F238E27FC236}">
                  <a16:creationId xmlns:a16="http://schemas.microsoft.com/office/drawing/2014/main" id="{BF456C15-477A-4378-9A49-DAA2818DA386}"/>
                </a:ext>
              </a:extLst>
            </p:cNvPr>
            <p:cNvSpPr>
              <a:spLocks/>
            </p:cNvSpPr>
            <p:nvPr/>
          </p:nvSpPr>
          <p:spPr bwMode="auto">
            <a:xfrm>
              <a:off x="1771846" y="1852542"/>
              <a:ext cx="207866" cy="180025"/>
            </a:xfrm>
            <a:custGeom>
              <a:avLst/>
              <a:gdLst>
                <a:gd name="T0" fmla="*/ 0 w 86"/>
                <a:gd name="T1" fmla="*/ 0 h 84"/>
                <a:gd name="T2" fmla="*/ 0 w 86"/>
                <a:gd name="T3" fmla="*/ 411325886 h 84"/>
                <a:gd name="T4" fmla="*/ 401760167 w 86"/>
                <a:gd name="T5" fmla="*/ 411325886 h 84"/>
                <a:gd name="T6" fmla="*/ 401760167 w 86"/>
                <a:gd name="T7" fmla="*/ 0 h 84"/>
                <a:gd name="T8" fmla="*/ 0 w 86"/>
                <a:gd name="T9" fmla="*/ 0 h 84"/>
                <a:gd name="T10" fmla="*/ 0 w 86"/>
                <a:gd name="T11" fmla="*/ 0 h 8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6" h="84">
                  <a:moveTo>
                    <a:pt x="0" y="0"/>
                  </a:moveTo>
                  <a:lnTo>
                    <a:pt x="0" y="84"/>
                  </a:lnTo>
                  <a:lnTo>
                    <a:pt x="86" y="84"/>
                  </a:lnTo>
                  <a:lnTo>
                    <a:pt x="8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4395" name="Freeform 21">
              <a:extLst>
                <a:ext uri="{FF2B5EF4-FFF2-40B4-BE49-F238E27FC236}">
                  <a16:creationId xmlns:a16="http://schemas.microsoft.com/office/drawing/2014/main" id="{5517B6B3-6A59-4691-B63A-92695261BDCB}"/>
                </a:ext>
              </a:extLst>
            </p:cNvPr>
            <p:cNvSpPr>
              <a:spLocks/>
            </p:cNvSpPr>
            <p:nvPr/>
          </p:nvSpPr>
          <p:spPr bwMode="auto">
            <a:xfrm>
              <a:off x="2767123" y="1852542"/>
              <a:ext cx="207866" cy="180025"/>
            </a:xfrm>
            <a:custGeom>
              <a:avLst/>
              <a:gdLst>
                <a:gd name="T0" fmla="*/ 401760167 w 86"/>
                <a:gd name="T1" fmla="*/ 0 h 84"/>
                <a:gd name="T2" fmla="*/ 0 w 86"/>
                <a:gd name="T3" fmla="*/ 0 h 84"/>
                <a:gd name="T4" fmla="*/ 0 w 86"/>
                <a:gd name="T5" fmla="*/ 411325886 h 84"/>
                <a:gd name="T6" fmla="*/ 401760167 w 86"/>
                <a:gd name="T7" fmla="*/ 411325886 h 84"/>
                <a:gd name="T8" fmla="*/ 401760167 w 86"/>
                <a:gd name="T9" fmla="*/ 0 h 84"/>
                <a:gd name="T10" fmla="*/ 401760167 w 86"/>
                <a:gd name="T11" fmla="*/ 0 h 8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6" h="84">
                  <a:moveTo>
                    <a:pt x="86" y="0"/>
                  </a:moveTo>
                  <a:lnTo>
                    <a:pt x="0" y="0"/>
                  </a:lnTo>
                  <a:lnTo>
                    <a:pt x="0" y="84"/>
                  </a:lnTo>
                  <a:lnTo>
                    <a:pt x="86" y="84"/>
                  </a:lnTo>
                  <a:lnTo>
                    <a:pt x="86" y="0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4344" name="ZoneTexte 25">
              <a:extLst>
                <a:ext uri="{FF2B5EF4-FFF2-40B4-BE49-F238E27FC236}">
                  <a16:creationId xmlns:a16="http://schemas.microsoft.com/office/drawing/2014/main" id="{23D83961-5F09-47C3-8A5C-4B18B24C0AE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59432" y="2734881"/>
              <a:ext cx="269625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/>
              <a:r>
                <a:rPr lang="fr-FR" altLang="fr-FR" sz="120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14345" name="ZoneTexte 26">
              <a:extLst>
                <a:ext uri="{FF2B5EF4-FFF2-40B4-BE49-F238E27FC236}">
                  <a16:creationId xmlns:a16="http://schemas.microsoft.com/office/drawing/2014/main" id="{CC6D49E0-2EAA-4D32-961B-AD838EB0B1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59432" y="2294498"/>
              <a:ext cx="269625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/>
              <a:r>
                <a:rPr lang="fr-FR" altLang="fr-FR" sz="1200">
                  <a:solidFill>
                    <a:srgbClr val="000066"/>
                  </a:solidFill>
                </a:rPr>
                <a:t>5</a:t>
              </a:r>
            </a:p>
          </p:txBody>
        </p:sp>
        <p:sp>
          <p:nvSpPr>
            <p:cNvPr id="14346" name="ZoneTexte 27">
              <a:extLst>
                <a:ext uri="{FF2B5EF4-FFF2-40B4-BE49-F238E27FC236}">
                  <a16:creationId xmlns:a16="http://schemas.microsoft.com/office/drawing/2014/main" id="{B4F0614B-C48E-4A7C-BF88-962C13BFDF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74472" y="1854116"/>
              <a:ext cx="35458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/>
              <a:r>
                <a:rPr lang="fr-FR" altLang="fr-FR" sz="1200" dirty="0">
                  <a:solidFill>
                    <a:srgbClr val="000066"/>
                  </a:solidFill>
                </a:rPr>
                <a:t>10</a:t>
              </a:r>
            </a:p>
          </p:txBody>
        </p:sp>
        <p:sp>
          <p:nvSpPr>
            <p:cNvPr id="14347" name="ZoneTexte 28">
              <a:extLst>
                <a:ext uri="{FF2B5EF4-FFF2-40B4-BE49-F238E27FC236}">
                  <a16:creationId xmlns:a16="http://schemas.microsoft.com/office/drawing/2014/main" id="{956E9B62-BA78-468A-A311-CCD06A9B37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21573" y="3175263"/>
              <a:ext cx="40748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/>
              <a:r>
                <a:rPr lang="fr-FR" altLang="fr-FR" sz="1200">
                  <a:solidFill>
                    <a:srgbClr val="000066"/>
                  </a:solidFill>
                </a:rPr>
                <a:t>- 5 </a:t>
              </a:r>
            </a:p>
          </p:txBody>
        </p:sp>
        <p:sp>
          <p:nvSpPr>
            <p:cNvPr id="14348" name="ZoneTexte 29">
              <a:extLst>
                <a:ext uri="{FF2B5EF4-FFF2-40B4-BE49-F238E27FC236}">
                  <a16:creationId xmlns:a16="http://schemas.microsoft.com/office/drawing/2014/main" id="{16D7FBFE-AE9A-4BAC-A584-BED0C6A347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9896" y="3615646"/>
              <a:ext cx="449161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/>
              <a:r>
                <a:rPr lang="fr-FR" altLang="fr-FR" sz="1200">
                  <a:solidFill>
                    <a:srgbClr val="000066"/>
                  </a:solidFill>
                </a:rPr>
                <a:t>- 10</a:t>
              </a:r>
            </a:p>
          </p:txBody>
        </p:sp>
        <p:sp>
          <p:nvSpPr>
            <p:cNvPr id="14349" name="ZoneTexte 30">
              <a:extLst>
                <a:ext uri="{FF2B5EF4-FFF2-40B4-BE49-F238E27FC236}">
                  <a16:creationId xmlns:a16="http://schemas.microsoft.com/office/drawing/2014/main" id="{53F97570-34D6-4472-A692-163FFA4E7EF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9896" y="4056029"/>
              <a:ext cx="449161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/>
              <a:r>
                <a:rPr lang="fr-FR" altLang="fr-FR" sz="1200">
                  <a:solidFill>
                    <a:srgbClr val="000066"/>
                  </a:solidFill>
                </a:rPr>
                <a:t>- 15</a:t>
              </a:r>
            </a:p>
          </p:txBody>
        </p:sp>
        <p:sp>
          <p:nvSpPr>
            <p:cNvPr id="14350" name="ZoneTexte 31">
              <a:extLst>
                <a:ext uri="{FF2B5EF4-FFF2-40B4-BE49-F238E27FC236}">
                  <a16:creationId xmlns:a16="http://schemas.microsoft.com/office/drawing/2014/main" id="{133B6836-6165-44DE-BBF2-E7B1E40B97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9896" y="4496411"/>
              <a:ext cx="449161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/>
              <a:r>
                <a:rPr lang="fr-FR" altLang="fr-FR" sz="1200">
                  <a:solidFill>
                    <a:srgbClr val="000066"/>
                  </a:solidFill>
                </a:rPr>
                <a:t>- 20</a:t>
              </a:r>
            </a:p>
          </p:txBody>
        </p:sp>
        <p:sp>
          <p:nvSpPr>
            <p:cNvPr id="14351" name="ZoneTexte 32">
              <a:extLst>
                <a:ext uri="{FF2B5EF4-FFF2-40B4-BE49-F238E27FC236}">
                  <a16:creationId xmlns:a16="http://schemas.microsoft.com/office/drawing/2014/main" id="{848443A2-C279-4B67-B46D-EBC9B280305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9896" y="4936797"/>
              <a:ext cx="449161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/>
              <a:r>
                <a:rPr lang="fr-FR" altLang="fr-FR" sz="1200">
                  <a:solidFill>
                    <a:srgbClr val="000066"/>
                  </a:solidFill>
                </a:rPr>
                <a:t>- 25</a:t>
              </a:r>
            </a:p>
          </p:txBody>
        </p:sp>
        <p:sp>
          <p:nvSpPr>
            <p:cNvPr id="14352" name="ZoneTexte 33">
              <a:extLst>
                <a:ext uri="{FF2B5EF4-FFF2-40B4-BE49-F238E27FC236}">
                  <a16:creationId xmlns:a16="http://schemas.microsoft.com/office/drawing/2014/main" id="{5110BC57-FB03-4E34-B132-55F061EECB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30449" y="1772816"/>
              <a:ext cx="538417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600" b="1" dirty="0">
                  <a:solidFill>
                    <a:srgbClr val="333399"/>
                  </a:solidFill>
                  <a:latin typeface="+mj-lt"/>
                </a:rPr>
                <a:t>DTG</a:t>
              </a:r>
            </a:p>
          </p:txBody>
        </p:sp>
        <p:sp>
          <p:nvSpPr>
            <p:cNvPr id="14353" name="ZoneTexte 34">
              <a:extLst>
                <a:ext uri="{FF2B5EF4-FFF2-40B4-BE49-F238E27FC236}">
                  <a16:creationId xmlns:a16="http://schemas.microsoft.com/office/drawing/2014/main" id="{714895DC-0ED0-4C68-A959-B6424F4EC8B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27375" y="1772816"/>
              <a:ext cx="510076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600" b="1">
                  <a:solidFill>
                    <a:srgbClr val="333399"/>
                  </a:solidFill>
                  <a:latin typeface="+mj-lt"/>
                </a:rPr>
                <a:t>PI/r</a:t>
              </a:r>
            </a:p>
          </p:txBody>
        </p:sp>
        <p:sp>
          <p:nvSpPr>
            <p:cNvPr id="14354" name="ZoneTexte 36">
              <a:extLst>
                <a:ext uri="{FF2B5EF4-FFF2-40B4-BE49-F238E27FC236}">
                  <a16:creationId xmlns:a16="http://schemas.microsoft.com/office/drawing/2014/main" id="{085ED17C-6C1B-4DE6-BE4B-CC6E346272C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53310" y="5167894"/>
              <a:ext cx="1168910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fr-FR" sz="1400" b="1">
                  <a:solidFill>
                    <a:srgbClr val="000066"/>
                  </a:solidFill>
                </a:rPr>
                <a:t>Total</a:t>
              </a:r>
            </a:p>
            <a:p>
              <a:pPr eaLnBrk="1" hangingPunct="1"/>
              <a:r>
                <a:rPr lang="en-US" altLang="fr-FR" sz="1400" b="1">
                  <a:solidFill>
                    <a:srgbClr val="000066"/>
                  </a:solidFill>
                </a:rPr>
                <a:t>cholesterol</a:t>
              </a:r>
            </a:p>
          </p:txBody>
        </p:sp>
        <p:sp>
          <p:nvSpPr>
            <p:cNvPr id="14355" name="ZoneTexte 37">
              <a:extLst>
                <a:ext uri="{FF2B5EF4-FFF2-40B4-BE49-F238E27FC236}">
                  <a16:creationId xmlns:a16="http://schemas.microsoft.com/office/drawing/2014/main" id="{299C3713-911B-4D4D-9424-8A1B7C52E37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33787" y="5167894"/>
              <a:ext cx="1138453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fr-FR" sz="1400" b="1">
                  <a:solidFill>
                    <a:srgbClr val="000066"/>
                  </a:solidFill>
                </a:rPr>
                <a:t>Non-HDL </a:t>
              </a:r>
              <a:br>
                <a:rPr lang="en-US" altLang="fr-FR" sz="1400" b="1">
                  <a:solidFill>
                    <a:srgbClr val="000066"/>
                  </a:solidFill>
                </a:rPr>
              </a:br>
              <a:r>
                <a:rPr lang="en-US" altLang="fr-FR" sz="1400" b="1">
                  <a:solidFill>
                    <a:srgbClr val="000066"/>
                  </a:solidFill>
                </a:rPr>
                <a:t>cholesterol</a:t>
              </a:r>
            </a:p>
          </p:txBody>
        </p:sp>
        <p:sp>
          <p:nvSpPr>
            <p:cNvPr id="14356" name="ZoneTexte 38">
              <a:extLst>
                <a:ext uri="{FF2B5EF4-FFF2-40B4-BE49-F238E27FC236}">
                  <a16:creationId xmlns:a16="http://schemas.microsoft.com/office/drawing/2014/main" id="{44A1AC63-9AE8-44B8-BFBF-E4E19528A03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89870" y="5167894"/>
              <a:ext cx="1288879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fr-FR" sz="1400" b="1">
                  <a:solidFill>
                    <a:srgbClr val="000066"/>
                  </a:solidFill>
                </a:rPr>
                <a:t>Triglycerides</a:t>
              </a:r>
            </a:p>
          </p:txBody>
        </p:sp>
        <p:sp>
          <p:nvSpPr>
            <p:cNvPr id="14357" name="ZoneTexte 39">
              <a:extLst>
                <a:ext uri="{FF2B5EF4-FFF2-40B4-BE49-F238E27FC236}">
                  <a16:creationId xmlns:a16="http://schemas.microsoft.com/office/drawing/2014/main" id="{2C113B7D-E40B-48F9-9FDA-66C70C7A73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03814" y="5167894"/>
              <a:ext cx="1138453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fr-FR" sz="1400" b="1">
                  <a:solidFill>
                    <a:srgbClr val="000066"/>
                  </a:solidFill>
                </a:rPr>
                <a:t>LDL</a:t>
              </a:r>
              <a:br>
                <a:rPr lang="en-US" altLang="fr-FR" sz="1400" b="1">
                  <a:solidFill>
                    <a:srgbClr val="000066"/>
                  </a:solidFill>
                </a:rPr>
              </a:br>
              <a:r>
                <a:rPr lang="en-US" altLang="fr-FR" sz="1400" b="1">
                  <a:solidFill>
                    <a:srgbClr val="000066"/>
                  </a:solidFill>
                </a:rPr>
                <a:t>cholesterol</a:t>
              </a:r>
            </a:p>
          </p:txBody>
        </p:sp>
        <p:sp>
          <p:nvSpPr>
            <p:cNvPr id="14358" name="ZoneTexte 40">
              <a:extLst>
                <a:ext uri="{FF2B5EF4-FFF2-40B4-BE49-F238E27FC236}">
                  <a16:creationId xmlns:a16="http://schemas.microsoft.com/office/drawing/2014/main" id="{AAE33409-5A0F-4522-857D-AB7045B32A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98682" y="5167894"/>
              <a:ext cx="1138453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fr-FR" sz="1400" b="1">
                  <a:solidFill>
                    <a:srgbClr val="000066"/>
                  </a:solidFill>
                </a:rPr>
                <a:t>HDL</a:t>
              </a:r>
              <a:br>
                <a:rPr lang="en-US" altLang="fr-FR" sz="1400" b="1">
                  <a:solidFill>
                    <a:srgbClr val="000066"/>
                  </a:solidFill>
                </a:rPr>
              </a:br>
              <a:r>
                <a:rPr lang="en-US" altLang="fr-FR" sz="1400" b="1">
                  <a:solidFill>
                    <a:srgbClr val="000066"/>
                  </a:solidFill>
                </a:rPr>
                <a:t>cholesterol</a:t>
              </a:r>
            </a:p>
          </p:txBody>
        </p:sp>
        <p:sp>
          <p:nvSpPr>
            <p:cNvPr id="14359" name="ZoneTexte 41">
              <a:extLst>
                <a:ext uri="{FF2B5EF4-FFF2-40B4-BE49-F238E27FC236}">
                  <a16:creationId xmlns:a16="http://schemas.microsoft.com/office/drawing/2014/main" id="{F72D0229-7505-420A-AE05-183A9499CA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71529" y="5167894"/>
              <a:ext cx="166051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fr-FR" sz="1400" b="1">
                  <a:solidFill>
                    <a:srgbClr val="000066"/>
                  </a:solidFill>
                </a:rPr>
                <a:t>Total cholesterol:</a:t>
              </a:r>
            </a:p>
            <a:p>
              <a:pPr eaLnBrk="1" hangingPunct="1"/>
              <a:r>
                <a:rPr lang="en-US" altLang="fr-FR" sz="1400" b="1">
                  <a:solidFill>
                    <a:srgbClr val="000066"/>
                  </a:solidFill>
                </a:rPr>
                <a:t>HDL-chol. ratio</a:t>
              </a:r>
            </a:p>
          </p:txBody>
        </p:sp>
        <p:sp>
          <p:nvSpPr>
            <p:cNvPr id="14360" name="ZoneTexte 42">
              <a:extLst>
                <a:ext uri="{FF2B5EF4-FFF2-40B4-BE49-F238E27FC236}">
                  <a16:creationId xmlns:a16="http://schemas.microsoft.com/office/drawing/2014/main" id="{E2DCD38E-3EC7-43CD-B73D-7616A39D7D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72342" y="4016999"/>
              <a:ext cx="82907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200">
                  <a:solidFill>
                    <a:srgbClr val="000066"/>
                  </a:solidFill>
                </a:rPr>
                <a:t>p &lt; 0.001</a:t>
              </a:r>
            </a:p>
          </p:txBody>
        </p:sp>
        <p:sp>
          <p:nvSpPr>
            <p:cNvPr id="14361" name="ZoneTexte 43">
              <a:extLst>
                <a:ext uri="{FF2B5EF4-FFF2-40B4-BE49-F238E27FC236}">
                  <a16:creationId xmlns:a16="http://schemas.microsoft.com/office/drawing/2014/main" id="{4BD083A8-D068-47C1-BDE7-3EA19C4FF9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05388" y="4311771"/>
              <a:ext cx="82907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200">
                  <a:solidFill>
                    <a:srgbClr val="000066"/>
                  </a:solidFill>
                </a:rPr>
                <a:t>p &lt; 0.001</a:t>
              </a:r>
            </a:p>
          </p:txBody>
        </p:sp>
        <p:sp>
          <p:nvSpPr>
            <p:cNvPr id="14362" name="ZoneTexte 44">
              <a:extLst>
                <a:ext uri="{FF2B5EF4-FFF2-40B4-BE49-F238E27FC236}">
                  <a16:creationId xmlns:a16="http://schemas.microsoft.com/office/drawing/2014/main" id="{86100A78-FB39-47CF-9F4F-0586F663C6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19773" y="4819804"/>
              <a:ext cx="82907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200">
                  <a:solidFill>
                    <a:srgbClr val="000066"/>
                  </a:solidFill>
                </a:rPr>
                <a:t>p &lt; 0.001</a:t>
              </a:r>
            </a:p>
          </p:txBody>
        </p:sp>
        <p:sp>
          <p:nvSpPr>
            <p:cNvPr id="14363" name="ZoneTexte 45">
              <a:extLst>
                <a:ext uri="{FF2B5EF4-FFF2-40B4-BE49-F238E27FC236}">
                  <a16:creationId xmlns:a16="http://schemas.microsoft.com/office/drawing/2014/main" id="{A64B39FD-D619-4DAB-B9CD-03C65A8D8D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05447" y="3942334"/>
              <a:ext cx="82907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200">
                  <a:solidFill>
                    <a:srgbClr val="000066"/>
                  </a:solidFill>
                </a:rPr>
                <a:t>p &lt; 0.001</a:t>
              </a:r>
            </a:p>
          </p:txBody>
        </p:sp>
        <p:sp>
          <p:nvSpPr>
            <p:cNvPr id="14364" name="ZoneTexte 46">
              <a:extLst>
                <a:ext uri="{FF2B5EF4-FFF2-40B4-BE49-F238E27FC236}">
                  <a16:creationId xmlns:a16="http://schemas.microsoft.com/office/drawing/2014/main" id="{65E01436-723F-4CFB-B0D7-E4874173E8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00318" y="3302330"/>
              <a:ext cx="82907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200">
                  <a:solidFill>
                    <a:srgbClr val="000066"/>
                  </a:solidFill>
                </a:rPr>
                <a:t>p = 0.286</a:t>
              </a:r>
            </a:p>
          </p:txBody>
        </p:sp>
        <p:sp>
          <p:nvSpPr>
            <p:cNvPr id="14365" name="ZoneTexte 47">
              <a:extLst>
                <a:ext uri="{FF2B5EF4-FFF2-40B4-BE49-F238E27FC236}">
                  <a16:creationId xmlns:a16="http://schemas.microsoft.com/office/drawing/2014/main" id="{AB6CE27E-7957-4E6C-B0F1-A92FA43F35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87248" y="3916224"/>
              <a:ext cx="82907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200">
                  <a:solidFill>
                    <a:srgbClr val="000066"/>
                  </a:solidFill>
                </a:rPr>
                <a:t>p &lt; 0.001</a:t>
              </a:r>
            </a:p>
          </p:txBody>
        </p:sp>
        <p:sp>
          <p:nvSpPr>
            <p:cNvPr id="14366" name="ZoneTexte 48">
              <a:extLst>
                <a:ext uri="{FF2B5EF4-FFF2-40B4-BE49-F238E27FC236}">
                  <a16:creationId xmlns:a16="http://schemas.microsoft.com/office/drawing/2014/main" id="{57DF1A23-F4BF-41DF-8C42-FA2758956D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97216" y="3656427"/>
              <a:ext cx="510076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b="1" dirty="0">
                  <a:solidFill>
                    <a:srgbClr val="333399"/>
                  </a:solidFill>
                  <a:latin typeface="+mj-lt"/>
                </a:rPr>
                <a:t>- 8.7</a:t>
              </a:r>
            </a:p>
          </p:txBody>
        </p:sp>
        <p:sp>
          <p:nvSpPr>
            <p:cNvPr id="14367" name="ZoneTexte 49">
              <a:extLst>
                <a:ext uri="{FF2B5EF4-FFF2-40B4-BE49-F238E27FC236}">
                  <a16:creationId xmlns:a16="http://schemas.microsoft.com/office/drawing/2014/main" id="{F9EA2AB1-997C-4BB1-8933-D9EF38980E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52246" y="2492896"/>
              <a:ext cx="41549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b="1" dirty="0">
                  <a:solidFill>
                    <a:srgbClr val="333399"/>
                  </a:solidFill>
                  <a:latin typeface="+mj-lt"/>
                </a:rPr>
                <a:t>0.7</a:t>
              </a:r>
            </a:p>
          </p:txBody>
        </p:sp>
        <p:sp>
          <p:nvSpPr>
            <p:cNvPr id="14368" name="ZoneTexte 50">
              <a:extLst>
                <a:ext uri="{FF2B5EF4-FFF2-40B4-BE49-F238E27FC236}">
                  <a16:creationId xmlns:a16="http://schemas.microsoft.com/office/drawing/2014/main" id="{22162527-C60F-491B-BF2D-CA7ADED76CD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01498" y="3868373"/>
              <a:ext cx="601447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b="1">
                  <a:solidFill>
                    <a:srgbClr val="333399"/>
                  </a:solidFill>
                  <a:latin typeface="+mj-lt"/>
                </a:rPr>
                <a:t>- 11.3</a:t>
              </a:r>
            </a:p>
          </p:txBody>
        </p:sp>
        <p:sp>
          <p:nvSpPr>
            <p:cNvPr id="14369" name="ZoneTexte 51">
              <a:extLst>
                <a:ext uri="{FF2B5EF4-FFF2-40B4-BE49-F238E27FC236}">
                  <a16:creationId xmlns:a16="http://schemas.microsoft.com/office/drawing/2014/main" id="{054840E7-9E90-4DE3-B4A8-F62EE2C1CD7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87824" y="2492896"/>
              <a:ext cx="41549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b="1" dirty="0">
                  <a:solidFill>
                    <a:srgbClr val="333399"/>
                  </a:solidFill>
                  <a:latin typeface="+mj-lt"/>
                </a:rPr>
                <a:t>0.5</a:t>
              </a:r>
            </a:p>
          </p:txBody>
        </p:sp>
        <p:sp>
          <p:nvSpPr>
            <p:cNvPr id="14370" name="ZoneTexte 52">
              <a:extLst>
                <a:ext uri="{FF2B5EF4-FFF2-40B4-BE49-F238E27FC236}">
                  <a16:creationId xmlns:a16="http://schemas.microsoft.com/office/drawing/2014/main" id="{42A48951-C180-4017-A618-2781827194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11640" y="4470189"/>
              <a:ext cx="56137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b="1">
                  <a:solidFill>
                    <a:srgbClr val="333399"/>
                  </a:solidFill>
                  <a:latin typeface="+mj-lt"/>
                </a:rPr>
                <a:t>-18.4</a:t>
              </a:r>
            </a:p>
          </p:txBody>
        </p:sp>
        <p:sp>
          <p:nvSpPr>
            <p:cNvPr id="14371" name="ZoneTexte 53">
              <a:extLst>
                <a:ext uri="{FF2B5EF4-FFF2-40B4-BE49-F238E27FC236}">
                  <a16:creationId xmlns:a16="http://schemas.microsoft.com/office/drawing/2014/main" id="{75F45568-6398-4F95-8255-A63BE25488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18479" y="2185119"/>
              <a:ext cx="41549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b="1" dirty="0">
                  <a:solidFill>
                    <a:srgbClr val="333399"/>
                  </a:solidFill>
                  <a:latin typeface="+mj-lt"/>
                </a:rPr>
                <a:t>4.2</a:t>
              </a:r>
            </a:p>
          </p:txBody>
        </p:sp>
        <p:sp>
          <p:nvSpPr>
            <p:cNvPr id="14372" name="ZoneTexte 54">
              <a:extLst>
                <a:ext uri="{FF2B5EF4-FFF2-40B4-BE49-F238E27FC236}">
                  <a16:creationId xmlns:a16="http://schemas.microsoft.com/office/drawing/2014/main" id="{9C344129-4F8A-4502-A995-6C6B1155E1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32862" y="3560403"/>
              <a:ext cx="510076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b="1">
                  <a:solidFill>
                    <a:srgbClr val="333399"/>
                  </a:solidFill>
                  <a:latin typeface="+mj-lt"/>
                </a:rPr>
                <a:t>- 7.7</a:t>
              </a:r>
            </a:p>
          </p:txBody>
        </p:sp>
        <p:sp>
          <p:nvSpPr>
            <p:cNvPr id="14373" name="ZoneTexte 55">
              <a:extLst>
                <a:ext uri="{FF2B5EF4-FFF2-40B4-BE49-F238E27FC236}">
                  <a16:creationId xmlns:a16="http://schemas.microsoft.com/office/drawing/2014/main" id="{C063477B-9F9C-4C4F-876F-915F57ABCAE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36096" y="2401099"/>
              <a:ext cx="284521" cy="3078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b="1" dirty="0">
                  <a:solidFill>
                    <a:srgbClr val="333399"/>
                  </a:solidFill>
                  <a:latin typeface="+mj-lt"/>
                </a:rPr>
                <a:t>2</a:t>
              </a:r>
            </a:p>
          </p:txBody>
        </p:sp>
        <p:sp>
          <p:nvSpPr>
            <p:cNvPr id="14374" name="ZoneTexte 56">
              <a:extLst>
                <a:ext uri="{FF2B5EF4-FFF2-40B4-BE49-F238E27FC236}">
                  <a16:creationId xmlns:a16="http://schemas.microsoft.com/office/drawing/2014/main" id="{D990BA6D-2560-444F-9BE9-4023181CCF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90603" y="2420888"/>
              <a:ext cx="41549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b="1" dirty="0">
                  <a:solidFill>
                    <a:srgbClr val="333399"/>
                  </a:solidFill>
                  <a:latin typeface="+mj-lt"/>
                </a:rPr>
                <a:t>1.1</a:t>
              </a:r>
            </a:p>
          </p:txBody>
        </p:sp>
        <p:sp>
          <p:nvSpPr>
            <p:cNvPr id="14375" name="ZoneTexte 57">
              <a:extLst>
                <a:ext uri="{FF2B5EF4-FFF2-40B4-BE49-F238E27FC236}">
                  <a16:creationId xmlns:a16="http://schemas.microsoft.com/office/drawing/2014/main" id="{51128B52-70F3-4CE6-B59C-82B9F79761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88224" y="2348880"/>
              <a:ext cx="41549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b="1">
                  <a:solidFill>
                    <a:srgbClr val="333399"/>
                  </a:solidFill>
                  <a:latin typeface="+mj-lt"/>
                </a:rPr>
                <a:t>2.5</a:t>
              </a:r>
            </a:p>
          </p:txBody>
        </p:sp>
        <p:sp>
          <p:nvSpPr>
            <p:cNvPr id="14376" name="ZoneTexte 58">
              <a:extLst>
                <a:ext uri="{FF2B5EF4-FFF2-40B4-BE49-F238E27FC236}">
                  <a16:creationId xmlns:a16="http://schemas.microsoft.com/office/drawing/2014/main" id="{6EC648EE-635A-4BAF-A38A-8F587EB7D3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73510" y="3491406"/>
              <a:ext cx="510076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b="1">
                  <a:solidFill>
                    <a:srgbClr val="333399"/>
                  </a:solidFill>
                  <a:latin typeface="+mj-lt"/>
                </a:rPr>
                <a:t>- 7.0</a:t>
              </a:r>
            </a:p>
          </p:txBody>
        </p:sp>
        <p:sp>
          <p:nvSpPr>
            <p:cNvPr id="14377" name="ZoneTexte 59">
              <a:extLst>
                <a:ext uri="{FF2B5EF4-FFF2-40B4-BE49-F238E27FC236}">
                  <a16:creationId xmlns:a16="http://schemas.microsoft.com/office/drawing/2014/main" id="{D603BBBC-F050-45D7-A36F-63F1A4B8AC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828910" y="2564904"/>
              <a:ext cx="41549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b="1" dirty="0">
                  <a:solidFill>
                    <a:srgbClr val="333399"/>
                  </a:solidFill>
                  <a:latin typeface="+mj-lt"/>
                </a:rPr>
                <a:t>0.4</a:t>
              </a:r>
            </a:p>
          </p:txBody>
        </p:sp>
        <p:sp>
          <p:nvSpPr>
            <p:cNvPr id="14378" name="Rectangle 1">
              <a:extLst>
                <a:ext uri="{FF2B5EF4-FFF2-40B4-BE49-F238E27FC236}">
                  <a16:creationId xmlns:a16="http://schemas.microsoft.com/office/drawing/2014/main" id="{12053DE5-8053-44A9-A97A-C169E4D657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3254" y="1652588"/>
              <a:ext cx="367116" cy="3386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/>
              <a:r>
                <a:rPr lang="fr-FR" altLang="fr-FR" sz="1600">
                  <a:solidFill>
                    <a:srgbClr val="000066"/>
                  </a:solidFill>
                </a:rPr>
                <a:t>%</a:t>
              </a:r>
            </a:p>
          </p:txBody>
        </p:sp>
      </p:grpSp>
      <p:sp>
        <p:nvSpPr>
          <p:cNvPr id="14341" name="AutoShape 162">
            <a:extLst>
              <a:ext uri="{FF2B5EF4-FFF2-40B4-BE49-F238E27FC236}">
                <a16:creationId xmlns:a16="http://schemas.microsoft.com/office/drawing/2014/main" id="{229B1130-BF97-4115-80CA-58907906C8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70663"/>
            <a:ext cx="828675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/>
            <a:r>
              <a:rPr lang="en-GB" altLang="fr-FR" sz="1200" b="1" i="1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NEAT 022</a:t>
            </a:r>
          </a:p>
        </p:txBody>
      </p:sp>
      <p:sp>
        <p:nvSpPr>
          <p:cNvPr id="14342" name="Titre 2">
            <a:extLst>
              <a:ext uri="{FF2B5EF4-FFF2-40B4-BE49-F238E27FC236}">
                <a16:creationId xmlns:a16="http://schemas.microsoft.com/office/drawing/2014/main" id="{72A22F04-C795-4715-901F-2A4F0B5D3BD1}"/>
              </a:ext>
            </a:extLst>
          </p:cNvPr>
          <p:cNvSpPr txBox="1">
            <a:spLocks/>
          </p:cNvSpPr>
          <p:nvPr/>
        </p:nvSpPr>
        <p:spPr bwMode="auto">
          <a:xfrm>
            <a:off x="50800" y="44450"/>
            <a:ext cx="9024938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GB" altLang="fr-FR" sz="3000" b="1" dirty="0">
                <a:solidFill>
                  <a:srgbClr val="333399"/>
                </a:solidFill>
                <a:latin typeface="Calibri" panose="020F0502020204030204" pitchFamily="34" charset="0"/>
              </a:rPr>
              <a:t>NEAT 022 Study: Switch to DTG vs continuation </a:t>
            </a:r>
            <a:br>
              <a:rPr lang="en-GB" altLang="fr-FR" sz="3000" b="1" dirty="0">
                <a:solidFill>
                  <a:srgbClr val="333399"/>
                </a:solidFill>
                <a:latin typeface="Calibri" panose="020F0502020204030204" pitchFamily="34" charset="0"/>
              </a:rPr>
            </a:br>
            <a:r>
              <a:rPr lang="en-GB" altLang="fr-FR" sz="3000" b="1" dirty="0">
                <a:solidFill>
                  <a:srgbClr val="333399"/>
                </a:solidFill>
                <a:latin typeface="Calibri" panose="020F0502020204030204" pitchFamily="34" charset="0"/>
              </a:rPr>
              <a:t>of PI/r in patients with high cardiovascular risk</a:t>
            </a:r>
          </a:p>
        </p:txBody>
      </p:sp>
      <p:sp>
        <p:nvSpPr>
          <p:cNvPr id="64" name="ZoneTexte 69">
            <a:extLst>
              <a:ext uri="{FF2B5EF4-FFF2-40B4-BE49-F238E27FC236}">
                <a16:creationId xmlns:a16="http://schemas.microsoft.com/office/drawing/2014/main" id="{C9C2CF6D-2140-4868-871F-55EEA23B11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0113" y="6608763"/>
            <a:ext cx="3200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defTabSz="914400" eaLnBrk="1" hangingPunct="1"/>
            <a:r>
              <a:rPr lang="en-GB" altLang="fr-FR" sz="1200" i="1" dirty="0" err="1">
                <a:solidFill>
                  <a:srgbClr val="CC3300"/>
                </a:solidFill>
              </a:rPr>
              <a:t>Gatell</a:t>
            </a:r>
            <a:r>
              <a:rPr lang="en-GB" altLang="fr-FR" sz="1200" i="1" dirty="0">
                <a:solidFill>
                  <a:srgbClr val="CC3300"/>
                </a:solidFill>
              </a:rPr>
              <a:t> JM. AIDS 2017; 31:2503-14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oup 77">
            <a:extLst>
              <a:ext uri="{FF2B5EF4-FFF2-40B4-BE49-F238E27FC236}">
                <a16:creationId xmlns:a16="http://schemas.microsoft.com/office/drawing/2014/main" id="{CEB30477-A838-4E89-A21B-E7BD0E30675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5665710"/>
              </p:ext>
            </p:extLst>
          </p:nvPr>
        </p:nvGraphicFramePr>
        <p:xfrm>
          <a:off x="322263" y="1673225"/>
          <a:ext cx="8637587" cy="3046716"/>
        </p:xfrm>
        <a:graphic>
          <a:graphicData uri="http://schemas.openxmlformats.org/drawingml/2006/table">
            <a:tbl>
              <a:tblPr/>
              <a:tblGrid>
                <a:gridCol w="36579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934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61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54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89993" marR="89993" marT="46799" marB="46799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DTG + 2 NRTI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N = 205</a:t>
                      </a:r>
                      <a:endParaRPr kumimoji="0" lang="en-US" sz="1600" b="0" i="0" u="none" strike="noStrike" cap="none" normalizeH="0" baseline="0" noProof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89993" marR="89993" marT="46799" marB="46799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PI/r + 2 NRTI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N = 210</a:t>
                      </a:r>
                      <a:endParaRPr kumimoji="0" lang="en-US" sz="1600" b="0" i="0" u="none" strike="noStrike" cap="none" normalizeH="0" baseline="0" noProof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89993" marR="89993" marT="46799" marB="46799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0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Grade 3-4 adverse event</a:t>
                      </a:r>
                    </a:p>
                  </a:txBody>
                  <a:tcPr marL="89993" marR="89993" marT="46799" marB="46799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5.9</a:t>
                      </a:r>
                    </a:p>
                  </a:txBody>
                  <a:tcPr marL="89993" marR="89993" marT="46799" marB="46799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9.1</a:t>
                      </a:r>
                    </a:p>
                  </a:txBody>
                  <a:tcPr marL="89993" marR="89993" marT="46799" marB="46799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40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Serious adverse event</a:t>
                      </a:r>
                    </a:p>
                  </a:txBody>
                  <a:tcPr marL="89993" marR="89993" marT="46799" marB="46799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5.9</a:t>
                      </a:r>
                    </a:p>
                  </a:txBody>
                  <a:tcPr marL="89993" marR="89993" marT="46799" marB="46799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7.7</a:t>
                      </a:r>
                    </a:p>
                  </a:txBody>
                  <a:tcPr marL="89993" marR="89993" marT="46799" marB="46799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470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Adverse event related to treatment</a:t>
                      </a:r>
                    </a:p>
                  </a:txBody>
                  <a:tcPr marL="89993" marR="89993" marT="46799" marB="46799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12.8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41 AE in 26 patients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including 15/41 mood, sleep or CNS disorders</a:t>
                      </a:r>
                    </a:p>
                  </a:txBody>
                  <a:tcPr marL="89993" marR="89993" marT="46799" marB="46799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7.2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21 AE in 15 patients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including  6/21 </a:t>
                      </a:r>
                      <a:r>
                        <a:rPr kumimoji="0" lang="en-US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pitchFamily="34" charset="-128"/>
                          <a:cs typeface="+mn-cs"/>
                        </a:rPr>
                        <a:t>mood, sleep or CNS disorders</a:t>
                      </a:r>
                    </a:p>
                  </a:txBody>
                  <a:tcPr marL="89993" marR="89993" marT="46799" marB="46799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40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Discontinuation for adverse event</a:t>
                      </a:r>
                    </a:p>
                  </a:txBody>
                  <a:tcPr marL="89993" marR="89993" marT="46799" marB="46799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3.4 (N = 7 *)</a:t>
                      </a:r>
                    </a:p>
                  </a:txBody>
                  <a:tcPr marL="89993" marR="89993" marT="46799" marB="46799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1.4 (N = 3 **)</a:t>
                      </a:r>
                    </a:p>
                  </a:txBody>
                  <a:tcPr marL="89993" marR="89993" marT="46799" marB="46799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20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Death</a:t>
                      </a:r>
                    </a:p>
                  </a:txBody>
                  <a:tcPr marL="89993" marR="89993" marT="46799" marB="46799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0</a:t>
                      </a:r>
                    </a:p>
                  </a:txBody>
                  <a:tcPr marL="89993" marR="89993" marT="46799" marB="46799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0.5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(N = 1, accidental fall)</a:t>
                      </a:r>
                    </a:p>
                  </a:txBody>
                  <a:tcPr marL="89993" marR="89993" marT="46799" marB="46799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5395" name="Rectangle 6">
            <a:extLst>
              <a:ext uri="{FF2B5EF4-FFF2-40B4-BE49-F238E27FC236}">
                <a16:creationId xmlns:a16="http://schemas.microsoft.com/office/drawing/2014/main" id="{347B325D-F100-4E57-8349-1D6C4514EF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438" y="1271588"/>
            <a:ext cx="8945562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ts val="1525"/>
              </a:lnSpc>
              <a:spcBef>
                <a:spcPct val="20000"/>
              </a:spcBef>
            </a:pPr>
            <a:r>
              <a:rPr lang="fr-FR" altLang="fr-FR" b="1">
                <a:solidFill>
                  <a:srgbClr val="CC3300"/>
                </a:solidFill>
                <a:latin typeface="Calibri" panose="020F0502020204030204" pitchFamily="34" charset="0"/>
              </a:rPr>
              <a:t>Adverse events, %</a:t>
            </a:r>
          </a:p>
        </p:txBody>
      </p:sp>
      <p:sp>
        <p:nvSpPr>
          <p:cNvPr id="15397" name="ZoneTexte 5">
            <a:extLst>
              <a:ext uri="{FF2B5EF4-FFF2-40B4-BE49-F238E27FC236}">
                <a16:creationId xmlns:a16="http://schemas.microsoft.com/office/drawing/2014/main" id="{D3059D82-D453-462E-9B35-52D344DF42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548" y="4815191"/>
            <a:ext cx="688656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en-US" altLang="fr-FR" sz="1400">
                <a:solidFill>
                  <a:srgbClr val="000066"/>
                </a:solidFill>
              </a:rPr>
              <a:t>* Acute HCV infection (N = 1), mood and/or sleep disorders (N = 6)</a:t>
            </a:r>
          </a:p>
          <a:p>
            <a:pPr algn="l" eaLnBrk="1" hangingPunct="1"/>
            <a:r>
              <a:rPr lang="en-US" altLang="fr-FR" sz="1400">
                <a:solidFill>
                  <a:srgbClr val="000066"/>
                </a:solidFill>
              </a:rPr>
              <a:t>** Acute HCV infection (N = 1), dyspepsia (N = 1), worsening of renal function (N = 1)</a:t>
            </a:r>
          </a:p>
        </p:txBody>
      </p:sp>
      <p:sp>
        <p:nvSpPr>
          <p:cNvPr id="15398" name="ZoneTexte 6">
            <a:extLst>
              <a:ext uri="{FF2B5EF4-FFF2-40B4-BE49-F238E27FC236}">
                <a16:creationId xmlns:a16="http://schemas.microsoft.com/office/drawing/2014/main" id="{03C8919D-5E70-478D-BCF3-F4C30A0014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775" y="5589588"/>
            <a:ext cx="611064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857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>
              <a:buClr>
                <a:srgbClr val="CC3300"/>
              </a:buClr>
              <a:buFont typeface="Wingdings" panose="05000000000000000000" pitchFamily="2" charset="2"/>
              <a:buChar char="§"/>
            </a:pPr>
            <a:r>
              <a:rPr lang="fr-FR" altLang="fr-FR" sz="2000" b="1" dirty="0" err="1">
                <a:solidFill>
                  <a:srgbClr val="CC3300"/>
                </a:solidFill>
                <a:latin typeface="+mj-lt"/>
              </a:rPr>
              <a:t>Median</a:t>
            </a:r>
            <a:r>
              <a:rPr lang="fr-FR" altLang="fr-FR" sz="2000" b="1" dirty="0">
                <a:solidFill>
                  <a:srgbClr val="CC3300"/>
                </a:solidFill>
                <a:latin typeface="+mj-lt"/>
              </a:rPr>
              <a:t> change in </a:t>
            </a:r>
            <a:r>
              <a:rPr lang="fr-FR" altLang="fr-FR" sz="2000" b="1" dirty="0" err="1">
                <a:solidFill>
                  <a:srgbClr val="CC3300"/>
                </a:solidFill>
                <a:latin typeface="+mj-lt"/>
              </a:rPr>
              <a:t>eGFR</a:t>
            </a:r>
            <a:r>
              <a:rPr lang="fr-FR" altLang="fr-FR" sz="2000" b="1" dirty="0">
                <a:solidFill>
                  <a:srgbClr val="CC3300"/>
                </a:solidFill>
                <a:latin typeface="+mj-lt"/>
              </a:rPr>
              <a:t> (CKD-EPI) at W48 (p &lt; 0.001) </a:t>
            </a:r>
          </a:p>
          <a:p>
            <a:pPr lvl="1" algn="l" eaLnBrk="1" hangingPunct="1">
              <a:buClr>
                <a:srgbClr val="CC3300"/>
              </a:buClr>
              <a:buFont typeface="Arial" panose="020B0604020202020204" pitchFamily="34" charset="0"/>
              <a:buChar char="‒"/>
            </a:pPr>
            <a:r>
              <a:rPr lang="fr-FR" altLang="fr-FR" sz="1800" dirty="0">
                <a:solidFill>
                  <a:srgbClr val="000066"/>
                </a:solidFill>
              </a:rPr>
              <a:t>DTG: ≈ - 8 </a:t>
            </a:r>
            <a:r>
              <a:rPr lang="fr-FR" altLang="fr-FR" sz="1800" dirty="0" err="1">
                <a:solidFill>
                  <a:srgbClr val="000066"/>
                </a:solidFill>
              </a:rPr>
              <a:t>mL</a:t>
            </a:r>
            <a:r>
              <a:rPr lang="fr-FR" altLang="fr-FR" sz="1800" dirty="0">
                <a:solidFill>
                  <a:srgbClr val="000066"/>
                </a:solidFill>
              </a:rPr>
              <a:t>/min </a:t>
            </a:r>
          </a:p>
          <a:p>
            <a:pPr lvl="1" algn="l" eaLnBrk="1" hangingPunct="1">
              <a:buClr>
                <a:srgbClr val="CC3300"/>
              </a:buClr>
              <a:buFont typeface="Arial" panose="020B0604020202020204" pitchFamily="34" charset="0"/>
              <a:buChar char="‒"/>
            </a:pPr>
            <a:r>
              <a:rPr lang="fr-FR" altLang="fr-FR" sz="1800" dirty="0">
                <a:solidFill>
                  <a:srgbClr val="000066"/>
                </a:solidFill>
              </a:rPr>
              <a:t>PI/r: 0 </a:t>
            </a:r>
            <a:r>
              <a:rPr lang="fr-FR" altLang="fr-FR" sz="1800" dirty="0" err="1">
                <a:solidFill>
                  <a:srgbClr val="000066"/>
                </a:solidFill>
              </a:rPr>
              <a:t>mL</a:t>
            </a:r>
            <a:r>
              <a:rPr lang="fr-FR" altLang="fr-FR" sz="1800" dirty="0">
                <a:solidFill>
                  <a:srgbClr val="000066"/>
                </a:solidFill>
              </a:rPr>
              <a:t>/min </a:t>
            </a:r>
          </a:p>
        </p:txBody>
      </p:sp>
      <p:sp>
        <p:nvSpPr>
          <p:cNvPr id="15400" name="AutoShape 162">
            <a:extLst>
              <a:ext uri="{FF2B5EF4-FFF2-40B4-BE49-F238E27FC236}">
                <a16:creationId xmlns:a16="http://schemas.microsoft.com/office/drawing/2014/main" id="{6AD2DB9D-BE0A-444B-94BF-FE39FD05FF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70663"/>
            <a:ext cx="828675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/>
            <a:r>
              <a:rPr lang="en-GB" altLang="fr-FR" sz="1200" b="1" i="1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NEAT 022</a:t>
            </a:r>
          </a:p>
        </p:txBody>
      </p:sp>
      <p:sp>
        <p:nvSpPr>
          <p:cNvPr id="15401" name="Titre 2">
            <a:extLst>
              <a:ext uri="{FF2B5EF4-FFF2-40B4-BE49-F238E27FC236}">
                <a16:creationId xmlns:a16="http://schemas.microsoft.com/office/drawing/2014/main" id="{26EF1FEF-A576-4FBC-B8B2-A29C948F692C}"/>
              </a:ext>
            </a:extLst>
          </p:cNvPr>
          <p:cNvSpPr txBox="1">
            <a:spLocks/>
          </p:cNvSpPr>
          <p:nvPr/>
        </p:nvSpPr>
        <p:spPr bwMode="auto">
          <a:xfrm>
            <a:off x="50800" y="44450"/>
            <a:ext cx="9024938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GB" altLang="fr-FR" sz="3000" b="1" dirty="0">
                <a:solidFill>
                  <a:srgbClr val="333399"/>
                </a:solidFill>
                <a:latin typeface="Calibri" panose="020F0502020204030204" pitchFamily="34" charset="0"/>
              </a:rPr>
              <a:t>NEAT 022 Study: Switch to DTG vs continuation </a:t>
            </a:r>
            <a:br>
              <a:rPr lang="en-GB" altLang="fr-FR" sz="3000" b="1" dirty="0">
                <a:solidFill>
                  <a:srgbClr val="333399"/>
                </a:solidFill>
                <a:latin typeface="Calibri" panose="020F0502020204030204" pitchFamily="34" charset="0"/>
              </a:rPr>
            </a:br>
            <a:r>
              <a:rPr lang="en-GB" altLang="fr-FR" sz="3000" b="1" dirty="0">
                <a:solidFill>
                  <a:srgbClr val="333399"/>
                </a:solidFill>
                <a:latin typeface="Calibri" panose="020F0502020204030204" pitchFamily="34" charset="0"/>
              </a:rPr>
              <a:t>of PI/r in patients with high cardiovascular risk</a:t>
            </a:r>
          </a:p>
        </p:txBody>
      </p:sp>
      <p:sp>
        <p:nvSpPr>
          <p:cNvPr id="9" name="ZoneTexte 69">
            <a:extLst>
              <a:ext uri="{FF2B5EF4-FFF2-40B4-BE49-F238E27FC236}">
                <a16:creationId xmlns:a16="http://schemas.microsoft.com/office/drawing/2014/main" id="{C9C2CF6D-2140-4868-871F-55EEA23B11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0113" y="6608763"/>
            <a:ext cx="3200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defTabSz="914400" eaLnBrk="1" hangingPunct="1"/>
            <a:r>
              <a:rPr lang="en-GB" altLang="fr-FR" sz="1200" i="1" dirty="0" err="1">
                <a:solidFill>
                  <a:srgbClr val="CC3300"/>
                </a:solidFill>
              </a:rPr>
              <a:t>Gatell</a:t>
            </a:r>
            <a:r>
              <a:rPr lang="en-GB" altLang="fr-FR" sz="1200" i="1" dirty="0">
                <a:solidFill>
                  <a:srgbClr val="CC3300"/>
                </a:solidFill>
              </a:rPr>
              <a:t> JM. AIDS 2017; 31:2503-14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Espace réservé du contenu 2">
            <a:extLst>
              <a:ext uri="{FF2B5EF4-FFF2-40B4-BE49-F238E27FC236}">
                <a16:creationId xmlns:a16="http://schemas.microsoft.com/office/drawing/2014/main" id="{81EC242E-CF89-445C-BCD3-5332E247E3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00" y="1409700"/>
            <a:ext cx="8640763" cy="5303838"/>
          </a:xfrm>
        </p:spPr>
        <p:txBody>
          <a:bodyPr/>
          <a:lstStyle/>
          <a:p>
            <a:pPr>
              <a:buFont typeface="Wingdings" pitchFamily="-112" charset="2"/>
              <a:buChar char="§"/>
              <a:defRPr/>
            </a:pPr>
            <a:r>
              <a:rPr lang="en-GB" sz="2800" b="1" dirty="0">
                <a:latin typeface="+mj-lt"/>
                <a:ea typeface="ＭＳ Ｐゴシック" pitchFamily="34" charset="-128"/>
              </a:rPr>
              <a:t>Conclusions</a:t>
            </a:r>
          </a:p>
          <a:p>
            <a:pPr lvl="1">
              <a:defRPr/>
            </a:pPr>
            <a:r>
              <a:rPr lang="en-GB" sz="2200" dirty="0">
                <a:ea typeface="ＭＳ Ｐゴシック" pitchFamily="34" charset="-128"/>
              </a:rPr>
              <a:t>Over 48 weeks, in </a:t>
            </a:r>
            <a:r>
              <a:rPr lang="en-GB" sz="2200" dirty="0" err="1">
                <a:ea typeface="ＭＳ Ｐゴシック" pitchFamily="34" charset="-128"/>
              </a:rPr>
              <a:t>virologically</a:t>
            </a:r>
            <a:r>
              <a:rPr lang="en-GB" sz="2200" dirty="0">
                <a:ea typeface="ＭＳ Ｐゴシック" pitchFamily="34" charset="-128"/>
              </a:rPr>
              <a:t> suppressed patients with high cardiovascular risk (older than 50 years and/or with a Framingham score &gt; 10%) and receiving triple therapy with PI/r + 2 NRTIs </a:t>
            </a:r>
          </a:p>
          <a:p>
            <a:pPr lvl="2">
              <a:defRPr/>
            </a:pPr>
            <a:r>
              <a:rPr lang="en-GB" sz="2000" dirty="0">
                <a:ea typeface="ＭＳ Ｐゴシック" pitchFamily="34" charset="-128"/>
              </a:rPr>
              <a:t>Switching to a DTG regimen was non-inferior. Sensitivity and subgroup analysis support this conclusion</a:t>
            </a:r>
          </a:p>
          <a:p>
            <a:pPr lvl="2">
              <a:defRPr/>
            </a:pPr>
            <a:r>
              <a:rPr lang="en-GB" sz="2000" dirty="0">
                <a:ea typeface="ＭＳ Ｐゴシック" pitchFamily="34" charset="-128"/>
              </a:rPr>
              <a:t>Improved total cholesterol and other lipid fractions in the overall population and in several subgroups</a:t>
            </a:r>
          </a:p>
          <a:p>
            <a:pPr lvl="2">
              <a:defRPr/>
            </a:pPr>
            <a:r>
              <a:rPr lang="en-GB" sz="2000" dirty="0">
                <a:ea typeface="ＭＳ Ｐゴシック" pitchFamily="34" charset="-128"/>
              </a:rPr>
              <a:t>Very few episodes of confirmed </a:t>
            </a:r>
            <a:r>
              <a:rPr lang="en-GB" sz="2000" dirty="0" err="1">
                <a:ea typeface="ＭＳ Ｐゴシック" pitchFamily="34" charset="-128"/>
              </a:rPr>
              <a:t>virological</a:t>
            </a:r>
            <a:r>
              <a:rPr lang="en-GB" sz="2000" dirty="0">
                <a:ea typeface="ＭＳ Ｐゴシック" pitchFamily="34" charset="-128"/>
              </a:rPr>
              <a:t> failure and no resistance mutations selected </a:t>
            </a:r>
          </a:p>
          <a:p>
            <a:pPr lvl="2">
              <a:defRPr/>
            </a:pPr>
            <a:r>
              <a:rPr lang="en-GB" sz="2000" dirty="0">
                <a:ea typeface="ＭＳ Ｐゴシック" pitchFamily="34" charset="-128"/>
              </a:rPr>
              <a:t>Overall tolerance was good and similar in both arms</a:t>
            </a:r>
          </a:p>
        </p:txBody>
      </p:sp>
      <p:sp>
        <p:nvSpPr>
          <p:cNvPr id="16387" name="AutoShape 162">
            <a:extLst>
              <a:ext uri="{FF2B5EF4-FFF2-40B4-BE49-F238E27FC236}">
                <a16:creationId xmlns:a16="http://schemas.microsoft.com/office/drawing/2014/main" id="{2A69DAC9-EA42-41A5-A2E9-660222FAAE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70663"/>
            <a:ext cx="828675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/>
            <a:r>
              <a:rPr lang="en-GB" altLang="fr-FR" sz="1200" b="1" i="1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NEAT 022</a:t>
            </a:r>
          </a:p>
        </p:txBody>
      </p:sp>
      <p:sp>
        <p:nvSpPr>
          <p:cNvPr id="16388" name="Titre 2">
            <a:extLst>
              <a:ext uri="{FF2B5EF4-FFF2-40B4-BE49-F238E27FC236}">
                <a16:creationId xmlns:a16="http://schemas.microsoft.com/office/drawing/2014/main" id="{425E833A-340E-4356-910E-2513A7301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" y="44450"/>
            <a:ext cx="9024938" cy="1106488"/>
          </a:xfrm>
        </p:spPr>
        <p:txBody>
          <a:bodyPr/>
          <a:lstStyle/>
          <a:p>
            <a:r>
              <a:rPr lang="en-GB" altLang="fr-FR" dirty="0">
                <a:ea typeface="ＭＳ Ｐゴシック" panose="020B0600070205080204" pitchFamily="34" charset="-128"/>
              </a:rPr>
              <a:t>NEAT 022 Study: Switch to DTG vs continuation </a:t>
            </a:r>
            <a:br>
              <a:rPr lang="en-GB" altLang="fr-FR" dirty="0">
                <a:ea typeface="ＭＳ Ｐゴシック" panose="020B0600070205080204" pitchFamily="34" charset="-128"/>
              </a:rPr>
            </a:br>
            <a:r>
              <a:rPr lang="en-GB" altLang="fr-FR" dirty="0">
                <a:ea typeface="ＭＳ Ｐゴシック" panose="020B0600070205080204" pitchFamily="34" charset="-128"/>
              </a:rPr>
              <a:t>of PI/r in patients with high cardiovascular risk</a:t>
            </a:r>
          </a:p>
        </p:txBody>
      </p:sp>
      <p:sp>
        <p:nvSpPr>
          <p:cNvPr id="6" name="ZoneTexte 69">
            <a:extLst>
              <a:ext uri="{FF2B5EF4-FFF2-40B4-BE49-F238E27FC236}">
                <a16:creationId xmlns:a16="http://schemas.microsoft.com/office/drawing/2014/main" id="{C9C2CF6D-2140-4868-871F-55EEA23B11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0113" y="6608763"/>
            <a:ext cx="3200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defTabSz="914400" eaLnBrk="1" hangingPunct="1"/>
            <a:r>
              <a:rPr lang="en-GB" altLang="fr-FR" sz="1200" i="1" dirty="0" err="1">
                <a:solidFill>
                  <a:srgbClr val="CC3300"/>
                </a:solidFill>
              </a:rPr>
              <a:t>Gatell</a:t>
            </a:r>
            <a:r>
              <a:rPr lang="en-GB" altLang="fr-FR" sz="1200" i="1" dirty="0">
                <a:solidFill>
                  <a:srgbClr val="CC3300"/>
                </a:solidFill>
              </a:rPr>
              <a:t> JM. AIDS 2017; 31:2503-14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7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8680</TotalTime>
  <Words>1078</Words>
  <Application>Microsoft Office PowerPoint</Application>
  <PresentationFormat>Affichage à l'écran (4:3)</PresentationFormat>
  <Paragraphs>325</Paragraphs>
  <Slides>9</Slides>
  <Notes>9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6" baseType="lpstr">
      <vt:lpstr>ＭＳ Ｐゴシック</vt:lpstr>
      <vt:lpstr>Arial</vt:lpstr>
      <vt:lpstr>Calibri</vt:lpstr>
      <vt:lpstr>Cambria</vt:lpstr>
      <vt:lpstr>Trebuchet MS</vt:lpstr>
      <vt:lpstr>Wingdings</vt:lpstr>
      <vt:lpstr>ARV_trials_2017</vt:lpstr>
      <vt:lpstr>Switch to DTG-containing regimen</vt:lpstr>
      <vt:lpstr>NEAT 022 Study: Switch to DTG vs continuation  of PI/r in patients with high cardiovascular risk</vt:lpstr>
      <vt:lpstr>NEAT 022 Study: Switch to DTG vs continuation  of PI/r in patients with high cardiovascular risk</vt:lpstr>
      <vt:lpstr>NEAT 022 Study: Switch to DTG vs continuation  of PI/r in patients with high cardiovascular risk</vt:lpstr>
      <vt:lpstr>Présentation PowerPoint</vt:lpstr>
      <vt:lpstr>Présentation PowerPoint</vt:lpstr>
      <vt:lpstr>Présentation PowerPoint</vt:lpstr>
      <vt:lpstr>Présentation PowerPoint</vt:lpstr>
      <vt:lpstr>NEAT 022 Study: Switch to DTG vs continuation  of PI/r in patients with high cardiovascular risk</vt:lpstr>
    </vt:vector>
  </TitlesOfParts>
  <Company>ARV-trials.com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Switch 2017</dc:title>
  <dc:subject>www.arv-trials.com</dc:subject>
  <dc:creator>Pedro Cahn, Anton Posniak, François Raffi</dc:creator>
  <cp:keywords>AEI</cp:keywords>
  <cp:lastModifiedBy>Pilar</cp:lastModifiedBy>
  <cp:revision>305</cp:revision>
  <dcterms:created xsi:type="dcterms:W3CDTF">2011-03-08T09:11:08Z</dcterms:created>
  <dcterms:modified xsi:type="dcterms:W3CDTF">2017-12-22T12:47:49Z</dcterms:modified>
  <cp:category>www.aei.fr</cp:category>
</cp:coreProperties>
</file>