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75" r:id="rId2"/>
    <p:sldId id="257" r:id="rId3"/>
    <p:sldId id="258" r:id="rId4"/>
    <p:sldId id="259" r:id="rId5"/>
    <p:sldId id="267" r:id="rId6"/>
    <p:sldId id="276" r:id="rId7"/>
    <p:sldId id="277" r:id="rId8"/>
    <p:sldId id="278" r:id="rId9"/>
    <p:sldId id="279" r:id="rId10"/>
    <p:sldId id="280" r:id="rId11"/>
    <p:sldId id="281" r:id="rId12"/>
    <p:sldId id="262" r:id="rId13"/>
  </p:sldIdLst>
  <p:sldSz cx="9144000" cy="6858000" type="screen4x3"/>
  <p:notesSz cx="6858000" cy="9144000"/>
  <p:custDataLst>
    <p:tags r:id="rId15"/>
  </p:custDataLst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11" clrIdx="0"/>
  <p:cmAuthor id="1" name="anton" initials="a" lastIdx="2" clrIdx="1"/>
  <p:cmAuthor id="2" name="Utilisateur de Microsoft Office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0066"/>
    <a:srgbClr val="333399"/>
    <a:srgbClr val="FE7F00"/>
    <a:srgbClr val="002060"/>
    <a:srgbClr val="FF9933"/>
    <a:srgbClr val="DDDDDD"/>
    <a:srgbClr val="009900"/>
    <a:srgbClr val="00B2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006" autoAdjust="0"/>
    <p:restoredTop sz="97993" autoAdjust="0"/>
  </p:normalViewPr>
  <p:slideViewPr>
    <p:cSldViewPr snapToGrid="0">
      <p:cViewPr varScale="1">
        <p:scale>
          <a:sx n="87" d="100"/>
          <a:sy n="87" d="100"/>
        </p:scale>
        <p:origin x="1500" y="90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01/02/2016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90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fr-FR" smtClean="0"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3215"/>
            <a:r>
              <a:rPr lang="fr-FR" alt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1410"/>
            <a:fld id="{19488D4D-FE54-4A6C-BD3D-2D3443FFBE74}" type="slidenum">
              <a:rPr lang="fr-FR" altLang="fr-FR" sz="1200"/>
              <a:pPr algn="r" defTabSz="851410"/>
              <a:t>1</a:t>
            </a:fld>
            <a:endParaRPr lang="fr-FR" altLang="fr-FR" sz="1200" dirty="0"/>
          </a:p>
        </p:txBody>
      </p:sp>
    </p:spTree>
    <p:extLst>
      <p:ext uri="{BB962C8B-B14F-4D97-AF65-F5344CB8AC3E}">
        <p14:creationId xmlns:p14="http://schemas.microsoft.com/office/powerpoint/2010/main" val="2103534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190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2855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7566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5260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969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970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E94D0FE9-2DBB-4CF3-8C78-1205D729C34E}" type="slidenum">
              <a:rPr lang="fr-FR" sz="1200">
                <a:solidFill>
                  <a:srgbClr val="000000"/>
                </a:solidFill>
              </a:rPr>
              <a:pPr algn="r" defTabSz="850900"/>
              <a:t>8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408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17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0B2ADC34-D9BB-4605-A535-2FC1F8DDF2CF}" type="slidenum">
              <a:rPr lang="fr-FR" sz="1200">
                <a:latin typeface="Calibri" pitchFamily="34" charset="0"/>
              </a:rPr>
              <a:pPr algn="r" defTabSz="850900"/>
              <a:t>9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89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337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B6FB51F0-8588-48BE-88A7-05B49390F39E}" type="slidenum">
              <a:rPr lang="fr-FR" sz="1200">
                <a:latin typeface="Calibri" pitchFamily="34" charset="0"/>
              </a:rPr>
              <a:pPr algn="r" defTabSz="850900"/>
              <a:t>10</a:t>
            </a:fld>
            <a:endParaRPr 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052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902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Title32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04664"/>
            <a:ext cx="8043817" cy="7189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noAutofit/>
          </a:bodyPr>
          <a:lstStyle>
            <a:lvl1pPr>
              <a:defRPr sz="3200"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6400800"/>
            <a:ext cx="8046720" cy="15240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6029425"/>
            <a:ext cx="8046720" cy="3048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s-ES" altLang="fr-FR" sz="3200" dirty="0" smtClean="0">
                <a:ea typeface="ＭＳ Ｐゴシック" pitchFamily="34" charset="-128"/>
              </a:rPr>
              <a:t>Comparación de inhibidores de la </a:t>
            </a:r>
            <a:r>
              <a:rPr lang="es-ES" altLang="fr-FR" sz="3200" dirty="0" err="1" smtClean="0">
                <a:ea typeface="ＭＳ Ｐゴシック" pitchFamily="34" charset="-128"/>
              </a:rPr>
              <a:t>integrasa</a:t>
            </a:r>
            <a:r>
              <a:rPr lang="es-ES" altLang="fr-FR" sz="3200" dirty="0" smtClean="0">
                <a:ea typeface="ＭＳ Ｐゴシック" pitchFamily="34" charset="-128"/>
              </a:rPr>
              <a:t> vs EFV</a:t>
            </a:r>
            <a:endParaRPr lang="fr-FR" altLang="fr-FR" sz="3200" dirty="0" smtClean="0">
              <a:ea typeface="ＭＳ Ｐゴシック" pitchFamily="34" charset="-128"/>
            </a:endParaRPr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STARTMRK</a:t>
            </a:r>
          </a:p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 pitchFamily="34" charset="-128"/>
              </a:rPr>
              <a:t>GS-US-236-0102 </a:t>
            </a:r>
          </a:p>
          <a:p>
            <a:r>
              <a:rPr lang="fr-FR" altLang="fr-FR" sz="2800" b="1" dirty="0" smtClean="0">
                <a:latin typeface="Calibri" pitchFamily="34" charset="0"/>
                <a:ea typeface="ＭＳ Ｐゴシック" pitchFamily="34" charset="-128"/>
              </a:rPr>
              <a:t>SINGLE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3" cy="1106488"/>
          </a:xfrm>
        </p:spPr>
        <p:txBody>
          <a:bodyPr/>
          <a:lstStyle/>
          <a:p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 SINGLE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DTG + ABC/3TC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TDF/FTC/EFV QD</a:t>
            </a:r>
            <a:endParaRPr lang="en-GB" sz="3200" dirty="0" smtClean="0">
              <a:ea typeface="ＭＳ Ｐゴシック" pitchFamily="34" charset="-128"/>
            </a:endParaRPr>
          </a:p>
        </p:txBody>
      </p:sp>
      <p:sp>
        <p:nvSpPr>
          <p:cNvPr id="22532" name="Espace réservé du contenu 2"/>
          <p:cNvSpPr>
            <a:spLocks noGrp="1"/>
          </p:cNvSpPr>
          <p:nvPr>
            <p:ph idx="1"/>
          </p:nvPr>
        </p:nvSpPr>
        <p:spPr>
          <a:xfrm>
            <a:off x="50800" y="1398588"/>
            <a:ext cx="9093200" cy="1436687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-84" charset="2"/>
              <a:buChar char="§"/>
              <a:defRPr/>
            </a:pPr>
            <a:r>
              <a:rPr lang="es-AR" b="1" dirty="0" smtClean="0">
                <a:latin typeface="+mj-lt"/>
                <a:ea typeface="ＭＳ Ｐゴシック" pitchFamily="-84" charset="-128"/>
              </a:rPr>
              <a:t>Insomnio fue mas frecuente en la rama DTG a S48 (15% vs 10%)</a:t>
            </a:r>
            <a:br>
              <a:rPr lang="es-AR" b="1" dirty="0" smtClean="0">
                <a:latin typeface="+mj-lt"/>
                <a:ea typeface="ＭＳ Ｐゴシック" pitchFamily="-84" charset="-128"/>
              </a:rPr>
            </a:br>
            <a:endParaRPr lang="es-AR" b="1" dirty="0" smtClean="0">
              <a:latin typeface="+mj-lt"/>
              <a:ea typeface="ＭＳ Ｐゴシック" pitchFamily="-84" charset="-128"/>
            </a:endParaRPr>
          </a:p>
          <a:p>
            <a:pPr>
              <a:spcBef>
                <a:spcPct val="0"/>
              </a:spcBef>
              <a:buFont typeface="Wingdings" pitchFamily="-84" charset="2"/>
              <a:buChar char="§"/>
              <a:defRPr/>
            </a:pPr>
            <a:r>
              <a:rPr lang="es-AR" b="1" dirty="0" smtClean="0">
                <a:latin typeface="+mj-lt"/>
                <a:ea typeface="ＭＳ Ｐゴシック" pitchFamily="-84" charset="-128"/>
              </a:rPr>
              <a:t>Cambio en creatinina a S48 en DTG: + 0.12 a 0.15 mg/dl </a:t>
            </a:r>
            <a:br>
              <a:rPr lang="es-AR" b="1" dirty="0" smtClean="0">
                <a:latin typeface="+mj-lt"/>
                <a:ea typeface="ＭＳ Ｐゴシック" pitchFamily="-84" charset="-128"/>
              </a:rPr>
            </a:br>
            <a:r>
              <a:rPr lang="es-AR" b="1" dirty="0" smtClean="0">
                <a:latin typeface="+mj-lt"/>
                <a:ea typeface="ＭＳ Ｐゴシック" pitchFamily="-84" charset="-128"/>
              </a:rPr>
              <a:t>(10.56 a 13.2 </a:t>
            </a:r>
            <a:r>
              <a:rPr lang="es-AR" b="1" dirty="0" err="1" smtClean="0">
                <a:latin typeface="+mj-lt"/>
                <a:ea typeface="ＭＳ Ｐゴシック" pitchFamily="-84" charset="-128"/>
              </a:rPr>
              <a:t>mmol</a:t>
            </a:r>
            <a:r>
              <a:rPr lang="es-AR" b="1" dirty="0" smtClean="0">
                <a:latin typeface="+mj-lt"/>
                <a:ea typeface="ＭＳ Ｐゴシック" pitchFamily="-84" charset="-128"/>
              </a:rPr>
              <a:t>/l), con pico a S2, luego estable</a:t>
            </a:r>
          </a:p>
        </p:txBody>
      </p:sp>
      <p:grpSp>
        <p:nvGrpSpPr>
          <p:cNvPr id="2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3279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32800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859030"/>
              </p:ext>
            </p:extLst>
          </p:nvPr>
        </p:nvGraphicFramePr>
        <p:xfrm>
          <a:off x="440193" y="3277424"/>
          <a:ext cx="8405812" cy="2237832"/>
        </p:xfrm>
        <a:graphic>
          <a:graphicData uri="http://schemas.openxmlformats.org/drawingml/2006/table">
            <a:tbl>
              <a:tblPr/>
              <a:tblGrid>
                <a:gridCol w="2386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3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 semana 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51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8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Hipersensibilidad a la droga (sospechada), 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Evento psiquiátrico, N = 4</a:t>
                      </a:r>
                    </a:p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Hipersensibilidad a la droga , N = 2</a:t>
                      </a:r>
                    </a:p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ACV, N = 1</a:t>
                      </a:r>
                    </a:p>
                    <a:p>
                      <a:pPr marL="228600" marR="0" lvl="0" indent="-2286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Fallo renal, 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Entre S48 y S144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Osteonecrosis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Sincope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314450" y="2835141"/>
            <a:ext cx="6934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hangingPunct="0">
              <a:buClr>
                <a:srgbClr val="CC3300"/>
              </a:buClr>
              <a:defRPr/>
            </a:pPr>
            <a:r>
              <a:rPr lang="es-AR" sz="2000" b="1" kern="0" dirty="0" smtClean="0">
                <a:solidFill>
                  <a:srgbClr val="CC3300"/>
                </a:solidFill>
                <a:latin typeface="Calibri"/>
                <a:ea typeface="ＭＳ Ｐゴシック" pitchFamily="-109" charset="-128"/>
                <a:cs typeface="ＭＳ Ｐゴシック" pitchFamily="-109" charset="-128"/>
              </a:rPr>
              <a:t>Eventos adversos serios  relacionados a la droga en estudio</a:t>
            </a:r>
            <a:endParaRPr lang="es-AR" sz="2000" kern="0" dirty="0" smtClean="0">
              <a:solidFill>
                <a:srgbClr val="CC3300"/>
              </a:solidFill>
              <a:latin typeface="Calibri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1512" y="5672241"/>
            <a:ext cx="83898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rgbClr val="000066"/>
                </a:solidFill>
              </a:rPr>
              <a:t>« Reacción de hipersensibilidad a ABC » fue reportada entre SW0 y S96 en 2 pacientes </a:t>
            </a:r>
            <a:br>
              <a:rPr lang="es-ES" sz="1600" dirty="0" smtClean="0">
                <a:solidFill>
                  <a:srgbClr val="000066"/>
                </a:solidFill>
              </a:rPr>
            </a:br>
            <a:r>
              <a:rPr lang="es-ES" sz="1600" dirty="0" smtClean="0">
                <a:solidFill>
                  <a:srgbClr val="000066"/>
                </a:solidFill>
              </a:rPr>
              <a:t>en la rama DTG + ABC/3TC vs 5 en la rama  TDF/FTC/EFV </a:t>
            </a:r>
            <a:endParaRPr lang="es-ES" sz="1600" dirty="0">
              <a:solidFill>
                <a:srgbClr val="000066"/>
              </a:solidFill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1016001" y="6581775"/>
            <a:ext cx="8128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3300"/>
                </a:solidFill>
              </a:rPr>
              <a:t>Walmsley</a:t>
            </a:r>
            <a:r>
              <a:rPr lang="en-GB" sz="1200" i="1" dirty="0">
                <a:solidFill>
                  <a:srgbClr val="CC3300"/>
                </a:solidFill>
              </a:rPr>
              <a:t> S. NEJM 2013;369:1807-18 ; </a:t>
            </a:r>
            <a:r>
              <a:rPr lang="en-GB" sz="1200" i="1" dirty="0" err="1">
                <a:solidFill>
                  <a:srgbClr val="CC3300"/>
                </a:solidFill>
              </a:rPr>
              <a:t>Pappa</a:t>
            </a:r>
            <a:r>
              <a:rPr lang="en-GB" sz="1200" i="1" dirty="0">
                <a:solidFill>
                  <a:srgbClr val="CC3300"/>
                </a:solidFill>
              </a:rPr>
              <a:t> K. ICAAC 2014, Abs. H-647a ; </a:t>
            </a:r>
            <a:r>
              <a:rPr lang="en-GB" sz="1200" i="1" dirty="0" err="1">
                <a:solidFill>
                  <a:srgbClr val="CC3300"/>
                </a:solidFill>
              </a:rPr>
              <a:t>Walmsley</a:t>
            </a:r>
            <a:r>
              <a:rPr lang="en-GB" sz="1200" i="1" dirty="0">
                <a:solidFill>
                  <a:srgbClr val="CC3300"/>
                </a:solidFill>
              </a:rPr>
              <a:t> S. JAIDS </a:t>
            </a:r>
            <a:r>
              <a:rPr lang="en-GB" sz="1200" i="1" dirty="0" smtClean="0">
                <a:solidFill>
                  <a:srgbClr val="CC3300"/>
                </a:solidFill>
              </a:rPr>
              <a:t>2015; 70:515-9</a:t>
            </a:r>
            <a:endParaRPr 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99" y="44450"/>
            <a:ext cx="9091613" cy="1106488"/>
          </a:xfrm>
        </p:spPr>
        <p:txBody>
          <a:bodyPr/>
          <a:lstStyle/>
          <a:p>
            <a:r>
              <a:rPr lang="en-US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en-US" sz="3200" dirty="0" smtClean="0">
                <a:ea typeface="ＭＳ Ｐゴシック" pitchFamily="-1" charset="-128"/>
                <a:cs typeface="ＭＳ Ｐゴシック" pitchFamily="-1" charset="-128"/>
              </a:rPr>
              <a:t> SINGLE: DTG + ABC/3TC </a:t>
            </a:r>
            <a:r>
              <a:rPr lang="en-US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US" sz="3200" dirty="0" smtClean="0">
                <a:ea typeface="ＭＳ Ｐゴシック" pitchFamily="-1" charset="-128"/>
                <a:cs typeface="ＭＳ Ｐゴシック" pitchFamily="-1" charset="-128"/>
              </a:rPr>
              <a:t> TDF/FTC/EFV QD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6674803" y="6560760"/>
            <a:ext cx="2450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i="1" dirty="0" err="1" smtClean="0">
                <a:solidFill>
                  <a:srgbClr val="CC3300"/>
                </a:solidFill>
              </a:rPr>
              <a:t>Tebas</a:t>
            </a:r>
            <a:r>
              <a:rPr lang="fr-FR" sz="1200" i="1" dirty="0" smtClean="0">
                <a:solidFill>
                  <a:srgbClr val="CC3300"/>
                </a:solidFill>
              </a:rPr>
              <a:t> P, AIDS 2015; 29:2459-64</a:t>
            </a:r>
            <a:endParaRPr lang="fr-FR" sz="1200" i="1" dirty="0">
              <a:solidFill>
                <a:srgbClr val="CC3300"/>
              </a:solidFill>
            </a:endParaRPr>
          </a:p>
        </p:txBody>
      </p:sp>
      <p:grpSp>
        <p:nvGrpSpPr>
          <p:cNvPr id="3" name="Groupe 4226"/>
          <p:cNvGrpSpPr/>
          <p:nvPr/>
        </p:nvGrpSpPr>
        <p:grpSpPr>
          <a:xfrm>
            <a:off x="1060781" y="2044459"/>
            <a:ext cx="2543000" cy="1525800"/>
            <a:chOff x="1695451" y="1495425"/>
            <a:chExt cx="2857500" cy="1714500"/>
          </a:xfrm>
        </p:grpSpPr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1771651" y="1495425"/>
              <a:ext cx="2781300" cy="1638300"/>
            </a:xfrm>
            <a:custGeom>
              <a:avLst/>
              <a:gdLst>
                <a:gd name="T0" fmla="*/ 0 w 1752"/>
                <a:gd name="T1" fmla="*/ 0 h 1032"/>
                <a:gd name="T2" fmla="*/ 0 w 1752"/>
                <a:gd name="T3" fmla="*/ 1032 h 1032"/>
                <a:gd name="T4" fmla="*/ 1752 w 1752"/>
                <a:gd name="T5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52" h="1032">
                  <a:moveTo>
                    <a:pt x="0" y="0"/>
                  </a:moveTo>
                  <a:lnTo>
                    <a:pt x="0" y="1032"/>
                  </a:lnTo>
                  <a:lnTo>
                    <a:pt x="1752" y="103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4281488" y="3133725"/>
              <a:ext cx="0" cy="76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2708276" y="3133725"/>
              <a:ext cx="0" cy="76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3481388" y="3133725"/>
              <a:ext cx="0" cy="76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1771651" y="3133725"/>
              <a:ext cx="0" cy="76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099" name="Line 33"/>
            <p:cNvSpPr>
              <a:spLocks noChangeShapeType="1"/>
            </p:cNvSpPr>
            <p:nvPr/>
          </p:nvSpPr>
          <p:spPr bwMode="auto">
            <a:xfrm>
              <a:off x="1695451" y="1506538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00" name="Line 34"/>
            <p:cNvSpPr>
              <a:spLocks noChangeShapeType="1"/>
            </p:cNvSpPr>
            <p:nvPr/>
          </p:nvSpPr>
          <p:spPr bwMode="auto">
            <a:xfrm>
              <a:off x="1695451" y="1833563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01" name="Line 35"/>
            <p:cNvSpPr>
              <a:spLocks noChangeShapeType="1"/>
            </p:cNvSpPr>
            <p:nvPr/>
          </p:nvSpPr>
          <p:spPr bwMode="auto">
            <a:xfrm>
              <a:off x="1695451" y="2157413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02" name="Line 36"/>
            <p:cNvSpPr>
              <a:spLocks noChangeShapeType="1"/>
            </p:cNvSpPr>
            <p:nvPr/>
          </p:nvSpPr>
          <p:spPr bwMode="auto">
            <a:xfrm>
              <a:off x="1695451" y="2482850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04" name="Line 37"/>
            <p:cNvSpPr>
              <a:spLocks noChangeShapeType="1"/>
            </p:cNvSpPr>
            <p:nvPr/>
          </p:nvSpPr>
          <p:spPr bwMode="auto">
            <a:xfrm>
              <a:off x="1695451" y="2806700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05" name="Line 38"/>
            <p:cNvSpPr>
              <a:spLocks noChangeShapeType="1"/>
            </p:cNvSpPr>
            <p:nvPr/>
          </p:nvSpPr>
          <p:spPr bwMode="auto">
            <a:xfrm>
              <a:off x="1695451" y="3133725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1" name="Line 54"/>
            <p:cNvSpPr>
              <a:spLocks noChangeShapeType="1"/>
            </p:cNvSpPr>
            <p:nvPr/>
          </p:nvSpPr>
          <p:spPr bwMode="auto">
            <a:xfrm flipV="1">
              <a:off x="2706688" y="1919288"/>
              <a:ext cx="0" cy="12858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2" name="Freeform 55"/>
            <p:cNvSpPr>
              <a:spLocks/>
            </p:cNvSpPr>
            <p:nvPr/>
          </p:nvSpPr>
          <p:spPr bwMode="auto">
            <a:xfrm>
              <a:off x="2706688" y="2043113"/>
              <a:ext cx="777875" cy="192088"/>
            </a:xfrm>
            <a:custGeom>
              <a:avLst/>
              <a:gdLst>
                <a:gd name="T0" fmla="*/ 490 w 490"/>
                <a:gd name="T1" fmla="*/ 121 h 121"/>
                <a:gd name="T2" fmla="*/ 1 w 490"/>
                <a:gd name="T3" fmla="*/ 0 h 121"/>
                <a:gd name="T4" fmla="*/ 0 w 490"/>
                <a:gd name="T5" fmla="*/ 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0" h="121">
                  <a:moveTo>
                    <a:pt x="490" y="121"/>
                  </a:move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1" name="Line 74"/>
            <p:cNvSpPr>
              <a:spLocks noChangeShapeType="1"/>
            </p:cNvSpPr>
            <p:nvPr/>
          </p:nvSpPr>
          <p:spPr bwMode="auto">
            <a:xfrm flipV="1">
              <a:off x="4275138" y="2403475"/>
              <a:ext cx="0" cy="9683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2" name="Line 75"/>
            <p:cNvSpPr>
              <a:spLocks noChangeShapeType="1"/>
            </p:cNvSpPr>
            <p:nvPr/>
          </p:nvSpPr>
          <p:spPr bwMode="auto">
            <a:xfrm flipH="1" flipV="1">
              <a:off x="4275138" y="2500313"/>
              <a:ext cx="7938" cy="47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3" name="Line 76"/>
            <p:cNvSpPr>
              <a:spLocks noChangeShapeType="1"/>
            </p:cNvSpPr>
            <p:nvPr/>
          </p:nvSpPr>
          <p:spPr bwMode="auto">
            <a:xfrm flipV="1">
              <a:off x="4275138" y="2500313"/>
              <a:ext cx="0" cy="13493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4" name="Line 77"/>
            <p:cNvSpPr>
              <a:spLocks noChangeShapeType="1"/>
            </p:cNvSpPr>
            <p:nvPr/>
          </p:nvSpPr>
          <p:spPr bwMode="auto">
            <a:xfrm flipV="1">
              <a:off x="3484563" y="2235200"/>
              <a:ext cx="0" cy="11430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2" name="Line 85"/>
            <p:cNvSpPr>
              <a:spLocks noChangeShapeType="1"/>
            </p:cNvSpPr>
            <p:nvPr/>
          </p:nvSpPr>
          <p:spPr bwMode="auto">
            <a:xfrm flipH="1" flipV="1">
              <a:off x="3484563" y="2235200"/>
              <a:ext cx="790575" cy="26511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5" name="Line 88"/>
            <p:cNvSpPr>
              <a:spLocks noChangeShapeType="1"/>
            </p:cNvSpPr>
            <p:nvPr/>
          </p:nvSpPr>
          <p:spPr bwMode="auto">
            <a:xfrm flipV="1">
              <a:off x="2706688" y="2047875"/>
              <a:ext cx="0" cy="1190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6" name="Line 89"/>
            <p:cNvSpPr>
              <a:spLocks noChangeShapeType="1"/>
            </p:cNvSpPr>
            <p:nvPr/>
          </p:nvSpPr>
          <p:spPr bwMode="auto">
            <a:xfrm flipH="1">
              <a:off x="1771651" y="2047875"/>
              <a:ext cx="935038" cy="108585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7" name="Line 90"/>
            <p:cNvSpPr>
              <a:spLocks noChangeShapeType="1"/>
            </p:cNvSpPr>
            <p:nvPr/>
          </p:nvSpPr>
          <p:spPr bwMode="auto">
            <a:xfrm flipV="1">
              <a:off x="3484563" y="2111375"/>
              <a:ext cx="0" cy="123825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8" name="Freeform 91"/>
            <p:cNvSpPr>
              <a:spLocks/>
            </p:cNvSpPr>
            <p:nvPr/>
          </p:nvSpPr>
          <p:spPr bwMode="auto">
            <a:xfrm>
              <a:off x="1727201" y="3090863"/>
              <a:ext cx="88900" cy="87313"/>
            </a:xfrm>
            <a:custGeom>
              <a:avLst/>
              <a:gdLst>
                <a:gd name="T0" fmla="*/ 9 w 56"/>
                <a:gd name="T1" fmla="*/ 47 h 55"/>
                <a:gd name="T2" fmla="*/ 14 w 56"/>
                <a:gd name="T3" fmla="*/ 51 h 55"/>
                <a:gd name="T4" fmla="*/ 21 w 56"/>
                <a:gd name="T5" fmla="*/ 54 h 55"/>
                <a:gd name="T6" fmla="*/ 28 w 56"/>
                <a:gd name="T7" fmla="*/ 55 h 55"/>
                <a:gd name="T8" fmla="*/ 35 w 56"/>
                <a:gd name="T9" fmla="*/ 54 h 55"/>
                <a:gd name="T10" fmla="*/ 42 w 56"/>
                <a:gd name="T11" fmla="*/ 51 h 55"/>
                <a:gd name="T12" fmla="*/ 48 w 56"/>
                <a:gd name="T13" fmla="*/ 47 h 55"/>
                <a:gd name="T14" fmla="*/ 52 w 56"/>
                <a:gd name="T15" fmla="*/ 41 h 55"/>
                <a:gd name="T16" fmla="*/ 55 w 56"/>
                <a:gd name="T17" fmla="*/ 34 h 55"/>
                <a:gd name="T18" fmla="*/ 56 w 56"/>
                <a:gd name="T19" fmla="*/ 27 h 55"/>
                <a:gd name="T20" fmla="*/ 55 w 56"/>
                <a:gd name="T21" fmla="*/ 20 h 55"/>
                <a:gd name="T22" fmla="*/ 52 w 56"/>
                <a:gd name="T23" fmla="*/ 13 h 55"/>
                <a:gd name="T24" fmla="*/ 48 w 56"/>
                <a:gd name="T25" fmla="*/ 8 h 55"/>
                <a:gd name="T26" fmla="*/ 42 w 56"/>
                <a:gd name="T27" fmla="*/ 2 h 55"/>
                <a:gd name="T28" fmla="*/ 35 w 56"/>
                <a:gd name="T29" fmla="*/ 1 h 55"/>
                <a:gd name="T30" fmla="*/ 28 w 56"/>
                <a:gd name="T31" fmla="*/ 0 h 55"/>
                <a:gd name="T32" fmla="*/ 21 w 56"/>
                <a:gd name="T33" fmla="*/ 1 h 55"/>
                <a:gd name="T34" fmla="*/ 14 w 56"/>
                <a:gd name="T35" fmla="*/ 2 h 55"/>
                <a:gd name="T36" fmla="*/ 9 w 56"/>
                <a:gd name="T37" fmla="*/ 8 h 55"/>
                <a:gd name="T38" fmla="*/ 5 w 56"/>
                <a:gd name="T39" fmla="*/ 13 h 55"/>
                <a:gd name="T40" fmla="*/ 2 w 56"/>
                <a:gd name="T41" fmla="*/ 20 h 55"/>
                <a:gd name="T42" fmla="*/ 0 w 56"/>
                <a:gd name="T43" fmla="*/ 27 h 55"/>
                <a:gd name="T44" fmla="*/ 2 w 56"/>
                <a:gd name="T45" fmla="*/ 34 h 55"/>
                <a:gd name="T46" fmla="*/ 5 w 56"/>
                <a:gd name="T47" fmla="*/ 41 h 55"/>
                <a:gd name="T48" fmla="*/ 9 w 56"/>
                <a:gd name="T49" fmla="*/ 47 h 55"/>
                <a:gd name="T50" fmla="*/ 9 w 56"/>
                <a:gd name="T51" fmla="*/ 4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5">
                  <a:moveTo>
                    <a:pt x="9" y="47"/>
                  </a:moveTo>
                  <a:lnTo>
                    <a:pt x="14" y="51"/>
                  </a:lnTo>
                  <a:lnTo>
                    <a:pt x="21" y="54"/>
                  </a:lnTo>
                  <a:lnTo>
                    <a:pt x="28" y="55"/>
                  </a:lnTo>
                  <a:lnTo>
                    <a:pt x="35" y="54"/>
                  </a:lnTo>
                  <a:lnTo>
                    <a:pt x="42" y="51"/>
                  </a:lnTo>
                  <a:lnTo>
                    <a:pt x="48" y="47"/>
                  </a:lnTo>
                  <a:lnTo>
                    <a:pt x="52" y="41"/>
                  </a:lnTo>
                  <a:lnTo>
                    <a:pt x="55" y="34"/>
                  </a:lnTo>
                  <a:lnTo>
                    <a:pt x="56" y="27"/>
                  </a:lnTo>
                  <a:lnTo>
                    <a:pt x="55" y="20"/>
                  </a:lnTo>
                  <a:lnTo>
                    <a:pt x="52" y="13"/>
                  </a:lnTo>
                  <a:lnTo>
                    <a:pt x="48" y="8"/>
                  </a:lnTo>
                  <a:lnTo>
                    <a:pt x="42" y="2"/>
                  </a:lnTo>
                  <a:lnTo>
                    <a:pt x="35" y="1"/>
                  </a:lnTo>
                  <a:lnTo>
                    <a:pt x="28" y="0"/>
                  </a:lnTo>
                  <a:lnTo>
                    <a:pt x="21" y="1"/>
                  </a:lnTo>
                  <a:lnTo>
                    <a:pt x="14" y="2"/>
                  </a:lnTo>
                  <a:lnTo>
                    <a:pt x="9" y="8"/>
                  </a:lnTo>
                  <a:lnTo>
                    <a:pt x="5" y="13"/>
                  </a:lnTo>
                  <a:lnTo>
                    <a:pt x="2" y="20"/>
                  </a:lnTo>
                  <a:lnTo>
                    <a:pt x="0" y="27"/>
                  </a:lnTo>
                  <a:lnTo>
                    <a:pt x="2" y="34"/>
                  </a:lnTo>
                  <a:lnTo>
                    <a:pt x="5" y="41"/>
                  </a:lnTo>
                  <a:lnTo>
                    <a:pt x="9" y="47"/>
                  </a:lnTo>
                  <a:lnTo>
                    <a:pt x="9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9" name="Freeform 92"/>
            <p:cNvSpPr>
              <a:spLocks/>
            </p:cNvSpPr>
            <p:nvPr/>
          </p:nvSpPr>
          <p:spPr bwMode="auto">
            <a:xfrm>
              <a:off x="2667001" y="1998663"/>
              <a:ext cx="85725" cy="88900"/>
            </a:xfrm>
            <a:custGeom>
              <a:avLst/>
              <a:gdLst>
                <a:gd name="T0" fmla="*/ 7 w 54"/>
                <a:gd name="T1" fmla="*/ 48 h 56"/>
                <a:gd name="T2" fmla="*/ 14 w 54"/>
                <a:gd name="T3" fmla="*/ 52 h 56"/>
                <a:gd name="T4" fmla="*/ 19 w 54"/>
                <a:gd name="T5" fmla="*/ 55 h 56"/>
                <a:gd name="T6" fmla="*/ 26 w 54"/>
                <a:gd name="T7" fmla="*/ 56 h 56"/>
                <a:gd name="T8" fmla="*/ 34 w 54"/>
                <a:gd name="T9" fmla="*/ 55 h 56"/>
                <a:gd name="T10" fmla="*/ 40 w 54"/>
                <a:gd name="T11" fmla="*/ 52 h 56"/>
                <a:gd name="T12" fmla="*/ 46 w 54"/>
                <a:gd name="T13" fmla="*/ 48 h 56"/>
                <a:gd name="T14" fmla="*/ 51 w 54"/>
                <a:gd name="T15" fmla="*/ 42 h 56"/>
                <a:gd name="T16" fmla="*/ 54 w 54"/>
                <a:gd name="T17" fmla="*/ 35 h 56"/>
                <a:gd name="T18" fmla="*/ 54 w 54"/>
                <a:gd name="T19" fmla="*/ 28 h 56"/>
                <a:gd name="T20" fmla="*/ 54 w 54"/>
                <a:gd name="T21" fmla="*/ 21 h 56"/>
                <a:gd name="T22" fmla="*/ 51 w 54"/>
                <a:gd name="T23" fmla="*/ 14 h 56"/>
                <a:gd name="T24" fmla="*/ 46 w 54"/>
                <a:gd name="T25" fmla="*/ 9 h 56"/>
                <a:gd name="T26" fmla="*/ 40 w 54"/>
                <a:gd name="T27" fmla="*/ 4 h 56"/>
                <a:gd name="T28" fmla="*/ 34 w 54"/>
                <a:gd name="T29" fmla="*/ 2 h 56"/>
                <a:gd name="T30" fmla="*/ 26 w 54"/>
                <a:gd name="T31" fmla="*/ 0 h 56"/>
                <a:gd name="T32" fmla="*/ 19 w 54"/>
                <a:gd name="T33" fmla="*/ 2 h 56"/>
                <a:gd name="T34" fmla="*/ 14 w 54"/>
                <a:gd name="T35" fmla="*/ 4 h 56"/>
                <a:gd name="T36" fmla="*/ 7 w 54"/>
                <a:gd name="T37" fmla="*/ 9 h 56"/>
                <a:gd name="T38" fmla="*/ 2 w 54"/>
                <a:gd name="T39" fmla="*/ 14 h 56"/>
                <a:gd name="T40" fmla="*/ 0 w 54"/>
                <a:gd name="T41" fmla="*/ 21 h 56"/>
                <a:gd name="T42" fmla="*/ 0 w 54"/>
                <a:gd name="T43" fmla="*/ 28 h 56"/>
                <a:gd name="T44" fmla="*/ 0 w 54"/>
                <a:gd name="T45" fmla="*/ 35 h 56"/>
                <a:gd name="T46" fmla="*/ 2 w 54"/>
                <a:gd name="T47" fmla="*/ 42 h 56"/>
                <a:gd name="T48" fmla="*/ 7 w 54"/>
                <a:gd name="T49" fmla="*/ 48 h 56"/>
                <a:gd name="T50" fmla="*/ 7 w 54"/>
                <a:gd name="T51" fmla="*/ 4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56">
                  <a:moveTo>
                    <a:pt x="7" y="48"/>
                  </a:moveTo>
                  <a:lnTo>
                    <a:pt x="14" y="52"/>
                  </a:lnTo>
                  <a:lnTo>
                    <a:pt x="19" y="55"/>
                  </a:lnTo>
                  <a:lnTo>
                    <a:pt x="26" y="56"/>
                  </a:lnTo>
                  <a:lnTo>
                    <a:pt x="34" y="55"/>
                  </a:lnTo>
                  <a:lnTo>
                    <a:pt x="40" y="52"/>
                  </a:lnTo>
                  <a:lnTo>
                    <a:pt x="46" y="48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6" y="9"/>
                  </a:lnTo>
                  <a:lnTo>
                    <a:pt x="40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9" y="2"/>
                  </a:lnTo>
                  <a:lnTo>
                    <a:pt x="14" y="4"/>
                  </a:lnTo>
                  <a:lnTo>
                    <a:pt x="7" y="9"/>
                  </a:lnTo>
                  <a:lnTo>
                    <a:pt x="2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2" y="42"/>
                  </a:lnTo>
                  <a:lnTo>
                    <a:pt x="7" y="48"/>
                  </a:lnTo>
                  <a:lnTo>
                    <a:pt x="7" y="48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0" name="Freeform 93"/>
            <p:cNvSpPr>
              <a:spLocks/>
            </p:cNvSpPr>
            <p:nvPr/>
          </p:nvSpPr>
          <p:spPr bwMode="auto">
            <a:xfrm>
              <a:off x="3441701" y="2190750"/>
              <a:ext cx="85725" cy="88900"/>
            </a:xfrm>
            <a:custGeom>
              <a:avLst/>
              <a:gdLst>
                <a:gd name="T0" fmla="*/ 7 w 54"/>
                <a:gd name="T1" fmla="*/ 48 h 56"/>
                <a:gd name="T2" fmla="*/ 14 w 54"/>
                <a:gd name="T3" fmla="*/ 52 h 56"/>
                <a:gd name="T4" fmla="*/ 20 w 54"/>
                <a:gd name="T5" fmla="*/ 55 h 56"/>
                <a:gd name="T6" fmla="*/ 27 w 54"/>
                <a:gd name="T7" fmla="*/ 56 h 56"/>
                <a:gd name="T8" fmla="*/ 35 w 54"/>
                <a:gd name="T9" fmla="*/ 55 h 56"/>
                <a:gd name="T10" fmla="*/ 40 w 54"/>
                <a:gd name="T11" fmla="*/ 52 h 56"/>
                <a:gd name="T12" fmla="*/ 46 w 54"/>
                <a:gd name="T13" fmla="*/ 48 h 56"/>
                <a:gd name="T14" fmla="*/ 52 w 54"/>
                <a:gd name="T15" fmla="*/ 42 h 56"/>
                <a:gd name="T16" fmla="*/ 54 w 54"/>
                <a:gd name="T17" fmla="*/ 35 h 56"/>
                <a:gd name="T18" fmla="*/ 54 w 54"/>
                <a:gd name="T19" fmla="*/ 28 h 56"/>
                <a:gd name="T20" fmla="*/ 54 w 54"/>
                <a:gd name="T21" fmla="*/ 21 h 56"/>
                <a:gd name="T22" fmla="*/ 52 w 54"/>
                <a:gd name="T23" fmla="*/ 14 h 56"/>
                <a:gd name="T24" fmla="*/ 46 w 54"/>
                <a:gd name="T25" fmla="*/ 9 h 56"/>
                <a:gd name="T26" fmla="*/ 40 w 54"/>
                <a:gd name="T27" fmla="*/ 4 h 56"/>
                <a:gd name="T28" fmla="*/ 35 w 54"/>
                <a:gd name="T29" fmla="*/ 2 h 56"/>
                <a:gd name="T30" fmla="*/ 27 w 54"/>
                <a:gd name="T31" fmla="*/ 0 h 56"/>
                <a:gd name="T32" fmla="*/ 20 w 54"/>
                <a:gd name="T33" fmla="*/ 2 h 56"/>
                <a:gd name="T34" fmla="*/ 14 w 54"/>
                <a:gd name="T35" fmla="*/ 4 h 56"/>
                <a:gd name="T36" fmla="*/ 7 w 54"/>
                <a:gd name="T37" fmla="*/ 9 h 56"/>
                <a:gd name="T38" fmla="*/ 3 w 54"/>
                <a:gd name="T39" fmla="*/ 14 h 56"/>
                <a:gd name="T40" fmla="*/ 0 w 54"/>
                <a:gd name="T41" fmla="*/ 21 h 56"/>
                <a:gd name="T42" fmla="*/ 0 w 54"/>
                <a:gd name="T43" fmla="*/ 28 h 56"/>
                <a:gd name="T44" fmla="*/ 0 w 54"/>
                <a:gd name="T45" fmla="*/ 35 h 56"/>
                <a:gd name="T46" fmla="*/ 3 w 54"/>
                <a:gd name="T47" fmla="*/ 42 h 56"/>
                <a:gd name="T48" fmla="*/ 7 w 54"/>
                <a:gd name="T49" fmla="*/ 48 h 56"/>
                <a:gd name="T50" fmla="*/ 7 w 54"/>
                <a:gd name="T51" fmla="*/ 4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56">
                  <a:moveTo>
                    <a:pt x="7" y="48"/>
                  </a:moveTo>
                  <a:lnTo>
                    <a:pt x="14" y="52"/>
                  </a:lnTo>
                  <a:lnTo>
                    <a:pt x="20" y="55"/>
                  </a:lnTo>
                  <a:lnTo>
                    <a:pt x="27" y="56"/>
                  </a:lnTo>
                  <a:lnTo>
                    <a:pt x="35" y="55"/>
                  </a:lnTo>
                  <a:lnTo>
                    <a:pt x="40" y="52"/>
                  </a:lnTo>
                  <a:lnTo>
                    <a:pt x="46" y="48"/>
                  </a:lnTo>
                  <a:lnTo>
                    <a:pt x="52" y="42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2" y="14"/>
                  </a:lnTo>
                  <a:lnTo>
                    <a:pt x="46" y="9"/>
                  </a:lnTo>
                  <a:lnTo>
                    <a:pt x="40" y="4"/>
                  </a:lnTo>
                  <a:lnTo>
                    <a:pt x="35" y="2"/>
                  </a:lnTo>
                  <a:lnTo>
                    <a:pt x="27" y="0"/>
                  </a:lnTo>
                  <a:lnTo>
                    <a:pt x="20" y="2"/>
                  </a:lnTo>
                  <a:lnTo>
                    <a:pt x="14" y="4"/>
                  </a:lnTo>
                  <a:lnTo>
                    <a:pt x="7" y="9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2"/>
                  </a:lnTo>
                  <a:lnTo>
                    <a:pt x="7" y="48"/>
                  </a:lnTo>
                  <a:lnTo>
                    <a:pt x="7" y="48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1" name="Freeform 94"/>
            <p:cNvSpPr>
              <a:spLocks/>
            </p:cNvSpPr>
            <p:nvPr/>
          </p:nvSpPr>
          <p:spPr bwMode="auto">
            <a:xfrm>
              <a:off x="4228933" y="2460625"/>
              <a:ext cx="88900" cy="85725"/>
            </a:xfrm>
            <a:custGeom>
              <a:avLst/>
              <a:gdLst>
                <a:gd name="T0" fmla="*/ 9 w 56"/>
                <a:gd name="T1" fmla="*/ 47 h 54"/>
                <a:gd name="T2" fmla="*/ 14 w 56"/>
                <a:gd name="T3" fmla="*/ 52 h 54"/>
                <a:gd name="T4" fmla="*/ 21 w 56"/>
                <a:gd name="T5" fmla="*/ 54 h 54"/>
                <a:gd name="T6" fmla="*/ 28 w 56"/>
                <a:gd name="T7" fmla="*/ 54 h 54"/>
                <a:gd name="T8" fmla="*/ 35 w 56"/>
                <a:gd name="T9" fmla="*/ 54 h 54"/>
                <a:gd name="T10" fmla="*/ 42 w 56"/>
                <a:gd name="T11" fmla="*/ 52 h 54"/>
                <a:gd name="T12" fmla="*/ 48 w 56"/>
                <a:gd name="T13" fmla="*/ 47 h 54"/>
                <a:gd name="T14" fmla="*/ 52 w 56"/>
                <a:gd name="T15" fmla="*/ 40 h 54"/>
                <a:gd name="T16" fmla="*/ 55 w 56"/>
                <a:gd name="T17" fmla="*/ 35 h 54"/>
                <a:gd name="T18" fmla="*/ 56 w 56"/>
                <a:gd name="T19" fmla="*/ 28 h 54"/>
                <a:gd name="T20" fmla="*/ 55 w 56"/>
                <a:gd name="T21" fmla="*/ 20 h 54"/>
                <a:gd name="T22" fmla="*/ 52 w 56"/>
                <a:gd name="T23" fmla="*/ 14 h 54"/>
                <a:gd name="T24" fmla="*/ 48 w 56"/>
                <a:gd name="T25" fmla="*/ 7 h 54"/>
                <a:gd name="T26" fmla="*/ 42 w 56"/>
                <a:gd name="T27" fmla="*/ 3 h 54"/>
                <a:gd name="T28" fmla="*/ 35 w 56"/>
                <a:gd name="T29" fmla="*/ 0 h 54"/>
                <a:gd name="T30" fmla="*/ 28 w 56"/>
                <a:gd name="T31" fmla="*/ 0 h 54"/>
                <a:gd name="T32" fmla="*/ 21 w 56"/>
                <a:gd name="T33" fmla="*/ 0 h 54"/>
                <a:gd name="T34" fmla="*/ 14 w 56"/>
                <a:gd name="T35" fmla="*/ 3 h 54"/>
                <a:gd name="T36" fmla="*/ 9 w 56"/>
                <a:gd name="T37" fmla="*/ 7 h 54"/>
                <a:gd name="T38" fmla="*/ 3 w 56"/>
                <a:gd name="T39" fmla="*/ 14 h 54"/>
                <a:gd name="T40" fmla="*/ 2 w 56"/>
                <a:gd name="T41" fmla="*/ 20 h 54"/>
                <a:gd name="T42" fmla="*/ 0 w 56"/>
                <a:gd name="T43" fmla="*/ 28 h 54"/>
                <a:gd name="T44" fmla="*/ 2 w 56"/>
                <a:gd name="T45" fmla="*/ 35 h 54"/>
                <a:gd name="T46" fmla="*/ 3 w 56"/>
                <a:gd name="T47" fmla="*/ 40 h 54"/>
                <a:gd name="T48" fmla="*/ 9 w 56"/>
                <a:gd name="T49" fmla="*/ 47 h 54"/>
                <a:gd name="T50" fmla="*/ 9 w 56"/>
                <a:gd name="T51" fmla="*/ 4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4">
                  <a:moveTo>
                    <a:pt x="9" y="47"/>
                  </a:moveTo>
                  <a:lnTo>
                    <a:pt x="14" y="52"/>
                  </a:lnTo>
                  <a:lnTo>
                    <a:pt x="21" y="54"/>
                  </a:lnTo>
                  <a:lnTo>
                    <a:pt x="28" y="54"/>
                  </a:lnTo>
                  <a:lnTo>
                    <a:pt x="35" y="54"/>
                  </a:lnTo>
                  <a:lnTo>
                    <a:pt x="42" y="52"/>
                  </a:lnTo>
                  <a:lnTo>
                    <a:pt x="48" y="47"/>
                  </a:lnTo>
                  <a:lnTo>
                    <a:pt x="52" y="40"/>
                  </a:lnTo>
                  <a:lnTo>
                    <a:pt x="55" y="35"/>
                  </a:lnTo>
                  <a:lnTo>
                    <a:pt x="56" y="28"/>
                  </a:lnTo>
                  <a:lnTo>
                    <a:pt x="55" y="20"/>
                  </a:lnTo>
                  <a:lnTo>
                    <a:pt x="52" y="14"/>
                  </a:lnTo>
                  <a:lnTo>
                    <a:pt x="48" y="7"/>
                  </a:lnTo>
                  <a:lnTo>
                    <a:pt x="42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1" y="0"/>
                  </a:lnTo>
                  <a:lnTo>
                    <a:pt x="14" y="3"/>
                  </a:lnTo>
                  <a:lnTo>
                    <a:pt x="9" y="7"/>
                  </a:lnTo>
                  <a:lnTo>
                    <a:pt x="3" y="14"/>
                  </a:lnTo>
                  <a:lnTo>
                    <a:pt x="2" y="20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3" y="40"/>
                  </a:lnTo>
                  <a:lnTo>
                    <a:pt x="9" y="47"/>
                  </a:lnTo>
                  <a:lnTo>
                    <a:pt x="9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1" name="Line 124"/>
            <p:cNvSpPr>
              <a:spLocks noChangeShapeType="1"/>
            </p:cNvSpPr>
            <p:nvPr/>
          </p:nvSpPr>
          <p:spPr bwMode="auto">
            <a:xfrm flipV="1">
              <a:off x="4278313" y="2755900"/>
              <a:ext cx="0" cy="8890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2" name="Line 125"/>
            <p:cNvSpPr>
              <a:spLocks noChangeShapeType="1"/>
            </p:cNvSpPr>
            <p:nvPr/>
          </p:nvSpPr>
          <p:spPr bwMode="auto">
            <a:xfrm flipV="1">
              <a:off x="4278313" y="2622550"/>
              <a:ext cx="0" cy="1333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3" name="Line 126"/>
            <p:cNvSpPr>
              <a:spLocks noChangeShapeType="1"/>
            </p:cNvSpPr>
            <p:nvPr/>
          </p:nvSpPr>
          <p:spPr bwMode="auto">
            <a:xfrm flipV="1">
              <a:off x="3481388" y="2714625"/>
              <a:ext cx="0" cy="8890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4" name="Freeform 127"/>
            <p:cNvSpPr>
              <a:spLocks/>
            </p:cNvSpPr>
            <p:nvPr/>
          </p:nvSpPr>
          <p:spPr bwMode="auto">
            <a:xfrm>
              <a:off x="3481388" y="2714625"/>
              <a:ext cx="796925" cy="41275"/>
            </a:xfrm>
            <a:custGeom>
              <a:avLst/>
              <a:gdLst>
                <a:gd name="T0" fmla="*/ 502 w 502"/>
                <a:gd name="T1" fmla="*/ 26 h 26"/>
                <a:gd name="T2" fmla="*/ 4 w 502"/>
                <a:gd name="T3" fmla="*/ 0 h 26"/>
                <a:gd name="T4" fmla="*/ 0 w 50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2" h="26">
                  <a:moveTo>
                    <a:pt x="502" y="26"/>
                  </a:move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5" name="Line 128"/>
            <p:cNvSpPr>
              <a:spLocks noChangeShapeType="1"/>
            </p:cNvSpPr>
            <p:nvPr/>
          </p:nvSpPr>
          <p:spPr bwMode="auto">
            <a:xfrm flipV="1">
              <a:off x="3481388" y="2622550"/>
              <a:ext cx="0" cy="92075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6" name="Line 129"/>
            <p:cNvSpPr>
              <a:spLocks noChangeShapeType="1"/>
            </p:cNvSpPr>
            <p:nvPr/>
          </p:nvSpPr>
          <p:spPr bwMode="auto">
            <a:xfrm flipV="1">
              <a:off x="2713038" y="2522538"/>
              <a:ext cx="0" cy="84138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7" name="Freeform 130"/>
            <p:cNvSpPr>
              <a:spLocks/>
            </p:cNvSpPr>
            <p:nvPr/>
          </p:nvSpPr>
          <p:spPr bwMode="auto">
            <a:xfrm>
              <a:off x="2713038" y="2603500"/>
              <a:ext cx="768350" cy="111125"/>
            </a:xfrm>
            <a:custGeom>
              <a:avLst/>
              <a:gdLst>
                <a:gd name="T0" fmla="*/ 484 w 484"/>
                <a:gd name="T1" fmla="*/ 70 h 70"/>
                <a:gd name="T2" fmla="*/ 3 w 484"/>
                <a:gd name="T3" fmla="*/ 0 h 70"/>
                <a:gd name="T4" fmla="*/ 0 w 484"/>
                <a:gd name="T5" fmla="*/ 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4" h="70">
                  <a:moveTo>
                    <a:pt x="484" y="70"/>
                  </a:moveTo>
                  <a:lnTo>
                    <a:pt x="3" y="0"/>
                  </a:lnTo>
                  <a:lnTo>
                    <a:pt x="0" y="2"/>
                  </a:lnTo>
                </a:path>
              </a:pathLst>
            </a:cu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8" name="Line 131"/>
            <p:cNvSpPr>
              <a:spLocks noChangeShapeType="1"/>
            </p:cNvSpPr>
            <p:nvPr/>
          </p:nvSpPr>
          <p:spPr bwMode="auto">
            <a:xfrm flipV="1">
              <a:off x="2713038" y="2606675"/>
              <a:ext cx="0" cy="92075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0" name="Line 143"/>
            <p:cNvSpPr>
              <a:spLocks noChangeShapeType="1"/>
            </p:cNvSpPr>
            <p:nvPr/>
          </p:nvSpPr>
          <p:spPr bwMode="auto">
            <a:xfrm flipH="1">
              <a:off x="1771651" y="2606675"/>
              <a:ext cx="941388" cy="5270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1" name="Freeform 144"/>
            <p:cNvSpPr>
              <a:spLocks/>
            </p:cNvSpPr>
            <p:nvPr/>
          </p:nvSpPr>
          <p:spPr bwMode="auto">
            <a:xfrm>
              <a:off x="1727201" y="3090863"/>
              <a:ext cx="88900" cy="87313"/>
            </a:xfrm>
            <a:custGeom>
              <a:avLst/>
              <a:gdLst>
                <a:gd name="T0" fmla="*/ 28 w 56"/>
                <a:gd name="T1" fmla="*/ 55 h 55"/>
                <a:gd name="T2" fmla="*/ 35 w 56"/>
                <a:gd name="T3" fmla="*/ 54 h 55"/>
                <a:gd name="T4" fmla="*/ 42 w 56"/>
                <a:gd name="T5" fmla="*/ 51 h 55"/>
                <a:gd name="T6" fmla="*/ 48 w 56"/>
                <a:gd name="T7" fmla="*/ 47 h 55"/>
                <a:gd name="T8" fmla="*/ 52 w 56"/>
                <a:gd name="T9" fmla="*/ 41 h 55"/>
                <a:gd name="T10" fmla="*/ 55 w 56"/>
                <a:gd name="T11" fmla="*/ 34 h 55"/>
                <a:gd name="T12" fmla="*/ 56 w 56"/>
                <a:gd name="T13" fmla="*/ 27 h 55"/>
                <a:gd name="T14" fmla="*/ 55 w 56"/>
                <a:gd name="T15" fmla="*/ 20 h 55"/>
                <a:gd name="T16" fmla="*/ 52 w 56"/>
                <a:gd name="T17" fmla="*/ 13 h 55"/>
                <a:gd name="T18" fmla="*/ 48 w 56"/>
                <a:gd name="T19" fmla="*/ 8 h 55"/>
                <a:gd name="T20" fmla="*/ 42 w 56"/>
                <a:gd name="T21" fmla="*/ 2 h 55"/>
                <a:gd name="T22" fmla="*/ 35 w 56"/>
                <a:gd name="T23" fmla="*/ 1 h 55"/>
                <a:gd name="T24" fmla="*/ 28 w 56"/>
                <a:gd name="T25" fmla="*/ 0 h 55"/>
                <a:gd name="T26" fmla="*/ 21 w 56"/>
                <a:gd name="T27" fmla="*/ 1 h 55"/>
                <a:gd name="T28" fmla="*/ 14 w 56"/>
                <a:gd name="T29" fmla="*/ 2 h 55"/>
                <a:gd name="T30" fmla="*/ 9 w 56"/>
                <a:gd name="T31" fmla="*/ 8 h 55"/>
                <a:gd name="T32" fmla="*/ 5 w 56"/>
                <a:gd name="T33" fmla="*/ 13 h 55"/>
                <a:gd name="T34" fmla="*/ 2 w 56"/>
                <a:gd name="T35" fmla="*/ 20 h 55"/>
                <a:gd name="T36" fmla="*/ 0 w 56"/>
                <a:gd name="T37" fmla="*/ 27 h 55"/>
                <a:gd name="T38" fmla="*/ 2 w 56"/>
                <a:gd name="T39" fmla="*/ 34 h 55"/>
                <a:gd name="T40" fmla="*/ 5 w 56"/>
                <a:gd name="T41" fmla="*/ 41 h 55"/>
                <a:gd name="T42" fmla="*/ 9 w 56"/>
                <a:gd name="T43" fmla="*/ 47 h 55"/>
                <a:gd name="T44" fmla="*/ 14 w 56"/>
                <a:gd name="T45" fmla="*/ 51 h 55"/>
                <a:gd name="T46" fmla="*/ 21 w 56"/>
                <a:gd name="T47" fmla="*/ 54 h 55"/>
                <a:gd name="T48" fmla="*/ 28 w 56"/>
                <a:gd name="T49" fmla="*/ 55 h 55"/>
                <a:gd name="T50" fmla="*/ 28 w 56"/>
                <a:gd name="T5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5">
                  <a:moveTo>
                    <a:pt x="28" y="55"/>
                  </a:moveTo>
                  <a:lnTo>
                    <a:pt x="35" y="54"/>
                  </a:lnTo>
                  <a:lnTo>
                    <a:pt x="42" y="51"/>
                  </a:lnTo>
                  <a:lnTo>
                    <a:pt x="48" y="47"/>
                  </a:lnTo>
                  <a:lnTo>
                    <a:pt x="52" y="41"/>
                  </a:lnTo>
                  <a:lnTo>
                    <a:pt x="55" y="34"/>
                  </a:lnTo>
                  <a:lnTo>
                    <a:pt x="56" y="27"/>
                  </a:lnTo>
                  <a:lnTo>
                    <a:pt x="55" y="20"/>
                  </a:lnTo>
                  <a:lnTo>
                    <a:pt x="52" y="13"/>
                  </a:lnTo>
                  <a:lnTo>
                    <a:pt x="48" y="8"/>
                  </a:lnTo>
                  <a:lnTo>
                    <a:pt x="42" y="2"/>
                  </a:lnTo>
                  <a:lnTo>
                    <a:pt x="35" y="1"/>
                  </a:lnTo>
                  <a:lnTo>
                    <a:pt x="28" y="0"/>
                  </a:lnTo>
                  <a:lnTo>
                    <a:pt x="21" y="1"/>
                  </a:lnTo>
                  <a:lnTo>
                    <a:pt x="14" y="2"/>
                  </a:lnTo>
                  <a:lnTo>
                    <a:pt x="9" y="8"/>
                  </a:lnTo>
                  <a:lnTo>
                    <a:pt x="5" y="13"/>
                  </a:lnTo>
                  <a:lnTo>
                    <a:pt x="2" y="20"/>
                  </a:lnTo>
                  <a:lnTo>
                    <a:pt x="0" y="27"/>
                  </a:lnTo>
                  <a:lnTo>
                    <a:pt x="2" y="34"/>
                  </a:lnTo>
                  <a:lnTo>
                    <a:pt x="5" y="41"/>
                  </a:lnTo>
                  <a:lnTo>
                    <a:pt x="9" y="47"/>
                  </a:lnTo>
                  <a:lnTo>
                    <a:pt x="14" y="51"/>
                  </a:lnTo>
                  <a:lnTo>
                    <a:pt x="21" y="54"/>
                  </a:lnTo>
                  <a:lnTo>
                    <a:pt x="28" y="55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2" name="Freeform 145"/>
            <p:cNvSpPr>
              <a:spLocks/>
            </p:cNvSpPr>
            <p:nvPr/>
          </p:nvSpPr>
          <p:spPr bwMode="auto">
            <a:xfrm>
              <a:off x="2668588" y="2562225"/>
              <a:ext cx="88900" cy="85725"/>
            </a:xfrm>
            <a:custGeom>
              <a:avLst/>
              <a:gdLst>
                <a:gd name="T0" fmla="*/ 28 w 56"/>
                <a:gd name="T1" fmla="*/ 54 h 54"/>
                <a:gd name="T2" fmla="*/ 35 w 56"/>
                <a:gd name="T3" fmla="*/ 54 h 54"/>
                <a:gd name="T4" fmla="*/ 42 w 56"/>
                <a:gd name="T5" fmla="*/ 52 h 54"/>
                <a:gd name="T6" fmla="*/ 47 w 56"/>
                <a:gd name="T7" fmla="*/ 47 h 54"/>
                <a:gd name="T8" fmla="*/ 52 w 56"/>
                <a:gd name="T9" fmla="*/ 40 h 54"/>
                <a:gd name="T10" fmla="*/ 54 w 56"/>
                <a:gd name="T11" fmla="*/ 35 h 54"/>
                <a:gd name="T12" fmla="*/ 56 w 56"/>
                <a:gd name="T13" fmla="*/ 28 h 54"/>
                <a:gd name="T14" fmla="*/ 54 w 56"/>
                <a:gd name="T15" fmla="*/ 20 h 54"/>
                <a:gd name="T16" fmla="*/ 52 w 56"/>
                <a:gd name="T17" fmla="*/ 14 h 54"/>
                <a:gd name="T18" fmla="*/ 47 w 56"/>
                <a:gd name="T19" fmla="*/ 8 h 54"/>
                <a:gd name="T20" fmla="*/ 42 w 56"/>
                <a:gd name="T21" fmla="*/ 3 h 54"/>
                <a:gd name="T22" fmla="*/ 35 w 56"/>
                <a:gd name="T23" fmla="*/ 0 h 54"/>
                <a:gd name="T24" fmla="*/ 28 w 56"/>
                <a:gd name="T25" fmla="*/ 0 h 54"/>
                <a:gd name="T26" fmla="*/ 21 w 56"/>
                <a:gd name="T27" fmla="*/ 0 h 54"/>
                <a:gd name="T28" fmla="*/ 14 w 56"/>
                <a:gd name="T29" fmla="*/ 3 h 54"/>
                <a:gd name="T30" fmla="*/ 8 w 56"/>
                <a:gd name="T31" fmla="*/ 8 h 54"/>
                <a:gd name="T32" fmla="*/ 4 w 56"/>
                <a:gd name="T33" fmla="*/ 14 h 54"/>
                <a:gd name="T34" fmla="*/ 1 w 56"/>
                <a:gd name="T35" fmla="*/ 20 h 54"/>
                <a:gd name="T36" fmla="*/ 0 w 56"/>
                <a:gd name="T37" fmla="*/ 28 h 54"/>
                <a:gd name="T38" fmla="*/ 1 w 56"/>
                <a:gd name="T39" fmla="*/ 35 h 54"/>
                <a:gd name="T40" fmla="*/ 4 w 56"/>
                <a:gd name="T41" fmla="*/ 40 h 54"/>
                <a:gd name="T42" fmla="*/ 8 w 56"/>
                <a:gd name="T43" fmla="*/ 47 h 54"/>
                <a:gd name="T44" fmla="*/ 14 w 56"/>
                <a:gd name="T45" fmla="*/ 52 h 54"/>
                <a:gd name="T46" fmla="*/ 21 w 56"/>
                <a:gd name="T47" fmla="*/ 54 h 54"/>
                <a:gd name="T48" fmla="*/ 28 w 56"/>
                <a:gd name="T49" fmla="*/ 54 h 54"/>
                <a:gd name="T50" fmla="*/ 28 w 56"/>
                <a:gd name="T5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4">
                  <a:moveTo>
                    <a:pt x="28" y="54"/>
                  </a:moveTo>
                  <a:lnTo>
                    <a:pt x="35" y="54"/>
                  </a:lnTo>
                  <a:lnTo>
                    <a:pt x="42" y="52"/>
                  </a:lnTo>
                  <a:lnTo>
                    <a:pt x="47" y="47"/>
                  </a:lnTo>
                  <a:lnTo>
                    <a:pt x="52" y="40"/>
                  </a:lnTo>
                  <a:lnTo>
                    <a:pt x="54" y="35"/>
                  </a:lnTo>
                  <a:lnTo>
                    <a:pt x="56" y="28"/>
                  </a:lnTo>
                  <a:lnTo>
                    <a:pt x="54" y="20"/>
                  </a:lnTo>
                  <a:lnTo>
                    <a:pt x="52" y="14"/>
                  </a:lnTo>
                  <a:lnTo>
                    <a:pt x="47" y="8"/>
                  </a:lnTo>
                  <a:lnTo>
                    <a:pt x="42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1" y="0"/>
                  </a:lnTo>
                  <a:lnTo>
                    <a:pt x="14" y="3"/>
                  </a:lnTo>
                  <a:lnTo>
                    <a:pt x="8" y="8"/>
                  </a:lnTo>
                  <a:lnTo>
                    <a:pt x="4" y="14"/>
                  </a:lnTo>
                  <a:lnTo>
                    <a:pt x="1" y="20"/>
                  </a:lnTo>
                  <a:lnTo>
                    <a:pt x="0" y="28"/>
                  </a:lnTo>
                  <a:lnTo>
                    <a:pt x="1" y="35"/>
                  </a:lnTo>
                  <a:lnTo>
                    <a:pt x="4" y="40"/>
                  </a:lnTo>
                  <a:lnTo>
                    <a:pt x="8" y="47"/>
                  </a:lnTo>
                  <a:lnTo>
                    <a:pt x="14" y="52"/>
                  </a:lnTo>
                  <a:lnTo>
                    <a:pt x="21" y="54"/>
                  </a:lnTo>
                  <a:lnTo>
                    <a:pt x="28" y="54"/>
                  </a:lnTo>
                  <a:lnTo>
                    <a:pt x="28" y="54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3" name="Freeform 146"/>
            <p:cNvSpPr>
              <a:spLocks/>
            </p:cNvSpPr>
            <p:nvPr/>
          </p:nvSpPr>
          <p:spPr bwMode="auto">
            <a:xfrm>
              <a:off x="3436938" y="2670175"/>
              <a:ext cx="87313" cy="85725"/>
            </a:xfrm>
            <a:custGeom>
              <a:avLst/>
              <a:gdLst>
                <a:gd name="T0" fmla="*/ 28 w 55"/>
                <a:gd name="T1" fmla="*/ 54 h 54"/>
                <a:gd name="T2" fmla="*/ 35 w 55"/>
                <a:gd name="T3" fmla="*/ 54 h 54"/>
                <a:gd name="T4" fmla="*/ 41 w 55"/>
                <a:gd name="T5" fmla="*/ 52 h 54"/>
                <a:gd name="T6" fmla="*/ 48 w 55"/>
                <a:gd name="T7" fmla="*/ 48 h 54"/>
                <a:gd name="T8" fmla="*/ 52 w 55"/>
                <a:gd name="T9" fmla="*/ 41 h 54"/>
                <a:gd name="T10" fmla="*/ 55 w 55"/>
                <a:gd name="T11" fmla="*/ 35 h 54"/>
                <a:gd name="T12" fmla="*/ 55 w 55"/>
                <a:gd name="T13" fmla="*/ 28 h 54"/>
                <a:gd name="T14" fmla="*/ 55 w 55"/>
                <a:gd name="T15" fmla="*/ 20 h 54"/>
                <a:gd name="T16" fmla="*/ 52 w 55"/>
                <a:gd name="T17" fmla="*/ 14 h 54"/>
                <a:gd name="T18" fmla="*/ 48 w 55"/>
                <a:gd name="T19" fmla="*/ 9 h 54"/>
                <a:gd name="T20" fmla="*/ 41 w 55"/>
                <a:gd name="T21" fmla="*/ 3 h 54"/>
                <a:gd name="T22" fmla="*/ 35 w 55"/>
                <a:gd name="T23" fmla="*/ 0 h 54"/>
                <a:gd name="T24" fmla="*/ 28 w 55"/>
                <a:gd name="T25" fmla="*/ 0 h 54"/>
                <a:gd name="T26" fmla="*/ 20 w 55"/>
                <a:gd name="T27" fmla="*/ 0 h 54"/>
                <a:gd name="T28" fmla="*/ 14 w 55"/>
                <a:gd name="T29" fmla="*/ 3 h 54"/>
                <a:gd name="T30" fmla="*/ 9 w 55"/>
                <a:gd name="T31" fmla="*/ 9 h 54"/>
                <a:gd name="T32" fmla="*/ 3 w 55"/>
                <a:gd name="T33" fmla="*/ 14 h 54"/>
                <a:gd name="T34" fmla="*/ 0 w 55"/>
                <a:gd name="T35" fmla="*/ 20 h 54"/>
                <a:gd name="T36" fmla="*/ 0 w 55"/>
                <a:gd name="T37" fmla="*/ 28 h 54"/>
                <a:gd name="T38" fmla="*/ 0 w 55"/>
                <a:gd name="T39" fmla="*/ 35 h 54"/>
                <a:gd name="T40" fmla="*/ 3 w 55"/>
                <a:gd name="T41" fmla="*/ 41 h 54"/>
                <a:gd name="T42" fmla="*/ 9 w 55"/>
                <a:gd name="T43" fmla="*/ 48 h 54"/>
                <a:gd name="T44" fmla="*/ 14 w 55"/>
                <a:gd name="T45" fmla="*/ 52 h 54"/>
                <a:gd name="T46" fmla="*/ 20 w 55"/>
                <a:gd name="T47" fmla="*/ 54 h 54"/>
                <a:gd name="T48" fmla="*/ 28 w 55"/>
                <a:gd name="T49" fmla="*/ 54 h 54"/>
                <a:gd name="T50" fmla="*/ 28 w 55"/>
                <a:gd name="T5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54">
                  <a:moveTo>
                    <a:pt x="28" y="54"/>
                  </a:moveTo>
                  <a:lnTo>
                    <a:pt x="35" y="54"/>
                  </a:lnTo>
                  <a:lnTo>
                    <a:pt x="41" y="52"/>
                  </a:lnTo>
                  <a:lnTo>
                    <a:pt x="48" y="48"/>
                  </a:lnTo>
                  <a:lnTo>
                    <a:pt x="52" y="41"/>
                  </a:lnTo>
                  <a:lnTo>
                    <a:pt x="55" y="35"/>
                  </a:lnTo>
                  <a:lnTo>
                    <a:pt x="55" y="28"/>
                  </a:lnTo>
                  <a:lnTo>
                    <a:pt x="55" y="20"/>
                  </a:lnTo>
                  <a:lnTo>
                    <a:pt x="52" y="14"/>
                  </a:lnTo>
                  <a:lnTo>
                    <a:pt x="48" y="9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3"/>
                  </a:lnTo>
                  <a:lnTo>
                    <a:pt x="9" y="9"/>
                  </a:lnTo>
                  <a:lnTo>
                    <a:pt x="3" y="14"/>
                  </a:lnTo>
                  <a:lnTo>
                    <a:pt x="0" y="20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9" y="48"/>
                  </a:lnTo>
                  <a:lnTo>
                    <a:pt x="14" y="52"/>
                  </a:lnTo>
                  <a:lnTo>
                    <a:pt x="20" y="54"/>
                  </a:lnTo>
                  <a:lnTo>
                    <a:pt x="28" y="54"/>
                  </a:lnTo>
                  <a:lnTo>
                    <a:pt x="28" y="54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4" name="Freeform 147"/>
            <p:cNvSpPr>
              <a:spLocks/>
            </p:cNvSpPr>
            <p:nvPr/>
          </p:nvSpPr>
          <p:spPr bwMode="auto">
            <a:xfrm>
              <a:off x="4235451" y="2713038"/>
              <a:ext cx="87313" cy="87313"/>
            </a:xfrm>
            <a:custGeom>
              <a:avLst/>
              <a:gdLst>
                <a:gd name="T0" fmla="*/ 27 w 55"/>
                <a:gd name="T1" fmla="*/ 55 h 55"/>
                <a:gd name="T2" fmla="*/ 34 w 55"/>
                <a:gd name="T3" fmla="*/ 54 h 55"/>
                <a:gd name="T4" fmla="*/ 41 w 55"/>
                <a:gd name="T5" fmla="*/ 51 h 55"/>
                <a:gd name="T6" fmla="*/ 47 w 55"/>
                <a:gd name="T7" fmla="*/ 47 h 55"/>
                <a:gd name="T8" fmla="*/ 51 w 55"/>
                <a:gd name="T9" fmla="*/ 41 h 55"/>
                <a:gd name="T10" fmla="*/ 54 w 55"/>
                <a:gd name="T11" fmla="*/ 34 h 55"/>
                <a:gd name="T12" fmla="*/ 55 w 55"/>
                <a:gd name="T13" fmla="*/ 27 h 55"/>
                <a:gd name="T14" fmla="*/ 54 w 55"/>
                <a:gd name="T15" fmla="*/ 21 h 55"/>
                <a:gd name="T16" fmla="*/ 51 w 55"/>
                <a:gd name="T17" fmla="*/ 14 h 55"/>
                <a:gd name="T18" fmla="*/ 47 w 55"/>
                <a:gd name="T19" fmla="*/ 8 h 55"/>
                <a:gd name="T20" fmla="*/ 41 w 55"/>
                <a:gd name="T21" fmla="*/ 4 h 55"/>
                <a:gd name="T22" fmla="*/ 34 w 55"/>
                <a:gd name="T23" fmla="*/ 1 h 55"/>
                <a:gd name="T24" fmla="*/ 27 w 55"/>
                <a:gd name="T25" fmla="*/ 0 h 55"/>
                <a:gd name="T26" fmla="*/ 20 w 55"/>
                <a:gd name="T27" fmla="*/ 1 h 55"/>
                <a:gd name="T28" fmla="*/ 13 w 55"/>
                <a:gd name="T29" fmla="*/ 4 h 55"/>
                <a:gd name="T30" fmla="*/ 8 w 55"/>
                <a:gd name="T31" fmla="*/ 8 h 55"/>
                <a:gd name="T32" fmla="*/ 4 w 55"/>
                <a:gd name="T33" fmla="*/ 14 h 55"/>
                <a:gd name="T34" fmla="*/ 1 w 55"/>
                <a:gd name="T35" fmla="*/ 21 h 55"/>
                <a:gd name="T36" fmla="*/ 0 w 55"/>
                <a:gd name="T37" fmla="*/ 27 h 55"/>
                <a:gd name="T38" fmla="*/ 1 w 55"/>
                <a:gd name="T39" fmla="*/ 34 h 55"/>
                <a:gd name="T40" fmla="*/ 4 w 55"/>
                <a:gd name="T41" fmla="*/ 41 h 55"/>
                <a:gd name="T42" fmla="*/ 8 w 55"/>
                <a:gd name="T43" fmla="*/ 47 h 55"/>
                <a:gd name="T44" fmla="*/ 13 w 55"/>
                <a:gd name="T45" fmla="*/ 51 h 55"/>
                <a:gd name="T46" fmla="*/ 20 w 55"/>
                <a:gd name="T47" fmla="*/ 54 h 55"/>
                <a:gd name="T48" fmla="*/ 27 w 55"/>
                <a:gd name="T49" fmla="*/ 55 h 55"/>
                <a:gd name="T50" fmla="*/ 27 w 55"/>
                <a:gd name="T5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lnTo>
                    <a:pt x="34" y="54"/>
                  </a:lnTo>
                  <a:lnTo>
                    <a:pt x="41" y="51"/>
                  </a:lnTo>
                  <a:lnTo>
                    <a:pt x="47" y="47"/>
                  </a:lnTo>
                  <a:lnTo>
                    <a:pt x="51" y="41"/>
                  </a:lnTo>
                  <a:lnTo>
                    <a:pt x="54" y="34"/>
                  </a:lnTo>
                  <a:lnTo>
                    <a:pt x="55" y="27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7" y="8"/>
                  </a:lnTo>
                  <a:lnTo>
                    <a:pt x="41" y="4"/>
                  </a:lnTo>
                  <a:lnTo>
                    <a:pt x="34" y="1"/>
                  </a:lnTo>
                  <a:lnTo>
                    <a:pt x="27" y="0"/>
                  </a:lnTo>
                  <a:lnTo>
                    <a:pt x="20" y="1"/>
                  </a:lnTo>
                  <a:lnTo>
                    <a:pt x="13" y="4"/>
                  </a:lnTo>
                  <a:lnTo>
                    <a:pt x="8" y="8"/>
                  </a:lnTo>
                  <a:lnTo>
                    <a:pt x="4" y="14"/>
                  </a:lnTo>
                  <a:lnTo>
                    <a:pt x="1" y="21"/>
                  </a:lnTo>
                  <a:lnTo>
                    <a:pt x="0" y="27"/>
                  </a:lnTo>
                  <a:lnTo>
                    <a:pt x="1" y="34"/>
                  </a:lnTo>
                  <a:lnTo>
                    <a:pt x="4" y="41"/>
                  </a:lnTo>
                  <a:lnTo>
                    <a:pt x="8" y="47"/>
                  </a:lnTo>
                  <a:lnTo>
                    <a:pt x="13" y="51"/>
                  </a:lnTo>
                  <a:lnTo>
                    <a:pt x="20" y="54"/>
                  </a:lnTo>
                  <a:lnTo>
                    <a:pt x="27" y="55"/>
                  </a:lnTo>
                  <a:lnTo>
                    <a:pt x="27" y="55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grpSp>
        <p:nvGrpSpPr>
          <p:cNvPr id="8" name="Groupe 4228"/>
          <p:cNvGrpSpPr/>
          <p:nvPr/>
        </p:nvGrpSpPr>
        <p:grpSpPr>
          <a:xfrm>
            <a:off x="5754379" y="1925755"/>
            <a:ext cx="2541588" cy="1525800"/>
            <a:chOff x="5604519" y="1495425"/>
            <a:chExt cx="2855913" cy="171450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5679132" y="1495425"/>
              <a:ext cx="2781300" cy="1638300"/>
            </a:xfrm>
            <a:custGeom>
              <a:avLst/>
              <a:gdLst>
                <a:gd name="T0" fmla="*/ 0 w 1752"/>
                <a:gd name="T1" fmla="*/ 0 h 1032"/>
                <a:gd name="T2" fmla="*/ 0 w 1752"/>
                <a:gd name="T3" fmla="*/ 1032 h 1032"/>
                <a:gd name="T4" fmla="*/ 1752 w 1752"/>
                <a:gd name="T5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52" h="1032">
                  <a:moveTo>
                    <a:pt x="0" y="0"/>
                  </a:moveTo>
                  <a:lnTo>
                    <a:pt x="0" y="1032"/>
                  </a:lnTo>
                  <a:lnTo>
                    <a:pt x="1752" y="103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7390457" y="3133725"/>
              <a:ext cx="0" cy="76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8190557" y="3133725"/>
              <a:ext cx="0" cy="76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5679132" y="3133725"/>
              <a:ext cx="0" cy="76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6617344" y="3133725"/>
              <a:ext cx="0" cy="76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5604519" y="1506538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096" name="Line 31"/>
            <p:cNvSpPr>
              <a:spLocks noChangeShapeType="1"/>
            </p:cNvSpPr>
            <p:nvPr/>
          </p:nvSpPr>
          <p:spPr bwMode="auto">
            <a:xfrm>
              <a:off x="5604519" y="2157413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097" name="Line 32"/>
            <p:cNvSpPr>
              <a:spLocks noChangeShapeType="1"/>
            </p:cNvSpPr>
            <p:nvPr/>
          </p:nvSpPr>
          <p:spPr bwMode="auto">
            <a:xfrm>
              <a:off x="5604519" y="1833563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2" name="Line 45"/>
            <p:cNvSpPr>
              <a:spLocks noChangeShapeType="1"/>
            </p:cNvSpPr>
            <p:nvPr/>
          </p:nvSpPr>
          <p:spPr bwMode="auto">
            <a:xfrm>
              <a:off x="5604519" y="2482850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3" name="Line 46"/>
            <p:cNvSpPr>
              <a:spLocks noChangeShapeType="1"/>
            </p:cNvSpPr>
            <p:nvPr/>
          </p:nvSpPr>
          <p:spPr bwMode="auto">
            <a:xfrm>
              <a:off x="5604519" y="2806700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4" name="Line 47"/>
            <p:cNvSpPr>
              <a:spLocks noChangeShapeType="1"/>
            </p:cNvSpPr>
            <p:nvPr/>
          </p:nvSpPr>
          <p:spPr bwMode="auto">
            <a:xfrm>
              <a:off x="5604519" y="3133725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3" name="Line 56"/>
            <p:cNvSpPr>
              <a:spLocks noChangeShapeType="1"/>
            </p:cNvSpPr>
            <p:nvPr/>
          </p:nvSpPr>
          <p:spPr bwMode="auto">
            <a:xfrm flipV="1">
              <a:off x="8190557" y="2522538"/>
              <a:ext cx="0" cy="73025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4" name="Line 57"/>
            <p:cNvSpPr>
              <a:spLocks noChangeShapeType="1"/>
            </p:cNvSpPr>
            <p:nvPr/>
          </p:nvSpPr>
          <p:spPr bwMode="auto">
            <a:xfrm flipV="1">
              <a:off x="8190557" y="2595563"/>
              <a:ext cx="0" cy="9683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5" name="Line 58"/>
            <p:cNvSpPr>
              <a:spLocks noChangeShapeType="1"/>
            </p:cNvSpPr>
            <p:nvPr/>
          </p:nvSpPr>
          <p:spPr bwMode="auto">
            <a:xfrm flipV="1">
              <a:off x="7393632" y="2500313"/>
              <a:ext cx="0" cy="9525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6" name="Line 59"/>
            <p:cNvSpPr>
              <a:spLocks noChangeShapeType="1"/>
            </p:cNvSpPr>
            <p:nvPr/>
          </p:nvSpPr>
          <p:spPr bwMode="auto">
            <a:xfrm flipV="1">
              <a:off x="7393632" y="2595563"/>
              <a:ext cx="0" cy="8413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7" name="Line 60"/>
            <p:cNvSpPr>
              <a:spLocks noChangeShapeType="1"/>
            </p:cNvSpPr>
            <p:nvPr/>
          </p:nvSpPr>
          <p:spPr bwMode="auto">
            <a:xfrm flipH="1">
              <a:off x="7393632" y="2595563"/>
              <a:ext cx="796925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8" name="Line 61"/>
            <p:cNvSpPr>
              <a:spLocks noChangeShapeType="1"/>
            </p:cNvSpPr>
            <p:nvPr/>
          </p:nvSpPr>
          <p:spPr bwMode="auto">
            <a:xfrm flipV="1">
              <a:off x="6622107" y="2343150"/>
              <a:ext cx="0" cy="11588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9" name="Line 62"/>
            <p:cNvSpPr>
              <a:spLocks noChangeShapeType="1"/>
            </p:cNvSpPr>
            <p:nvPr/>
          </p:nvSpPr>
          <p:spPr bwMode="auto">
            <a:xfrm flipV="1">
              <a:off x="6622107" y="2235200"/>
              <a:ext cx="0" cy="10795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0" name="Freeform 63"/>
            <p:cNvSpPr>
              <a:spLocks/>
            </p:cNvSpPr>
            <p:nvPr/>
          </p:nvSpPr>
          <p:spPr bwMode="auto">
            <a:xfrm>
              <a:off x="5679132" y="2341563"/>
              <a:ext cx="942975" cy="792163"/>
            </a:xfrm>
            <a:custGeom>
              <a:avLst/>
              <a:gdLst>
                <a:gd name="T0" fmla="*/ 594 w 594"/>
                <a:gd name="T1" fmla="*/ 1 h 499"/>
                <a:gd name="T2" fmla="*/ 591 w 594"/>
                <a:gd name="T3" fmla="*/ 0 h 499"/>
                <a:gd name="T4" fmla="*/ 0 w 594"/>
                <a:gd name="T5" fmla="*/ 499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4" h="499">
                  <a:moveTo>
                    <a:pt x="594" y="1"/>
                  </a:moveTo>
                  <a:lnTo>
                    <a:pt x="591" y="0"/>
                  </a:lnTo>
                  <a:lnTo>
                    <a:pt x="0" y="499"/>
                  </a:lnTo>
                </a:path>
              </a:pathLst>
            </a:cu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0" name="Line 73"/>
            <p:cNvSpPr>
              <a:spLocks noChangeShapeType="1"/>
            </p:cNvSpPr>
            <p:nvPr/>
          </p:nvSpPr>
          <p:spPr bwMode="auto">
            <a:xfrm flipH="1" flipV="1">
              <a:off x="6622107" y="2343150"/>
              <a:ext cx="771525" cy="25241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2" name="Freeform 95"/>
            <p:cNvSpPr>
              <a:spLocks/>
            </p:cNvSpPr>
            <p:nvPr/>
          </p:nvSpPr>
          <p:spPr bwMode="auto">
            <a:xfrm>
              <a:off x="5637857" y="3090863"/>
              <a:ext cx="85725" cy="87313"/>
            </a:xfrm>
            <a:custGeom>
              <a:avLst/>
              <a:gdLst>
                <a:gd name="T0" fmla="*/ 7 w 54"/>
                <a:gd name="T1" fmla="*/ 47 h 55"/>
                <a:gd name="T2" fmla="*/ 12 w 54"/>
                <a:gd name="T3" fmla="*/ 51 h 55"/>
                <a:gd name="T4" fmla="*/ 19 w 54"/>
                <a:gd name="T5" fmla="*/ 54 h 55"/>
                <a:gd name="T6" fmla="*/ 26 w 54"/>
                <a:gd name="T7" fmla="*/ 55 h 55"/>
                <a:gd name="T8" fmla="*/ 34 w 54"/>
                <a:gd name="T9" fmla="*/ 54 h 55"/>
                <a:gd name="T10" fmla="*/ 40 w 54"/>
                <a:gd name="T11" fmla="*/ 51 h 55"/>
                <a:gd name="T12" fmla="*/ 46 w 54"/>
                <a:gd name="T13" fmla="*/ 47 h 55"/>
                <a:gd name="T14" fmla="*/ 51 w 54"/>
                <a:gd name="T15" fmla="*/ 41 h 55"/>
                <a:gd name="T16" fmla="*/ 54 w 54"/>
                <a:gd name="T17" fmla="*/ 34 h 55"/>
                <a:gd name="T18" fmla="*/ 54 w 54"/>
                <a:gd name="T19" fmla="*/ 27 h 55"/>
                <a:gd name="T20" fmla="*/ 54 w 54"/>
                <a:gd name="T21" fmla="*/ 20 h 55"/>
                <a:gd name="T22" fmla="*/ 51 w 54"/>
                <a:gd name="T23" fmla="*/ 13 h 55"/>
                <a:gd name="T24" fmla="*/ 46 w 54"/>
                <a:gd name="T25" fmla="*/ 8 h 55"/>
                <a:gd name="T26" fmla="*/ 40 w 54"/>
                <a:gd name="T27" fmla="*/ 2 h 55"/>
                <a:gd name="T28" fmla="*/ 34 w 54"/>
                <a:gd name="T29" fmla="*/ 1 h 55"/>
                <a:gd name="T30" fmla="*/ 26 w 54"/>
                <a:gd name="T31" fmla="*/ 0 h 55"/>
                <a:gd name="T32" fmla="*/ 19 w 54"/>
                <a:gd name="T33" fmla="*/ 1 h 55"/>
                <a:gd name="T34" fmla="*/ 12 w 54"/>
                <a:gd name="T35" fmla="*/ 2 h 55"/>
                <a:gd name="T36" fmla="*/ 7 w 54"/>
                <a:gd name="T37" fmla="*/ 8 h 55"/>
                <a:gd name="T38" fmla="*/ 2 w 54"/>
                <a:gd name="T39" fmla="*/ 13 h 55"/>
                <a:gd name="T40" fmla="*/ 0 w 54"/>
                <a:gd name="T41" fmla="*/ 20 h 55"/>
                <a:gd name="T42" fmla="*/ 0 w 54"/>
                <a:gd name="T43" fmla="*/ 27 h 55"/>
                <a:gd name="T44" fmla="*/ 0 w 54"/>
                <a:gd name="T45" fmla="*/ 34 h 55"/>
                <a:gd name="T46" fmla="*/ 2 w 54"/>
                <a:gd name="T47" fmla="*/ 41 h 55"/>
                <a:gd name="T48" fmla="*/ 7 w 54"/>
                <a:gd name="T49" fmla="*/ 47 h 55"/>
                <a:gd name="T50" fmla="*/ 7 w 54"/>
                <a:gd name="T51" fmla="*/ 4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55">
                  <a:moveTo>
                    <a:pt x="7" y="47"/>
                  </a:moveTo>
                  <a:lnTo>
                    <a:pt x="12" y="51"/>
                  </a:lnTo>
                  <a:lnTo>
                    <a:pt x="19" y="54"/>
                  </a:lnTo>
                  <a:lnTo>
                    <a:pt x="26" y="55"/>
                  </a:lnTo>
                  <a:lnTo>
                    <a:pt x="34" y="54"/>
                  </a:lnTo>
                  <a:lnTo>
                    <a:pt x="40" y="51"/>
                  </a:lnTo>
                  <a:lnTo>
                    <a:pt x="46" y="47"/>
                  </a:lnTo>
                  <a:lnTo>
                    <a:pt x="51" y="41"/>
                  </a:lnTo>
                  <a:lnTo>
                    <a:pt x="54" y="34"/>
                  </a:lnTo>
                  <a:lnTo>
                    <a:pt x="54" y="27"/>
                  </a:lnTo>
                  <a:lnTo>
                    <a:pt x="54" y="20"/>
                  </a:lnTo>
                  <a:lnTo>
                    <a:pt x="51" y="13"/>
                  </a:lnTo>
                  <a:lnTo>
                    <a:pt x="46" y="8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6" y="0"/>
                  </a:lnTo>
                  <a:lnTo>
                    <a:pt x="19" y="1"/>
                  </a:lnTo>
                  <a:lnTo>
                    <a:pt x="12" y="2"/>
                  </a:lnTo>
                  <a:lnTo>
                    <a:pt x="7" y="8"/>
                  </a:lnTo>
                  <a:lnTo>
                    <a:pt x="2" y="13"/>
                  </a:lnTo>
                  <a:lnTo>
                    <a:pt x="0" y="20"/>
                  </a:lnTo>
                  <a:lnTo>
                    <a:pt x="0" y="27"/>
                  </a:lnTo>
                  <a:lnTo>
                    <a:pt x="0" y="34"/>
                  </a:lnTo>
                  <a:lnTo>
                    <a:pt x="2" y="41"/>
                  </a:lnTo>
                  <a:lnTo>
                    <a:pt x="7" y="47"/>
                  </a:lnTo>
                  <a:lnTo>
                    <a:pt x="7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3" name="Freeform 96"/>
            <p:cNvSpPr>
              <a:spLocks/>
            </p:cNvSpPr>
            <p:nvPr/>
          </p:nvSpPr>
          <p:spPr bwMode="auto">
            <a:xfrm>
              <a:off x="6577657" y="2298700"/>
              <a:ext cx="88900" cy="88900"/>
            </a:xfrm>
            <a:custGeom>
              <a:avLst/>
              <a:gdLst>
                <a:gd name="T0" fmla="*/ 9 w 56"/>
                <a:gd name="T1" fmla="*/ 48 h 56"/>
                <a:gd name="T2" fmla="*/ 14 w 56"/>
                <a:gd name="T3" fmla="*/ 52 h 56"/>
                <a:gd name="T4" fmla="*/ 21 w 56"/>
                <a:gd name="T5" fmla="*/ 55 h 56"/>
                <a:gd name="T6" fmla="*/ 28 w 56"/>
                <a:gd name="T7" fmla="*/ 56 h 56"/>
                <a:gd name="T8" fmla="*/ 35 w 56"/>
                <a:gd name="T9" fmla="*/ 55 h 56"/>
                <a:gd name="T10" fmla="*/ 42 w 56"/>
                <a:gd name="T11" fmla="*/ 52 h 56"/>
                <a:gd name="T12" fmla="*/ 48 w 56"/>
                <a:gd name="T13" fmla="*/ 48 h 56"/>
                <a:gd name="T14" fmla="*/ 52 w 56"/>
                <a:gd name="T15" fmla="*/ 42 h 56"/>
                <a:gd name="T16" fmla="*/ 55 w 56"/>
                <a:gd name="T17" fmla="*/ 35 h 56"/>
                <a:gd name="T18" fmla="*/ 56 w 56"/>
                <a:gd name="T19" fmla="*/ 28 h 56"/>
                <a:gd name="T20" fmla="*/ 55 w 56"/>
                <a:gd name="T21" fmla="*/ 21 h 56"/>
                <a:gd name="T22" fmla="*/ 52 w 56"/>
                <a:gd name="T23" fmla="*/ 14 h 56"/>
                <a:gd name="T24" fmla="*/ 48 w 56"/>
                <a:gd name="T25" fmla="*/ 9 h 56"/>
                <a:gd name="T26" fmla="*/ 42 w 56"/>
                <a:gd name="T27" fmla="*/ 5 h 56"/>
                <a:gd name="T28" fmla="*/ 35 w 56"/>
                <a:gd name="T29" fmla="*/ 2 h 56"/>
                <a:gd name="T30" fmla="*/ 28 w 56"/>
                <a:gd name="T31" fmla="*/ 0 h 56"/>
                <a:gd name="T32" fmla="*/ 21 w 56"/>
                <a:gd name="T33" fmla="*/ 2 h 56"/>
                <a:gd name="T34" fmla="*/ 14 w 56"/>
                <a:gd name="T35" fmla="*/ 5 h 56"/>
                <a:gd name="T36" fmla="*/ 9 w 56"/>
                <a:gd name="T37" fmla="*/ 9 h 56"/>
                <a:gd name="T38" fmla="*/ 5 w 56"/>
                <a:gd name="T39" fmla="*/ 14 h 56"/>
                <a:gd name="T40" fmla="*/ 2 w 56"/>
                <a:gd name="T41" fmla="*/ 21 h 56"/>
                <a:gd name="T42" fmla="*/ 0 w 56"/>
                <a:gd name="T43" fmla="*/ 28 h 56"/>
                <a:gd name="T44" fmla="*/ 2 w 56"/>
                <a:gd name="T45" fmla="*/ 35 h 56"/>
                <a:gd name="T46" fmla="*/ 5 w 56"/>
                <a:gd name="T47" fmla="*/ 42 h 56"/>
                <a:gd name="T48" fmla="*/ 9 w 56"/>
                <a:gd name="T49" fmla="*/ 48 h 56"/>
                <a:gd name="T50" fmla="*/ 9 w 56"/>
                <a:gd name="T51" fmla="*/ 4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6">
                  <a:moveTo>
                    <a:pt x="9" y="48"/>
                  </a:moveTo>
                  <a:lnTo>
                    <a:pt x="14" y="52"/>
                  </a:lnTo>
                  <a:lnTo>
                    <a:pt x="21" y="55"/>
                  </a:lnTo>
                  <a:lnTo>
                    <a:pt x="28" y="56"/>
                  </a:lnTo>
                  <a:lnTo>
                    <a:pt x="35" y="55"/>
                  </a:lnTo>
                  <a:lnTo>
                    <a:pt x="42" y="52"/>
                  </a:lnTo>
                  <a:lnTo>
                    <a:pt x="48" y="48"/>
                  </a:lnTo>
                  <a:lnTo>
                    <a:pt x="52" y="42"/>
                  </a:lnTo>
                  <a:lnTo>
                    <a:pt x="55" y="35"/>
                  </a:lnTo>
                  <a:lnTo>
                    <a:pt x="56" y="28"/>
                  </a:lnTo>
                  <a:lnTo>
                    <a:pt x="55" y="21"/>
                  </a:lnTo>
                  <a:lnTo>
                    <a:pt x="52" y="14"/>
                  </a:lnTo>
                  <a:lnTo>
                    <a:pt x="48" y="9"/>
                  </a:lnTo>
                  <a:lnTo>
                    <a:pt x="42" y="5"/>
                  </a:lnTo>
                  <a:lnTo>
                    <a:pt x="35" y="2"/>
                  </a:lnTo>
                  <a:lnTo>
                    <a:pt x="28" y="0"/>
                  </a:lnTo>
                  <a:lnTo>
                    <a:pt x="21" y="2"/>
                  </a:lnTo>
                  <a:lnTo>
                    <a:pt x="14" y="5"/>
                  </a:lnTo>
                  <a:lnTo>
                    <a:pt x="9" y="9"/>
                  </a:lnTo>
                  <a:lnTo>
                    <a:pt x="5" y="14"/>
                  </a:lnTo>
                  <a:lnTo>
                    <a:pt x="2" y="21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5" y="42"/>
                  </a:lnTo>
                  <a:lnTo>
                    <a:pt x="9" y="48"/>
                  </a:lnTo>
                  <a:lnTo>
                    <a:pt x="9" y="48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4" name="Freeform 97"/>
            <p:cNvSpPr>
              <a:spLocks/>
            </p:cNvSpPr>
            <p:nvPr/>
          </p:nvSpPr>
          <p:spPr bwMode="auto">
            <a:xfrm>
              <a:off x="7349182" y="2551113"/>
              <a:ext cx="88900" cy="88900"/>
            </a:xfrm>
            <a:custGeom>
              <a:avLst/>
              <a:gdLst>
                <a:gd name="T0" fmla="*/ 8 w 56"/>
                <a:gd name="T1" fmla="*/ 47 h 56"/>
                <a:gd name="T2" fmla="*/ 14 w 56"/>
                <a:gd name="T3" fmla="*/ 52 h 56"/>
                <a:gd name="T4" fmla="*/ 21 w 56"/>
                <a:gd name="T5" fmla="*/ 54 h 56"/>
                <a:gd name="T6" fmla="*/ 28 w 56"/>
                <a:gd name="T7" fmla="*/ 56 h 56"/>
                <a:gd name="T8" fmla="*/ 35 w 56"/>
                <a:gd name="T9" fmla="*/ 54 h 56"/>
                <a:gd name="T10" fmla="*/ 42 w 56"/>
                <a:gd name="T11" fmla="*/ 52 h 56"/>
                <a:gd name="T12" fmla="*/ 47 w 56"/>
                <a:gd name="T13" fmla="*/ 47 h 56"/>
                <a:gd name="T14" fmla="*/ 51 w 56"/>
                <a:gd name="T15" fmla="*/ 42 h 56"/>
                <a:gd name="T16" fmla="*/ 54 w 56"/>
                <a:gd name="T17" fmla="*/ 35 h 56"/>
                <a:gd name="T18" fmla="*/ 56 w 56"/>
                <a:gd name="T19" fmla="*/ 28 h 56"/>
                <a:gd name="T20" fmla="*/ 54 w 56"/>
                <a:gd name="T21" fmla="*/ 21 h 56"/>
                <a:gd name="T22" fmla="*/ 51 w 56"/>
                <a:gd name="T23" fmla="*/ 14 h 56"/>
                <a:gd name="T24" fmla="*/ 47 w 56"/>
                <a:gd name="T25" fmla="*/ 8 h 56"/>
                <a:gd name="T26" fmla="*/ 42 w 56"/>
                <a:gd name="T27" fmla="*/ 4 h 56"/>
                <a:gd name="T28" fmla="*/ 35 w 56"/>
                <a:gd name="T29" fmla="*/ 1 h 56"/>
                <a:gd name="T30" fmla="*/ 28 w 56"/>
                <a:gd name="T31" fmla="*/ 0 h 56"/>
                <a:gd name="T32" fmla="*/ 21 w 56"/>
                <a:gd name="T33" fmla="*/ 1 h 56"/>
                <a:gd name="T34" fmla="*/ 14 w 56"/>
                <a:gd name="T35" fmla="*/ 4 h 56"/>
                <a:gd name="T36" fmla="*/ 8 w 56"/>
                <a:gd name="T37" fmla="*/ 8 h 56"/>
                <a:gd name="T38" fmla="*/ 4 w 56"/>
                <a:gd name="T39" fmla="*/ 14 h 56"/>
                <a:gd name="T40" fmla="*/ 1 w 56"/>
                <a:gd name="T41" fmla="*/ 21 h 56"/>
                <a:gd name="T42" fmla="*/ 0 w 56"/>
                <a:gd name="T43" fmla="*/ 28 h 56"/>
                <a:gd name="T44" fmla="*/ 1 w 56"/>
                <a:gd name="T45" fmla="*/ 35 h 56"/>
                <a:gd name="T46" fmla="*/ 4 w 56"/>
                <a:gd name="T47" fmla="*/ 42 h 56"/>
                <a:gd name="T48" fmla="*/ 8 w 56"/>
                <a:gd name="T49" fmla="*/ 47 h 56"/>
                <a:gd name="T50" fmla="*/ 8 w 56"/>
                <a:gd name="T51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6">
                  <a:moveTo>
                    <a:pt x="8" y="47"/>
                  </a:moveTo>
                  <a:lnTo>
                    <a:pt x="14" y="52"/>
                  </a:lnTo>
                  <a:lnTo>
                    <a:pt x="21" y="54"/>
                  </a:lnTo>
                  <a:lnTo>
                    <a:pt x="28" y="56"/>
                  </a:lnTo>
                  <a:lnTo>
                    <a:pt x="35" y="54"/>
                  </a:lnTo>
                  <a:lnTo>
                    <a:pt x="42" y="52"/>
                  </a:lnTo>
                  <a:lnTo>
                    <a:pt x="47" y="47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6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7" y="8"/>
                  </a:lnTo>
                  <a:lnTo>
                    <a:pt x="42" y="4"/>
                  </a:lnTo>
                  <a:lnTo>
                    <a:pt x="35" y="1"/>
                  </a:lnTo>
                  <a:lnTo>
                    <a:pt x="28" y="0"/>
                  </a:lnTo>
                  <a:lnTo>
                    <a:pt x="21" y="1"/>
                  </a:lnTo>
                  <a:lnTo>
                    <a:pt x="14" y="4"/>
                  </a:lnTo>
                  <a:lnTo>
                    <a:pt x="8" y="8"/>
                  </a:lnTo>
                  <a:lnTo>
                    <a:pt x="4" y="14"/>
                  </a:lnTo>
                  <a:lnTo>
                    <a:pt x="1" y="21"/>
                  </a:lnTo>
                  <a:lnTo>
                    <a:pt x="0" y="28"/>
                  </a:lnTo>
                  <a:lnTo>
                    <a:pt x="1" y="35"/>
                  </a:lnTo>
                  <a:lnTo>
                    <a:pt x="4" y="42"/>
                  </a:lnTo>
                  <a:lnTo>
                    <a:pt x="8" y="47"/>
                  </a:lnTo>
                  <a:lnTo>
                    <a:pt x="8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5" name="Freeform 98"/>
            <p:cNvSpPr>
              <a:spLocks/>
            </p:cNvSpPr>
            <p:nvPr/>
          </p:nvSpPr>
          <p:spPr bwMode="auto">
            <a:xfrm>
              <a:off x="8146107" y="2551113"/>
              <a:ext cx="88900" cy="88900"/>
            </a:xfrm>
            <a:custGeom>
              <a:avLst/>
              <a:gdLst>
                <a:gd name="T0" fmla="*/ 9 w 56"/>
                <a:gd name="T1" fmla="*/ 47 h 56"/>
                <a:gd name="T2" fmla="*/ 14 w 56"/>
                <a:gd name="T3" fmla="*/ 52 h 56"/>
                <a:gd name="T4" fmla="*/ 21 w 56"/>
                <a:gd name="T5" fmla="*/ 54 h 56"/>
                <a:gd name="T6" fmla="*/ 28 w 56"/>
                <a:gd name="T7" fmla="*/ 56 h 56"/>
                <a:gd name="T8" fmla="*/ 35 w 56"/>
                <a:gd name="T9" fmla="*/ 54 h 56"/>
                <a:gd name="T10" fmla="*/ 42 w 56"/>
                <a:gd name="T11" fmla="*/ 52 h 56"/>
                <a:gd name="T12" fmla="*/ 48 w 56"/>
                <a:gd name="T13" fmla="*/ 47 h 56"/>
                <a:gd name="T14" fmla="*/ 52 w 56"/>
                <a:gd name="T15" fmla="*/ 42 h 56"/>
                <a:gd name="T16" fmla="*/ 54 w 56"/>
                <a:gd name="T17" fmla="*/ 35 h 56"/>
                <a:gd name="T18" fmla="*/ 56 w 56"/>
                <a:gd name="T19" fmla="*/ 28 h 56"/>
                <a:gd name="T20" fmla="*/ 54 w 56"/>
                <a:gd name="T21" fmla="*/ 21 h 56"/>
                <a:gd name="T22" fmla="*/ 52 w 56"/>
                <a:gd name="T23" fmla="*/ 14 h 56"/>
                <a:gd name="T24" fmla="*/ 48 w 56"/>
                <a:gd name="T25" fmla="*/ 8 h 56"/>
                <a:gd name="T26" fmla="*/ 42 w 56"/>
                <a:gd name="T27" fmla="*/ 4 h 56"/>
                <a:gd name="T28" fmla="*/ 35 w 56"/>
                <a:gd name="T29" fmla="*/ 1 h 56"/>
                <a:gd name="T30" fmla="*/ 28 w 56"/>
                <a:gd name="T31" fmla="*/ 0 h 56"/>
                <a:gd name="T32" fmla="*/ 21 w 56"/>
                <a:gd name="T33" fmla="*/ 1 h 56"/>
                <a:gd name="T34" fmla="*/ 14 w 56"/>
                <a:gd name="T35" fmla="*/ 4 h 56"/>
                <a:gd name="T36" fmla="*/ 9 w 56"/>
                <a:gd name="T37" fmla="*/ 8 h 56"/>
                <a:gd name="T38" fmla="*/ 4 w 56"/>
                <a:gd name="T39" fmla="*/ 14 h 56"/>
                <a:gd name="T40" fmla="*/ 2 w 56"/>
                <a:gd name="T41" fmla="*/ 21 h 56"/>
                <a:gd name="T42" fmla="*/ 0 w 56"/>
                <a:gd name="T43" fmla="*/ 28 h 56"/>
                <a:gd name="T44" fmla="*/ 2 w 56"/>
                <a:gd name="T45" fmla="*/ 35 h 56"/>
                <a:gd name="T46" fmla="*/ 4 w 56"/>
                <a:gd name="T47" fmla="*/ 42 h 56"/>
                <a:gd name="T48" fmla="*/ 9 w 56"/>
                <a:gd name="T49" fmla="*/ 47 h 56"/>
                <a:gd name="T50" fmla="*/ 9 w 56"/>
                <a:gd name="T51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6">
                  <a:moveTo>
                    <a:pt x="9" y="47"/>
                  </a:moveTo>
                  <a:lnTo>
                    <a:pt x="14" y="52"/>
                  </a:lnTo>
                  <a:lnTo>
                    <a:pt x="21" y="54"/>
                  </a:lnTo>
                  <a:lnTo>
                    <a:pt x="28" y="56"/>
                  </a:lnTo>
                  <a:lnTo>
                    <a:pt x="35" y="54"/>
                  </a:lnTo>
                  <a:lnTo>
                    <a:pt x="42" y="52"/>
                  </a:lnTo>
                  <a:lnTo>
                    <a:pt x="48" y="47"/>
                  </a:lnTo>
                  <a:lnTo>
                    <a:pt x="52" y="42"/>
                  </a:lnTo>
                  <a:lnTo>
                    <a:pt x="54" y="35"/>
                  </a:lnTo>
                  <a:lnTo>
                    <a:pt x="56" y="28"/>
                  </a:lnTo>
                  <a:lnTo>
                    <a:pt x="54" y="21"/>
                  </a:lnTo>
                  <a:lnTo>
                    <a:pt x="52" y="14"/>
                  </a:lnTo>
                  <a:lnTo>
                    <a:pt x="48" y="8"/>
                  </a:lnTo>
                  <a:lnTo>
                    <a:pt x="42" y="4"/>
                  </a:lnTo>
                  <a:lnTo>
                    <a:pt x="35" y="1"/>
                  </a:lnTo>
                  <a:lnTo>
                    <a:pt x="28" y="0"/>
                  </a:lnTo>
                  <a:lnTo>
                    <a:pt x="21" y="1"/>
                  </a:lnTo>
                  <a:lnTo>
                    <a:pt x="14" y="4"/>
                  </a:lnTo>
                  <a:lnTo>
                    <a:pt x="9" y="8"/>
                  </a:lnTo>
                  <a:lnTo>
                    <a:pt x="4" y="14"/>
                  </a:lnTo>
                  <a:lnTo>
                    <a:pt x="2" y="21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4" y="42"/>
                  </a:lnTo>
                  <a:lnTo>
                    <a:pt x="9" y="47"/>
                  </a:lnTo>
                  <a:lnTo>
                    <a:pt x="9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4" name="Line 107"/>
            <p:cNvSpPr>
              <a:spLocks noChangeShapeType="1"/>
            </p:cNvSpPr>
            <p:nvPr/>
          </p:nvSpPr>
          <p:spPr bwMode="auto">
            <a:xfrm flipV="1">
              <a:off x="8185794" y="2725738"/>
              <a:ext cx="0" cy="11430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5" name="Line 108"/>
            <p:cNvSpPr>
              <a:spLocks noChangeShapeType="1"/>
            </p:cNvSpPr>
            <p:nvPr/>
          </p:nvSpPr>
          <p:spPr bwMode="auto">
            <a:xfrm flipV="1">
              <a:off x="8185794" y="2657475"/>
              <a:ext cx="0" cy="6826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6" name="Line 109"/>
            <p:cNvSpPr>
              <a:spLocks noChangeShapeType="1"/>
            </p:cNvSpPr>
            <p:nvPr/>
          </p:nvSpPr>
          <p:spPr bwMode="auto">
            <a:xfrm flipV="1">
              <a:off x="7384107" y="2771775"/>
              <a:ext cx="0" cy="952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7" name="Line 110"/>
            <p:cNvSpPr>
              <a:spLocks noChangeShapeType="1"/>
            </p:cNvSpPr>
            <p:nvPr/>
          </p:nvSpPr>
          <p:spPr bwMode="auto">
            <a:xfrm flipV="1">
              <a:off x="7384107" y="2703513"/>
              <a:ext cx="0" cy="6826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8" name="Line 111"/>
            <p:cNvSpPr>
              <a:spLocks noChangeShapeType="1"/>
            </p:cNvSpPr>
            <p:nvPr/>
          </p:nvSpPr>
          <p:spPr bwMode="auto">
            <a:xfrm flipH="1">
              <a:off x="7384107" y="2725738"/>
              <a:ext cx="801688" cy="46038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9" name="Line 112"/>
            <p:cNvSpPr>
              <a:spLocks noChangeShapeType="1"/>
            </p:cNvSpPr>
            <p:nvPr/>
          </p:nvSpPr>
          <p:spPr bwMode="auto">
            <a:xfrm flipV="1">
              <a:off x="6617344" y="2771775"/>
              <a:ext cx="0" cy="84138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0" name="Line 113"/>
            <p:cNvSpPr>
              <a:spLocks noChangeShapeType="1"/>
            </p:cNvSpPr>
            <p:nvPr/>
          </p:nvSpPr>
          <p:spPr bwMode="auto">
            <a:xfrm flipV="1">
              <a:off x="6617344" y="2673350"/>
              <a:ext cx="0" cy="98425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1" name="Freeform 114"/>
            <p:cNvSpPr>
              <a:spLocks/>
            </p:cNvSpPr>
            <p:nvPr/>
          </p:nvSpPr>
          <p:spPr bwMode="auto">
            <a:xfrm>
              <a:off x="5679132" y="2771775"/>
              <a:ext cx="938213" cy="361950"/>
            </a:xfrm>
            <a:custGeom>
              <a:avLst/>
              <a:gdLst>
                <a:gd name="T0" fmla="*/ 591 w 591"/>
                <a:gd name="T1" fmla="*/ 0 h 228"/>
                <a:gd name="T2" fmla="*/ 586 w 591"/>
                <a:gd name="T3" fmla="*/ 0 h 228"/>
                <a:gd name="T4" fmla="*/ 0 w 591"/>
                <a:gd name="T5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1" h="228">
                  <a:moveTo>
                    <a:pt x="591" y="0"/>
                  </a:moveTo>
                  <a:lnTo>
                    <a:pt x="586" y="0"/>
                  </a:lnTo>
                  <a:lnTo>
                    <a:pt x="0" y="228"/>
                  </a:lnTo>
                </a:path>
              </a:pathLst>
            </a:cu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0" name="Line 123"/>
            <p:cNvSpPr>
              <a:spLocks noChangeShapeType="1"/>
            </p:cNvSpPr>
            <p:nvPr/>
          </p:nvSpPr>
          <p:spPr bwMode="auto">
            <a:xfrm flipH="1">
              <a:off x="6617344" y="2771775"/>
              <a:ext cx="766763" cy="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5" name="Freeform 148"/>
            <p:cNvSpPr>
              <a:spLocks/>
            </p:cNvSpPr>
            <p:nvPr/>
          </p:nvSpPr>
          <p:spPr bwMode="auto">
            <a:xfrm>
              <a:off x="5637857" y="3090863"/>
              <a:ext cx="85725" cy="87313"/>
            </a:xfrm>
            <a:custGeom>
              <a:avLst/>
              <a:gdLst>
                <a:gd name="T0" fmla="*/ 26 w 54"/>
                <a:gd name="T1" fmla="*/ 55 h 55"/>
                <a:gd name="T2" fmla="*/ 34 w 54"/>
                <a:gd name="T3" fmla="*/ 54 h 55"/>
                <a:gd name="T4" fmla="*/ 40 w 54"/>
                <a:gd name="T5" fmla="*/ 51 h 55"/>
                <a:gd name="T6" fmla="*/ 46 w 54"/>
                <a:gd name="T7" fmla="*/ 47 h 55"/>
                <a:gd name="T8" fmla="*/ 51 w 54"/>
                <a:gd name="T9" fmla="*/ 41 h 55"/>
                <a:gd name="T10" fmla="*/ 54 w 54"/>
                <a:gd name="T11" fmla="*/ 34 h 55"/>
                <a:gd name="T12" fmla="*/ 54 w 54"/>
                <a:gd name="T13" fmla="*/ 27 h 55"/>
                <a:gd name="T14" fmla="*/ 54 w 54"/>
                <a:gd name="T15" fmla="*/ 20 h 55"/>
                <a:gd name="T16" fmla="*/ 51 w 54"/>
                <a:gd name="T17" fmla="*/ 13 h 55"/>
                <a:gd name="T18" fmla="*/ 46 w 54"/>
                <a:gd name="T19" fmla="*/ 8 h 55"/>
                <a:gd name="T20" fmla="*/ 40 w 54"/>
                <a:gd name="T21" fmla="*/ 2 h 55"/>
                <a:gd name="T22" fmla="*/ 34 w 54"/>
                <a:gd name="T23" fmla="*/ 1 h 55"/>
                <a:gd name="T24" fmla="*/ 26 w 54"/>
                <a:gd name="T25" fmla="*/ 0 h 55"/>
                <a:gd name="T26" fmla="*/ 19 w 54"/>
                <a:gd name="T27" fmla="*/ 1 h 55"/>
                <a:gd name="T28" fmla="*/ 12 w 54"/>
                <a:gd name="T29" fmla="*/ 2 h 55"/>
                <a:gd name="T30" fmla="*/ 7 w 54"/>
                <a:gd name="T31" fmla="*/ 8 h 55"/>
                <a:gd name="T32" fmla="*/ 2 w 54"/>
                <a:gd name="T33" fmla="*/ 13 h 55"/>
                <a:gd name="T34" fmla="*/ 0 w 54"/>
                <a:gd name="T35" fmla="*/ 20 h 55"/>
                <a:gd name="T36" fmla="*/ 0 w 54"/>
                <a:gd name="T37" fmla="*/ 27 h 55"/>
                <a:gd name="T38" fmla="*/ 0 w 54"/>
                <a:gd name="T39" fmla="*/ 34 h 55"/>
                <a:gd name="T40" fmla="*/ 2 w 54"/>
                <a:gd name="T41" fmla="*/ 41 h 55"/>
                <a:gd name="T42" fmla="*/ 7 w 54"/>
                <a:gd name="T43" fmla="*/ 47 h 55"/>
                <a:gd name="T44" fmla="*/ 12 w 54"/>
                <a:gd name="T45" fmla="*/ 51 h 55"/>
                <a:gd name="T46" fmla="*/ 19 w 54"/>
                <a:gd name="T47" fmla="*/ 54 h 55"/>
                <a:gd name="T48" fmla="*/ 26 w 54"/>
                <a:gd name="T49" fmla="*/ 55 h 55"/>
                <a:gd name="T50" fmla="*/ 26 w 54"/>
                <a:gd name="T5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55">
                  <a:moveTo>
                    <a:pt x="26" y="55"/>
                  </a:moveTo>
                  <a:lnTo>
                    <a:pt x="34" y="54"/>
                  </a:lnTo>
                  <a:lnTo>
                    <a:pt x="40" y="51"/>
                  </a:lnTo>
                  <a:lnTo>
                    <a:pt x="46" y="47"/>
                  </a:lnTo>
                  <a:lnTo>
                    <a:pt x="51" y="41"/>
                  </a:lnTo>
                  <a:lnTo>
                    <a:pt x="54" y="34"/>
                  </a:lnTo>
                  <a:lnTo>
                    <a:pt x="54" y="27"/>
                  </a:lnTo>
                  <a:lnTo>
                    <a:pt x="54" y="20"/>
                  </a:lnTo>
                  <a:lnTo>
                    <a:pt x="51" y="13"/>
                  </a:lnTo>
                  <a:lnTo>
                    <a:pt x="46" y="8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6" y="0"/>
                  </a:lnTo>
                  <a:lnTo>
                    <a:pt x="19" y="1"/>
                  </a:lnTo>
                  <a:lnTo>
                    <a:pt x="12" y="2"/>
                  </a:lnTo>
                  <a:lnTo>
                    <a:pt x="7" y="8"/>
                  </a:lnTo>
                  <a:lnTo>
                    <a:pt x="2" y="13"/>
                  </a:lnTo>
                  <a:lnTo>
                    <a:pt x="0" y="20"/>
                  </a:lnTo>
                  <a:lnTo>
                    <a:pt x="0" y="27"/>
                  </a:lnTo>
                  <a:lnTo>
                    <a:pt x="0" y="34"/>
                  </a:lnTo>
                  <a:lnTo>
                    <a:pt x="2" y="41"/>
                  </a:lnTo>
                  <a:lnTo>
                    <a:pt x="7" y="47"/>
                  </a:lnTo>
                  <a:lnTo>
                    <a:pt x="12" y="51"/>
                  </a:lnTo>
                  <a:lnTo>
                    <a:pt x="19" y="54"/>
                  </a:lnTo>
                  <a:lnTo>
                    <a:pt x="26" y="55"/>
                  </a:lnTo>
                  <a:lnTo>
                    <a:pt x="26" y="55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6" name="Freeform 149"/>
            <p:cNvSpPr>
              <a:spLocks/>
            </p:cNvSpPr>
            <p:nvPr/>
          </p:nvSpPr>
          <p:spPr bwMode="auto">
            <a:xfrm>
              <a:off x="6574482" y="2727325"/>
              <a:ext cx="87313" cy="88900"/>
            </a:xfrm>
            <a:custGeom>
              <a:avLst/>
              <a:gdLst>
                <a:gd name="T0" fmla="*/ 27 w 55"/>
                <a:gd name="T1" fmla="*/ 56 h 56"/>
                <a:gd name="T2" fmla="*/ 34 w 55"/>
                <a:gd name="T3" fmla="*/ 55 h 56"/>
                <a:gd name="T4" fmla="*/ 41 w 55"/>
                <a:gd name="T5" fmla="*/ 52 h 56"/>
                <a:gd name="T6" fmla="*/ 47 w 55"/>
                <a:gd name="T7" fmla="*/ 48 h 56"/>
                <a:gd name="T8" fmla="*/ 51 w 55"/>
                <a:gd name="T9" fmla="*/ 42 h 56"/>
                <a:gd name="T10" fmla="*/ 54 w 55"/>
                <a:gd name="T11" fmla="*/ 35 h 56"/>
                <a:gd name="T12" fmla="*/ 55 w 55"/>
                <a:gd name="T13" fmla="*/ 28 h 56"/>
                <a:gd name="T14" fmla="*/ 54 w 55"/>
                <a:gd name="T15" fmla="*/ 21 h 56"/>
                <a:gd name="T16" fmla="*/ 51 w 55"/>
                <a:gd name="T17" fmla="*/ 14 h 56"/>
                <a:gd name="T18" fmla="*/ 47 w 55"/>
                <a:gd name="T19" fmla="*/ 9 h 56"/>
                <a:gd name="T20" fmla="*/ 41 w 55"/>
                <a:gd name="T21" fmla="*/ 5 h 56"/>
                <a:gd name="T22" fmla="*/ 34 w 55"/>
                <a:gd name="T23" fmla="*/ 2 h 56"/>
                <a:gd name="T24" fmla="*/ 27 w 55"/>
                <a:gd name="T25" fmla="*/ 0 h 56"/>
                <a:gd name="T26" fmla="*/ 20 w 55"/>
                <a:gd name="T27" fmla="*/ 2 h 56"/>
                <a:gd name="T28" fmla="*/ 13 w 55"/>
                <a:gd name="T29" fmla="*/ 5 h 56"/>
                <a:gd name="T30" fmla="*/ 8 w 55"/>
                <a:gd name="T31" fmla="*/ 9 h 56"/>
                <a:gd name="T32" fmla="*/ 4 w 55"/>
                <a:gd name="T33" fmla="*/ 14 h 56"/>
                <a:gd name="T34" fmla="*/ 1 w 55"/>
                <a:gd name="T35" fmla="*/ 21 h 56"/>
                <a:gd name="T36" fmla="*/ 0 w 55"/>
                <a:gd name="T37" fmla="*/ 28 h 56"/>
                <a:gd name="T38" fmla="*/ 1 w 55"/>
                <a:gd name="T39" fmla="*/ 35 h 56"/>
                <a:gd name="T40" fmla="*/ 4 w 55"/>
                <a:gd name="T41" fmla="*/ 42 h 56"/>
                <a:gd name="T42" fmla="*/ 8 w 55"/>
                <a:gd name="T43" fmla="*/ 48 h 56"/>
                <a:gd name="T44" fmla="*/ 13 w 55"/>
                <a:gd name="T45" fmla="*/ 52 h 56"/>
                <a:gd name="T46" fmla="*/ 20 w 55"/>
                <a:gd name="T47" fmla="*/ 55 h 56"/>
                <a:gd name="T48" fmla="*/ 27 w 55"/>
                <a:gd name="T49" fmla="*/ 56 h 56"/>
                <a:gd name="T50" fmla="*/ 27 w 55"/>
                <a:gd name="T5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56">
                  <a:moveTo>
                    <a:pt x="27" y="56"/>
                  </a:moveTo>
                  <a:lnTo>
                    <a:pt x="34" y="55"/>
                  </a:lnTo>
                  <a:lnTo>
                    <a:pt x="41" y="52"/>
                  </a:lnTo>
                  <a:lnTo>
                    <a:pt x="47" y="48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5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7" y="9"/>
                  </a:lnTo>
                  <a:lnTo>
                    <a:pt x="41" y="5"/>
                  </a:lnTo>
                  <a:lnTo>
                    <a:pt x="34" y="2"/>
                  </a:lnTo>
                  <a:lnTo>
                    <a:pt x="27" y="0"/>
                  </a:lnTo>
                  <a:lnTo>
                    <a:pt x="20" y="2"/>
                  </a:lnTo>
                  <a:lnTo>
                    <a:pt x="13" y="5"/>
                  </a:lnTo>
                  <a:lnTo>
                    <a:pt x="8" y="9"/>
                  </a:lnTo>
                  <a:lnTo>
                    <a:pt x="4" y="14"/>
                  </a:lnTo>
                  <a:lnTo>
                    <a:pt x="1" y="21"/>
                  </a:lnTo>
                  <a:lnTo>
                    <a:pt x="0" y="28"/>
                  </a:lnTo>
                  <a:lnTo>
                    <a:pt x="1" y="35"/>
                  </a:lnTo>
                  <a:lnTo>
                    <a:pt x="4" y="42"/>
                  </a:lnTo>
                  <a:lnTo>
                    <a:pt x="8" y="48"/>
                  </a:lnTo>
                  <a:lnTo>
                    <a:pt x="13" y="52"/>
                  </a:lnTo>
                  <a:lnTo>
                    <a:pt x="20" y="55"/>
                  </a:lnTo>
                  <a:lnTo>
                    <a:pt x="27" y="56"/>
                  </a:lnTo>
                  <a:lnTo>
                    <a:pt x="27" y="56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7" name="Freeform 150"/>
            <p:cNvSpPr>
              <a:spLocks/>
            </p:cNvSpPr>
            <p:nvPr/>
          </p:nvSpPr>
          <p:spPr bwMode="auto">
            <a:xfrm>
              <a:off x="7342832" y="2727325"/>
              <a:ext cx="85725" cy="88900"/>
            </a:xfrm>
            <a:custGeom>
              <a:avLst/>
              <a:gdLst>
                <a:gd name="T0" fmla="*/ 26 w 54"/>
                <a:gd name="T1" fmla="*/ 56 h 56"/>
                <a:gd name="T2" fmla="*/ 35 w 54"/>
                <a:gd name="T3" fmla="*/ 55 h 56"/>
                <a:gd name="T4" fmla="*/ 40 w 54"/>
                <a:gd name="T5" fmla="*/ 52 h 56"/>
                <a:gd name="T6" fmla="*/ 46 w 54"/>
                <a:gd name="T7" fmla="*/ 48 h 56"/>
                <a:gd name="T8" fmla="*/ 51 w 54"/>
                <a:gd name="T9" fmla="*/ 42 h 56"/>
                <a:gd name="T10" fmla="*/ 54 w 54"/>
                <a:gd name="T11" fmla="*/ 35 h 56"/>
                <a:gd name="T12" fmla="*/ 54 w 54"/>
                <a:gd name="T13" fmla="*/ 28 h 56"/>
                <a:gd name="T14" fmla="*/ 54 w 54"/>
                <a:gd name="T15" fmla="*/ 21 h 56"/>
                <a:gd name="T16" fmla="*/ 51 w 54"/>
                <a:gd name="T17" fmla="*/ 14 h 56"/>
                <a:gd name="T18" fmla="*/ 46 w 54"/>
                <a:gd name="T19" fmla="*/ 9 h 56"/>
                <a:gd name="T20" fmla="*/ 40 w 54"/>
                <a:gd name="T21" fmla="*/ 5 h 56"/>
                <a:gd name="T22" fmla="*/ 35 w 54"/>
                <a:gd name="T23" fmla="*/ 2 h 56"/>
                <a:gd name="T24" fmla="*/ 26 w 54"/>
                <a:gd name="T25" fmla="*/ 0 h 56"/>
                <a:gd name="T26" fmla="*/ 19 w 54"/>
                <a:gd name="T27" fmla="*/ 2 h 56"/>
                <a:gd name="T28" fmla="*/ 14 w 54"/>
                <a:gd name="T29" fmla="*/ 5 h 56"/>
                <a:gd name="T30" fmla="*/ 7 w 54"/>
                <a:gd name="T31" fmla="*/ 9 h 56"/>
                <a:gd name="T32" fmla="*/ 3 w 54"/>
                <a:gd name="T33" fmla="*/ 14 h 56"/>
                <a:gd name="T34" fmla="*/ 0 w 54"/>
                <a:gd name="T35" fmla="*/ 21 h 56"/>
                <a:gd name="T36" fmla="*/ 0 w 54"/>
                <a:gd name="T37" fmla="*/ 28 h 56"/>
                <a:gd name="T38" fmla="*/ 0 w 54"/>
                <a:gd name="T39" fmla="*/ 35 h 56"/>
                <a:gd name="T40" fmla="*/ 3 w 54"/>
                <a:gd name="T41" fmla="*/ 42 h 56"/>
                <a:gd name="T42" fmla="*/ 7 w 54"/>
                <a:gd name="T43" fmla="*/ 48 h 56"/>
                <a:gd name="T44" fmla="*/ 14 w 54"/>
                <a:gd name="T45" fmla="*/ 52 h 56"/>
                <a:gd name="T46" fmla="*/ 19 w 54"/>
                <a:gd name="T47" fmla="*/ 55 h 56"/>
                <a:gd name="T48" fmla="*/ 26 w 54"/>
                <a:gd name="T49" fmla="*/ 56 h 56"/>
                <a:gd name="T50" fmla="*/ 26 w 54"/>
                <a:gd name="T5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56">
                  <a:moveTo>
                    <a:pt x="26" y="56"/>
                  </a:moveTo>
                  <a:lnTo>
                    <a:pt x="35" y="55"/>
                  </a:lnTo>
                  <a:lnTo>
                    <a:pt x="40" y="52"/>
                  </a:lnTo>
                  <a:lnTo>
                    <a:pt x="46" y="48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6" y="9"/>
                  </a:lnTo>
                  <a:lnTo>
                    <a:pt x="40" y="5"/>
                  </a:lnTo>
                  <a:lnTo>
                    <a:pt x="35" y="2"/>
                  </a:lnTo>
                  <a:lnTo>
                    <a:pt x="26" y="0"/>
                  </a:lnTo>
                  <a:lnTo>
                    <a:pt x="19" y="2"/>
                  </a:lnTo>
                  <a:lnTo>
                    <a:pt x="14" y="5"/>
                  </a:lnTo>
                  <a:lnTo>
                    <a:pt x="7" y="9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2"/>
                  </a:lnTo>
                  <a:lnTo>
                    <a:pt x="7" y="48"/>
                  </a:lnTo>
                  <a:lnTo>
                    <a:pt x="14" y="52"/>
                  </a:lnTo>
                  <a:lnTo>
                    <a:pt x="19" y="55"/>
                  </a:lnTo>
                  <a:lnTo>
                    <a:pt x="26" y="56"/>
                  </a:lnTo>
                  <a:lnTo>
                    <a:pt x="26" y="56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8" name="Freeform 151"/>
            <p:cNvSpPr>
              <a:spLocks/>
            </p:cNvSpPr>
            <p:nvPr/>
          </p:nvSpPr>
          <p:spPr bwMode="auto">
            <a:xfrm>
              <a:off x="8144519" y="2681288"/>
              <a:ext cx="85725" cy="88900"/>
            </a:xfrm>
            <a:custGeom>
              <a:avLst/>
              <a:gdLst>
                <a:gd name="T0" fmla="*/ 26 w 54"/>
                <a:gd name="T1" fmla="*/ 56 h 56"/>
                <a:gd name="T2" fmla="*/ 35 w 54"/>
                <a:gd name="T3" fmla="*/ 54 h 56"/>
                <a:gd name="T4" fmla="*/ 40 w 54"/>
                <a:gd name="T5" fmla="*/ 52 h 56"/>
                <a:gd name="T6" fmla="*/ 46 w 54"/>
                <a:gd name="T7" fmla="*/ 47 h 56"/>
                <a:gd name="T8" fmla="*/ 51 w 54"/>
                <a:gd name="T9" fmla="*/ 42 h 56"/>
                <a:gd name="T10" fmla="*/ 54 w 54"/>
                <a:gd name="T11" fmla="*/ 35 h 56"/>
                <a:gd name="T12" fmla="*/ 54 w 54"/>
                <a:gd name="T13" fmla="*/ 28 h 56"/>
                <a:gd name="T14" fmla="*/ 54 w 54"/>
                <a:gd name="T15" fmla="*/ 21 h 56"/>
                <a:gd name="T16" fmla="*/ 51 w 54"/>
                <a:gd name="T17" fmla="*/ 14 h 56"/>
                <a:gd name="T18" fmla="*/ 46 w 54"/>
                <a:gd name="T19" fmla="*/ 9 h 56"/>
                <a:gd name="T20" fmla="*/ 40 w 54"/>
                <a:gd name="T21" fmla="*/ 4 h 56"/>
                <a:gd name="T22" fmla="*/ 35 w 54"/>
                <a:gd name="T23" fmla="*/ 2 h 56"/>
                <a:gd name="T24" fmla="*/ 26 w 54"/>
                <a:gd name="T25" fmla="*/ 0 h 56"/>
                <a:gd name="T26" fmla="*/ 19 w 54"/>
                <a:gd name="T27" fmla="*/ 2 h 56"/>
                <a:gd name="T28" fmla="*/ 14 w 54"/>
                <a:gd name="T29" fmla="*/ 4 h 56"/>
                <a:gd name="T30" fmla="*/ 7 w 54"/>
                <a:gd name="T31" fmla="*/ 9 h 56"/>
                <a:gd name="T32" fmla="*/ 3 w 54"/>
                <a:gd name="T33" fmla="*/ 14 h 56"/>
                <a:gd name="T34" fmla="*/ 0 w 54"/>
                <a:gd name="T35" fmla="*/ 21 h 56"/>
                <a:gd name="T36" fmla="*/ 0 w 54"/>
                <a:gd name="T37" fmla="*/ 28 h 56"/>
                <a:gd name="T38" fmla="*/ 0 w 54"/>
                <a:gd name="T39" fmla="*/ 35 h 56"/>
                <a:gd name="T40" fmla="*/ 3 w 54"/>
                <a:gd name="T41" fmla="*/ 42 h 56"/>
                <a:gd name="T42" fmla="*/ 7 w 54"/>
                <a:gd name="T43" fmla="*/ 47 h 56"/>
                <a:gd name="T44" fmla="*/ 14 w 54"/>
                <a:gd name="T45" fmla="*/ 52 h 56"/>
                <a:gd name="T46" fmla="*/ 19 w 54"/>
                <a:gd name="T47" fmla="*/ 54 h 56"/>
                <a:gd name="T48" fmla="*/ 26 w 54"/>
                <a:gd name="T49" fmla="*/ 56 h 56"/>
                <a:gd name="T50" fmla="*/ 26 w 54"/>
                <a:gd name="T5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56">
                  <a:moveTo>
                    <a:pt x="26" y="56"/>
                  </a:moveTo>
                  <a:lnTo>
                    <a:pt x="35" y="54"/>
                  </a:lnTo>
                  <a:lnTo>
                    <a:pt x="40" y="52"/>
                  </a:lnTo>
                  <a:lnTo>
                    <a:pt x="46" y="47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6" y="9"/>
                  </a:lnTo>
                  <a:lnTo>
                    <a:pt x="40" y="4"/>
                  </a:lnTo>
                  <a:lnTo>
                    <a:pt x="35" y="2"/>
                  </a:lnTo>
                  <a:lnTo>
                    <a:pt x="26" y="0"/>
                  </a:lnTo>
                  <a:lnTo>
                    <a:pt x="19" y="2"/>
                  </a:lnTo>
                  <a:lnTo>
                    <a:pt x="14" y="4"/>
                  </a:lnTo>
                  <a:lnTo>
                    <a:pt x="7" y="9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2"/>
                  </a:lnTo>
                  <a:lnTo>
                    <a:pt x="7" y="47"/>
                  </a:lnTo>
                  <a:lnTo>
                    <a:pt x="14" y="52"/>
                  </a:lnTo>
                  <a:lnTo>
                    <a:pt x="19" y="54"/>
                  </a:lnTo>
                  <a:lnTo>
                    <a:pt x="26" y="56"/>
                  </a:lnTo>
                  <a:lnTo>
                    <a:pt x="26" y="56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grpSp>
        <p:nvGrpSpPr>
          <p:cNvPr id="13" name="Groupe 4230"/>
          <p:cNvGrpSpPr/>
          <p:nvPr/>
        </p:nvGrpSpPr>
        <p:grpSpPr>
          <a:xfrm>
            <a:off x="5754379" y="4475033"/>
            <a:ext cx="2541588" cy="1524388"/>
            <a:chOff x="5604519" y="4581525"/>
            <a:chExt cx="2855913" cy="1712913"/>
          </a:xfrm>
        </p:grpSpPr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679132" y="4581525"/>
              <a:ext cx="2781300" cy="1638300"/>
            </a:xfrm>
            <a:custGeom>
              <a:avLst/>
              <a:gdLst>
                <a:gd name="T0" fmla="*/ 0 w 1752"/>
                <a:gd name="T1" fmla="*/ 0 h 1032"/>
                <a:gd name="T2" fmla="*/ 0 w 1752"/>
                <a:gd name="T3" fmla="*/ 1032 h 1032"/>
                <a:gd name="T4" fmla="*/ 1752 w 1752"/>
                <a:gd name="T5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52" h="1032">
                  <a:moveTo>
                    <a:pt x="0" y="0"/>
                  </a:moveTo>
                  <a:lnTo>
                    <a:pt x="0" y="1032"/>
                  </a:lnTo>
                  <a:lnTo>
                    <a:pt x="1752" y="103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8190557" y="6219825"/>
              <a:ext cx="0" cy="74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7390457" y="6219825"/>
              <a:ext cx="0" cy="74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6617344" y="6219825"/>
              <a:ext cx="0" cy="74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5679132" y="6219825"/>
              <a:ext cx="0" cy="74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5" name="Line 48"/>
            <p:cNvSpPr>
              <a:spLocks noChangeShapeType="1"/>
            </p:cNvSpPr>
            <p:nvPr/>
          </p:nvSpPr>
          <p:spPr bwMode="auto">
            <a:xfrm>
              <a:off x="5604519" y="4592638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6" name="Line 49"/>
            <p:cNvSpPr>
              <a:spLocks noChangeShapeType="1"/>
            </p:cNvSpPr>
            <p:nvPr/>
          </p:nvSpPr>
          <p:spPr bwMode="auto">
            <a:xfrm>
              <a:off x="5604519" y="4918075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7" name="Line 50"/>
            <p:cNvSpPr>
              <a:spLocks noChangeShapeType="1"/>
            </p:cNvSpPr>
            <p:nvPr/>
          </p:nvSpPr>
          <p:spPr bwMode="auto">
            <a:xfrm>
              <a:off x="5604519" y="5243513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8" name="Line 51"/>
            <p:cNvSpPr>
              <a:spLocks noChangeShapeType="1"/>
            </p:cNvSpPr>
            <p:nvPr/>
          </p:nvSpPr>
          <p:spPr bwMode="auto">
            <a:xfrm>
              <a:off x="5604519" y="5568950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9" name="Line 52"/>
            <p:cNvSpPr>
              <a:spLocks noChangeShapeType="1"/>
            </p:cNvSpPr>
            <p:nvPr/>
          </p:nvSpPr>
          <p:spPr bwMode="auto">
            <a:xfrm>
              <a:off x="5604519" y="5892800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20" name="Line 53"/>
            <p:cNvSpPr>
              <a:spLocks noChangeShapeType="1"/>
            </p:cNvSpPr>
            <p:nvPr/>
          </p:nvSpPr>
          <p:spPr bwMode="auto">
            <a:xfrm>
              <a:off x="5604519" y="6219825"/>
              <a:ext cx="746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1" name="Line 64"/>
            <p:cNvSpPr>
              <a:spLocks noChangeShapeType="1"/>
            </p:cNvSpPr>
            <p:nvPr/>
          </p:nvSpPr>
          <p:spPr bwMode="auto">
            <a:xfrm flipV="1">
              <a:off x="6614169" y="5153025"/>
              <a:ext cx="0" cy="1063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2" name="Line 65"/>
            <p:cNvSpPr>
              <a:spLocks noChangeShapeType="1"/>
            </p:cNvSpPr>
            <p:nvPr/>
          </p:nvSpPr>
          <p:spPr bwMode="auto">
            <a:xfrm flipV="1">
              <a:off x="6614169" y="5062538"/>
              <a:ext cx="0" cy="9048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3" name="Freeform 66"/>
            <p:cNvSpPr>
              <a:spLocks/>
            </p:cNvSpPr>
            <p:nvPr/>
          </p:nvSpPr>
          <p:spPr bwMode="auto">
            <a:xfrm>
              <a:off x="6614169" y="5143500"/>
              <a:ext cx="774700" cy="49213"/>
            </a:xfrm>
            <a:custGeom>
              <a:avLst/>
              <a:gdLst>
                <a:gd name="T0" fmla="*/ 488 w 488"/>
                <a:gd name="T1" fmla="*/ 31 h 31"/>
                <a:gd name="T2" fmla="*/ 5 w 488"/>
                <a:gd name="T3" fmla="*/ 0 h 31"/>
                <a:gd name="T4" fmla="*/ 0 w 488"/>
                <a:gd name="T5" fmla="*/ 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8" h="31">
                  <a:moveTo>
                    <a:pt x="488" y="31"/>
                  </a:moveTo>
                  <a:lnTo>
                    <a:pt x="5" y="0"/>
                  </a:lnTo>
                  <a:lnTo>
                    <a:pt x="0" y="6"/>
                  </a:lnTo>
                </a:path>
              </a:pathLst>
            </a:cu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4" name="Line 67"/>
            <p:cNvSpPr>
              <a:spLocks noChangeShapeType="1"/>
            </p:cNvSpPr>
            <p:nvPr/>
          </p:nvSpPr>
          <p:spPr bwMode="auto">
            <a:xfrm flipV="1">
              <a:off x="7388869" y="5192713"/>
              <a:ext cx="0" cy="10795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5" name="Line 68"/>
            <p:cNvSpPr>
              <a:spLocks noChangeShapeType="1"/>
            </p:cNvSpPr>
            <p:nvPr/>
          </p:nvSpPr>
          <p:spPr bwMode="auto">
            <a:xfrm flipV="1">
              <a:off x="7388869" y="5078413"/>
              <a:ext cx="0" cy="11430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6" name="Line 69"/>
            <p:cNvSpPr>
              <a:spLocks noChangeShapeType="1"/>
            </p:cNvSpPr>
            <p:nvPr/>
          </p:nvSpPr>
          <p:spPr bwMode="auto">
            <a:xfrm flipV="1">
              <a:off x="8185794" y="5508625"/>
              <a:ext cx="0" cy="8413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7" name="Line 70"/>
            <p:cNvSpPr>
              <a:spLocks noChangeShapeType="1"/>
            </p:cNvSpPr>
            <p:nvPr/>
          </p:nvSpPr>
          <p:spPr bwMode="auto">
            <a:xfrm flipH="1" flipV="1">
              <a:off x="8185794" y="5508625"/>
              <a:ext cx="9525" cy="158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8" name="Line 71"/>
            <p:cNvSpPr>
              <a:spLocks noChangeShapeType="1"/>
            </p:cNvSpPr>
            <p:nvPr/>
          </p:nvSpPr>
          <p:spPr bwMode="auto">
            <a:xfrm flipV="1">
              <a:off x="8185794" y="5408613"/>
              <a:ext cx="0" cy="10001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39" name="Line 72"/>
            <p:cNvSpPr>
              <a:spLocks noChangeShapeType="1"/>
            </p:cNvSpPr>
            <p:nvPr/>
          </p:nvSpPr>
          <p:spPr bwMode="auto">
            <a:xfrm flipH="1" flipV="1">
              <a:off x="7388869" y="5192713"/>
              <a:ext cx="796925" cy="31591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3" name="Line 86"/>
            <p:cNvSpPr>
              <a:spLocks noChangeShapeType="1"/>
            </p:cNvSpPr>
            <p:nvPr/>
          </p:nvSpPr>
          <p:spPr bwMode="auto">
            <a:xfrm flipH="1">
              <a:off x="5679132" y="5153025"/>
              <a:ext cx="935038" cy="106680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6" name="Freeform 99"/>
            <p:cNvSpPr>
              <a:spLocks/>
            </p:cNvSpPr>
            <p:nvPr/>
          </p:nvSpPr>
          <p:spPr bwMode="auto">
            <a:xfrm>
              <a:off x="5637857" y="6175375"/>
              <a:ext cx="85725" cy="88900"/>
            </a:xfrm>
            <a:custGeom>
              <a:avLst/>
              <a:gdLst>
                <a:gd name="T0" fmla="*/ 7 w 54"/>
                <a:gd name="T1" fmla="*/ 47 h 56"/>
                <a:gd name="T2" fmla="*/ 12 w 54"/>
                <a:gd name="T3" fmla="*/ 52 h 56"/>
                <a:gd name="T4" fmla="*/ 19 w 54"/>
                <a:gd name="T5" fmla="*/ 54 h 56"/>
                <a:gd name="T6" fmla="*/ 26 w 54"/>
                <a:gd name="T7" fmla="*/ 56 h 56"/>
                <a:gd name="T8" fmla="*/ 34 w 54"/>
                <a:gd name="T9" fmla="*/ 54 h 56"/>
                <a:gd name="T10" fmla="*/ 40 w 54"/>
                <a:gd name="T11" fmla="*/ 52 h 56"/>
                <a:gd name="T12" fmla="*/ 46 w 54"/>
                <a:gd name="T13" fmla="*/ 47 h 56"/>
                <a:gd name="T14" fmla="*/ 51 w 54"/>
                <a:gd name="T15" fmla="*/ 42 h 56"/>
                <a:gd name="T16" fmla="*/ 54 w 54"/>
                <a:gd name="T17" fmla="*/ 35 h 56"/>
                <a:gd name="T18" fmla="*/ 54 w 54"/>
                <a:gd name="T19" fmla="*/ 28 h 56"/>
                <a:gd name="T20" fmla="*/ 54 w 54"/>
                <a:gd name="T21" fmla="*/ 21 h 56"/>
                <a:gd name="T22" fmla="*/ 51 w 54"/>
                <a:gd name="T23" fmla="*/ 14 h 56"/>
                <a:gd name="T24" fmla="*/ 46 w 54"/>
                <a:gd name="T25" fmla="*/ 8 h 56"/>
                <a:gd name="T26" fmla="*/ 40 w 54"/>
                <a:gd name="T27" fmla="*/ 4 h 56"/>
                <a:gd name="T28" fmla="*/ 34 w 54"/>
                <a:gd name="T29" fmla="*/ 2 h 56"/>
                <a:gd name="T30" fmla="*/ 26 w 54"/>
                <a:gd name="T31" fmla="*/ 0 h 56"/>
                <a:gd name="T32" fmla="*/ 19 w 54"/>
                <a:gd name="T33" fmla="*/ 2 h 56"/>
                <a:gd name="T34" fmla="*/ 12 w 54"/>
                <a:gd name="T35" fmla="*/ 4 h 56"/>
                <a:gd name="T36" fmla="*/ 7 w 54"/>
                <a:gd name="T37" fmla="*/ 8 h 56"/>
                <a:gd name="T38" fmla="*/ 2 w 54"/>
                <a:gd name="T39" fmla="*/ 14 h 56"/>
                <a:gd name="T40" fmla="*/ 0 w 54"/>
                <a:gd name="T41" fmla="*/ 21 h 56"/>
                <a:gd name="T42" fmla="*/ 0 w 54"/>
                <a:gd name="T43" fmla="*/ 28 h 56"/>
                <a:gd name="T44" fmla="*/ 0 w 54"/>
                <a:gd name="T45" fmla="*/ 35 h 56"/>
                <a:gd name="T46" fmla="*/ 2 w 54"/>
                <a:gd name="T47" fmla="*/ 42 h 56"/>
                <a:gd name="T48" fmla="*/ 7 w 54"/>
                <a:gd name="T49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" h="56">
                  <a:moveTo>
                    <a:pt x="7" y="47"/>
                  </a:moveTo>
                  <a:lnTo>
                    <a:pt x="12" y="52"/>
                  </a:lnTo>
                  <a:lnTo>
                    <a:pt x="19" y="54"/>
                  </a:lnTo>
                  <a:lnTo>
                    <a:pt x="26" y="56"/>
                  </a:lnTo>
                  <a:lnTo>
                    <a:pt x="34" y="54"/>
                  </a:lnTo>
                  <a:lnTo>
                    <a:pt x="40" y="52"/>
                  </a:lnTo>
                  <a:lnTo>
                    <a:pt x="46" y="47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6" y="8"/>
                  </a:lnTo>
                  <a:lnTo>
                    <a:pt x="40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9" y="2"/>
                  </a:lnTo>
                  <a:lnTo>
                    <a:pt x="12" y="4"/>
                  </a:lnTo>
                  <a:lnTo>
                    <a:pt x="7" y="8"/>
                  </a:lnTo>
                  <a:lnTo>
                    <a:pt x="2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2" y="42"/>
                  </a:lnTo>
                  <a:lnTo>
                    <a:pt x="7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7" name="Freeform 100"/>
            <p:cNvSpPr>
              <a:spLocks/>
            </p:cNvSpPr>
            <p:nvPr/>
          </p:nvSpPr>
          <p:spPr bwMode="auto">
            <a:xfrm>
              <a:off x="6571307" y="5108575"/>
              <a:ext cx="85725" cy="88900"/>
            </a:xfrm>
            <a:custGeom>
              <a:avLst/>
              <a:gdLst>
                <a:gd name="T0" fmla="*/ 7 w 54"/>
                <a:gd name="T1" fmla="*/ 47 h 56"/>
                <a:gd name="T2" fmla="*/ 14 w 54"/>
                <a:gd name="T3" fmla="*/ 52 h 56"/>
                <a:gd name="T4" fmla="*/ 20 w 54"/>
                <a:gd name="T5" fmla="*/ 54 h 56"/>
                <a:gd name="T6" fmla="*/ 27 w 54"/>
                <a:gd name="T7" fmla="*/ 56 h 56"/>
                <a:gd name="T8" fmla="*/ 35 w 54"/>
                <a:gd name="T9" fmla="*/ 54 h 56"/>
                <a:gd name="T10" fmla="*/ 41 w 54"/>
                <a:gd name="T11" fmla="*/ 52 h 56"/>
                <a:gd name="T12" fmla="*/ 46 w 54"/>
                <a:gd name="T13" fmla="*/ 47 h 56"/>
                <a:gd name="T14" fmla="*/ 52 w 54"/>
                <a:gd name="T15" fmla="*/ 42 h 56"/>
                <a:gd name="T16" fmla="*/ 54 w 54"/>
                <a:gd name="T17" fmla="*/ 35 h 56"/>
                <a:gd name="T18" fmla="*/ 54 w 54"/>
                <a:gd name="T19" fmla="*/ 28 h 56"/>
                <a:gd name="T20" fmla="*/ 54 w 54"/>
                <a:gd name="T21" fmla="*/ 21 h 56"/>
                <a:gd name="T22" fmla="*/ 52 w 54"/>
                <a:gd name="T23" fmla="*/ 14 h 56"/>
                <a:gd name="T24" fmla="*/ 46 w 54"/>
                <a:gd name="T25" fmla="*/ 8 h 56"/>
                <a:gd name="T26" fmla="*/ 41 w 54"/>
                <a:gd name="T27" fmla="*/ 4 h 56"/>
                <a:gd name="T28" fmla="*/ 35 w 54"/>
                <a:gd name="T29" fmla="*/ 2 h 56"/>
                <a:gd name="T30" fmla="*/ 27 w 54"/>
                <a:gd name="T31" fmla="*/ 0 h 56"/>
                <a:gd name="T32" fmla="*/ 20 w 54"/>
                <a:gd name="T33" fmla="*/ 2 h 56"/>
                <a:gd name="T34" fmla="*/ 14 w 54"/>
                <a:gd name="T35" fmla="*/ 4 h 56"/>
                <a:gd name="T36" fmla="*/ 7 w 54"/>
                <a:gd name="T37" fmla="*/ 8 h 56"/>
                <a:gd name="T38" fmla="*/ 3 w 54"/>
                <a:gd name="T39" fmla="*/ 14 h 56"/>
                <a:gd name="T40" fmla="*/ 0 w 54"/>
                <a:gd name="T41" fmla="*/ 21 h 56"/>
                <a:gd name="T42" fmla="*/ 0 w 54"/>
                <a:gd name="T43" fmla="*/ 28 h 56"/>
                <a:gd name="T44" fmla="*/ 0 w 54"/>
                <a:gd name="T45" fmla="*/ 35 h 56"/>
                <a:gd name="T46" fmla="*/ 3 w 54"/>
                <a:gd name="T47" fmla="*/ 42 h 56"/>
                <a:gd name="T48" fmla="*/ 7 w 54"/>
                <a:gd name="T49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" h="56">
                  <a:moveTo>
                    <a:pt x="7" y="47"/>
                  </a:moveTo>
                  <a:lnTo>
                    <a:pt x="14" y="52"/>
                  </a:lnTo>
                  <a:lnTo>
                    <a:pt x="20" y="54"/>
                  </a:lnTo>
                  <a:lnTo>
                    <a:pt x="27" y="56"/>
                  </a:lnTo>
                  <a:lnTo>
                    <a:pt x="35" y="54"/>
                  </a:lnTo>
                  <a:lnTo>
                    <a:pt x="41" y="52"/>
                  </a:lnTo>
                  <a:lnTo>
                    <a:pt x="46" y="47"/>
                  </a:lnTo>
                  <a:lnTo>
                    <a:pt x="52" y="42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2" y="14"/>
                  </a:lnTo>
                  <a:lnTo>
                    <a:pt x="46" y="8"/>
                  </a:lnTo>
                  <a:lnTo>
                    <a:pt x="41" y="4"/>
                  </a:lnTo>
                  <a:lnTo>
                    <a:pt x="35" y="2"/>
                  </a:lnTo>
                  <a:lnTo>
                    <a:pt x="27" y="0"/>
                  </a:lnTo>
                  <a:lnTo>
                    <a:pt x="20" y="2"/>
                  </a:lnTo>
                  <a:lnTo>
                    <a:pt x="14" y="4"/>
                  </a:lnTo>
                  <a:lnTo>
                    <a:pt x="7" y="8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2"/>
                  </a:lnTo>
                  <a:lnTo>
                    <a:pt x="7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8" name="Freeform 101"/>
            <p:cNvSpPr>
              <a:spLocks/>
            </p:cNvSpPr>
            <p:nvPr/>
          </p:nvSpPr>
          <p:spPr bwMode="auto">
            <a:xfrm>
              <a:off x="7344419" y="5148263"/>
              <a:ext cx="88900" cy="88900"/>
            </a:xfrm>
            <a:custGeom>
              <a:avLst/>
              <a:gdLst>
                <a:gd name="T0" fmla="*/ 9 w 56"/>
                <a:gd name="T1" fmla="*/ 47 h 56"/>
                <a:gd name="T2" fmla="*/ 14 w 56"/>
                <a:gd name="T3" fmla="*/ 52 h 56"/>
                <a:gd name="T4" fmla="*/ 21 w 56"/>
                <a:gd name="T5" fmla="*/ 54 h 56"/>
                <a:gd name="T6" fmla="*/ 28 w 56"/>
                <a:gd name="T7" fmla="*/ 56 h 56"/>
                <a:gd name="T8" fmla="*/ 35 w 56"/>
                <a:gd name="T9" fmla="*/ 54 h 56"/>
                <a:gd name="T10" fmla="*/ 42 w 56"/>
                <a:gd name="T11" fmla="*/ 52 h 56"/>
                <a:gd name="T12" fmla="*/ 47 w 56"/>
                <a:gd name="T13" fmla="*/ 47 h 56"/>
                <a:gd name="T14" fmla="*/ 52 w 56"/>
                <a:gd name="T15" fmla="*/ 42 h 56"/>
                <a:gd name="T16" fmla="*/ 54 w 56"/>
                <a:gd name="T17" fmla="*/ 35 h 56"/>
                <a:gd name="T18" fmla="*/ 56 w 56"/>
                <a:gd name="T19" fmla="*/ 28 h 56"/>
                <a:gd name="T20" fmla="*/ 54 w 56"/>
                <a:gd name="T21" fmla="*/ 21 h 56"/>
                <a:gd name="T22" fmla="*/ 52 w 56"/>
                <a:gd name="T23" fmla="*/ 14 h 56"/>
                <a:gd name="T24" fmla="*/ 47 w 56"/>
                <a:gd name="T25" fmla="*/ 9 h 56"/>
                <a:gd name="T26" fmla="*/ 42 w 56"/>
                <a:gd name="T27" fmla="*/ 4 h 56"/>
                <a:gd name="T28" fmla="*/ 35 w 56"/>
                <a:gd name="T29" fmla="*/ 2 h 56"/>
                <a:gd name="T30" fmla="*/ 28 w 56"/>
                <a:gd name="T31" fmla="*/ 0 h 56"/>
                <a:gd name="T32" fmla="*/ 21 w 56"/>
                <a:gd name="T33" fmla="*/ 2 h 56"/>
                <a:gd name="T34" fmla="*/ 14 w 56"/>
                <a:gd name="T35" fmla="*/ 4 h 56"/>
                <a:gd name="T36" fmla="*/ 9 w 56"/>
                <a:gd name="T37" fmla="*/ 9 h 56"/>
                <a:gd name="T38" fmla="*/ 4 w 56"/>
                <a:gd name="T39" fmla="*/ 14 h 56"/>
                <a:gd name="T40" fmla="*/ 2 w 56"/>
                <a:gd name="T41" fmla="*/ 21 h 56"/>
                <a:gd name="T42" fmla="*/ 0 w 56"/>
                <a:gd name="T43" fmla="*/ 28 h 56"/>
                <a:gd name="T44" fmla="*/ 2 w 56"/>
                <a:gd name="T45" fmla="*/ 35 h 56"/>
                <a:gd name="T46" fmla="*/ 4 w 56"/>
                <a:gd name="T47" fmla="*/ 42 h 56"/>
                <a:gd name="T48" fmla="*/ 9 w 56"/>
                <a:gd name="T49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6" h="56">
                  <a:moveTo>
                    <a:pt x="9" y="47"/>
                  </a:moveTo>
                  <a:lnTo>
                    <a:pt x="14" y="52"/>
                  </a:lnTo>
                  <a:lnTo>
                    <a:pt x="21" y="54"/>
                  </a:lnTo>
                  <a:lnTo>
                    <a:pt x="28" y="56"/>
                  </a:lnTo>
                  <a:lnTo>
                    <a:pt x="35" y="54"/>
                  </a:lnTo>
                  <a:lnTo>
                    <a:pt x="42" y="52"/>
                  </a:lnTo>
                  <a:lnTo>
                    <a:pt x="47" y="47"/>
                  </a:lnTo>
                  <a:lnTo>
                    <a:pt x="52" y="42"/>
                  </a:lnTo>
                  <a:lnTo>
                    <a:pt x="54" y="35"/>
                  </a:lnTo>
                  <a:lnTo>
                    <a:pt x="56" y="28"/>
                  </a:lnTo>
                  <a:lnTo>
                    <a:pt x="54" y="21"/>
                  </a:lnTo>
                  <a:lnTo>
                    <a:pt x="52" y="14"/>
                  </a:lnTo>
                  <a:lnTo>
                    <a:pt x="47" y="9"/>
                  </a:lnTo>
                  <a:lnTo>
                    <a:pt x="42" y="4"/>
                  </a:lnTo>
                  <a:lnTo>
                    <a:pt x="35" y="2"/>
                  </a:lnTo>
                  <a:lnTo>
                    <a:pt x="28" y="0"/>
                  </a:lnTo>
                  <a:lnTo>
                    <a:pt x="21" y="2"/>
                  </a:lnTo>
                  <a:lnTo>
                    <a:pt x="14" y="4"/>
                  </a:lnTo>
                  <a:lnTo>
                    <a:pt x="9" y="9"/>
                  </a:lnTo>
                  <a:lnTo>
                    <a:pt x="4" y="14"/>
                  </a:lnTo>
                  <a:lnTo>
                    <a:pt x="2" y="21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4" y="42"/>
                  </a:lnTo>
                  <a:lnTo>
                    <a:pt x="9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69" name="Freeform 102"/>
            <p:cNvSpPr>
              <a:spLocks/>
            </p:cNvSpPr>
            <p:nvPr/>
          </p:nvSpPr>
          <p:spPr bwMode="auto">
            <a:xfrm>
              <a:off x="8144519" y="5464175"/>
              <a:ext cx="85725" cy="88900"/>
            </a:xfrm>
            <a:custGeom>
              <a:avLst/>
              <a:gdLst>
                <a:gd name="T0" fmla="*/ 7 w 54"/>
                <a:gd name="T1" fmla="*/ 47 h 56"/>
                <a:gd name="T2" fmla="*/ 14 w 54"/>
                <a:gd name="T3" fmla="*/ 52 h 56"/>
                <a:gd name="T4" fmla="*/ 19 w 54"/>
                <a:gd name="T5" fmla="*/ 54 h 56"/>
                <a:gd name="T6" fmla="*/ 26 w 54"/>
                <a:gd name="T7" fmla="*/ 56 h 56"/>
                <a:gd name="T8" fmla="*/ 35 w 54"/>
                <a:gd name="T9" fmla="*/ 54 h 56"/>
                <a:gd name="T10" fmla="*/ 40 w 54"/>
                <a:gd name="T11" fmla="*/ 52 h 56"/>
                <a:gd name="T12" fmla="*/ 46 w 54"/>
                <a:gd name="T13" fmla="*/ 47 h 56"/>
                <a:gd name="T14" fmla="*/ 51 w 54"/>
                <a:gd name="T15" fmla="*/ 42 h 56"/>
                <a:gd name="T16" fmla="*/ 54 w 54"/>
                <a:gd name="T17" fmla="*/ 35 h 56"/>
                <a:gd name="T18" fmla="*/ 54 w 54"/>
                <a:gd name="T19" fmla="*/ 28 h 56"/>
                <a:gd name="T20" fmla="*/ 54 w 54"/>
                <a:gd name="T21" fmla="*/ 21 h 56"/>
                <a:gd name="T22" fmla="*/ 51 w 54"/>
                <a:gd name="T23" fmla="*/ 14 h 56"/>
                <a:gd name="T24" fmla="*/ 46 w 54"/>
                <a:gd name="T25" fmla="*/ 8 h 56"/>
                <a:gd name="T26" fmla="*/ 40 w 54"/>
                <a:gd name="T27" fmla="*/ 4 h 56"/>
                <a:gd name="T28" fmla="*/ 35 w 54"/>
                <a:gd name="T29" fmla="*/ 2 h 56"/>
                <a:gd name="T30" fmla="*/ 26 w 54"/>
                <a:gd name="T31" fmla="*/ 0 h 56"/>
                <a:gd name="T32" fmla="*/ 19 w 54"/>
                <a:gd name="T33" fmla="*/ 2 h 56"/>
                <a:gd name="T34" fmla="*/ 14 w 54"/>
                <a:gd name="T35" fmla="*/ 4 h 56"/>
                <a:gd name="T36" fmla="*/ 7 w 54"/>
                <a:gd name="T37" fmla="*/ 8 h 56"/>
                <a:gd name="T38" fmla="*/ 3 w 54"/>
                <a:gd name="T39" fmla="*/ 14 h 56"/>
                <a:gd name="T40" fmla="*/ 0 w 54"/>
                <a:gd name="T41" fmla="*/ 21 h 56"/>
                <a:gd name="T42" fmla="*/ 0 w 54"/>
                <a:gd name="T43" fmla="*/ 28 h 56"/>
                <a:gd name="T44" fmla="*/ 0 w 54"/>
                <a:gd name="T45" fmla="*/ 35 h 56"/>
                <a:gd name="T46" fmla="*/ 3 w 54"/>
                <a:gd name="T47" fmla="*/ 42 h 56"/>
                <a:gd name="T48" fmla="*/ 7 w 54"/>
                <a:gd name="T49" fmla="*/ 47 h 56"/>
                <a:gd name="T50" fmla="*/ 7 w 54"/>
                <a:gd name="T51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56">
                  <a:moveTo>
                    <a:pt x="7" y="47"/>
                  </a:moveTo>
                  <a:lnTo>
                    <a:pt x="14" y="52"/>
                  </a:lnTo>
                  <a:lnTo>
                    <a:pt x="19" y="54"/>
                  </a:lnTo>
                  <a:lnTo>
                    <a:pt x="26" y="56"/>
                  </a:lnTo>
                  <a:lnTo>
                    <a:pt x="35" y="54"/>
                  </a:lnTo>
                  <a:lnTo>
                    <a:pt x="40" y="52"/>
                  </a:lnTo>
                  <a:lnTo>
                    <a:pt x="46" y="47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6" y="8"/>
                  </a:lnTo>
                  <a:lnTo>
                    <a:pt x="40" y="4"/>
                  </a:lnTo>
                  <a:lnTo>
                    <a:pt x="35" y="2"/>
                  </a:lnTo>
                  <a:lnTo>
                    <a:pt x="26" y="0"/>
                  </a:lnTo>
                  <a:lnTo>
                    <a:pt x="19" y="2"/>
                  </a:lnTo>
                  <a:lnTo>
                    <a:pt x="14" y="4"/>
                  </a:lnTo>
                  <a:lnTo>
                    <a:pt x="7" y="8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2"/>
                  </a:lnTo>
                  <a:lnTo>
                    <a:pt x="7" y="47"/>
                  </a:lnTo>
                  <a:lnTo>
                    <a:pt x="7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2" name="Line 115"/>
            <p:cNvSpPr>
              <a:spLocks noChangeShapeType="1"/>
            </p:cNvSpPr>
            <p:nvPr/>
          </p:nvSpPr>
          <p:spPr bwMode="auto">
            <a:xfrm flipV="1">
              <a:off x="6614169" y="5745163"/>
              <a:ext cx="0" cy="7461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3" name="Line 116"/>
            <p:cNvSpPr>
              <a:spLocks noChangeShapeType="1"/>
            </p:cNvSpPr>
            <p:nvPr/>
          </p:nvSpPr>
          <p:spPr bwMode="auto">
            <a:xfrm flipV="1">
              <a:off x="6614169" y="5665788"/>
              <a:ext cx="0" cy="79375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4" name="Freeform 117"/>
            <p:cNvSpPr>
              <a:spLocks/>
            </p:cNvSpPr>
            <p:nvPr/>
          </p:nvSpPr>
          <p:spPr bwMode="auto">
            <a:xfrm>
              <a:off x="6614169" y="5608638"/>
              <a:ext cx="769938" cy="136525"/>
            </a:xfrm>
            <a:custGeom>
              <a:avLst/>
              <a:gdLst>
                <a:gd name="T0" fmla="*/ 485 w 485"/>
                <a:gd name="T1" fmla="*/ 0 h 86"/>
                <a:gd name="T2" fmla="*/ 2 w 485"/>
                <a:gd name="T3" fmla="*/ 84 h 86"/>
                <a:gd name="T4" fmla="*/ 0 w 485"/>
                <a:gd name="T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5" h="86">
                  <a:moveTo>
                    <a:pt x="485" y="0"/>
                  </a:moveTo>
                  <a:lnTo>
                    <a:pt x="2" y="84"/>
                  </a:lnTo>
                  <a:lnTo>
                    <a:pt x="0" y="86"/>
                  </a:lnTo>
                </a:path>
              </a:pathLst>
            </a:cu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5" name="Line 118"/>
            <p:cNvSpPr>
              <a:spLocks noChangeShapeType="1"/>
            </p:cNvSpPr>
            <p:nvPr/>
          </p:nvSpPr>
          <p:spPr bwMode="auto">
            <a:xfrm flipV="1">
              <a:off x="7384107" y="5608638"/>
              <a:ext cx="0" cy="71438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6" name="Line 119"/>
            <p:cNvSpPr>
              <a:spLocks noChangeShapeType="1"/>
            </p:cNvSpPr>
            <p:nvPr/>
          </p:nvSpPr>
          <p:spPr bwMode="auto">
            <a:xfrm flipV="1">
              <a:off x="7384107" y="5519738"/>
              <a:ext cx="0" cy="8890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7" name="Line 120"/>
            <p:cNvSpPr>
              <a:spLocks noChangeShapeType="1"/>
            </p:cNvSpPr>
            <p:nvPr/>
          </p:nvSpPr>
          <p:spPr bwMode="auto">
            <a:xfrm flipV="1">
              <a:off x="8174682" y="5730875"/>
              <a:ext cx="0" cy="7620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8" name="Line 121"/>
            <p:cNvSpPr>
              <a:spLocks noChangeShapeType="1"/>
            </p:cNvSpPr>
            <p:nvPr/>
          </p:nvSpPr>
          <p:spPr bwMode="auto">
            <a:xfrm flipV="1">
              <a:off x="8174682" y="5643563"/>
              <a:ext cx="0" cy="8731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89" name="Line 122"/>
            <p:cNvSpPr>
              <a:spLocks noChangeShapeType="1"/>
            </p:cNvSpPr>
            <p:nvPr/>
          </p:nvSpPr>
          <p:spPr bwMode="auto">
            <a:xfrm flipH="1" flipV="1">
              <a:off x="7384107" y="5608638"/>
              <a:ext cx="790575" cy="122238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7" name="Line 140"/>
            <p:cNvSpPr>
              <a:spLocks noChangeShapeType="1"/>
            </p:cNvSpPr>
            <p:nvPr/>
          </p:nvSpPr>
          <p:spPr bwMode="auto">
            <a:xfrm flipH="1">
              <a:off x="5679132" y="5745163"/>
              <a:ext cx="935038" cy="47466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19" name="Freeform 152"/>
            <p:cNvSpPr>
              <a:spLocks/>
            </p:cNvSpPr>
            <p:nvPr/>
          </p:nvSpPr>
          <p:spPr bwMode="auto">
            <a:xfrm>
              <a:off x="8130232" y="5688013"/>
              <a:ext cx="88900" cy="85725"/>
            </a:xfrm>
            <a:custGeom>
              <a:avLst/>
              <a:gdLst>
                <a:gd name="T0" fmla="*/ 28 w 56"/>
                <a:gd name="T1" fmla="*/ 54 h 54"/>
                <a:gd name="T2" fmla="*/ 35 w 56"/>
                <a:gd name="T3" fmla="*/ 54 h 54"/>
                <a:gd name="T4" fmla="*/ 42 w 56"/>
                <a:gd name="T5" fmla="*/ 51 h 54"/>
                <a:gd name="T6" fmla="*/ 48 w 56"/>
                <a:gd name="T7" fmla="*/ 47 h 54"/>
                <a:gd name="T8" fmla="*/ 53 w 56"/>
                <a:gd name="T9" fmla="*/ 40 h 54"/>
                <a:gd name="T10" fmla="*/ 55 w 56"/>
                <a:gd name="T11" fmla="*/ 34 h 54"/>
                <a:gd name="T12" fmla="*/ 56 w 56"/>
                <a:gd name="T13" fmla="*/ 27 h 54"/>
                <a:gd name="T14" fmla="*/ 55 w 56"/>
                <a:gd name="T15" fmla="*/ 19 h 54"/>
                <a:gd name="T16" fmla="*/ 53 w 56"/>
                <a:gd name="T17" fmla="*/ 14 h 54"/>
                <a:gd name="T18" fmla="*/ 48 w 56"/>
                <a:gd name="T19" fmla="*/ 8 h 54"/>
                <a:gd name="T20" fmla="*/ 42 w 56"/>
                <a:gd name="T21" fmla="*/ 2 h 54"/>
                <a:gd name="T22" fmla="*/ 35 w 56"/>
                <a:gd name="T23" fmla="*/ 0 h 54"/>
                <a:gd name="T24" fmla="*/ 28 w 56"/>
                <a:gd name="T25" fmla="*/ 0 h 54"/>
                <a:gd name="T26" fmla="*/ 21 w 56"/>
                <a:gd name="T27" fmla="*/ 0 h 54"/>
                <a:gd name="T28" fmla="*/ 14 w 56"/>
                <a:gd name="T29" fmla="*/ 2 h 54"/>
                <a:gd name="T30" fmla="*/ 9 w 56"/>
                <a:gd name="T31" fmla="*/ 8 h 54"/>
                <a:gd name="T32" fmla="*/ 5 w 56"/>
                <a:gd name="T33" fmla="*/ 14 h 54"/>
                <a:gd name="T34" fmla="*/ 2 w 56"/>
                <a:gd name="T35" fmla="*/ 19 h 54"/>
                <a:gd name="T36" fmla="*/ 0 w 56"/>
                <a:gd name="T37" fmla="*/ 27 h 54"/>
                <a:gd name="T38" fmla="*/ 2 w 56"/>
                <a:gd name="T39" fmla="*/ 34 h 54"/>
                <a:gd name="T40" fmla="*/ 5 w 56"/>
                <a:gd name="T41" fmla="*/ 40 h 54"/>
                <a:gd name="T42" fmla="*/ 9 w 56"/>
                <a:gd name="T43" fmla="*/ 47 h 54"/>
                <a:gd name="T44" fmla="*/ 14 w 56"/>
                <a:gd name="T45" fmla="*/ 51 h 54"/>
                <a:gd name="T46" fmla="*/ 21 w 56"/>
                <a:gd name="T47" fmla="*/ 54 h 54"/>
                <a:gd name="T48" fmla="*/ 28 w 56"/>
                <a:gd name="T4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6" h="54">
                  <a:moveTo>
                    <a:pt x="28" y="54"/>
                  </a:moveTo>
                  <a:lnTo>
                    <a:pt x="35" y="54"/>
                  </a:lnTo>
                  <a:lnTo>
                    <a:pt x="42" y="51"/>
                  </a:lnTo>
                  <a:lnTo>
                    <a:pt x="48" y="47"/>
                  </a:lnTo>
                  <a:lnTo>
                    <a:pt x="53" y="40"/>
                  </a:lnTo>
                  <a:lnTo>
                    <a:pt x="55" y="34"/>
                  </a:lnTo>
                  <a:lnTo>
                    <a:pt x="56" y="27"/>
                  </a:lnTo>
                  <a:lnTo>
                    <a:pt x="55" y="19"/>
                  </a:lnTo>
                  <a:lnTo>
                    <a:pt x="53" y="14"/>
                  </a:lnTo>
                  <a:lnTo>
                    <a:pt x="48" y="8"/>
                  </a:lnTo>
                  <a:lnTo>
                    <a:pt x="42" y="2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1" y="0"/>
                  </a:lnTo>
                  <a:lnTo>
                    <a:pt x="14" y="2"/>
                  </a:lnTo>
                  <a:lnTo>
                    <a:pt x="9" y="8"/>
                  </a:lnTo>
                  <a:lnTo>
                    <a:pt x="5" y="14"/>
                  </a:lnTo>
                  <a:lnTo>
                    <a:pt x="2" y="19"/>
                  </a:lnTo>
                  <a:lnTo>
                    <a:pt x="0" y="27"/>
                  </a:lnTo>
                  <a:lnTo>
                    <a:pt x="2" y="34"/>
                  </a:lnTo>
                  <a:lnTo>
                    <a:pt x="5" y="40"/>
                  </a:lnTo>
                  <a:lnTo>
                    <a:pt x="9" y="47"/>
                  </a:lnTo>
                  <a:lnTo>
                    <a:pt x="14" y="51"/>
                  </a:lnTo>
                  <a:lnTo>
                    <a:pt x="21" y="54"/>
                  </a:lnTo>
                  <a:lnTo>
                    <a:pt x="28" y="54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20" name="Freeform 153"/>
            <p:cNvSpPr>
              <a:spLocks/>
            </p:cNvSpPr>
            <p:nvPr/>
          </p:nvSpPr>
          <p:spPr bwMode="auto">
            <a:xfrm>
              <a:off x="7342832" y="5564188"/>
              <a:ext cx="85725" cy="87313"/>
            </a:xfrm>
            <a:custGeom>
              <a:avLst/>
              <a:gdLst>
                <a:gd name="T0" fmla="*/ 26 w 54"/>
                <a:gd name="T1" fmla="*/ 55 h 55"/>
                <a:gd name="T2" fmla="*/ 35 w 54"/>
                <a:gd name="T3" fmla="*/ 54 h 55"/>
                <a:gd name="T4" fmla="*/ 40 w 54"/>
                <a:gd name="T5" fmla="*/ 51 h 55"/>
                <a:gd name="T6" fmla="*/ 46 w 54"/>
                <a:gd name="T7" fmla="*/ 47 h 55"/>
                <a:gd name="T8" fmla="*/ 51 w 54"/>
                <a:gd name="T9" fmla="*/ 41 h 55"/>
                <a:gd name="T10" fmla="*/ 54 w 54"/>
                <a:gd name="T11" fmla="*/ 35 h 55"/>
                <a:gd name="T12" fmla="*/ 54 w 54"/>
                <a:gd name="T13" fmla="*/ 28 h 55"/>
                <a:gd name="T14" fmla="*/ 54 w 54"/>
                <a:gd name="T15" fmla="*/ 21 h 55"/>
                <a:gd name="T16" fmla="*/ 51 w 54"/>
                <a:gd name="T17" fmla="*/ 14 h 55"/>
                <a:gd name="T18" fmla="*/ 46 w 54"/>
                <a:gd name="T19" fmla="*/ 8 h 55"/>
                <a:gd name="T20" fmla="*/ 40 w 54"/>
                <a:gd name="T21" fmla="*/ 4 h 55"/>
                <a:gd name="T22" fmla="*/ 35 w 54"/>
                <a:gd name="T23" fmla="*/ 1 h 55"/>
                <a:gd name="T24" fmla="*/ 26 w 54"/>
                <a:gd name="T25" fmla="*/ 0 h 55"/>
                <a:gd name="T26" fmla="*/ 19 w 54"/>
                <a:gd name="T27" fmla="*/ 1 h 55"/>
                <a:gd name="T28" fmla="*/ 14 w 54"/>
                <a:gd name="T29" fmla="*/ 4 h 55"/>
                <a:gd name="T30" fmla="*/ 7 w 54"/>
                <a:gd name="T31" fmla="*/ 8 h 55"/>
                <a:gd name="T32" fmla="*/ 3 w 54"/>
                <a:gd name="T33" fmla="*/ 14 h 55"/>
                <a:gd name="T34" fmla="*/ 0 w 54"/>
                <a:gd name="T35" fmla="*/ 21 h 55"/>
                <a:gd name="T36" fmla="*/ 0 w 54"/>
                <a:gd name="T37" fmla="*/ 28 h 55"/>
                <a:gd name="T38" fmla="*/ 0 w 54"/>
                <a:gd name="T39" fmla="*/ 35 h 55"/>
                <a:gd name="T40" fmla="*/ 3 w 54"/>
                <a:gd name="T41" fmla="*/ 41 h 55"/>
                <a:gd name="T42" fmla="*/ 7 w 54"/>
                <a:gd name="T43" fmla="*/ 47 h 55"/>
                <a:gd name="T44" fmla="*/ 14 w 54"/>
                <a:gd name="T45" fmla="*/ 51 h 55"/>
                <a:gd name="T46" fmla="*/ 19 w 54"/>
                <a:gd name="T47" fmla="*/ 54 h 55"/>
                <a:gd name="T48" fmla="*/ 26 w 54"/>
                <a:gd name="T49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" h="55">
                  <a:moveTo>
                    <a:pt x="26" y="55"/>
                  </a:moveTo>
                  <a:lnTo>
                    <a:pt x="35" y="54"/>
                  </a:lnTo>
                  <a:lnTo>
                    <a:pt x="40" y="51"/>
                  </a:lnTo>
                  <a:lnTo>
                    <a:pt x="46" y="47"/>
                  </a:lnTo>
                  <a:lnTo>
                    <a:pt x="51" y="41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6" y="8"/>
                  </a:lnTo>
                  <a:lnTo>
                    <a:pt x="40" y="4"/>
                  </a:lnTo>
                  <a:lnTo>
                    <a:pt x="35" y="1"/>
                  </a:lnTo>
                  <a:lnTo>
                    <a:pt x="26" y="0"/>
                  </a:lnTo>
                  <a:lnTo>
                    <a:pt x="19" y="1"/>
                  </a:lnTo>
                  <a:lnTo>
                    <a:pt x="14" y="4"/>
                  </a:lnTo>
                  <a:lnTo>
                    <a:pt x="7" y="8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7" y="47"/>
                  </a:lnTo>
                  <a:lnTo>
                    <a:pt x="14" y="51"/>
                  </a:lnTo>
                  <a:lnTo>
                    <a:pt x="19" y="54"/>
                  </a:lnTo>
                  <a:lnTo>
                    <a:pt x="26" y="55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21" name="Freeform 154"/>
            <p:cNvSpPr>
              <a:spLocks/>
            </p:cNvSpPr>
            <p:nvPr/>
          </p:nvSpPr>
          <p:spPr bwMode="auto">
            <a:xfrm>
              <a:off x="6569719" y="5700713"/>
              <a:ext cx="87313" cy="85725"/>
            </a:xfrm>
            <a:custGeom>
              <a:avLst/>
              <a:gdLst>
                <a:gd name="T0" fmla="*/ 28 w 55"/>
                <a:gd name="T1" fmla="*/ 54 h 54"/>
                <a:gd name="T2" fmla="*/ 35 w 55"/>
                <a:gd name="T3" fmla="*/ 54 h 54"/>
                <a:gd name="T4" fmla="*/ 42 w 55"/>
                <a:gd name="T5" fmla="*/ 51 h 54"/>
                <a:gd name="T6" fmla="*/ 47 w 55"/>
                <a:gd name="T7" fmla="*/ 47 h 54"/>
                <a:gd name="T8" fmla="*/ 51 w 55"/>
                <a:gd name="T9" fmla="*/ 42 h 54"/>
                <a:gd name="T10" fmla="*/ 54 w 55"/>
                <a:gd name="T11" fmla="*/ 35 h 54"/>
                <a:gd name="T12" fmla="*/ 55 w 55"/>
                <a:gd name="T13" fmla="*/ 28 h 54"/>
                <a:gd name="T14" fmla="*/ 54 w 55"/>
                <a:gd name="T15" fmla="*/ 19 h 54"/>
                <a:gd name="T16" fmla="*/ 51 w 55"/>
                <a:gd name="T17" fmla="*/ 14 h 54"/>
                <a:gd name="T18" fmla="*/ 47 w 55"/>
                <a:gd name="T19" fmla="*/ 8 h 54"/>
                <a:gd name="T20" fmla="*/ 42 w 55"/>
                <a:gd name="T21" fmla="*/ 3 h 54"/>
                <a:gd name="T22" fmla="*/ 35 w 55"/>
                <a:gd name="T23" fmla="*/ 0 h 54"/>
                <a:gd name="T24" fmla="*/ 28 w 55"/>
                <a:gd name="T25" fmla="*/ 0 h 54"/>
                <a:gd name="T26" fmla="*/ 21 w 55"/>
                <a:gd name="T27" fmla="*/ 0 h 54"/>
                <a:gd name="T28" fmla="*/ 14 w 55"/>
                <a:gd name="T29" fmla="*/ 3 h 54"/>
                <a:gd name="T30" fmla="*/ 8 w 55"/>
                <a:gd name="T31" fmla="*/ 8 h 54"/>
                <a:gd name="T32" fmla="*/ 4 w 55"/>
                <a:gd name="T33" fmla="*/ 14 h 54"/>
                <a:gd name="T34" fmla="*/ 1 w 55"/>
                <a:gd name="T35" fmla="*/ 19 h 54"/>
                <a:gd name="T36" fmla="*/ 0 w 55"/>
                <a:gd name="T37" fmla="*/ 28 h 54"/>
                <a:gd name="T38" fmla="*/ 1 w 55"/>
                <a:gd name="T39" fmla="*/ 35 h 54"/>
                <a:gd name="T40" fmla="*/ 4 w 55"/>
                <a:gd name="T41" fmla="*/ 42 h 54"/>
                <a:gd name="T42" fmla="*/ 8 w 55"/>
                <a:gd name="T43" fmla="*/ 47 h 54"/>
                <a:gd name="T44" fmla="*/ 14 w 55"/>
                <a:gd name="T45" fmla="*/ 51 h 54"/>
                <a:gd name="T46" fmla="*/ 21 w 55"/>
                <a:gd name="T47" fmla="*/ 54 h 54"/>
                <a:gd name="T48" fmla="*/ 28 w 55"/>
                <a:gd name="T49" fmla="*/ 54 h 54"/>
                <a:gd name="T50" fmla="*/ 28 w 55"/>
                <a:gd name="T5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54">
                  <a:moveTo>
                    <a:pt x="28" y="54"/>
                  </a:moveTo>
                  <a:lnTo>
                    <a:pt x="35" y="54"/>
                  </a:lnTo>
                  <a:lnTo>
                    <a:pt x="42" y="51"/>
                  </a:lnTo>
                  <a:lnTo>
                    <a:pt x="47" y="47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5" y="28"/>
                  </a:lnTo>
                  <a:lnTo>
                    <a:pt x="54" y="19"/>
                  </a:lnTo>
                  <a:lnTo>
                    <a:pt x="51" y="14"/>
                  </a:lnTo>
                  <a:lnTo>
                    <a:pt x="47" y="8"/>
                  </a:lnTo>
                  <a:lnTo>
                    <a:pt x="42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1" y="0"/>
                  </a:lnTo>
                  <a:lnTo>
                    <a:pt x="14" y="3"/>
                  </a:lnTo>
                  <a:lnTo>
                    <a:pt x="8" y="8"/>
                  </a:lnTo>
                  <a:lnTo>
                    <a:pt x="4" y="14"/>
                  </a:lnTo>
                  <a:lnTo>
                    <a:pt x="1" y="19"/>
                  </a:lnTo>
                  <a:lnTo>
                    <a:pt x="0" y="28"/>
                  </a:lnTo>
                  <a:lnTo>
                    <a:pt x="1" y="35"/>
                  </a:lnTo>
                  <a:lnTo>
                    <a:pt x="4" y="42"/>
                  </a:lnTo>
                  <a:lnTo>
                    <a:pt x="8" y="47"/>
                  </a:lnTo>
                  <a:lnTo>
                    <a:pt x="14" y="51"/>
                  </a:lnTo>
                  <a:lnTo>
                    <a:pt x="21" y="54"/>
                  </a:lnTo>
                  <a:lnTo>
                    <a:pt x="28" y="54"/>
                  </a:lnTo>
                  <a:lnTo>
                    <a:pt x="28" y="54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22" name="Freeform 155"/>
            <p:cNvSpPr>
              <a:spLocks/>
            </p:cNvSpPr>
            <p:nvPr/>
          </p:nvSpPr>
          <p:spPr bwMode="auto">
            <a:xfrm>
              <a:off x="5637857" y="6175375"/>
              <a:ext cx="85725" cy="88900"/>
            </a:xfrm>
            <a:custGeom>
              <a:avLst/>
              <a:gdLst>
                <a:gd name="T0" fmla="*/ 26 w 54"/>
                <a:gd name="T1" fmla="*/ 56 h 56"/>
                <a:gd name="T2" fmla="*/ 34 w 54"/>
                <a:gd name="T3" fmla="*/ 54 h 56"/>
                <a:gd name="T4" fmla="*/ 40 w 54"/>
                <a:gd name="T5" fmla="*/ 52 h 56"/>
                <a:gd name="T6" fmla="*/ 46 w 54"/>
                <a:gd name="T7" fmla="*/ 47 h 56"/>
                <a:gd name="T8" fmla="*/ 51 w 54"/>
                <a:gd name="T9" fmla="*/ 42 h 56"/>
                <a:gd name="T10" fmla="*/ 54 w 54"/>
                <a:gd name="T11" fmla="*/ 35 h 56"/>
                <a:gd name="T12" fmla="*/ 54 w 54"/>
                <a:gd name="T13" fmla="*/ 28 h 56"/>
                <a:gd name="T14" fmla="*/ 54 w 54"/>
                <a:gd name="T15" fmla="*/ 21 h 56"/>
                <a:gd name="T16" fmla="*/ 51 w 54"/>
                <a:gd name="T17" fmla="*/ 14 h 56"/>
                <a:gd name="T18" fmla="*/ 46 w 54"/>
                <a:gd name="T19" fmla="*/ 8 h 56"/>
                <a:gd name="T20" fmla="*/ 40 w 54"/>
                <a:gd name="T21" fmla="*/ 4 h 56"/>
                <a:gd name="T22" fmla="*/ 34 w 54"/>
                <a:gd name="T23" fmla="*/ 2 h 56"/>
                <a:gd name="T24" fmla="*/ 26 w 54"/>
                <a:gd name="T25" fmla="*/ 0 h 56"/>
                <a:gd name="T26" fmla="*/ 19 w 54"/>
                <a:gd name="T27" fmla="*/ 2 h 56"/>
                <a:gd name="T28" fmla="*/ 12 w 54"/>
                <a:gd name="T29" fmla="*/ 4 h 56"/>
                <a:gd name="T30" fmla="*/ 7 w 54"/>
                <a:gd name="T31" fmla="*/ 8 h 56"/>
                <a:gd name="T32" fmla="*/ 2 w 54"/>
                <a:gd name="T33" fmla="*/ 14 h 56"/>
                <a:gd name="T34" fmla="*/ 0 w 54"/>
                <a:gd name="T35" fmla="*/ 21 h 56"/>
                <a:gd name="T36" fmla="*/ 0 w 54"/>
                <a:gd name="T37" fmla="*/ 28 h 56"/>
                <a:gd name="T38" fmla="*/ 0 w 54"/>
                <a:gd name="T39" fmla="*/ 35 h 56"/>
                <a:gd name="T40" fmla="*/ 2 w 54"/>
                <a:gd name="T41" fmla="*/ 42 h 56"/>
                <a:gd name="T42" fmla="*/ 7 w 54"/>
                <a:gd name="T43" fmla="*/ 47 h 56"/>
                <a:gd name="T44" fmla="*/ 12 w 54"/>
                <a:gd name="T45" fmla="*/ 52 h 56"/>
                <a:gd name="T46" fmla="*/ 19 w 54"/>
                <a:gd name="T47" fmla="*/ 54 h 56"/>
                <a:gd name="T48" fmla="*/ 26 w 54"/>
                <a:gd name="T49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" h="56">
                  <a:moveTo>
                    <a:pt x="26" y="56"/>
                  </a:moveTo>
                  <a:lnTo>
                    <a:pt x="34" y="54"/>
                  </a:lnTo>
                  <a:lnTo>
                    <a:pt x="40" y="52"/>
                  </a:lnTo>
                  <a:lnTo>
                    <a:pt x="46" y="47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6" y="8"/>
                  </a:lnTo>
                  <a:lnTo>
                    <a:pt x="40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9" y="2"/>
                  </a:lnTo>
                  <a:lnTo>
                    <a:pt x="12" y="4"/>
                  </a:lnTo>
                  <a:lnTo>
                    <a:pt x="7" y="8"/>
                  </a:lnTo>
                  <a:lnTo>
                    <a:pt x="2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2" y="42"/>
                  </a:lnTo>
                  <a:lnTo>
                    <a:pt x="7" y="47"/>
                  </a:lnTo>
                  <a:lnTo>
                    <a:pt x="12" y="52"/>
                  </a:lnTo>
                  <a:lnTo>
                    <a:pt x="19" y="54"/>
                  </a:lnTo>
                  <a:lnTo>
                    <a:pt x="26" y="56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grpSp>
        <p:nvGrpSpPr>
          <p:cNvPr id="14" name="Groupe 4229"/>
          <p:cNvGrpSpPr/>
          <p:nvPr/>
        </p:nvGrpSpPr>
        <p:grpSpPr>
          <a:xfrm>
            <a:off x="1060781" y="4475033"/>
            <a:ext cx="2543000" cy="1524388"/>
            <a:chOff x="778396" y="4581525"/>
            <a:chExt cx="2857500" cy="1712913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854596" y="4581525"/>
              <a:ext cx="2781300" cy="1638300"/>
            </a:xfrm>
            <a:custGeom>
              <a:avLst/>
              <a:gdLst>
                <a:gd name="T0" fmla="*/ 1752 w 1752"/>
                <a:gd name="T1" fmla="*/ 1032 h 1032"/>
                <a:gd name="T2" fmla="*/ 0 w 1752"/>
                <a:gd name="T3" fmla="*/ 1032 h 1032"/>
                <a:gd name="T4" fmla="*/ 0 w 1752"/>
                <a:gd name="T5" fmla="*/ 0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52" h="1032">
                  <a:moveTo>
                    <a:pt x="1752" y="1032"/>
                  </a:moveTo>
                  <a:lnTo>
                    <a:pt x="0" y="1032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3364433" y="6219825"/>
              <a:ext cx="0" cy="74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2564333" y="6219825"/>
              <a:ext cx="0" cy="74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1791221" y="6219825"/>
              <a:ext cx="0" cy="74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854596" y="6219825"/>
              <a:ext cx="0" cy="74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06" name="Line 39"/>
            <p:cNvSpPr>
              <a:spLocks noChangeShapeType="1"/>
            </p:cNvSpPr>
            <p:nvPr/>
          </p:nvSpPr>
          <p:spPr bwMode="auto">
            <a:xfrm>
              <a:off x="778396" y="4918075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07" name="Line 40"/>
            <p:cNvSpPr>
              <a:spLocks noChangeShapeType="1"/>
            </p:cNvSpPr>
            <p:nvPr/>
          </p:nvSpPr>
          <p:spPr bwMode="auto">
            <a:xfrm>
              <a:off x="778396" y="4592638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08" name="Line 41"/>
            <p:cNvSpPr>
              <a:spLocks noChangeShapeType="1"/>
            </p:cNvSpPr>
            <p:nvPr/>
          </p:nvSpPr>
          <p:spPr bwMode="auto">
            <a:xfrm>
              <a:off x="778396" y="5243513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09" name="Line 42"/>
            <p:cNvSpPr>
              <a:spLocks noChangeShapeType="1"/>
            </p:cNvSpPr>
            <p:nvPr/>
          </p:nvSpPr>
          <p:spPr bwMode="auto">
            <a:xfrm>
              <a:off x="778396" y="5892800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0" name="Line 43"/>
            <p:cNvSpPr>
              <a:spLocks noChangeShapeType="1"/>
            </p:cNvSpPr>
            <p:nvPr/>
          </p:nvSpPr>
          <p:spPr bwMode="auto">
            <a:xfrm>
              <a:off x="778396" y="5568950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11" name="Line 44"/>
            <p:cNvSpPr>
              <a:spLocks noChangeShapeType="1"/>
            </p:cNvSpPr>
            <p:nvPr/>
          </p:nvSpPr>
          <p:spPr bwMode="auto">
            <a:xfrm>
              <a:off x="778396" y="6219825"/>
              <a:ext cx="76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5" name="Line 78"/>
            <p:cNvSpPr>
              <a:spLocks noChangeShapeType="1"/>
            </p:cNvSpPr>
            <p:nvPr/>
          </p:nvSpPr>
          <p:spPr bwMode="auto">
            <a:xfrm flipV="1">
              <a:off x="1789633" y="5259388"/>
              <a:ext cx="0" cy="98425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6" name="Line 79"/>
            <p:cNvSpPr>
              <a:spLocks noChangeShapeType="1"/>
            </p:cNvSpPr>
            <p:nvPr/>
          </p:nvSpPr>
          <p:spPr bwMode="auto">
            <a:xfrm flipV="1">
              <a:off x="1789633" y="5159375"/>
              <a:ext cx="0" cy="10001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7" name="Freeform 80"/>
            <p:cNvSpPr>
              <a:spLocks/>
            </p:cNvSpPr>
            <p:nvPr/>
          </p:nvSpPr>
          <p:spPr bwMode="auto">
            <a:xfrm>
              <a:off x="1789633" y="4994275"/>
              <a:ext cx="777875" cy="265113"/>
            </a:xfrm>
            <a:custGeom>
              <a:avLst/>
              <a:gdLst>
                <a:gd name="T0" fmla="*/ 490 w 490"/>
                <a:gd name="T1" fmla="*/ 1 h 167"/>
                <a:gd name="T2" fmla="*/ 488 w 490"/>
                <a:gd name="T3" fmla="*/ 0 h 167"/>
                <a:gd name="T4" fmla="*/ 1 w 490"/>
                <a:gd name="T5" fmla="*/ 164 h 167"/>
                <a:gd name="T6" fmla="*/ 0 w 490"/>
                <a:gd name="T7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0" h="167">
                  <a:moveTo>
                    <a:pt x="490" y="1"/>
                  </a:moveTo>
                  <a:lnTo>
                    <a:pt x="488" y="0"/>
                  </a:lnTo>
                  <a:lnTo>
                    <a:pt x="1" y="164"/>
                  </a:lnTo>
                  <a:lnTo>
                    <a:pt x="0" y="167"/>
                  </a:lnTo>
                </a:path>
              </a:pathLst>
            </a:cu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8" name="Line 81"/>
            <p:cNvSpPr>
              <a:spLocks noChangeShapeType="1"/>
            </p:cNvSpPr>
            <p:nvPr/>
          </p:nvSpPr>
          <p:spPr bwMode="auto">
            <a:xfrm flipV="1">
              <a:off x="2567508" y="4995863"/>
              <a:ext cx="0" cy="10795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49" name="Line 82"/>
            <p:cNvSpPr>
              <a:spLocks noChangeShapeType="1"/>
            </p:cNvSpPr>
            <p:nvPr/>
          </p:nvSpPr>
          <p:spPr bwMode="auto">
            <a:xfrm flipV="1">
              <a:off x="2567508" y="4889500"/>
              <a:ext cx="0" cy="10636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0" name="Line 83"/>
            <p:cNvSpPr>
              <a:spLocks noChangeShapeType="1"/>
            </p:cNvSpPr>
            <p:nvPr/>
          </p:nvSpPr>
          <p:spPr bwMode="auto">
            <a:xfrm flipV="1">
              <a:off x="3369196" y="5322888"/>
              <a:ext cx="0" cy="20161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1" name="Line 84"/>
            <p:cNvSpPr>
              <a:spLocks noChangeShapeType="1"/>
            </p:cNvSpPr>
            <p:nvPr/>
          </p:nvSpPr>
          <p:spPr bwMode="auto">
            <a:xfrm flipH="1" flipV="1">
              <a:off x="2567508" y="4995863"/>
              <a:ext cx="793750" cy="42068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54" name="Line 87"/>
            <p:cNvSpPr>
              <a:spLocks noChangeShapeType="1"/>
            </p:cNvSpPr>
            <p:nvPr/>
          </p:nvSpPr>
          <p:spPr bwMode="auto">
            <a:xfrm flipH="1">
              <a:off x="854596" y="5259388"/>
              <a:ext cx="935038" cy="960438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0" name="Freeform 103"/>
            <p:cNvSpPr>
              <a:spLocks/>
            </p:cNvSpPr>
            <p:nvPr/>
          </p:nvSpPr>
          <p:spPr bwMode="auto">
            <a:xfrm>
              <a:off x="3318396" y="5372100"/>
              <a:ext cx="87313" cy="87313"/>
            </a:xfrm>
            <a:custGeom>
              <a:avLst/>
              <a:gdLst>
                <a:gd name="T0" fmla="*/ 8 w 55"/>
                <a:gd name="T1" fmla="*/ 47 h 55"/>
                <a:gd name="T2" fmla="*/ 13 w 55"/>
                <a:gd name="T3" fmla="*/ 51 h 55"/>
                <a:gd name="T4" fmla="*/ 20 w 55"/>
                <a:gd name="T5" fmla="*/ 54 h 55"/>
                <a:gd name="T6" fmla="*/ 27 w 55"/>
                <a:gd name="T7" fmla="*/ 55 h 55"/>
                <a:gd name="T8" fmla="*/ 34 w 55"/>
                <a:gd name="T9" fmla="*/ 54 h 55"/>
                <a:gd name="T10" fmla="*/ 41 w 55"/>
                <a:gd name="T11" fmla="*/ 51 h 55"/>
                <a:gd name="T12" fmla="*/ 47 w 55"/>
                <a:gd name="T13" fmla="*/ 47 h 55"/>
                <a:gd name="T14" fmla="*/ 51 w 55"/>
                <a:gd name="T15" fmla="*/ 41 h 55"/>
                <a:gd name="T16" fmla="*/ 54 w 55"/>
                <a:gd name="T17" fmla="*/ 34 h 55"/>
                <a:gd name="T18" fmla="*/ 55 w 55"/>
                <a:gd name="T19" fmla="*/ 28 h 55"/>
                <a:gd name="T20" fmla="*/ 54 w 55"/>
                <a:gd name="T21" fmla="*/ 21 h 55"/>
                <a:gd name="T22" fmla="*/ 51 w 55"/>
                <a:gd name="T23" fmla="*/ 14 h 55"/>
                <a:gd name="T24" fmla="*/ 47 w 55"/>
                <a:gd name="T25" fmla="*/ 8 h 55"/>
                <a:gd name="T26" fmla="*/ 41 w 55"/>
                <a:gd name="T27" fmla="*/ 4 h 55"/>
                <a:gd name="T28" fmla="*/ 34 w 55"/>
                <a:gd name="T29" fmla="*/ 1 h 55"/>
                <a:gd name="T30" fmla="*/ 27 w 55"/>
                <a:gd name="T31" fmla="*/ 0 h 55"/>
                <a:gd name="T32" fmla="*/ 20 w 55"/>
                <a:gd name="T33" fmla="*/ 1 h 55"/>
                <a:gd name="T34" fmla="*/ 13 w 55"/>
                <a:gd name="T35" fmla="*/ 4 h 55"/>
                <a:gd name="T36" fmla="*/ 8 w 55"/>
                <a:gd name="T37" fmla="*/ 8 h 55"/>
                <a:gd name="T38" fmla="*/ 4 w 55"/>
                <a:gd name="T39" fmla="*/ 14 h 55"/>
                <a:gd name="T40" fmla="*/ 1 w 55"/>
                <a:gd name="T41" fmla="*/ 21 h 55"/>
                <a:gd name="T42" fmla="*/ 0 w 55"/>
                <a:gd name="T43" fmla="*/ 28 h 55"/>
                <a:gd name="T44" fmla="*/ 1 w 55"/>
                <a:gd name="T45" fmla="*/ 34 h 55"/>
                <a:gd name="T46" fmla="*/ 4 w 55"/>
                <a:gd name="T47" fmla="*/ 41 h 55"/>
                <a:gd name="T48" fmla="*/ 8 w 55"/>
                <a:gd name="T49" fmla="*/ 4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5" h="55">
                  <a:moveTo>
                    <a:pt x="8" y="47"/>
                  </a:moveTo>
                  <a:lnTo>
                    <a:pt x="13" y="51"/>
                  </a:lnTo>
                  <a:lnTo>
                    <a:pt x="20" y="54"/>
                  </a:lnTo>
                  <a:lnTo>
                    <a:pt x="27" y="55"/>
                  </a:lnTo>
                  <a:lnTo>
                    <a:pt x="34" y="54"/>
                  </a:lnTo>
                  <a:lnTo>
                    <a:pt x="41" y="51"/>
                  </a:lnTo>
                  <a:lnTo>
                    <a:pt x="47" y="47"/>
                  </a:lnTo>
                  <a:lnTo>
                    <a:pt x="51" y="41"/>
                  </a:lnTo>
                  <a:lnTo>
                    <a:pt x="54" y="34"/>
                  </a:lnTo>
                  <a:lnTo>
                    <a:pt x="55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7" y="8"/>
                  </a:lnTo>
                  <a:lnTo>
                    <a:pt x="41" y="4"/>
                  </a:lnTo>
                  <a:lnTo>
                    <a:pt x="34" y="1"/>
                  </a:lnTo>
                  <a:lnTo>
                    <a:pt x="27" y="0"/>
                  </a:lnTo>
                  <a:lnTo>
                    <a:pt x="20" y="1"/>
                  </a:lnTo>
                  <a:lnTo>
                    <a:pt x="13" y="4"/>
                  </a:lnTo>
                  <a:lnTo>
                    <a:pt x="8" y="8"/>
                  </a:lnTo>
                  <a:lnTo>
                    <a:pt x="4" y="14"/>
                  </a:lnTo>
                  <a:lnTo>
                    <a:pt x="1" y="21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4" y="41"/>
                  </a:lnTo>
                  <a:lnTo>
                    <a:pt x="8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1" name="Freeform 104"/>
            <p:cNvSpPr>
              <a:spLocks/>
            </p:cNvSpPr>
            <p:nvPr/>
          </p:nvSpPr>
          <p:spPr bwMode="auto">
            <a:xfrm>
              <a:off x="2519883" y="4949825"/>
              <a:ext cx="87313" cy="88900"/>
            </a:xfrm>
            <a:custGeom>
              <a:avLst/>
              <a:gdLst>
                <a:gd name="T0" fmla="*/ 9 w 55"/>
                <a:gd name="T1" fmla="*/ 47 h 56"/>
                <a:gd name="T2" fmla="*/ 14 w 55"/>
                <a:gd name="T3" fmla="*/ 51 h 56"/>
                <a:gd name="T4" fmla="*/ 20 w 55"/>
                <a:gd name="T5" fmla="*/ 54 h 56"/>
                <a:gd name="T6" fmla="*/ 28 w 55"/>
                <a:gd name="T7" fmla="*/ 56 h 56"/>
                <a:gd name="T8" fmla="*/ 35 w 55"/>
                <a:gd name="T9" fmla="*/ 54 h 56"/>
                <a:gd name="T10" fmla="*/ 41 w 55"/>
                <a:gd name="T11" fmla="*/ 51 h 56"/>
                <a:gd name="T12" fmla="*/ 48 w 55"/>
                <a:gd name="T13" fmla="*/ 47 h 56"/>
                <a:gd name="T14" fmla="*/ 52 w 55"/>
                <a:gd name="T15" fmla="*/ 42 h 56"/>
                <a:gd name="T16" fmla="*/ 55 w 55"/>
                <a:gd name="T17" fmla="*/ 35 h 56"/>
                <a:gd name="T18" fmla="*/ 55 w 55"/>
                <a:gd name="T19" fmla="*/ 28 h 56"/>
                <a:gd name="T20" fmla="*/ 55 w 55"/>
                <a:gd name="T21" fmla="*/ 21 h 56"/>
                <a:gd name="T22" fmla="*/ 52 w 55"/>
                <a:gd name="T23" fmla="*/ 14 h 56"/>
                <a:gd name="T24" fmla="*/ 48 w 55"/>
                <a:gd name="T25" fmla="*/ 8 h 56"/>
                <a:gd name="T26" fmla="*/ 41 w 55"/>
                <a:gd name="T27" fmla="*/ 4 h 56"/>
                <a:gd name="T28" fmla="*/ 35 w 55"/>
                <a:gd name="T29" fmla="*/ 1 h 56"/>
                <a:gd name="T30" fmla="*/ 28 w 55"/>
                <a:gd name="T31" fmla="*/ 0 h 56"/>
                <a:gd name="T32" fmla="*/ 20 w 55"/>
                <a:gd name="T33" fmla="*/ 1 h 56"/>
                <a:gd name="T34" fmla="*/ 14 w 55"/>
                <a:gd name="T35" fmla="*/ 4 h 56"/>
                <a:gd name="T36" fmla="*/ 9 w 55"/>
                <a:gd name="T37" fmla="*/ 8 h 56"/>
                <a:gd name="T38" fmla="*/ 3 w 55"/>
                <a:gd name="T39" fmla="*/ 14 h 56"/>
                <a:gd name="T40" fmla="*/ 0 w 55"/>
                <a:gd name="T41" fmla="*/ 21 h 56"/>
                <a:gd name="T42" fmla="*/ 0 w 55"/>
                <a:gd name="T43" fmla="*/ 28 h 56"/>
                <a:gd name="T44" fmla="*/ 0 w 55"/>
                <a:gd name="T45" fmla="*/ 35 h 56"/>
                <a:gd name="T46" fmla="*/ 3 w 55"/>
                <a:gd name="T47" fmla="*/ 42 h 56"/>
                <a:gd name="T48" fmla="*/ 9 w 55"/>
                <a:gd name="T49" fmla="*/ 47 h 56"/>
                <a:gd name="T50" fmla="*/ 9 w 55"/>
                <a:gd name="T51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56">
                  <a:moveTo>
                    <a:pt x="9" y="47"/>
                  </a:moveTo>
                  <a:lnTo>
                    <a:pt x="14" y="51"/>
                  </a:lnTo>
                  <a:lnTo>
                    <a:pt x="20" y="54"/>
                  </a:lnTo>
                  <a:lnTo>
                    <a:pt x="28" y="56"/>
                  </a:lnTo>
                  <a:lnTo>
                    <a:pt x="35" y="54"/>
                  </a:lnTo>
                  <a:lnTo>
                    <a:pt x="41" y="51"/>
                  </a:lnTo>
                  <a:lnTo>
                    <a:pt x="48" y="47"/>
                  </a:lnTo>
                  <a:lnTo>
                    <a:pt x="52" y="42"/>
                  </a:lnTo>
                  <a:lnTo>
                    <a:pt x="55" y="35"/>
                  </a:lnTo>
                  <a:lnTo>
                    <a:pt x="55" y="28"/>
                  </a:lnTo>
                  <a:lnTo>
                    <a:pt x="55" y="21"/>
                  </a:lnTo>
                  <a:lnTo>
                    <a:pt x="52" y="14"/>
                  </a:lnTo>
                  <a:lnTo>
                    <a:pt x="48" y="8"/>
                  </a:lnTo>
                  <a:lnTo>
                    <a:pt x="41" y="4"/>
                  </a:lnTo>
                  <a:lnTo>
                    <a:pt x="35" y="1"/>
                  </a:lnTo>
                  <a:lnTo>
                    <a:pt x="28" y="0"/>
                  </a:lnTo>
                  <a:lnTo>
                    <a:pt x="20" y="1"/>
                  </a:lnTo>
                  <a:lnTo>
                    <a:pt x="14" y="4"/>
                  </a:lnTo>
                  <a:lnTo>
                    <a:pt x="9" y="8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2"/>
                  </a:lnTo>
                  <a:lnTo>
                    <a:pt x="9" y="47"/>
                  </a:lnTo>
                  <a:lnTo>
                    <a:pt x="9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2" name="Freeform 105"/>
            <p:cNvSpPr>
              <a:spLocks/>
            </p:cNvSpPr>
            <p:nvPr/>
          </p:nvSpPr>
          <p:spPr bwMode="auto">
            <a:xfrm>
              <a:off x="1749946" y="5210175"/>
              <a:ext cx="85725" cy="88900"/>
            </a:xfrm>
            <a:custGeom>
              <a:avLst/>
              <a:gdLst>
                <a:gd name="T0" fmla="*/ 7 w 54"/>
                <a:gd name="T1" fmla="*/ 47 h 56"/>
                <a:gd name="T2" fmla="*/ 14 w 54"/>
                <a:gd name="T3" fmla="*/ 52 h 56"/>
                <a:gd name="T4" fmla="*/ 19 w 54"/>
                <a:gd name="T5" fmla="*/ 54 h 56"/>
                <a:gd name="T6" fmla="*/ 26 w 54"/>
                <a:gd name="T7" fmla="*/ 56 h 56"/>
                <a:gd name="T8" fmla="*/ 34 w 54"/>
                <a:gd name="T9" fmla="*/ 54 h 56"/>
                <a:gd name="T10" fmla="*/ 40 w 54"/>
                <a:gd name="T11" fmla="*/ 52 h 56"/>
                <a:gd name="T12" fmla="*/ 46 w 54"/>
                <a:gd name="T13" fmla="*/ 47 h 56"/>
                <a:gd name="T14" fmla="*/ 51 w 54"/>
                <a:gd name="T15" fmla="*/ 42 h 56"/>
                <a:gd name="T16" fmla="*/ 54 w 54"/>
                <a:gd name="T17" fmla="*/ 35 h 56"/>
                <a:gd name="T18" fmla="*/ 54 w 54"/>
                <a:gd name="T19" fmla="*/ 28 h 56"/>
                <a:gd name="T20" fmla="*/ 54 w 54"/>
                <a:gd name="T21" fmla="*/ 21 h 56"/>
                <a:gd name="T22" fmla="*/ 51 w 54"/>
                <a:gd name="T23" fmla="*/ 14 h 56"/>
                <a:gd name="T24" fmla="*/ 46 w 54"/>
                <a:gd name="T25" fmla="*/ 8 h 56"/>
                <a:gd name="T26" fmla="*/ 40 w 54"/>
                <a:gd name="T27" fmla="*/ 4 h 56"/>
                <a:gd name="T28" fmla="*/ 34 w 54"/>
                <a:gd name="T29" fmla="*/ 2 h 56"/>
                <a:gd name="T30" fmla="*/ 26 w 54"/>
                <a:gd name="T31" fmla="*/ 0 h 56"/>
                <a:gd name="T32" fmla="*/ 19 w 54"/>
                <a:gd name="T33" fmla="*/ 2 h 56"/>
                <a:gd name="T34" fmla="*/ 14 w 54"/>
                <a:gd name="T35" fmla="*/ 4 h 56"/>
                <a:gd name="T36" fmla="*/ 7 w 54"/>
                <a:gd name="T37" fmla="*/ 8 h 56"/>
                <a:gd name="T38" fmla="*/ 2 w 54"/>
                <a:gd name="T39" fmla="*/ 14 h 56"/>
                <a:gd name="T40" fmla="*/ 0 w 54"/>
                <a:gd name="T41" fmla="*/ 21 h 56"/>
                <a:gd name="T42" fmla="*/ 0 w 54"/>
                <a:gd name="T43" fmla="*/ 28 h 56"/>
                <a:gd name="T44" fmla="*/ 0 w 54"/>
                <a:gd name="T45" fmla="*/ 35 h 56"/>
                <a:gd name="T46" fmla="*/ 2 w 54"/>
                <a:gd name="T47" fmla="*/ 42 h 56"/>
                <a:gd name="T48" fmla="*/ 7 w 54"/>
                <a:gd name="T49" fmla="*/ 47 h 56"/>
                <a:gd name="T50" fmla="*/ 7 w 54"/>
                <a:gd name="T51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4" h="56">
                  <a:moveTo>
                    <a:pt x="7" y="47"/>
                  </a:moveTo>
                  <a:lnTo>
                    <a:pt x="14" y="52"/>
                  </a:lnTo>
                  <a:lnTo>
                    <a:pt x="19" y="54"/>
                  </a:lnTo>
                  <a:lnTo>
                    <a:pt x="26" y="56"/>
                  </a:lnTo>
                  <a:lnTo>
                    <a:pt x="34" y="54"/>
                  </a:lnTo>
                  <a:lnTo>
                    <a:pt x="40" y="52"/>
                  </a:lnTo>
                  <a:lnTo>
                    <a:pt x="46" y="47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4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6" y="8"/>
                  </a:lnTo>
                  <a:lnTo>
                    <a:pt x="40" y="4"/>
                  </a:lnTo>
                  <a:lnTo>
                    <a:pt x="34" y="2"/>
                  </a:lnTo>
                  <a:lnTo>
                    <a:pt x="26" y="0"/>
                  </a:lnTo>
                  <a:lnTo>
                    <a:pt x="19" y="2"/>
                  </a:lnTo>
                  <a:lnTo>
                    <a:pt x="14" y="4"/>
                  </a:lnTo>
                  <a:lnTo>
                    <a:pt x="7" y="8"/>
                  </a:lnTo>
                  <a:lnTo>
                    <a:pt x="2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2" y="42"/>
                  </a:lnTo>
                  <a:lnTo>
                    <a:pt x="7" y="47"/>
                  </a:lnTo>
                  <a:lnTo>
                    <a:pt x="7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73" name="Freeform 106"/>
            <p:cNvSpPr>
              <a:spLocks/>
            </p:cNvSpPr>
            <p:nvPr/>
          </p:nvSpPr>
          <p:spPr bwMode="auto">
            <a:xfrm>
              <a:off x="810146" y="6175375"/>
              <a:ext cx="88900" cy="88900"/>
            </a:xfrm>
            <a:custGeom>
              <a:avLst/>
              <a:gdLst>
                <a:gd name="T0" fmla="*/ 9 w 56"/>
                <a:gd name="T1" fmla="*/ 47 h 56"/>
                <a:gd name="T2" fmla="*/ 14 w 56"/>
                <a:gd name="T3" fmla="*/ 52 h 56"/>
                <a:gd name="T4" fmla="*/ 21 w 56"/>
                <a:gd name="T5" fmla="*/ 54 h 56"/>
                <a:gd name="T6" fmla="*/ 28 w 56"/>
                <a:gd name="T7" fmla="*/ 56 h 56"/>
                <a:gd name="T8" fmla="*/ 35 w 56"/>
                <a:gd name="T9" fmla="*/ 54 h 56"/>
                <a:gd name="T10" fmla="*/ 42 w 56"/>
                <a:gd name="T11" fmla="*/ 52 h 56"/>
                <a:gd name="T12" fmla="*/ 48 w 56"/>
                <a:gd name="T13" fmla="*/ 47 h 56"/>
                <a:gd name="T14" fmla="*/ 52 w 56"/>
                <a:gd name="T15" fmla="*/ 42 h 56"/>
                <a:gd name="T16" fmla="*/ 55 w 56"/>
                <a:gd name="T17" fmla="*/ 35 h 56"/>
                <a:gd name="T18" fmla="*/ 56 w 56"/>
                <a:gd name="T19" fmla="*/ 28 h 56"/>
                <a:gd name="T20" fmla="*/ 55 w 56"/>
                <a:gd name="T21" fmla="*/ 21 h 56"/>
                <a:gd name="T22" fmla="*/ 52 w 56"/>
                <a:gd name="T23" fmla="*/ 14 h 56"/>
                <a:gd name="T24" fmla="*/ 48 w 56"/>
                <a:gd name="T25" fmla="*/ 8 h 56"/>
                <a:gd name="T26" fmla="*/ 42 w 56"/>
                <a:gd name="T27" fmla="*/ 4 h 56"/>
                <a:gd name="T28" fmla="*/ 35 w 56"/>
                <a:gd name="T29" fmla="*/ 2 h 56"/>
                <a:gd name="T30" fmla="*/ 28 w 56"/>
                <a:gd name="T31" fmla="*/ 0 h 56"/>
                <a:gd name="T32" fmla="*/ 21 w 56"/>
                <a:gd name="T33" fmla="*/ 2 h 56"/>
                <a:gd name="T34" fmla="*/ 14 w 56"/>
                <a:gd name="T35" fmla="*/ 4 h 56"/>
                <a:gd name="T36" fmla="*/ 9 w 56"/>
                <a:gd name="T37" fmla="*/ 8 h 56"/>
                <a:gd name="T38" fmla="*/ 5 w 56"/>
                <a:gd name="T39" fmla="*/ 14 h 56"/>
                <a:gd name="T40" fmla="*/ 2 w 56"/>
                <a:gd name="T41" fmla="*/ 21 h 56"/>
                <a:gd name="T42" fmla="*/ 0 w 56"/>
                <a:gd name="T43" fmla="*/ 28 h 56"/>
                <a:gd name="T44" fmla="*/ 2 w 56"/>
                <a:gd name="T45" fmla="*/ 35 h 56"/>
                <a:gd name="T46" fmla="*/ 5 w 56"/>
                <a:gd name="T47" fmla="*/ 42 h 56"/>
                <a:gd name="T48" fmla="*/ 9 w 56"/>
                <a:gd name="T49" fmla="*/ 47 h 56"/>
                <a:gd name="T50" fmla="*/ 9 w 56"/>
                <a:gd name="T51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6">
                  <a:moveTo>
                    <a:pt x="9" y="47"/>
                  </a:moveTo>
                  <a:lnTo>
                    <a:pt x="14" y="52"/>
                  </a:lnTo>
                  <a:lnTo>
                    <a:pt x="21" y="54"/>
                  </a:lnTo>
                  <a:lnTo>
                    <a:pt x="28" y="56"/>
                  </a:lnTo>
                  <a:lnTo>
                    <a:pt x="35" y="54"/>
                  </a:lnTo>
                  <a:lnTo>
                    <a:pt x="42" y="52"/>
                  </a:lnTo>
                  <a:lnTo>
                    <a:pt x="48" y="47"/>
                  </a:lnTo>
                  <a:lnTo>
                    <a:pt x="52" y="42"/>
                  </a:lnTo>
                  <a:lnTo>
                    <a:pt x="55" y="35"/>
                  </a:lnTo>
                  <a:lnTo>
                    <a:pt x="56" y="28"/>
                  </a:lnTo>
                  <a:lnTo>
                    <a:pt x="55" y="21"/>
                  </a:lnTo>
                  <a:lnTo>
                    <a:pt x="52" y="14"/>
                  </a:lnTo>
                  <a:lnTo>
                    <a:pt x="48" y="8"/>
                  </a:lnTo>
                  <a:lnTo>
                    <a:pt x="42" y="4"/>
                  </a:lnTo>
                  <a:lnTo>
                    <a:pt x="35" y="2"/>
                  </a:lnTo>
                  <a:lnTo>
                    <a:pt x="28" y="0"/>
                  </a:lnTo>
                  <a:lnTo>
                    <a:pt x="21" y="2"/>
                  </a:lnTo>
                  <a:lnTo>
                    <a:pt x="14" y="4"/>
                  </a:lnTo>
                  <a:lnTo>
                    <a:pt x="9" y="8"/>
                  </a:lnTo>
                  <a:lnTo>
                    <a:pt x="5" y="14"/>
                  </a:lnTo>
                  <a:lnTo>
                    <a:pt x="2" y="21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5" y="42"/>
                  </a:lnTo>
                  <a:lnTo>
                    <a:pt x="9" y="47"/>
                  </a:lnTo>
                  <a:lnTo>
                    <a:pt x="9" y="4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199" name="Line 132"/>
            <p:cNvSpPr>
              <a:spLocks noChangeShapeType="1"/>
            </p:cNvSpPr>
            <p:nvPr/>
          </p:nvSpPr>
          <p:spPr bwMode="auto">
            <a:xfrm flipV="1">
              <a:off x="2570683" y="5721350"/>
              <a:ext cx="0" cy="6826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0" name="Line 133"/>
            <p:cNvSpPr>
              <a:spLocks noChangeShapeType="1"/>
            </p:cNvSpPr>
            <p:nvPr/>
          </p:nvSpPr>
          <p:spPr bwMode="auto">
            <a:xfrm flipV="1">
              <a:off x="2570683" y="5627688"/>
              <a:ext cx="0" cy="9366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1" name="Freeform 134"/>
            <p:cNvSpPr>
              <a:spLocks/>
            </p:cNvSpPr>
            <p:nvPr/>
          </p:nvSpPr>
          <p:spPr bwMode="auto">
            <a:xfrm>
              <a:off x="1800746" y="5718175"/>
              <a:ext cx="769938" cy="282575"/>
            </a:xfrm>
            <a:custGeom>
              <a:avLst/>
              <a:gdLst>
                <a:gd name="T0" fmla="*/ 485 w 485"/>
                <a:gd name="T1" fmla="*/ 2 h 178"/>
                <a:gd name="T2" fmla="*/ 483 w 485"/>
                <a:gd name="T3" fmla="*/ 0 h 178"/>
                <a:gd name="T4" fmla="*/ 0 w 485"/>
                <a:gd name="T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5" h="178">
                  <a:moveTo>
                    <a:pt x="485" y="2"/>
                  </a:moveTo>
                  <a:lnTo>
                    <a:pt x="483" y="0"/>
                  </a:lnTo>
                  <a:lnTo>
                    <a:pt x="0" y="178"/>
                  </a:lnTo>
                </a:path>
              </a:pathLst>
            </a:cu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2" name="Line 135"/>
            <p:cNvSpPr>
              <a:spLocks noChangeShapeType="1"/>
            </p:cNvSpPr>
            <p:nvPr/>
          </p:nvSpPr>
          <p:spPr bwMode="auto">
            <a:xfrm flipV="1">
              <a:off x="3366021" y="5764213"/>
              <a:ext cx="0" cy="952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3" name="Line 136"/>
            <p:cNvSpPr>
              <a:spLocks noChangeShapeType="1"/>
            </p:cNvSpPr>
            <p:nvPr/>
          </p:nvSpPr>
          <p:spPr bwMode="auto">
            <a:xfrm flipH="1" flipV="1">
              <a:off x="3366021" y="5859463"/>
              <a:ext cx="4763" cy="3175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4" name="Line 137"/>
            <p:cNvSpPr>
              <a:spLocks noChangeShapeType="1"/>
            </p:cNvSpPr>
            <p:nvPr/>
          </p:nvSpPr>
          <p:spPr bwMode="auto">
            <a:xfrm flipH="1" flipV="1">
              <a:off x="2570683" y="5721350"/>
              <a:ext cx="795338" cy="13811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5" name="Line 138"/>
            <p:cNvSpPr>
              <a:spLocks noChangeShapeType="1"/>
            </p:cNvSpPr>
            <p:nvPr/>
          </p:nvSpPr>
          <p:spPr bwMode="auto">
            <a:xfrm flipV="1">
              <a:off x="1800746" y="6000750"/>
              <a:ext cx="0" cy="66675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6" name="Freeform 139"/>
            <p:cNvSpPr>
              <a:spLocks/>
            </p:cNvSpPr>
            <p:nvPr/>
          </p:nvSpPr>
          <p:spPr bwMode="auto">
            <a:xfrm>
              <a:off x="854596" y="6000750"/>
              <a:ext cx="946150" cy="219075"/>
            </a:xfrm>
            <a:custGeom>
              <a:avLst/>
              <a:gdLst>
                <a:gd name="T0" fmla="*/ 596 w 596"/>
                <a:gd name="T1" fmla="*/ 0 h 138"/>
                <a:gd name="T2" fmla="*/ 593 w 596"/>
                <a:gd name="T3" fmla="*/ 2 h 138"/>
                <a:gd name="T4" fmla="*/ 0 w 596"/>
                <a:gd name="T5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6" h="138">
                  <a:moveTo>
                    <a:pt x="596" y="0"/>
                  </a:moveTo>
                  <a:lnTo>
                    <a:pt x="593" y="2"/>
                  </a:lnTo>
                  <a:lnTo>
                    <a:pt x="0" y="138"/>
                  </a:lnTo>
                </a:path>
              </a:pathLst>
            </a:cu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8" name="Line 141"/>
            <p:cNvSpPr>
              <a:spLocks noChangeShapeType="1"/>
            </p:cNvSpPr>
            <p:nvPr/>
          </p:nvSpPr>
          <p:spPr bwMode="auto">
            <a:xfrm flipV="1">
              <a:off x="1800746" y="5926138"/>
              <a:ext cx="0" cy="7461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09" name="Line 142"/>
            <p:cNvSpPr>
              <a:spLocks noChangeShapeType="1"/>
            </p:cNvSpPr>
            <p:nvPr/>
          </p:nvSpPr>
          <p:spPr bwMode="auto">
            <a:xfrm flipV="1">
              <a:off x="3366021" y="5859463"/>
              <a:ext cx="0" cy="74613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23" name="Freeform 156"/>
            <p:cNvSpPr>
              <a:spLocks/>
            </p:cNvSpPr>
            <p:nvPr/>
          </p:nvSpPr>
          <p:spPr bwMode="auto">
            <a:xfrm>
              <a:off x="810146" y="6175375"/>
              <a:ext cx="88900" cy="88900"/>
            </a:xfrm>
            <a:custGeom>
              <a:avLst/>
              <a:gdLst>
                <a:gd name="T0" fmla="*/ 28 w 56"/>
                <a:gd name="T1" fmla="*/ 56 h 56"/>
                <a:gd name="T2" fmla="*/ 35 w 56"/>
                <a:gd name="T3" fmla="*/ 54 h 56"/>
                <a:gd name="T4" fmla="*/ 42 w 56"/>
                <a:gd name="T5" fmla="*/ 52 h 56"/>
                <a:gd name="T6" fmla="*/ 48 w 56"/>
                <a:gd name="T7" fmla="*/ 47 h 56"/>
                <a:gd name="T8" fmla="*/ 52 w 56"/>
                <a:gd name="T9" fmla="*/ 42 h 56"/>
                <a:gd name="T10" fmla="*/ 55 w 56"/>
                <a:gd name="T11" fmla="*/ 35 h 56"/>
                <a:gd name="T12" fmla="*/ 56 w 56"/>
                <a:gd name="T13" fmla="*/ 28 h 56"/>
                <a:gd name="T14" fmla="*/ 55 w 56"/>
                <a:gd name="T15" fmla="*/ 21 h 56"/>
                <a:gd name="T16" fmla="*/ 52 w 56"/>
                <a:gd name="T17" fmla="*/ 14 h 56"/>
                <a:gd name="T18" fmla="*/ 48 w 56"/>
                <a:gd name="T19" fmla="*/ 8 h 56"/>
                <a:gd name="T20" fmla="*/ 42 w 56"/>
                <a:gd name="T21" fmla="*/ 4 h 56"/>
                <a:gd name="T22" fmla="*/ 35 w 56"/>
                <a:gd name="T23" fmla="*/ 2 h 56"/>
                <a:gd name="T24" fmla="*/ 28 w 56"/>
                <a:gd name="T25" fmla="*/ 0 h 56"/>
                <a:gd name="T26" fmla="*/ 21 w 56"/>
                <a:gd name="T27" fmla="*/ 2 h 56"/>
                <a:gd name="T28" fmla="*/ 14 w 56"/>
                <a:gd name="T29" fmla="*/ 4 h 56"/>
                <a:gd name="T30" fmla="*/ 9 w 56"/>
                <a:gd name="T31" fmla="*/ 8 h 56"/>
                <a:gd name="T32" fmla="*/ 5 w 56"/>
                <a:gd name="T33" fmla="*/ 14 h 56"/>
                <a:gd name="T34" fmla="*/ 2 w 56"/>
                <a:gd name="T35" fmla="*/ 21 h 56"/>
                <a:gd name="T36" fmla="*/ 0 w 56"/>
                <a:gd name="T37" fmla="*/ 28 h 56"/>
                <a:gd name="T38" fmla="*/ 2 w 56"/>
                <a:gd name="T39" fmla="*/ 35 h 56"/>
                <a:gd name="T40" fmla="*/ 5 w 56"/>
                <a:gd name="T41" fmla="*/ 42 h 56"/>
                <a:gd name="T42" fmla="*/ 9 w 56"/>
                <a:gd name="T43" fmla="*/ 47 h 56"/>
                <a:gd name="T44" fmla="*/ 14 w 56"/>
                <a:gd name="T45" fmla="*/ 52 h 56"/>
                <a:gd name="T46" fmla="*/ 21 w 56"/>
                <a:gd name="T47" fmla="*/ 54 h 56"/>
                <a:gd name="T48" fmla="*/ 28 w 56"/>
                <a:gd name="T49" fmla="*/ 56 h 56"/>
                <a:gd name="T50" fmla="*/ 28 w 56"/>
                <a:gd name="T5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6">
                  <a:moveTo>
                    <a:pt x="28" y="56"/>
                  </a:moveTo>
                  <a:lnTo>
                    <a:pt x="35" y="54"/>
                  </a:lnTo>
                  <a:lnTo>
                    <a:pt x="42" y="52"/>
                  </a:lnTo>
                  <a:lnTo>
                    <a:pt x="48" y="47"/>
                  </a:lnTo>
                  <a:lnTo>
                    <a:pt x="52" y="42"/>
                  </a:lnTo>
                  <a:lnTo>
                    <a:pt x="55" y="35"/>
                  </a:lnTo>
                  <a:lnTo>
                    <a:pt x="56" y="28"/>
                  </a:lnTo>
                  <a:lnTo>
                    <a:pt x="55" y="21"/>
                  </a:lnTo>
                  <a:lnTo>
                    <a:pt x="52" y="14"/>
                  </a:lnTo>
                  <a:lnTo>
                    <a:pt x="48" y="8"/>
                  </a:lnTo>
                  <a:lnTo>
                    <a:pt x="42" y="4"/>
                  </a:lnTo>
                  <a:lnTo>
                    <a:pt x="35" y="2"/>
                  </a:lnTo>
                  <a:lnTo>
                    <a:pt x="28" y="0"/>
                  </a:lnTo>
                  <a:lnTo>
                    <a:pt x="21" y="2"/>
                  </a:lnTo>
                  <a:lnTo>
                    <a:pt x="14" y="4"/>
                  </a:lnTo>
                  <a:lnTo>
                    <a:pt x="9" y="8"/>
                  </a:lnTo>
                  <a:lnTo>
                    <a:pt x="5" y="14"/>
                  </a:lnTo>
                  <a:lnTo>
                    <a:pt x="2" y="21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5" y="42"/>
                  </a:lnTo>
                  <a:lnTo>
                    <a:pt x="9" y="47"/>
                  </a:lnTo>
                  <a:lnTo>
                    <a:pt x="14" y="52"/>
                  </a:lnTo>
                  <a:lnTo>
                    <a:pt x="21" y="54"/>
                  </a:lnTo>
                  <a:lnTo>
                    <a:pt x="28" y="56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24" name="Freeform 157"/>
            <p:cNvSpPr>
              <a:spLocks/>
            </p:cNvSpPr>
            <p:nvPr/>
          </p:nvSpPr>
          <p:spPr bwMode="auto">
            <a:xfrm>
              <a:off x="1756296" y="5956300"/>
              <a:ext cx="88900" cy="88900"/>
            </a:xfrm>
            <a:custGeom>
              <a:avLst/>
              <a:gdLst>
                <a:gd name="T0" fmla="*/ 28 w 56"/>
                <a:gd name="T1" fmla="*/ 56 h 56"/>
                <a:gd name="T2" fmla="*/ 35 w 56"/>
                <a:gd name="T3" fmla="*/ 55 h 56"/>
                <a:gd name="T4" fmla="*/ 42 w 56"/>
                <a:gd name="T5" fmla="*/ 53 h 56"/>
                <a:gd name="T6" fmla="*/ 47 w 56"/>
                <a:gd name="T7" fmla="*/ 48 h 56"/>
                <a:gd name="T8" fmla="*/ 51 w 56"/>
                <a:gd name="T9" fmla="*/ 42 h 56"/>
                <a:gd name="T10" fmla="*/ 54 w 56"/>
                <a:gd name="T11" fmla="*/ 35 h 56"/>
                <a:gd name="T12" fmla="*/ 56 w 56"/>
                <a:gd name="T13" fmla="*/ 28 h 56"/>
                <a:gd name="T14" fmla="*/ 54 w 56"/>
                <a:gd name="T15" fmla="*/ 21 h 56"/>
                <a:gd name="T16" fmla="*/ 51 w 56"/>
                <a:gd name="T17" fmla="*/ 14 h 56"/>
                <a:gd name="T18" fmla="*/ 47 w 56"/>
                <a:gd name="T19" fmla="*/ 9 h 56"/>
                <a:gd name="T20" fmla="*/ 42 w 56"/>
                <a:gd name="T21" fmla="*/ 5 h 56"/>
                <a:gd name="T22" fmla="*/ 35 w 56"/>
                <a:gd name="T23" fmla="*/ 2 h 56"/>
                <a:gd name="T24" fmla="*/ 28 w 56"/>
                <a:gd name="T25" fmla="*/ 0 h 56"/>
                <a:gd name="T26" fmla="*/ 21 w 56"/>
                <a:gd name="T27" fmla="*/ 2 h 56"/>
                <a:gd name="T28" fmla="*/ 14 w 56"/>
                <a:gd name="T29" fmla="*/ 5 h 56"/>
                <a:gd name="T30" fmla="*/ 8 w 56"/>
                <a:gd name="T31" fmla="*/ 9 h 56"/>
                <a:gd name="T32" fmla="*/ 4 w 56"/>
                <a:gd name="T33" fmla="*/ 14 h 56"/>
                <a:gd name="T34" fmla="*/ 1 w 56"/>
                <a:gd name="T35" fmla="*/ 21 h 56"/>
                <a:gd name="T36" fmla="*/ 0 w 56"/>
                <a:gd name="T37" fmla="*/ 28 h 56"/>
                <a:gd name="T38" fmla="*/ 1 w 56"/>
                <a:gd name="T39" fmla="*/ 35 h 56"/>
                <a:gd name="T40" fmla="*/ 4 w 56"/>
                <a:gd name="T41" fmla="*/ 42 h 56"/>
                <a:gd name="T42" fmla="*/ 8 w 56"/>
                <a:gd name="T43" fmla="*/ 48 h 56"/>
                <a:gd name="T44" fmla="*/ 14 w 56"/>
                <a:gd name="T45" fmla="*/ 53 h 56"/>
                <a:gd name="T46" fmla="*/ 21 w 56"/>
                <a:gd name="T47" fmla="*/ 55 h 56"/>
                <a:gd name="T48" fmla="*/ 28 w 56"/>
                <a:gd name="T49" fmla="*/ 56 h 56"/>
                <a:gd name="T50" fmla="*/ 28 w 56"/>
                <a:gd name="T5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6">
                  <a:moveTo>
                    <a:pt x="28" y="56"/>
                  </a:moveTo>
                  <a:lnTo>
                    <a:pt x="35" y="55"/>
                  </a:lnTo>
                  <a:lnTo>
                    <a:pt x="42" y="53"/>
                  </a:lnTo>
                  <a:lnTo>
                    <a:pt x="47" y="48"/>
                  </a:lnTo>
                  <a:lnTo>
                    <a:pt x="51" y="42"/>
                  </a:lnTo>
                  <a:lnTo>
                    <a:pt x="54" y="35"/>
                  </a:lnTo>
                  <a:lnTo>
                    <a:pt x="56" y="28"/>
                  </a:lnTo>
                  <a:lnTo>
                    <a:pt x="54" y="21"/>
                  </a:lnTo>
                  <a:lnTo>
                    <a:pt x="51" y="14"/>
                  </a:lnTo>
                  <a:lnTo>
                    <a:pt x="47" y="9"/>
                  </a:lnTo>
                  <a:lnTo>
                    <a:pt x="42" y="5"/>
                  </a:lnTo>
                  <a:lnTo>
                    <a:pt x="35" y="2"/>
                  </a:lnTo>
                  <a:lnTo>
                    <a:pt x="28" y="0"/>
                  </a:lnTo>
                  <a:lnTo>
                    <a:pt x="21" y="2"/>
                  </a:lnTo>
                  <a:lnTo>
                    <a:pt x="14" y="5"/>
                  </a:lnTo>
                  <a:lnTo>
                    <a:pt x="8" y="9"/>
                  </a:lnTo>
                  <a:lnTo>
                    <a:pt x="4" y="14"/>
                  </a:lnTo>
                  <a:lnTo>
                    <a:pt x="1" y="21"/>
                  </a:lnTo>
                  <a:lnTo>
                    <a:pt x="0" y="28"/>
                  </a:lnTo>
                  <a:lnTo>
                    <a:pt x="1" y="35"/>
                  </a:lnTo>
                  <a:lnTo>
                    <a:pt x="4" y="42"/>
                  </a:lnTo>
                  <a:lnTo>
                    <a:pt x="8" y="48"/>
                  </a:lnTo>
                  <a:lnTo>
                    <a:pt x="14" y="53"/>
                  </a:lnTo>
                  <a:lnTo>
                    <a:pt x="21" y="55"/>
                  </a:lnTo>
                  <a:lnTo>
                    <a:pt x="28" y="56"/>
                  </a:lnTo>
                  <a:lnTo>
                    <a:pt x="28" y="56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25" name="Freeform 158"/>
            <p:cNvSpPr>
              <a:spLocks/>
            </p:cNvSpPr>
            <p:nvPr/>
          </p:nvSpPr>
          <p:spPr bwMode="auto">
            <a:xfrm>
              <a:off x="2526233" y="5676900"/>
              <a:ext cx="88900" cy="87313"/>
            </a:xfrm>
            <a:custGeom>
              <a:avLst/>
              <a:gdLst>
                <a:gd name="T0" fmla="*/ 28 w 56"/>
                <a:gd name="T1" fmla="*/ 55 h 55"/>
                <a:gd name="T2" fmla="*/ 35 w 56"/>
                <a:gd name="T3" fmla="*/ 54 h 55"/>
                <a:gd name="T4" fmla="*/ 42 w 56"/>
                <a:gd name="T5" fmla="*/ 51 h 55"/>
                <a:gd name="T6" fmla="*/ 48 w 56"/>
                <a:gd name="T7" fmla="*/ 47 h 55"/>
                <a:gd name="T8" fmla="*/ 52 w 56"/>
                <a:gd name="T9" fmla="*/ 41 h 55"/>
                <a:gd name="T10" fmla="*/ 55 w 56"/>
                <a:gd name="T11" fmla="*/ 34 h 55"/>
                <a:gd name="T12" fmla="*/ 56 w 56"/>
                <a:gd name="T13" fmla="*/ 28 h 55"/>
                <a:gd name="T14" fmla="*/ 55 w 56"/>
                <a:gd name="T15" fmla="*/ 21 h 55"/>
                <a:gd name="T16" fmla="*/ 52 w 56"/>
                <a:gd name="T17" fmla="*/ 14 h 55"/>
                <a:gd name="T18" fmla="*/ 48 w 56"/>
                <a:gd name="T19" fmla="*/ 8 h 55"/>
                <a:gd name="T20" fmla="*/ 42 w 56"/>
                <a:gd name="T21" fmla="*/ 4 h 55"/>
                <a:gd name="T22" fmla="*/ 35 w 56"/>
                <a:gd name="T23" fmla="*/ 1 h 55"/>
                <a:gd name="T24" fmla="*/ 28 w 56"/>
                <a:gd name="T25" fmla="*/ 0 h 55"/>
                <a:gd name="T26" fmla="*/ 21 w 56"/>
                <a:gd name="T27" fmla="*/ 1 h 55"/>
                <a:gd name="T28" fmla="*/ 14 w 56"/>
                <a:gd name="T29" fmla="*/ 4 h 55"/>
                <a:gd name="T30" fmla="*/ 9 w 56"/>
                <a:gd name="T31" fmla="*/ 8 h 55"/>
                <a:gd name="T32" fmla="*/ 5 w 56"/>
                <a:gd name="T33" fmla="*/ 14 h 55"/>
                <a:gd name="T34" fmla="*/ 2 w 56"/>
                <a:gd name="T35" fmla="*/ 21 h 55"/>
                <a:gd name="T36" fmla="*/ 0 w 56"/>
                <a:gd name="T37" fmla="*/ 28 h 55"/>
                <a:gd name="T38" fmla="*/ 2 w 56"/>
                <a:gd name="T39" fmla="*/ 34 h 55"/>
                <a:gd name="T40" fmla="*/ 5 w 56"/>
                <a:gd name="T41" fmla="*/ 41 h 55"/>
                <a:gd name="T42" fmla="*/ 9 w 56"/>
                <a:gd name="T43" fmla="*/ 47 h 55"/>
                <a:gd name="T44" fmla="*/ 14 w 56"/>
                <a:gd name="T45" fmla="*/ 51 h 55"/>
                <a:gd name="T46" fmla="*/ 21 w 56"/>
                <a:gd name="T47" fmla="*/ 54 h 55"/>
                <a:gd name="T48" fmla="*/ 28 w 56"/>
                <a:gd name="T49" fmla="*/ 55 h 55"/>
                <a:gd name="T50" fmla="*/ 28 w 56"/>
                <a:gd name="T51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5">
                  <a:moveTo>
                    <a:pt x="28" y="55"/>
                  </a:moveTo>
                  <a:lnTo>
                    <a:pt x="35" y="54"/>
                  </a:lnTo>
                  <a:lnTo>
                    <a:pt x="42" y="51"/>
                  </a:lnTo>
                  <a:lnTo>
                    <a:pt x="48" y="47"/>
                  </a:lnTo>
                  <a:lnTo>
                    <a:pt x="52" y="41"/>
                  </a:lnTo>
                  <a:lnTo>
                    <a:pt x="55" y="34"/>
                  </a:lnTo>
                  <a:lnTo>
                    <a:pt x="56" y="28"/>
                  </a:lnTo>
                  <a:lnTo>
                    <a:pt x="55" y="21"/>
                  </a:lnTo>
                  <a:lnTo>
                    <a:pt x="52" y="14"/>
                  </a:lnTo>
                  <a:lnTo>
                    <a:pt x="48" y="8"/>
                  </a:lnTo>
                  <a:lnTo>
                    <a:pt x="42" y="4"/>
                  </a:lnTo>
                  <a:lnTo>
                    <a:pt x="35" y="1"/>
                  </a:lnTo>
                  <a:lnTo>
                    <a:pt x="28" y="0"/>
                  </a:lnTo>
                  <a:lnTo>
                    <a:pt x="21" y="1"/>
                  </a:lnTo>
                  <a:lnTo>
                    <a:pt x="14" y="4"/>
                  </a:lnTo>
                  <a:lnTo>
                    <a:pt x="9" y="8"/>
                  </a:lnTo>
                  <a:lnTo>
                    <a:pt x="5" y="14"/>
                  </a:lnTo>
                  <a:lnTo>
                    <a:pt x="2" y="21"/>
                  </a:lnTo>
                  <a:lnTo>
                    <a:pt x="0" y="28"/>
                  </a:lnTo>
                  <a:lnTo>
                    <a:pt x="2" y="34"/>
                  </a:lnTo>
                  <a:lnTo>
                    <a:pt x="5" y="41"/>
                  </a:lnTo>
                  <a:lnTo>
                    <a:pt x="9" y="47"/>
                  </a:lnTo>
                  <a:lnTo>
                    <a:pt x="14" y="51"/>
                  </a:lnTo>
                  <a:lnTo>
                    <a:pt x="21" y="54"/>
                  </a:lnTo>
                  <a:lnTo>
                    <a:pt x="28" y="55"/>
                  </a:lnTo>
                  <a:lnTo>
                    <a:pt x="28" y="55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4226" name="Freeform 159"/>
            <p:cNvSpPr>
              <a:spLocks/>
            </p:cNvSpPr>
            <p:nvPr/>
          </p:nvSpPr>
          <p:spPr bwMode="auto">
            <a:xfrm>
              <a:off x="3321571" y="5818188"/>
              <a:ext cx="88900" cy="85725"/>
            </a:xfrm>
            <a:custGeom>
              <a:avLst/>
              <a:gdLst>
                <a:gd name="T0" fmla="*/ 28 w 56"/>
                <a:gd name="T1" fmla="*/ 54 h 54"/>
                <a:gd name="T2" fmla="*/ 35 w 56"/>
                <a:gd name="T3" fmla="*/ 54 h 54"/>
                <a:gd name="T4" fmla="*/ 42 w 56"/>
                <a:gd name="T5" fmla="*/ 51 h 54"/>
                <a:gd name="T6" fmla="*/ 48 w 56"/>
                <a:gd name="T7" fmla="*/ 47 h 54"/>
                <a:gd name="T8" fmla="*/ 52 w 56"/>
                <a:gd name="T9" fmla="*/ 40 h 54"/>
                <a:gd name="T10" fmla="*/ 55 w 56"/>
                <a:gd name="T11" fmla="*/ 35 h 54"/>
                <a:gd name="T12" fmla="*/ 56 w 56"/>
                <a:gd name="T13" fmla="*/ 26 h 54"/>
                <a:gd name="T14" fmla="*/ 55 w 56"/>
                <a:gd name="T15" fmla="*/ 19 h 54"/>
                <a:gd name="T16" fmla="*/ 52 w 56"/>
                <a:gd name="T17" fmla="*/ 14 h 54"/>
                <a:gd name="T18" fmla="*/ 48 w 56"/>
                <a:gd name="T19" fmla="*/ 7 h 54"/>
                <a:gd name="T20" fmla="*/ 42 w 56"/>
                <a:gd name="T21" fmla="*/ 3 h 54"/>
                <a:gd name="T22" fmla="*/ 35 w 56"/>
                <a:gd name="T23" fmla="*/ 0 h 54"/>
                <a:gd name="T24" fmla="*/ 28 w 56"/>
                <a:gd name="T25" fmla="*/ 0 h 54"/>
                <a:gd name="T26" fmla="*/ 21 w 56"/>
                <a:gd name="T27" fmla="*/ 0 h 54"/>
                <a:gd name="T28" fmla="*/ 14 w 56"/>
                <a:gd name="T29" fmla="*/ 3 h 54"/>
                <a:gd name="T30" fmla="*/ 9 w 56"/>
                <a:gd name="T31" fmla="*/ 7 h 54"/>
                <a:gd name="T32" fmla="*/ 3 w 56"/>
                <a:gd name="T33" fmla="*/ 14 h 54"/>
                <a:gd name="T34" fmla="*/ 2 w 56"/>
                <a:gd name="T35" fmla="*/ 19 h 54"/>
                <a:gd name="T36" fmla="*/ 0 w 56"/>
                <a:gd name="T37" fmla="*/ 26 h 54"/>
                <a:gd name="T38" fmla="*/ 2 w 56"/>
                <a:gd name="T39" fmla="*/ 35 h 54"/>
                <a:gd name="T40" fmla="*/ 3 w 56"/>
                <a:gd name="T41" fmla="*/ 40 h 54"/>
                <a:gd name="T42" fmla="*/ 9 w 56"/>
                <a:gd name="T43" fmla="*/ 46 h 54"/>
                <a:gd name="T44" fmla="*/ 14 w 56"/>
                <a:gd name="T45" fmla="*/ 51 h 54"/>
                <a:gd name="T46" fmla="*/ 21 w 56"/>
                <a:gd name="T47" fmla="*/ 54 h 54"/>
                <a:gd name="T48" fmla="*/ 28 w 56"/>
                <a:gd name="T49" fmla="*/ 54 h 54"/>
                <a:gd name="T50" fmla="*/ 28 w 56"/>
                <a:gd name="T5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54">
                  <a:moveTo>
                    <a:pt x="28" y="54"/>
                  </a:moveTo>
                  <a:lnTo>
                    <a:pt x="35" y="54"/>
                  </a:lnTo>
                  <a:lnTo>
                    <a:pt x="42" y="51"/>
                  </a:lnTo>
                  <a:lnTo>
                    <a:pt x="48" y="47"/>
                  </a:lnTo>
                  <a:lnTo>
                    <a:pt x="52" y="40"/>
                  </a:lnTo>
                  <a:lnTo>
                    <a:pt x="55" y="35"/>
                  </a:lnTo>
                  <a:lnTo>
                    <a:pt x="56" y="26"/>
                  </a:lnTo>
                  <a:lnTo>
                    <a:pt x="55" y="19"/>
                  </a:lnTo>
                  <a:lnTo>
                    <a:pt x="52" y="14"/>
                  </a:lnTo>
                  <a:lnTo>
                    <a:pt x="48" y="7"/>
                  </a:lnTo>
                  <a:lnTo>
                    <a:pt x="42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1" y="0"/>
                  </a:lnTo>
                  <a:lnTo>
                    <a:pt x="14" y="3"/>
                  </a:lnTo>
                  <a:lnTo>
                    <a:pt x="9" y="7"/>
                  </a:lnTo>
                  <a:lnTo>
                    <a:pt x="3" y="14"/>
                  </a:lnTo>
                  <a:lnTo>
                    <a:pt x="2" y="19"/>
                  </a:lnTo>
                  <a:lnTo>
                    <a:pt x="0" y="26"/>
                  </a:lnTo>
                  <a:lnTo>
                    <a:pt x="2" y="35"/>
                  </a:lnTo>
                  <a:lnTo>
                    <a:pt x="3" y="40"/>
                  </a:lnTo>
                  <a:lnTo>
                    <a:pt x="9" y="46"/>
                  </a:lnTo>
                  <a:lnTo>
                    <a:pt x="14" y="51"/>
                  </a:lnTo>
                  <a:lnTo>
                    <a:pt x="21" y="54"/>
                  </a:lnTo>
                  <a:lnTo>
                    <a:pt x="28" y="54"/>
                  </a:lnTo>
                  <a:lnTo>
                    <a:pt x="28" y="54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172" name="ZoneTexte 171"/>
          <p:cNvSpPr txBox="1"/>
          <p:nvPr/>
        </p:nvSpPr>
        <p:spPr>
          <a:xfrm>
            <a:off x="856144" y="3386667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73" name="ZoneTexte 172"/>
          <p:cNvSpPr txBox="1"/>
          <p:nvPr/>
        </p:nvSpPr>
        <p:spPr>
          <a:xfrm>
            <a:off x="967202" y="3537253"/>
            <a:ext cx="340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BL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74" name="ZoneTexte 173"/>
          <p:cNvSpPr txBox="1"/>
          <p:nvPr/>
        </p:nvSpPr>
        <p:spPr>
          <a:xfrm>
            <a:off x="1745567" y="3537253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S48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75" name="ZoneTexte 174"/>
          <p:cNvSpPr txBox="1"/>
          <p:nvPr/>
        </p:nvSpPr>
        <p:spPr>
          <a:xfrm>
            <a:off x="2425670" y="3537253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S96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76" name="ZoneTexte 175"/>
          <p:cNvSpPr txBox="1"/>
          <p:nvPr/>
        </p:nvSpPr>
        <p:spPr>
          <a:xfrm>
            <a:off x="3106683" y="3537253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S144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323528" y="3748970"/>
            <a:ext cx="1136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DTG </a:t>
            </a:r>
            <a:r>
              <a:rPr lang="fr-FR" sz="1000" dirty="0">
                <a:solidFill>
                  <a:srgbClr val="000066"/>
                </a:solidFill>
              </a:rPr>
              <a:t>+ </a:t>
            </a:r>
            <a:r>
              <a:rPr lang="fr-FR" sz="1000" dirty="0" smtClean="0">
                <a:solidFill>
                  <a:srgbClr val="000066"/>
                </a:solidFill>
              </a:rPr>
              <a:t>ABC/3TC</a:t>
            </a:r>
          </a:p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EVF/TDF/FTC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78" name="ZoneTexte 177"/>
          <p:cNvSpPr txBox="1"/>
          <p:nvPr/>
        </p:nvSpPr>
        <p:spPr>
          <a:xfrm>
            <a:off x="1770028" y="3748970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356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330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79" name="ZoneTexte 178"/>
          <p:cNvSpPr txBox="1"/>
          <p:nvPr/>
        </p:nvSpPr>
        <p:spPr>
          <a:xfrm>
            <a:off x="2450134" y="3748970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330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297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80" name="ZoneTexte 179"/>
          <p:cNvSpPr txBox="1"/>
          <p:nvPr/>
        </p:nvSpPr>
        <p:spPr>
          <a:xfrm>
            <a:off x="3164391" y="3748970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304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255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81" name="ZoneTexte 180"/>
          <p:cNvSpPr txBox="1"/>
          <p:nvPr/>
        </p:nvSpPr>
        <p:spPr>
          <a:xfrm>
            <a:off x="785612" y="309558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20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82" name="ZoneTexte 181"/>
          <p:cNvSpPr txBox="1"/>
          <p:nvPr/>
        </p:nvSpPr>
        <p:spPr>
          <a:xfrm>
            <a:off x="785612" y="280449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40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83" name="ZoneTexte 182"/>
          <p:cNvSpPr txBox="1"/>
          <p:nvPr/>
        </p:nvSpPr>
        <p:spPr>
          <a:xfrm>
            <a:off x="785612" y="251341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60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84" name="ZoneTexte 183"/>
          <p:cNvSpPr txBox="1"/>
          <p:nvPr/>
        </p:nvSpPr>
        <p:spPr>
          <a:xfrm>
            <a:off x="785612" y="222232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80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85" name="ZoneTexte 184"/>
          <p:cNvSpPr txBox="1"/>
          <p:nvPr/>
        </p:nvSpPr>
        <p:spPr>
          <a:xfrm>
            <a:off x="715080" y="1931238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100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86" name="ZoneTexte 185"/>
          <p:cNvSpPr txBox="1"/>
          <p:nvPr/>
        </p:nvSpPr>
        <p:spPr>
          <a:xfrm>
            <a:off x="1060781" y="1654239"/>
            <a:ext cx="3392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err="1" smtClean="0">
                <a:solidFill>
                  <a:srgbClr val="333399"/>
                </a:solidFill>
              </a:rPr>
              <a:t>Telopéptido</a:t>
            </a:r>
            <a:r>
              <a:rPr lang="es-ES" sz="1200" b="1" dirty="0" smtClean="0">
                <a:solidFill>
                  <a:srgbClr val="333399"/>
                </a:solidFill>
              </a:rPr>
              <a:t> C </a:t>
            </a:r>
            <a:r>
              <a:rPr lang="es-ES" sz="1200" b="1" i="1" dirty="0" err="1" smtClean="0">
                <a:solidFill>
                  <a:srgbClr val="333399"/>
                </a:solidFill>
              </a:rPr>
              <a:t>cross-linked</a:t>
            </a:r>
            <a:r>
              <a:rPr lang="es-ES" sz="1200" b="1" dirty="0" smtClean="0">
                <a:solidFill>
                  <a:srgbClr val="333399"/>
                </a:solidFill>
              </a:rPr>
              <a:t> del colágeno tipo 1 (CTX-1)</a:t>
            </a:r>
            <a:endParaRPr lang="es-ES" sz="1200" b="1" dirty="0">
              <a:solidFill>
                <a:srgbClr val="333399"/>
              </a:solidFill>
            </a:endParaRPr>
          </a:p>
        </p:txBody>
      </p:sp>
      <p:sp>
        <p:nvSpPr>
          <p:cNvPr id="187" name="ZoneTexte 186"/>
          <p:cNvSpPr txBox="1"/>
          <p:nvPr/>
        </p:nvSpPr>
        <p:spPr>
          <a:xfrm>
            <a:off x="1795350" y="223966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68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88" name="ZoneTexte 187"/>
          <p:cNvSpPr txBox="1"/>
          <p:nvPr/>
        </p:nvSpPr>
        <p:spPr>
          <a:xfrm>
            <a:off x="1796415" y="307169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33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89" name="ZoneTexte 188"/>
          <p:cNvSpPr txBox="1"/>
          <p:nvPr/>
        </p:nvSpPr>
        <p:spPr>
          <a:xfrm>
            <a:off x="2453384" y="236919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56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90" name="ZoneTexte 189"/>
          <p:cNvSpPr txBox="1"/>
          <p:nvPr/>
        </p:nvSpPr>
        <p:spPr>
          <a:xfrm>
            <a:off x="2487888" y="3192140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27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91" name="ZoneTexte 190"/>
          <p:cNvSpPr txBox="1"/>
          <p:nvPr/>
        </p:nvSpPr>
        <p:spPr>
          <a:xfrm>
            <a:off x="3178438" y="2638730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39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92" name="ZoneTexte 191"/>
          <p:cNvSpPr txBox="1"/>
          <p:nvPr/>
        </p:nvSpPr>
        <p:spPr>
          <a:xfrm>
            <a:off x="3192896" y="3218576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25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97" name="ZoneTexte 196"/>
          <p:cNvSpPr txBox="1"/>
          <p:nvPr/>
        </p:nvSpPr>
        <p:spPr>
          <a:xfrm>
            <a:off x="5542311" y="326796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98" name="ZoneTexte 197"/>
          <p:cNvSpPr txBox="1"/>
          <p:nvPr/>
        </p:nvSpPr>
        <p:spPr>
          <a:xfrm>
            <a:off x="5653369" y="3418549"/>
            <a:ext cx="340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BL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199" name="ZoneTexte 198"/>
          <p:cNvSpPr txBox="1"/>
          <p:nvPr/>
        </p:nvSpPr>
        <p:spPr>
          <a:xfrm>
            <a:off x="6431734" y="3418549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S48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0" name="ZoneTexte 199"/>
          <p:cNvSpPr txBox="1"/>
          <p:nvPr/>
        </p:nvSpPr>
        <p:spPr>
          <a:xfrm>
            <a:off x="7111837" y="3418549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S96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1" name="ZoneTexte 200"/>
          <p:cNvSpPr txBox="1"/>
          <p:nvPr/>
        </p:nvSpPr>
        <p:spPr>
          <a:xfrm>
            <a:off x="7792850" y="3418549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S144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2" name="ZoneTexte 201"/>
          <p:cNvSpPr txBox="1"/>
          <p:nvPr/>
        </p:nvSpPr>
        <p:spPr>
          <a:xfrm>
            <a:off x="5009695" y="3630266"/>
            <a:ext cx="1136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DTG </a:t>
            </a:r>
            <a:r>
              <a:rPr lang="fr-FR" sz="1000" dirty="0">
                <a:solidFill>
                  <a:srgbClr val="000066"/>
                </a:solidFill>
              </a:rPr>
              <a:t>+ </a:t>
            </a:r>
            <a:r>
              <a:rPr lang="fr-FR" sz="1000" dirty="0" smtClean="0">
                <a:solidFill>
                  <a:srgbClr val="000066"/>
                </a:solidFill>
              </a:rPr>
              <a:t>ABC/3TC</a:t>
            </a:r>
          </a:p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EVF/TDF/FTC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3" name="ZoneTexte 202"/>
          <p:cNvSpPr txBox="1"/>
          <p:nvPr/>
        </p:nvSpPr>
        <p:spPr>
          <a:xfrm>
            <a:off x="6456198" y="3630266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358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328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4" name="ZoneTexte 203"/>
          <p:cNvSpPr txBox="1"/>
          <p:nvPr/>
        </p:nvSpPr>
        <p:spPr>
          <a:xfrm>
            <a:off x="7136298" y="3630266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336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299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5" name="ZoneTexte 204"/>
          <p:cNvSpPr txBox="1"/>
          <p:nvPr/>
        </p:nvSpPr>
        <p:spPr>
          <a:xfrm>
            <a:off x="7852579" y="3630266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301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253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6" name="ZoneTexte 205"/>
          <p:cNvSpPr txBox="1"/>
          <p:nvPr/>
        </p:nvSpPr>
        <p:spPr>
          <a:xfrm>
            <a:off x="5471779" y="297687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20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7" name="ZoneTexte 206"/>
          <p:cNvSpPr txBox="1"/>
          <p:nvPr/>
        </p:nvSpPr>
        <p:spPr>
          <a:xfrm>
            <a:off x="5471779" y="268579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40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8" name="ZoneTexte 207"/>
          <p:cNvSpPr txBox="1"/>
          <p:nvPr/>
        </p:nvSpPr>
        <p:spPr>
          <a:xfrm>
            <a:off x="5471779" y="239470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60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09" name="ZoneTexte 208"/>
          <p:cNvSpPr txBox="1"/>
          <p:nvPr/>
        </p:nvSpPr>
        <p:spPr>
          <a:xfrm>
            <a:off x="5471779" y="210362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80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10" name="ZoneTexte 209"/>
          <p:cNvSpPr txBox="1"/>
          <p:nvPr/>
        </p:nvSpPr>
        <p:spPr>
          <a:xfrm>
            <a:off x="5401247" y="1812534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100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11" name="ZoneTexte 210"/>
          <p:cNvSpPr txBox="1"/>
          <p:nvPr/>
        </p:nvSpPr>
        <p:spPr>
          <a:xfrm>
            <a:off x="6508038" y="1628801"/>
            <a:ext cx="1670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err="1" smtClean="0">
                <a:solidFill>
                  <a:srgbClr val="333399"/>
                </a:solidFill>
              </a:rPr>
              <a:t>Osteocalcina</a:t>
            </a:r>
            <a:r>
              <a:rPr lang="es-ES" sz="1200" b="1" dirty="0" smtClean="0">
                <a:solidFill>
                  <a:srgbClr val="333399"/>
                </a:solidFill>
              </a:rPr>
              <a:t> (OC)</a:t>
            </a:r>
            <a:endParaRPr lang="es-ES" sz="1200" b="1" dirty="0">
              <a:solidFill>
                <a:srgbClr val="333399"/>
              </a:solidFill>
            </a:endParaRPr>
          </a:p>
        </p:txBody>
      </p:sp>
      <p:sp>
        <p:nvSpPr>
          <p:cNvPr id="212" name="ZoneTexte 211"/>
          <p:cNvSpPr txBox="1"/>
          <p:nvPr/>
        </p:nvSpPr>
        <p:spPr>
          <a:xfrm>
            <a:off x="6454721" y="2356498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48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13" name="ZoneTexte 212"/>
          <p:cNvSpPr txBox="1"/>
          <p:nvPr/>
        </p:nvSpPr>
        <p:spPr>
          <a:xfrm>
            <a:off x="6528185" y="3126037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22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14" name="ZoneTexte 213"/>
          <p:cNvSpPr txBox="1"/>
          <p:nvPr/>
        </p:nvSpPr>
        <p:spPr>
          <a:xfrm>
            <a:off x="7151180" y="2555168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33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15" name="ZoneTexte 214"/>
          <p:cNvSpPr txBox="1"/>
          <p:nvPr/>
        </p:nvSpPr>
        <p:spPr>
          <a:xfrm>
            <a:off x="7172749" y="3122378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21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16" name="ZoneTexte 215"/>
          <p:cNvSpPr txBox="1"/>
          <p:nvPr/>
        </p:nvSpPr>
        <p:spPr>
          <a:xfrm>
            <a:off x="7864605" y="2579084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32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17" name="ZoneTexte 216"/>
          <p:cNvSpPr txBox="1"/>
          <p:nvPr/>
        </p:nvSpPr>
        <p:spPr>
          <a:xfrm>
            <a:off x="7879063" y="309987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23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22" name="ZoneTexte 221"/>
          <p:cNvSpPr txBox="1"/>
          <p:nvPr/>
        </p:nvSpPr>
        <p:spPr>
          <a:xfrm>
            <a:off x="856144" y="581465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23" name="ZoneTexte 222"/>
          <p:cNvSpPr txBox="1"/>
          <p:nvPr/>
        </p:nvSpPr>
        <p:spPr>
          <a:xfrm>
            <a:off x="967202" y="5965245"/>
            <a:ext cx="340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BL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24" name="ZoneTexte 223"/>
          <p:cNvSpPr txBox="1"/>
          <p:nvPr/>
        </p:nvSpPr>
        <p:spPr>
          <a:xfrm>
            <a:off x="1745567" y="5965245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S48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25" name="ZoneTexte 224"/>
          <p:cNvSpPr txBox="1"/>
          <p:nvPr/>
        </p:nvSpPr>
        <p:spPr>
          <a:xfrm>
            <a:off x="2425670" y="5965245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S96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26" name="ZoneTexte 225"/>
          <p:cNvSpPr txBox="1"/>
          <p:nvPr/>
        </p:nvSpPr>
        <p:spPr>
          <a:xfrm>
            <a:off x="3106683" y="5965245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S144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27" name="ZoneTexte 226"/>
          <p:cNvSpPr txBox="1"/>
          <p:nvPr/>
        </p:nvSpPr>
        <p:spPr>
          <a:xfrm>
            <a:off x="323528" y="6176962"/>
            <a:ext cx="1136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DTG </a:t>
            </a:r>
            <a:r>
              <a:rPr lang="fr-FR" sz="1000" dirty="0">
                <a:solidFill>
                  <a:srgbClr val="000066"/>
                </a:solidFill>
              </a:rPr>
              <a:t>+ </a:t>
            </a:r>
            <a:r>
              <a:rPr lang="fr-FR" sz="1000" dirty="0" smtClean="0">
                <a:solidFill>
                  <a:srgbClr val="000066"/>
                </a:solidFill>
              </a:rPr>
              <a:t>ABC/3TC</a:t>
            </a:r>
          </a:p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EVF/TDF/FTC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28" name="ZoneTexte 227"/>
          <p:cNvSpPr txBox="1"/>
          <p:nvPr/>
        </p:nvSpPr>
        <p:spPr>
          <a:xfrm>
            <a:off x="1770031" y="6176962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361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327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29" name="ZoneTexte 228"/>
          <p:cNvSpPr txBox="1"/>
          <p:nvPr/>
        </p:nvSpPr>
        <p:spPr>
          <a:xfrm>
            <a:off x="2450133" y="6176962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335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299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30" name="ZoneTexte 229"/>
          <p:cNvSpPr txBox="1"/>
          <p:nvPr/>
        </p:nvSpPr>
        <p:spPr>
          <a:xfrm>
            <a:off x="3160001" y="6176962"/>
            <a:ext cx="411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304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252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31" name="ZoneTexte 230"/>
          <p:cNvSpPr txBox="1"/>
          <p:nvPr/>
        </p:nvSpPr>
        <p:spPr>
          <a:xfrm>
            <a:off x="785612" y="552357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20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32" name="ZoneTexte 231"/>
          <p:cNvSpPr txBox="1"/>
          <p:nvPr/>
        </p:nvSpPr>
        <p:spPr>
          <a:xfrm>
            <a:off x="785612" y="523248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40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33" name="ZoneTexte 232"/>
          <p:cNvSpPr txBox="1"/>
          <p:nvPr/>
        </p:nvSpPr>
        <p:spPr>
          <a:xfrm>
            <a:off x="785612" y="494140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60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34" name="ZoneTexte 233"/>
          <p:cNvSpPr txBox="1"/>
          <p:nvPr/>
        </p:nvSpPr>
        <p:spPr>
          <a:xfrm>
            <a:off x="785612" y="465031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80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35" name="ZoneTexte 234"/>
          <p:cNvSpPr txBox="1"/>
          <p:nvPr/>
        </p:nvSpPr>
        <p:spPr>
          <a:xfrm>
            <a:off x="715080" y="4359230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100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36" name="ZoneTexte 235"/>
          <p:cNvSpPr txBox="1"/>
          <p:nvPr/>
        </p:nvSpPr>
        <p:spPr>
          <a:xfrm>
            <a:off x="1196008" y="4149080"/>
            <a:ext cx="3083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>
                <a:solidFill>
                  <a:srgbClr val="333399"/>
                </a:solidFill>
              </a:rPr>
              <a:t>Fosfatasa alcalina Óseo-específica </a:t>
            </a:r>
          </a:p>
          <a:p>
            <a:pPr algn="ctr"/>
            <a:r>
              <a:rPr lang="es-ES" sz="1200" b="1" dirty="0" smtClean="0">
                <a:solidFill>
                  <a:srgbClr val="333399"/>
                </a:solidFill>
              </a:rPr>
              <a:t>(BSAP)</a:t>
            </a:r>
            <a:endParaRPr lang="es-ES" sz="1200" b="1" dirty="0">
              <a:solidFill>
                <a:srgbClr val="333399"/>
              </a:solidFill>
            </a:endParaRPr>
          </a:p>
        </p:txBody>
      </p:sp>
      <p:sp>
        <p:nvSpPr>
          <p:cNvPr id="237" name="ZoneTexte 236"/>
          <p:cNvSpPr txBox="1"/>
          <p:nvPr/>
        </p:nvSpPr>
        <p:spPr>
          <a:xfrm>
            <a:off x="1795350" y="4820233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60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38" name="ZoneTexte 237"/>
          <p:cNvSpPr txBox="1"/>
          <p:nvPr/>
        </p:nvSpPr>
        <p:spPr>
          <a:xfrm>
            <a:off x="1813667" y="5750711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15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39" name="ZoneTexte 238"/>
          <p:cNvSpPr txBox="1"/>
          <p:nvPr/>
        </p:nvSpPr>
        <p:spPr>
          <a:xfrm>
            <a:off x="2483566" y="4556577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76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40" name="ZoneTexte 239"/>
          <p:cNvSpPr txBox="1"/>
          <p:nvPr/>
        </p:nvSpPr>
        <p:spPr>
          <a:xfrm>
            <a:off x="2487888" y="562013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32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41" name="ZoneTexte 240"/>
          <p:cNvSpPr txBox="1"/>
          <p:nvPr/>
        </p:nvSpPr>
        <p:spPr>
          <a:xfrm>
            <a:off x="3232510" y="4922438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50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42" name="ZoneTexte 241"/>
          <p:cNvSpPr txBox="1"/>
          <p:nvPr/>
        </p:nvSpPr>
        <p:spPr>
          <a:xfrm>
            <a:off x="3192896" y="5646568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23</a:t>
            </a:r>
            <a:endParaRPr lang="fr-FR" sz="1000" dirty="0">
              <a:solidFill>
                <a:srgbClr val="000066"/>
              </a:solidFill>
            </a:endParaRPr>
          </a:p>
        </p:txBody>
      </p:sp>
      <p:grpSp>
        <p:nvGrpSpPr>
          <p:cNvPr id="268" name="Grouper 12"/>
          <p:cNvGrpSpPr/>
          <p:nvPr/>
        </p:nvGrpSpPr>
        <p:grpSpPr>
          <a:xfrm>
            <a:off x="3842672" y="2218039"/>
            <a:ext cx="1319871" cy="470196"/>
            <a:chOff x="4081438" y="2260934"/>
            <a:chExt cx="1319871" cy="470196"/>
          </a:xfrm>
        </p:grpSpPr>
        <p:sp>
          <p:nvSpPr>
            <p:cNvPr id="271" name="AutoShape 165"/>
            <p:cNvSpPr>
              <a:spLocks noChangeArrowheads="1"/>
            </p:cNvSpPr>
            <p:nvPr/>
          </p:nvSpPr>
          <p:spPr bwMode="auto">
            <a:xfrm>
              <a:off x="4081438" y="2273614"/>
              <a:ext cx="1273169" cy="4154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43" name="Freeform 12"/>
            <p:cNvSpPr>
              <a:spLocks/>
            </p:cNvSpPr>
            <p:nvPr/>
          </p:nvSpPr>
          <p:spPr bwMode="auto">
            <a:xfrm>
              <a:off x="4196655" y="2341183"/>
              <a:ext cx="87313" cy="85725"/>
            </a:xfrm>
            <a:custGeom>
              <a:avLst/>
              <a:gdLst>
                <a:gd name="T0" fmla="*/ 27 w 55"/>
                <a:gd name="T1" fmla="*/ 54 h 54"/>
                <a:gd name="T2" fmla="*/ 35 w 55"/>
                <a:gd name="T3" fmla="*/ 54 h 54"/>
                <a:gd name="T4" fmla="*/ 41 w 55"/>
                <a:gd name="T5" fmla="*/ 51 h 54"/>
                <a:gd name="T6" fmla="*/ 46 w 55"/>
                <a:gd name="T7" fmla="*/ 47 h 54"/>
                <a:gd name="T8" fmla="*/ 52 w 55"/>
                <a:gd name="T9" fmla="*/ 40 h 54"/>
                <a:gd name="T10" fmla="*/ 55 w 55"/>
                <a:gd name="T11" fmla="*/ 34 h 54"/>
                <a:gd name="T12" fmla="*/ 55 w 55"/>
                <a:gd name="T13" fmla="*/ 27 h 54"/>
                <a:gd name="T14" fmla="*/ 55 w 55"/>
                <a:gd name="T15" fmla="*/ 19 h 54"/>
                <a:gd name="T16" fmla="*/ 52 w 55"/>
                <a:gd name="T17" fmla="*/ 14 h 54"/>
                <a:gd name="T18" fmla="*/ 46 w 55"/>
                <a:gd name="T19" fmla="*/ 8 h 54"/>
                <a:gd name="T20" fmla="*/ 41 w 55"/>
                <a:gd name="T21" fmla="*/ 2 h 54"/>
                <a:gd name="T22" fmla="*/ 35 w 55"/>
                <a:gd name="T23" fmla="*/ 0 h 54"/>
                <a:gd name="T24" fmla="*/ 27 w 55"/>
                <a:gd name="T25" fmla="*/ 0 h 54"/>
                <a:gd name="T26" fmla="*/ 20 w 55"/>
                <a:gd name="T27" fmla="*/ 0 h 54"/>
                <a:gd name="T28" fmla="*/ 13 w 55"/>
                <a:gd name="T29" fmla="*/ 2 h 54"/>
                <a:gd name="T30" fmla="*/ 7 w 55"/>
                <a:gd name="T31" fmla="*/ 8 h 54"/>
                <a:gd name="T32" fmla="*/ 3 w 55"/>
                <a:gd name="T33" fmla="*/ 14 h 54"/>
                <a:gd name="T34" fmla="*/ 0 w 55"/>
                <a:gd name="T35" fmla="*/ 19 h 54"/>
                <a:gd name="T36" fmla="*/ 0 w 55"/>
                <a:gd name="T37" fmla="*/ 27 h 54"/>
                <a:gd name="T38" fmla="*/ 0 w 55"/>
                <a:gd name="T39" fmla="*/ 34 h 54"/>
                <a:gd name="T40" fmla="*/ 3 w 55"/>
                <a:gd name="T41" fmla="*/ 40 h 54"/>
                <a:gd name="T42" fmla="*/ 7 w 55"/>
                <a:gd name="T43" fmla="*/ 47 h 54"/>
                <a:gd name="T44" fmla="*/ 13 w 55"/>
                <a:gd name="T45" fmla="*/ 51 h 54"/>
                <a:gd name="T46" fmla="*/ 20 w 55"/>
                <a:gd name="T47" fmla="*/ 54 h 54"/>
                <a:gd name="T48" fmla="*/ 27 w 55"/>
                <a:gd name="T49" fmla="*/ 54 h 54"/>
                <a:gd name="T50" fmla="*/ 27 w 55"/>
                <a:gd name="T5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54">
                  <a:moveTo>
                    <a:pt x="27" y="54"/>
                  </a:moveTo>
                  <a:lnTo>
                    <a:pt x="35" y="54"/>
                  </a:lnTo>
                  <a:lnTo>
                    <a:pt x="41" y="51"/>
                  </a:lnTo>
                  <a:lnTo>
                    <a:pt x="46" y="47"/>
                  </a:lnTo>
                  <a:lnTo>
                    <a:pt x="52" y="40"/>
                  </a:lnTo>
                  <a:lnTo>
                    <a:pt x="55" y="34"/>
                  </a:lnTo>
                  <a:lnTo>
                    <a:pt x="55" y="27"/>
                  </a:lnTo>
                  <a:lnTo>
                    <a:pt x="55" y="19"/>
                  </a:lnTo>
                  <a:lnTo>
                    <a:pt x="52" y="14"/>
                  </a:lnTo>
                  <a:lnTo>
                    <a:pt x="46" y="8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27" y="0"/>
                  </a:lnTo>
                  <a:lnTo>
                    <a:pt x="20" y="0"/>
                  </a:lnTo>
                  <a:lnTo>
                    <a:pt x="13" y="2"/>
                  </a:lnTo>
                  <a:lnTo>
                    <a:pt x="7" y="8"/>
                  </a:lnTo>
                  <a:lnTo>
                    <a:pt x="3" y="14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4"/>
                  </a:lnTo>
                  <a:lnTo>
                    <a:pt x="3" y="40"/>
                  </a:lnTo>
                  <a:lnTo>
                    <a:pt x="7" y="47"/>
                  </a:lnTo>
                  <a:lnTo>
                    <a:pt x="13" y="51"/>
                  </a:lnTo>
                  <a:lnTo>
                    <a:pt x="20" y="54"/>
                  </a:lnTo>
                  <a:lnTo>
                    <a:pt x="27" y="54"/>
                  </a:lnTo>
                  <a:lnTo>
                    <a:pt x="27" y="54"/>
                  </a:ln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4" name="Freeform 13"/>
            <p:cNvSpPr>
              <a:spLocks/>
            </p:cNvSpPr>
            <p:nvPr/>
          </p:nvSpPr>
          <p:spPr bwMode="auto">
            <a:xfrm>
              <a:off x="4196655" y="2532792"/>
              <a:ext cx="87313" cy="88900"/>
            </a:xfrm>
            <a:custGeom>
              <a:avLst/>
              <a:gdLst>
                <a:gd name="T0" fmla="*/ 7 w 55"/>
                <a:gd name="T1" fmla="*/ 48 h 56"/>
                <a:gd name="T2" fmla="*/ 13 w 55"/>
                <a:gd name="T3" fmla="*/ 52 h 56"/>
                <a:gd name="T4" fmla="*/ 20 w 55"/>
                <a:gd name="T5" fmla="*/ 55 h 56"/>
                <a:gd name="T6" fmla="*/ 27 w 55"/>
                <a:gd name="T7" fmla="*/ 56 h 56"/>
                <a:gd name="T8" fmla="*/ 35 w 55"/>
                <a:gd name="T9" fmla="*/ 55 h 56"/>
                <a:gd name="T10" fmla="*/ 41 w 55"/>
                <a:gd name="T11" fmla="*/ 52 h 56"/>
                <a:gd name="T12" fmla="*/ 46 w 55"/>
                <a:gd name="T13" fmla="*/ 48 h 56"/>
                <a:gd name="T14" fmla="*/ 52 w 55"/>
                <a:gd name="T15" fmla="*/ 42 h 56"/>
                <a:gd name="T16" fmla="*/ 55 w 55"/>
                <a:gd name="T17" fmla="*/ 35 h 56"/>
                <a:gd name="T18" fmla="*/ 55 w 55"/>
                <a:gd name="T19" fmla="*/ 28 h 56"/>
                <a:gd name="T20" fmla="*/ 55 w 55"/>
                <a:gd name="T21" fmla="*/ 21 h 56"/>
                <a:gd name="T22" fmla="*/ 52 w 55"/>
                <a:gd name="T23" fmla="*/ 14 h 56"/>
                <a:gd name="T24" fmla="*/ 46 w 55"/>
                <a:gd name="T25" fmla="*/ 9 h 56"/>
                <a:gd name="T26" fmla="*/ 41 w 55"/>
                <a:gd name="T27" fmla="*/ 3 h 56"/>
                <a:gd name="T28" fmla="*/ 35 w 55"/>
                <a:gd name="T29" fmla="*/ 2 h 56"/>
                <a:gd name="T30" fmla="*/ 27 w 55"/>
                <a:gd name="T31" fmla="*/ 0 h 56"/>
                <a:gd name="T32" fmla="*/ 20 w 55"/>
                <a:gd name="T33" fmla="*/ 2 h 56"/>
                <a:gd name="T34" fmla="*/ 13 w 55"/>
                <a:gd name="T35" fmla="*/ 3 h 56"/>
                <a:gd name="T36" fmla="*/ 7 w 55"/>
                <a:gd name="T37" fmla="*/ 9 h 56"/>
                <a:gd name="T38" fmla="*/ 3 w 55"/>
                <a:gd name="T39" fmla="*/ 14 h 56"/>
                <a:gd name="T40" fmla="*/ 0 w 55"/>
                <a:gd name="T41" fmla="*/ 21 h 56"/>
                <a:gd name="T42" fmla="*/ 0 w 55"/>
                <a:gd name="T43" fmla="*/ 28 h 56"/>
                <a:gd name="T44" fmla="*/ 0 w 55"/>
                <a:gd name="T45" fmla="*/ 35 h 56"/>
                <a:gd name="T46" fmla="*/ 3 w 55"/>
                <a:gd name="T47" fmla="*/ 42 h 56"/>
                <a:gd name="T48" fmla="*/ 7 w 55"/>
                <a:gd name="T49" fmla="*/ 48 h 56"/>
                <a:gd name="T50" fmla="*/ 7 w 55"/>
                <a:gd name="T51" fmla="*/ 4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56">
                  <a:moveTo>
                    <a:pt x="7" y="48"/>
                  </a:moveTo>
                  <a:lnTo>
                    <a:pt x="13" y="52"/>
                  </a:lnTo>
                  <a:lnTo>
                    <a:pt x="20" y="55"/>
                  </a:lnTo>
                  <a:lnTo>
                    <a:pt x="27" y="56"/>
                  </a:lnTo>
                  <a:lnTo>
                    <a:pt x="35" y="55"/>
                  </a:lnTo>
                  <a:lnTo>
                    <a:pt x="41" y="52"/>
                  </a:lnTo>
                  <a:lnTo>
                    <a:pt x="46" y="48"/>
                  </a:lnTo>
                  <a:lnTo>
                    <a:pt x="52" y="42"/>
                  </a:lnTo>
                  <a:lnTo>
                    <a:pt x="55" y="35"/>
                  </a:lnTo>
                  <a:lnTo>
                    <a:pt x="55" y="28"/>
                  </a:lnTo>
                  <a:lnTo>
                    <a:pt x="55" y="21"/>
                  </a:lnTo>
                  <a:lnTo>
                    <a:pt x="52" y="14"/>
                  </a:lnTo>
                  <a:lnTo>
                    <a:pt x="46" y="9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7" y="0"/>
                  </a:lnTo>
                  <a:lnTo>
                    <a:pt x="20" y="2"/>
                  </a:lnTo>
                  <a:lnTo>
                    <a:pt x="13" y="3"/>
                  </a:lnTo>
                  <a:lnTo>
                    <a:pt x="7" y="9"/>
                  </a:lnTo>
                  <a:lnTo>
                    <a:pt x="3" y="14"/>
                  </a:lnTo>
                  <a:lnTo>
                    <a:pt x="0" y="21"/>
                  </a:lnTo>
                  <a:lnTo>
                    <a:pt x="0" y="28"/>
                  </a:lnTo>
                  <a:lnTo>
                    <a:pt x="0" y="35"/>
                  </a:lnTo>
                  <a:lnTo>
                    <a:pt x="3" y="42"/>
                  </a:lnTo>
                  <a:lnTo>
                    <a:pt x="7" y="48"/>
                  </a:lnTo>
                  <a:lnTo>
                    <a:pt x="7" y="48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5" name="ZoneTexte 244"/>
            <p:cNvSpPr txBox="1"/>
            <p:nvPr/>
          </p:nvSpPr>
          <p:spPr>
            <a:xfrm>
              <a:off x="4242209" y="2260934"/>
              <a:ext cx="11591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fr-FR" sz="1200" b="1" dirty="0" smtClean="0">
                  <a:solidFill>
                    <a:srgbClr val="333399"/>
                  </a:solidFill>
                  <a:latin typeface="+mj-lt"/>
                </a:rPr>
                <a:t>DTG </a:t>
              </a:r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+ </a:t>
              </a:r>
              <a:r>
                <a:rPr lang="fr-FR" sz="1200" b="1" dirty="0" smtClean="0">
                  <a:solidFill>
                    <a:srgbClr val="333399"/>
                  </a:solidFill>
                  <a:latin typeface="+mj-lt"/>
                </a:rPr>
                <a:t>ABC/3TC</a:t>
              </a:r>
              <a:endParaRPr lang="fr-FR" sz="12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46" name="ZoneTexte 245"/>
            <p:cNvSpPr txBox="1"/>
            <p:nvPr/>
          </p:nvSpPr>
          <p:spPr>
            <a:xfrm>
              <a:off x="4242209" y="2454131"/>
              <a:ext cx="10162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fr-FR" sz="1200" b="1" dirty="0" smtClean="0">
                  <a:solidFill>
                    <a:srgbClr val="333399"/>
                  </a:solidFill>
                  <a:latin typeface="+mj-lt"/>
                </a:rPr>
                <a:t>EVF</a:t>
              </a:r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/TDF/FTC</a:t>
              </a:r>
            </a:p>
          </p:txBody>
        </p:sp>
      </p:grpSp>
      <p:sp>
        <p:nvSpPr>
          <p:cNvPr id="247" name="ZoneTexte 246"/>
          <p:cNvSpPr txBox="1"/>
          <p:nvPr/>
        </p:nvSpPr>
        <p:spPr>
          <a:xfrm>
            <a:off x="5542311" y="5814659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48" name="ZoneTexte 247"/>
          <p:cNvSpPr txBox="1"/>
          <p:nvPr/>
        </p:nvSpPr>
        <p:spPr>
          <a:xfrm>
            <a:off x="5653369" y="5965245"/>
            <a:ext cx="340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BL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49" name="ZoneTexte 248"/>
          <p:cNvSpPr txBox="1"/>
          <p:nvPr/>
        </p:nvSpPr>
        <p:spPr>
          <a:xfrm>
            <a:off x="6431734" y="5965245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S48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0" name="ZoneTexte 249"/>
          <p:cNvSpPr txBox="1"/>
          <p:nvPr/>
        </p:nvSpPr>
        <p:spPr>
          <a:xfrm>
            <a:off x="7111837" y="5965245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S96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1" name="ZoneTexte 250"/>
          <p:cNvSpPr txBox="1"/>
          <p:nvPr/>
        </p:nvSpPr>
        <p:spPr>
          <a:xfrm>
            <a:off x="7792850" y="5965245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S144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2" name="ZoneTexte 251"/>
          <p:cNvSpPr txBox="1"/>
          <p:nvPr/>
        </p:nvSpPr>
        <p:spPr>
          <a:xfrm>
            <a:off x="5009695" y="6176962"/>
            <a:ext cx="1136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DTG </a:t>
            </a:r>
            <a:r>
              <a:rPr lang="fr-FR" sz="1000" dirty="0">
                <a:solidFill>
                  <a:srgbClr val="000066"/>
                </a:solidFill>
              </a:rPr>
              <a:t>+ </a:t>
            </a:r>
            <a:r>
              <a:rPr lang="fr-FR" sz="1000" dirty="0" smtClean="0">
                <a:solidFill>
                  <a:srgbClr val="000066"/>
                </a:solidFill>
              </a:rPr>
              <a:t>ABC/3TC</a:t>
            </a:r>
          </a:p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EVF/TDF/FTC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3" name="ZoneTexte 252"/>
          <p:cNvSpPr txBox="1"/>
          <p:nvPr/>
        </p:nvSpPr>
        <p:spPr>
          <a:xfrm>
            <a:off x="6456195" y="6176962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361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332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4" name="ZoneTexte 253"/>
          <p:cNvSpPr txBox="1"/>
          <p:nvPr/>
        </p:nvSpPr>
        <p:spPr>
          <a:xfrm>
            <a:off x="7136298" y="6176962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336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301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5" name="ZoneTexte 254"/>
          <p:cNvSpPr txBox="1"/>
          <p:nvPr/>
        </p:nvSpPr>
        <p:spPr>
          <a:xfrm>
            <a:off x="7852577" y="6176962"/>
            <a:ext cx="398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306</a:t>
            </a:r>
          </a:p>
          <a:p>
            <a:r>
              <a:rPr lang="fr-FR" sz="1000" dirty="0" smtClean="0">
                <a:solidFill>
                  <a:srgbClr val="000066"/>
                </a:solidFill>
              </a:rPr>
              <a:t>256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6" name="ZoneTexte 255"/>
          <p:cNvSpPr txBox="1"/>
          <p:nvPr/>
        </p:nvSpPr>
        <p:spPr>
          <a:xfrm>
            <a:off x="5471779" y="552357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20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7" name="ZoneTexte 256"/>
          <p:cNvSpPr txBox="1"/>
          <p:nvPr/>
        </p:nvSpPr>
        <p:spPr>
          <a:xfrm>
            <a:off x="5471779" y="5232488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40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8" name="ZoneTexte 257"/>
          <p:cNvSpPr txBox="1"/>
          <p:nvPr/>
        </p:nvSpPr>
        <p:spPr>
          <a:xfrm>
            <a:off x="5471779" y="494140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60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59" name="ZoneTexte 258"/>
          <p:cNvSpPr txBox="1"/>
          <p:nvPr/>
        </p:nvSpPr>
        <p:spPr>
          <a:xfrm>
            <a:off x="5471779" y="4650316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80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60" name="ZoneTexte 259"/>
          <p:cNvSpPr txBox="1"/>
          <p:nvPr/>
        </p:nvSpPr>
        <p:spPr>
          <a:xfrm>
            <a:off x="5401247" y="4359230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dirty="0" smtClean="0">
                <a:solidFill>
                  <a:srgbClr val="000066"/>
                </a:solidFill>
              </a:rPr>
              <a:t>100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61" name="ZoneTexte 260"/>
          <p:cNvSpPr txBox="1"/>
          <p:nvPr/>
        </p:nvSpPr>
        <p:spPr>
          <a:xfrm>
            <a:off x="5876528" y="4005064"/>
            <a:ext cx="3165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err="1" smtClean="0">
                <a:solidFill>
                  <a:srgbClr val="333399"/>
                </a:solidFill>
              </a:rPr>
              <a:t>Propéptido</a:t>
            </a:r>
            <a:r>
              <a:rPr lang="es-ES" sz="1200" b="1" dirty="0" smtClean="0">
                <a:solidFill>
                  <a:srgbClr val="333399"/>
                </a:solidFill>
              </a:rPr>
              <a:t> terminal del </a:t>
            </a:r>
            <a:r>
              <a:rPr lang="es-ES" sz="1200" b="1" dirty="0" err="1" smtClean="0">
                <a:solidFill>
                  <a:srgbClr val="333399"/>
                </a:solidFill>
              </a:rPr>
              <a:t>procolágeno</a:t>
            </a:r>
            <a:r>
              <a:rPr lang="es-ES" sz="1200" b="1" dirty="0" smtClean="0">
                <a:solidFill>
                  <a:srgbClr val="333399"/>
                </a:solidFill>
              </a:rPr>
              <a:t> tipo 1 (P1NP)</a:t>
            </a:r>
            <a:endParaRPr lang="es-ES" sz="1200" b="1" dirty="0">
              <a:solidFill>
                <a:srgbClr val="333399"/>
              </a:solidFill>
            </a:endParaRPr>
          </a:p>
        </p:txBody>
      </p:sp>
      <p:sp>
        <p:nvSpPr>
          <p:cNvPr id="262" name="ZoneTexte 261"/>
          <p:cNvSpPr txBox="1"/>
          <p:nvPr/>
        </p:nvSpPr>
        <p:spPr>
          <a:xfrm>
            <a:off x="6491207" y="4721536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66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63" name="ZoneTexte 262"/>
          <p:cNvSpPr txBox="1"/>
          <p:nvPr/>
        </p:nvSpPr>
        <p:spPr>
          <a:xfrm>
            <a:off x="6502307" y="5551969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30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64" name="ZoneTexte 263"/>
          <p:cNvSpPr txBox="1"/>
          <p:nvPr/>
        </p:nvSpPr>
        <p:spPr>
          <a:xfrm>
            <a:off x="7183714" y="472187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64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65" name="ZoneTexte 264"/>
          <p:cNvSpPr txBox="1"/>
          <p:nvPr/>
        </p:nvSpPr>
        <p:spPr>
          <a:xfrm>
            <a:off x="7172749" y="5453424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38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66" name="ZoneTexte 265"/>
          <p:cNvSpPr txBox="1"/>
          <p:nvPr/>
        </p:nvSpPr>
        <p:spPr>
          <a:xfrm>
            <a:off x="7890483" y="5013642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45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67" name="ZoneTexte 266"/>
          <p:cNvSpPr txBox="1"/>
          <p:nvPr/>
        </p:nvSpPr>
        <p:spPr>
          <a:xfrm>
            <a:off x="7879063" y="5568934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66"/>
                </a:solidFill>
              </a:rPr>
              <a:t>31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98653" y="2179856"/>
            <a:ext cx="687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 smtClean="0">
                <a:solidFill>
                  <a:srgbClr val="000066"/>
                </a:solidFill>
              </a:rPr>
              <a:t>p&lt; 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6985947" y="2324177"/>
            <a:ext cx="687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 smtClean="0">
                <a:solidFill>
                  <a:srgbClr val="000066"/>
                </a:solidFill>
              </a:rPr>
              <a:t>p&lt; 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7686158" y="2388451"/>
            <a:ext cx="6517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>
                <a:solidFill>
                  <a:srgbClr val="000066"/>
                </a:solidFill>
              </a:rPr>
              <a:t>p</a:t>
            </a:r>
            <a:r>
              <a:rPr lang="fr-FR" sz="1000" dirty="0" smtClean="0">
                <a:solidFill>
                  <a:srgbClr val="000066"/>
                </a:solidFill>
              </a:rPr>
              <a:t>=0.017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1654194" y="2751025"/>
            <a:ext cx="7184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 smtClean="0">
                <a:solidFill>
                  <a:srgbClr val="000066"/>
                </a:solidFill>
              </a:rPr>
              <a:t>p &lt; 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2297944" y="2823033"/>
            <a:ext cx="687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 smtClean="0">
                <a:solidFill>
                  <a:srgbClr val="000066"/>
                </a:solidFill>
              </a:rPr>
              <a:t>p&lt; 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3033815" y="2462993"/>
            <a:ext cx="5804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>
                <a:solidFill>
                  <a:srgbClr val="000066"/>
                </a:solidFill>
              </a:rPr>
              <a:t>p</a:t>
            </a:r>
            <a:r>
              <a:rPr lang="fr-FR" sz="1000" dirty="0" smtClean="0">
                <a:solidFill>
                  <a:srgbClr val="000066"/>
                </a:solidFill>
              </a:rPr>
              <a:t>=0.02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6404860" y="5157192"/>
            <a:ext cx="687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 smtClean="0">
                <a:solidFill>
                  <a:srgbClr val="000066"/>
                </a:solidFill>
              </a:rPr>
              <a:t>p&lt; 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7020272" y="5126995"/>
            <a:ext cx="687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 smtClean="0">
                <a:solidFill>
                  <a:srgbClr val="000066"/>
                </a:solidFill>
              </a:rPr>
              <a:t>p&lt; 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7736633" y="4820233"/>
            <a:ext cx="6517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>
                <a:solidFill>
                  <a:srgbClr val="000066"/>
                </a:solidFill>
              </a:rPr>
              <a:t>p</a:t>
            </a:r>
            <a:r>
              <a:rPr lang="fr-FR" sz="1000" dirty="0" smtClean="0">
                <a:solidFill>
                  <a:srgbClr val="000066"/>
                </a:solidFill>
              </a:rPr>
              <a:t>&lt;0.001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581691" y="5343019"/>
            <a:ext cx="687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 smtClean="0">
                <a:solidFill>
                  <a:srgbClr val="000066"/>
                </a:solidFill>
              </a:rPr>
              <a:t>p&lt; 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2301771" y="5054987"/>
            <a:ext cx="687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 smtClean="0">
                <a:solidFill>
                  <a:srgbClr val="000066"/>
                </a:solidFill>
              </a:rPr>
              <a:t>p&lt; 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3050466" y="5271011"/>
            <a:ext cx="6517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00" dirty="0">
                <a:solidFill>
                  <a:srgbClr val="000066"/>
                </a:solidFill>
              </a:rPr>
              <a:t>p</a:t>
            </a:r>
            <a:r>
              <a:rPr lang="fr-FR" sz="1000" smtClean="0">
                <a:solidFill>
                  <a:srgbClr val="000066"/>
                </a:solidFill>
              </a:rPr>
              <a:t>&lt;0.001</a:t>
            </a:r>
            <a:endParaRPr lang="fr-FR" sz="1000" dirty="0">
              <a:solidFill>
                <a:srgbClr val="0000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62753" y="1138073"/>
            <a:ext cx="9339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CC3300"/>
                </a:solidFill>
                <a:latin typeface="+mj-lt"/>
              </a:rPr>
              <a:t>Media de cambio desde el basal en marcadores de recambio óseo(%) </a:t>
            </a:r>
            <a:endParaRPr lang="es-ES" sz="2400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70739" y="4221088"/>
            <a:ext cx="300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000066"/>
                </a:solidFill>
              </a:rPr>
              <a:t>%</a:t>
            </a: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5670739" y="1700808"/>
            <a:ext cx="300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000066"/>
                </a:solidFill>
              </a:rPr>
              <a:t>%</a:t>
            </a: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967202" y="1808127"/>
            <a:ext cx="300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000066"/>
                </a:solidFill>
              </a:rPr>
              <a:t>%</a:t>
            </a:r>
            <a:endParaRPr lang="fr-FR" dirty="0">
              <a:solidFill>
                <a:srgbClr val="000066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978553" y="4221088"/>
            <a:ext cx="300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b="1" dirty="0">
                <a:solidFill>
                  <a:srgbClr val="000066"/>
                </a:solidFill>
              </a:rPr>
              <a:t>%</a:t>
            </a:r>
            <a:endParaRPr lang="fr-FR" dirty="0">
              <a:solidFill>
                <a:srgbClr val="000066"/>
              </a:solidFill>
            </a:endParaRPr>
          </a:p>
        </p:txBody>
      </p:sp>
      <p:grpSp>
        <p:nvGrpSpPr>
          <p:cNvPr id="286" name="Grouper 41"/>
          <p:cNvGrpSpPr/>
          <p:nvPr/>
        </p:nvGrpSpPr>
        <p:grpSpPr>
          <a:xfrm>
            <a:off x="1" y="6570663"/>
            <a:ext cx="784978" cy="288111"/>
            <a:chOff x="0" y="6570663"/>
            <a:chExt cx="1393200" cy="288111"/>
          </a:xfrm>
        </p:grpSpPr>
        <p:sp>
          <p:nvSpPr>
            <p:cNvPr id="26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70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SINGLE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8212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84308"/>
            <a:ext cx="8991600" cy="4868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s-AR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Conclusión</a:t>
            </a:r>
          </a:p>
          <a:p>
            <a:pPr lvl="1">
              <a:spcBef>
                <a:spcPts val="600"/>
              </a:spcBef>
            </a:pPr>
            <a:r>
              <a:rPr lang="es-AR" sz="1800" dirty="0" smtClean="0">
                <a:ea typeface="ＭＳ Ｐゴシック" pitchFamily="-1" charset="-128"/>
              </a:rPr>
              <a:t>DTG + ABC/3TC QD tuvo mejor perfil de seguridad y fue superior </a:t>
            </a:r>
            <a:br>
              <a:rPr lang="es-AR" sz="1800" dirty="0" smtClean="0">
                <a:ea typeface="ＭＳ Ｐゴシック" pitchFamily="-1" charset="-128"/>
              </a:rPr>
            </a:br>
            <a:r>
              <a:rPr lang="es-AR" sz="1800" dirty="0" smtClean="0">
                <a:ea typeface="ＭＳ Ｐゴシック" pitchFamily="-1" charset="-128"/>
              </a:rPr>
              <a:t>a 48 semanas a TDF/FTC/EFV como terapia antirretroviral de inicio</a:t>
            </a:r>
          </a:p>
          <a:p>
            <a:pPr lvl="2">
              <a:spcBef>
                <a:spcPts val="600"/>
              </a:spcBef>
            </a:pPr>
            <a:r>
              <a:rPr lang="es-AR" dirty="0" smtClean="0">
                <a:ea typeface="ＭＳ Ｐゴシック" pitchFamily="-1" charset="-128"/>
              </a:rPr>
              <a:t>Respuesta virológica superior con DTG + ABC/3TC también observada </a:t>
            </a:r>
            <a:br>
              <a:rPr lang="es-AR" dirty="0" smtClean="0">
                <a:ea typeface="ＭＳ Ｐゴシック" pitchFamily="-1" charset="-128"/>
              </a:rPr>
            </a:br>
            <a:r>
              <a:rPr lang="es-AR" dirty="0" smtClean="0">
                <a:ea typeface="ＭＳ Ｐゴシック" pitchFamily="-1" charset="-128"/>
              </a:rPr>
              <a:t>en </a:t>
            </a:r>
            <a:r>
              <a:rPr lang="es-AR" dirty="0" smtClean="0">
                <a:ea typeface="Arial" pitchFamily="-1" charset="0"/>
                <a:cs typeface="Arial" pitchFamily="-1" charset="0"/>
              </a:rPr>
              <a:t>subgrupos demográficos claves y pacientes con carga viral </a:t>
            </a:r>
            <a:br>
              <a:rPr lang="es-AR" dirty="0" smtClean="0">
                <a:ea typeface="Arial" pitchFamily="-1" charset="0"/>
                <a:cs typeface="Arial" pitchFamily="-1" charset="0"/>
              </a:rPr>
            </a:br>
            <a:r>
              <a:rPr lang="es-AR" dirty="0" smtClean="0">
                <a:ea typeface="Arial" pitchFamily="-1" charset="0"/>
                <a:cs typeface="Arial" pitchFamily="-1" charset="0"/>
              </a:rPr>
              <a:t>&gt; y &lt; 100 000 c/ml en el  basal</a:t>
            </a:r>
            <a:endParaRPr lang="es-AR" dirty="0" smtClean="0">
              <a:ea typeface="ＭＳ Ｐゴシック" pitchFamily="-1" charset="-128"/>
            </a:endParaRPr>
          </a:p>
          <a:p>
            <a:pPr lvl="2">
              <a:spcBef>
                <a:spcPts val="600"/>
              </a:spcBef>
            </a:pPr>
            <a:r>
              <a:rPr lang="es-AR" dirty="0" smtClean="0">
                <a:ea typeface="ＭＳ Ｐゴシック" pitchFamily="-1" charset="-128"/>
              </a:rPr>
              <a:t>Superioridad estadística en la respuesta de CD4 para DTG + ABC/3TC</a:t>
            </a:r>
          </a:p>
          <a:p>
            <a:pPr lvl="2">
              <a:spcBef>
                <a:spcPts val="600"/>
              </a:spcBef>
            </a:pPr>
            <a:r>
              <a:rPr lang="es-AR" dirty="0" smtClean="0">
                <a:ea typeface="ＭＳ Ｐゴシック" pitchFamily="-1" charset="-128"/>
              </a:rPr>
              <a:t>Superioridad virológica de DTG + ABC/3TC confirmada a S96</a:t>
            </a:r>
            <a:endParaRPr lang="es-AR" sz="1400" dirty="0" smtClean="0">
              <a:ea typeface="ＭＳ Ｐゴシック" pitchFamily="-1" charset="-128"/>
            </a:endParaRPr>
          </a:p>
          <a:p>
            <a:pPr lvl="1">
              <a:spcBef>
                <a:spcPts val="600"/>
              </a:spcBef>
            </a:pPr>
            <a:r>
              <a:rPr lang="es-AR" sz="1800" dirty="0" smtClean="0">
                <a:ea typeface="ＭＳ Ｐゴシック" pitchFamily="-1" charset="-128"/>
              </a:rPr>
              <a:t>No se detectaron nuevas mutaciones mayores a INSTI a 96 semanas con DTG</a:t>
            </a:r>
          </a:p>
          <a:p>
            <a:pPr lvl="1">
              <a:spcBef>
                <a:spcPts val="600"/>
              </a:spcBef>
            </a:pPr>
            <a:r>
              <a:rPr lang="es-AR" sz="1800" dirty="0" smtClean="0">
                <a:ea typeface="ＭＳ Ｐゴシック" pitchFamily="-1" charset="-128"/>
              </a:rPr>
              <a:t>Menor ocurrencia  de eventos adversos determinantes de  discontinuación con DTG : 2% vs 10%</a:t>
            </a:r>
          </a:p>
          <a:p>
            <a:pPr lvl="1">
              <a:spcBef>
                <a:spcPts val="600"/>
              </a:spcBef>
            </a:pPr>
            <a:r>
              <a:rPr lang="es-AR" sz="1800" dirty="0" smtClean="0">
                <a:ea typeface="ＭＳ Ｐゴシック" pitchFamily="-1" charset="-128"/>
              </a:rPr>
              <a:t>Significativa menor frecuencia de reportes de eventos </a:t>
            </a:r>
            <a:r>
              <a:rPr lang="es-AR" sz="1800" dirty="0" err="1" smtClean="0">
                <a:ea typeface="ＭＳ Ｐゴシック" pitchFamily="-1" charset="-128"/>
              </a:rPr>
              <a:t>neuropsiquiátricos</a:t>
            </a:r>
            <a:r>
              <a:rPr lang="es-AR" sz="1800" dirty="0" smtClean="0">
                <a:ea typeface="ＭＳ Ｐゴシック" pitchFamily="-1" charset="-128"/>
              </a:rPr>
              <a:t> </a:t>
            </a:r>
            <a:br>
              <a:rPr lang="es-AR" sz="1800" dirty="0" smtClean="0">
                <a:ea typeface="ＭＳ Ｐゴシック" pitchFamily="-1" charset="-128"/>
              </a:rPr>
            </a:br>
            <a:r>
              <a:rPr lang="es-AR" sz="1800" dirty="0" smtClean="0">
                <a:ea typeface="ＭＳ Ｐゴシック" pitchFamily="-1" charset="-128"/>
              </a:rPr>
              <a:t>y </a:t>
            </a:r>
            <a:r>
              <a:rPr lang="es-AR" sz="1800" dirty="0" err="1" smtClean="0">
                <a:ea typeface="ＭＳ Ｐゴシック" pitchFamily="-1" charset="-128"/>
              </a:rPr>
              <a:t>rash</a:t>
            </a:r>
            <a:r>
              <a:rPr lang="es-AR" sz="1800" dirty="0" smtClean="0">
                <a:ea typeface="ＭＳ Ｐゴシック" pitchFamily="-1" charset="-128"/>
              </a:rPr>
              <a:t> con DTG + ABC/3TC</a:t>
            </a:r>
          </a:p>
          <a:p>
            <a:pPr lvl="2">
              <a:spcBef>
                <a:spcPts val="600"/>
              </a:spcBef>
            </a:pPr>
            <a:r>
              <a:rPr lang="es-AR" dirty="0" smtClean="0">
                <a:ea typeface="ＭＳ Ｐゴシック" pitchFamily="-1" charset="-128"/>
              </a:rPr>
              <a:t>Excepto para insomnio (15% vs 10%)</a:t>
            </a:r>
          </a:p>
        </p:txBody>
      </p:sp>
      <p:sp>
        <p:nvSpPr>
          <p:cNvPr id="2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93201" cy="1106488"/>
          </a:xfrm>
        </p:spPr>
        <p:txBody>
          <a:bodyPr/>
          <a:lstStyle/>
          <a:p>
            <a:r>
              <a:rPr lang="en-US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en-US" sz="3200" dirty="0" smtClean="0">
                <a:ea typeface="ＭＳ Ｐゴシック" pitchFamily="-1" charset="-128"/>
                <a:cs typeface="ＭＳ Ｐゴシック" pitchFamily="-1" charset="-128"/>
              </a:rPr>
              <a:t> SINGLE: DTG + ABC/3TC vs TDF/FTC/EFV QD</a:t>
            </a:r>
            <a:endParaRPr lang="en-US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2" name="Grouper 41"/>
          <p:cNvGrpSpPr/>
          <p:nvPr/>
        </p:nvGrpSpPr>
        <p:grpSpPr>
          <a:xfrm>
            <a:off x="1" y="6570663"/>
            <a:ext cx="784978" cy="288111"/>
            <a:chOff x="0" y="6570663"/>
            <a:chExt cx="1393200" cy="288111"/>
          </a:xfrm>
        </p:grpSpPr>
        <p:sp>
          <p:nvSpPr>
            <p:cNvPr id="2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4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SINGLE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1135063" y="6565900"/>
            <a:ext cx="8008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US" sz="1200" i="1" dirty="0" err="1">
                <a:solidFill>
                  <a:srgbClr val="CC3300"/>
                </a:solidFill>
              </a:rPr>
              <a:t>Walmsley</a:t>
            </a:r>
            <a:r>
              <a:rPr lang="en-US" sz="1200" i="1" dirty="0">
                <a:solidFill>
                  <a:srgbClr val="CC3300"/>
                </a:solidFill>
              </a:rPr>
              <a:t> S. NEJM 2013;369:807-18 ; </a:t>
            </a:r>
            <a:r>
              <a:rPr lang="en-GB" sz="1200" i="1" dirty="0" err="1" smtClean="0">
                <a:solidFill>
                  <a:srgbClr val="CC3300"/>
                </a:solidFill>
              </a:rPr>
              <a:t>Walmsley</a:t>
            </a:r>
            <a:r>
              <a:rPr lang="en-GB" sz="1200" i="1" dirty="0" smtClean="0">
                <a:solidFill>
                  <a:srgbClr val="CC3300"/>
                </a:solidFill>
              </a:rPr>
              <a:t> </a:t>
            </a:r>
            <a:r>
              <a:rPr lang="en-GB" sz="1200" i="1" dirty="0">
                <a:solidFill>
                  <a:srgbClr val="CC3300"/>
                </a:solidFill>
              </a:rPr>
              <a:t>S. JAIDS </a:t>
            </a:r>
            <a:r>
              <a:rPr lang="en-GB" sz="1200" i="1" dirty="0" smtClean="0">
                <a:solidFill>
                  <a:srgbClr val="CC3300"/>
                </a:solidFill>
              </a:rPr>
              <a:t>2015; 70:515-9</a:t>
            </a:r>
            <a:endParaRPr 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ZoneTexte 69"/>
          <p:cNvSpPr txBox="1">
            <a:spLocks noChangeArrowheads="1"/>
          </p:cNvSpPr>
          <p:nvPr/>
        </p:nvSpPr>
        <p:spPr bwMode="auto">
          <a:xfrm>
            <a:off x="5670550" y="6530975"/>
            <a:ext cx="34734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CC3300"/>
                </a:solidFill>
                <a:ea typeface="ＭＳ Ｐゴシック" pitchFamily="-1" charset="-128"/>
                <a:cs typeface="ＭＳ Ｐゴシック" pitchFamily="-1" charset="-128"/>
              </a:rPr>
              <a:t>Walmsley</a:t>
            </a:r>
            <a:r>
              <a:rPr lang="en-GB" sz="1200" i="1" dirty="0" smtClean="0">
                <a:solidFill>
                  <a:srgbClr val="CC3300"/>
                </a:solidFill>
                <a:ea typeface="ＭＳ Ｐゴシック" pitchFamily="-1" charset="-128"/>
                <a:cs typeface="ＭＳ Ｐゴシック" pitchFamily="-1" charset="-128"/>
              </a:rPr>
              <a:t> S. NEJM 2013;369:1807-18</a:t>
            </a:r>
            <a:endParaRPr lang="en-GB" sz="1200" i="1" dirty="0">
              <a:solidFill>
                <a:srgbClr val="CC330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s-AR" sz="2800" b="1" kern="0" smtClean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Diseño</a:t>
            </a:r>
            <a:endParaRPr lang="es-AR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2535784" y="2585244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34925" y="5029200"/>
            <a:ext cx="896302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</a:pPr>
            <a:r>
              <a:rPr lang="es-AR" sz="2800" b="1" smtClean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Objetivo</a:t>
            </a:r>
          </a:p>
          <a:p>
            <a:pPr marL="800100" lvl="1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Arial" pitchFamily="-1" charset="0"/>
              <a:buChar char="–"/>
            </a:pPr>
            <a:r>
              <a:rPr lang="es-AR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No inferioridad de DTG A S48: % carga viral &lt; 50 c/mL por intención de tratar, análisis snapshot (nivel de significancia a 1 cola del  2.5%, margen inferior del IC95% para la diferencia= -10%, poder= 90%)</a:t>
            </a:r>
            <a:endParaRPr lang="es-AR" b="1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88096"/>
              </p:ext>
            </p:extLst>
          </p:nvPr>
        </p:nvGraphicFramePr>
        <p:xfrm>
          <a:off x="3863008" y="2438400"/>
          <a:ext cx="3533398" cy="755650"/>
        </p:xfrm>
        <a:graphic>
          <a:graphicData uri="http://schemas.openxmlformats.org/drawingml/2006/table">
            <a:tbl>
              <a:tblPr/>
              <a:tblGrid>
                <a:gridCol w="3533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50 mg + ABC/3TC FDC 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TDF/FTC/EFV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103957"/>
              </p:ext>
            </p:extLst>
          </p:nvPr>
        </p:nvGraphicFramePr>
        <p:xfrm>
          <a:off x="3863008" y="3429000"/>
          <a:ext cx="3533397" cy="736600"/>
        </p:xfrm>
        <a:graphic>
          <a:graphicData uri="http://schemas.openxmlformats.org/drawingml/2006/table">
            <a:tbl>
              <a:tblPr/>
              <a:tblGrid>
                <a:gridCol w="3533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TDF/FTC/EFV 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placebo + ABC/3TC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1965078" y="12954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Randomización*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4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Doble ciego</a:t>
            </a:r>
            <a:endParaRPr lang="es-AR" sz="14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98625" y="2283978"/>
            <a:ext cx="2555378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u="sng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s-A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18 años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ARV-</a:t>
            </a:r>
            <a:r>
              <a:rPr lang="es-AR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</a:t>
            </a:r>
            <a:r>
              <a:rPr lang="es-A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Carga viral </a:t>
            </a:r>
            <a:r>
              <a:rPr lang="es-AR" sz="1600" b="1" u="sng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s-A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1 000 c/ml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Sin restricción de CD4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HbsAg</a:t>
            </a:r>
            <a:r>
              <a:rPr lang="es-A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negativo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Sin resistencia  genotípica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HLA-B*5701 negativo</a:t>
            </a:r>
            <a:endParaRPr lang="es-AR" sz="16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301170" y="4466196"/>
            <a:ext cx="84182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</a:t>
            </a:r>
            <a:r>
              <a:rPr lang="es-A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Randomización</a:t>
            </a:r>
            <a:r>
              <a:rPr lang="es-A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 estratificada por carga viral (</a:t>
            </a:r>
            <a:r>
              <a:rPr lang="es-AR" sz="1400" u="sng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&lt;</a:t>
            </a:r>
            <a:r>
              <a:rPr lang="es-A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 &gt; 100,000 c/ml) y CD4/mm</a:t>
            </a:r>
            <a:r>
              <a:rPr lang="es-AR" sz="1400" baseline="30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3</a:t>
            </a:r>
            <a:r>
              <a:rPr lang="es-A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es-AR" sz="1400" u="sng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&lt;</a:t>
            </a:r>
            <a:r>
              <a:rPr lang="es-A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 &gt; 200) al </a:t>
            </a:r>
            <a:r>
              <a:rPr lang="es-A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screening</a:t>
            </a:r>
            <a:endParaRPr lang="es-AR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91614" cy="1106488"/>
          </a:xfrm>
        </p:spPr>
        <p:txBody>
          <a:bodyPr/>
          <a:lstStyle/>
          <a:p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 SINGLE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DTG + ABC/3TC vs TDF/FTC/EFV QD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23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48" y="2794000"/>
            <a:ext cx="1587" cy="993775"/>
          </a:xfrm>
          <a:prstGeom prst="bentConnector3">
            <a:avLst>
              <a:gd name="adj1" fmla="val -55545243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670390" y="3284537"/>
            <a:ext cx="236097" cy="2949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s-A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5" name="Rectangle 9"/>
          <p:cNvSpPr>
            <a:spLocks noChangeArrowheads="1"/>
          </p:cNvSpPr>
          <p:nvPr/>
        </p:nvSpPr>
        <p:spPr bwMode="auto">
          <a:xfrm>
            <a:off x="2971799" y="346075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422</a:t>
            </a:r>
            <a:endParaRPr lang="es-AR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6" name="Rectangle 8"/>
          <p:cNvSpPr>
            <a:spLocks noChangeArrowheads="1"/>
          </p:cNvSpPr>
          <p:nvPr/>
        </p:nvSpPr>
        <p:spPr bwMode="auto">
          <a:xfrm>
            <a:off x="2971799" y="2466975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1600" b="1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422</a:t>
            </a:r>
            <a:endParaRPr lang="es-AR" sz="1600" b="1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4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AR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S96</a:t>
            </a:r>
            <a:endParaRPr lang="es-AR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AR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S144</a:t>
            </a:r>
            <a:endParaRPr lang="es-AR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34533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s-A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34" name="Line 172"/>
          <p:cNvSpPr>
            <a:spLocks noChangeShapeType="1"/>
          </p:cNvSpPr>
          <p:nvPr/>
        </p:nvSpPr>
        <p:spPr bwMode="auto">
          <a:xfrm>
            <a:off x="741523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s-A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7396405" y="2800350"/>
            <a:ext cx="1303200" cy="974725"/>
            <a:chOff x="4502" y="1764"/>
            <a:chExt cx="646" cy="614"/>
          </a:xfrm>
        </p:grpSpPr>
        <p:sp>
          <p:nvSpPr>
            <p:cNvPr id="234531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4532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pSp>
        <p:nvGrpSpPr>
          <p:cNvPr id="28" name="Grouper 41"/>
          <p:cNvGrpSpPr/>
          <p:nvPr/>
        </p:nvGrpSpPr>
        <p:grpSpPr>
          <a:xfrm>
            <a:off x="1" y="6570663"/>
            <a:ext cx="784978" cy="288111"/>
            <a:chOff x="0" y="6570663"/>
            <a:chExt cx="1393200" cy="288111"/>
          </a:xfrm>
        </p:grpSpPr>
        <p:sp>
          <p:nvSpPr>
            <p:cNvPr id="2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30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SINGLE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cxnSp>
        <p:nvCxnSpPr>
          <p:cNvPr id="26" name="Connecteur droit 25"/>
          <p:cNvCxnSpPr/>
          <p:nvPr/>
        </p:nvCxnSpPr>
        <p:spPr bwMode="auto">
          <a:xfrm>
            <a:off x="7461250" y="3259138"/>
            <a:ext cx="1227138" cy="1587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7688040" y="2954340"/>
            <a:ext cx="74558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4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</a:t>
            </a:r>
            <a:r>
              <a:rPr lang="es-AR" sz="14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rPr>
              <a:t>bierto</a:t>
            </a:r>
            <a:endParaRPr lang="es-AR" sz="1400" b="1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4140067"/>
              </p:ext>
            </p:extLst>
          </p:nvPr>
        </p:nvGraphicFramePr>
        <p:xfrm>
          <a:off x="395287" y="1700216"/>
          <a:ext cx="8353426" cy="4014864"/>
        </p:xfrm>
        <a:graphic>
          <a:graphicData uri="http://schemas.openxmlformats.org/drawingml/2006/table">
            <a:tbl>
              <a:tblPr/>
              <a:tblGrid>
                <a:gridCol w="329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1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0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40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s-AR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+ 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414</a:t>
                      </a:r>
                      <a:endParaRPr kumimoji="0" lang="es-AR" sz="18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TDF/FTC/EFV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8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419</a:t>
                      </a:r>
                      <a:endParaRPr kumimoji="0" lang="es-AR" sz="18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Mediana de edad, años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Mujeres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Carga viral (log</a:t>
                      </a:r>
                      <a:r>
                        <a:rPr kumimoji="0" lang="es-AR" sz="1400" b="1" i="0" u="none" strike="noStrike" cap="none" normalizeH="0" baseline="-25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c/ml), mediana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4.67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4.70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Carga viral &gt; 100,000 c/ml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(/mm</a:t>
                      </a:r>
                      <a:r>
                        <a:rPr kumimoji="0" lang="es-AR" sz="14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mediana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335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339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&lt; 200 por mm</a:t>
                      </a:r>
                      <a:r>
                        <a:rPr kumimoji="0" lang="es-AR" sz="1400" b="1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Coinfeccion hepatitis C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95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Discontinuación a S48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 (12.3%)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 (20.0%)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Por falta de eficacia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13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Por eventos adversos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42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Perdida de seguimiento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14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Desviación de protocolo / retiro de consentimiento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 / N = 5</a:t>
                      </a:r>
                      <a:endParaRPr kumimoji="0" lang="es-AR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 / N = 11</a:t>
                      </a:r>
                      <a:endParaRPr kumimoji="0" lang="es-AR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664031" y="1284517"/>
            <a:ext cx="7568293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s-AR" sz="2400" b="1" dirty="0" smtClean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Características basales y disposición de pacientes</a:t>
            </a:r>
            <a:endParaRPr lang="es-AR" sz="2400" b="1" dirty="0">
              <a:solidFill>
                <a:srgbClr val="CC330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1" name="ZoneTexte 69"/>
          <p:cNvSpPr txBox="1">
            <a:spLocks noChangeArrowheads="1"/>
          </p:cNvSpPr>
          <p:nvPr/>
        </p:nvSpPr>
        <p:spPr bwMode="auto">
          <a:xfrm>
            <a:off x="5670550" y="6530975"/>
            <a:ext cx="34734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CC3300"/>
                </a:solidFill>
                <a:ea typeface="ＭＳ Ｐゴシック" pitchFamily="-1" charset="-128"/>
                <a:cs typeface="ＭＳ Ｐゴシック" pitchFamily="-1" charset="-128"/>
              </a:rPr>
              <a:t>Walmsley</a:t>
            </a:r>
            <a:r>
              <a:rPr lang="en-GB" sz="1200" i="1" dirty="0" smtClean="0">
                <a:solidFill>
                  <a:srgbClr val="CC3300"/>
                </a:solidFill>
                <a:ea typeface="ＭＳ Ｐゴシック" pitchFamily="-1" charset="-128"/>
                <a:cs typeface="ＭＳ Ｐゴシック" pitchFamily="-1" charset="-128"/>
              </a:rPr>
              <a:t> S. NEJM 2013;369:1807-18</a:t>
            </a:r>
            <a:endParaRPr lang="en-GB" sz="1200" i="1" dirty="0">
              <a:solidFill>
                <a:srgbClr val="CC330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91614" cy="1106488"/>
          </a:xfrm>
        </p:spPr>
        <p:txBody>
          <a:bodyPr/>
          <a:lstStyle/>
          <a:p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 SINGLE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DTG + ABC/3TC vs TDF/FTC/EFV QD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3" name="Grouper 41"/>
          <p:cNvGrpSpPr/>
          <p:nvPr/>
        </p:nvGrpSpPr>
        <p:grpSpPr>
          <a:xfrm>
            <a:off x="1" y="6570663"/>
            <a:ext cx="784978" cy="288111"/>
            <a:chOff x="0" y="6570663"/>
            <a:chExt cx="1393200" cy="288111"/>
          </a:xfrm>
        </p:grpSpPr>
        <p:sp>
          <p:nvSpPr>
            <p:cNvPr id="2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5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SINGLE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037077" y="1128713"/>
            <a:ext cx="50571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2400" b="1" dirty="0" smtClean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Respuesta al tratamiento a semana 48</a:t>
            </a:r>
            <a:endParaRPr lang="es-AR" sz="2400" b="1" dirty="0">
              <a:solidFill>
                <a:srgbClr val="CC330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Text Box 179"/>
          <p:cNvSpPr txBox="1">
            <a:spLocks noChangeArrowheads="1"/>
          </p:cNvSpPr>
          <p:nvPr/>
        </p:nvSpPr>
        <p:spPr bwMode="auto">
          <a:xfrm>
            <a:off x="5264224" y="4571661"/>
            <a:ext cx="3651176" cy="142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s-AR" sz="17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Media ajustada de incremento </a:t>
            </a:r>
            <a:br>
              <a:rPr lang="es-AR" sz="17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</a:br>
            <a:r>
              <a:rPr lang="es-AR" sz="17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de CD4/mm</a:t>
            </a:r>
            <a:r>
              <a:rPr lang="es-AR" sz="1700" baseline="300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3</a:t>
            </a:r>
            <a:r>
              <a:rPr lang="es-AR" sz="17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 a S48 :</a:t>
            </a:r>
          </a:p>
          <a:p>
            <a:pPr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s-AR" sz="17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+ 267 para DTG + ABC/3TC</a:t>
            </a:r>
          </a:p>
          <a:p>
            <a:pPr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s-AR" sz="17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+ 208 para TDF/FTC/EFV (p&lt;0.001)</a:t>
            </a:r>
            <a:endParaRPr lang="es-AR" sz="17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grpSp>
        <p:nvGrpSpPr>
          <p:cNvPr id="44" name="Groupe 43"/>
          <p:cNvGrpSpPr/>
          <p:nvPr/>
        </p:nvGrpSpPr>
        <p:grpSpPr>
          <a:xfrm>
            <a:off x="209636" y="1700808"/>
            <a:ext cx="6520585" cy="4416894"/>
            <a:chOff x="209636" y="1700808"/>
            <a:chExt cx="6520585" cy="4416894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922103" y="2845273"/>
              <a:ext cx="793627" cy="2457050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309023" y="450126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  <a:endParaRPr lang="es-AR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309023" y="3809113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  <a:endParaRPr lang="es-AR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209636" y="2427988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  <a:endParaRPr lang="es-AR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309023" y="3118550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  <a:endParaRPr lang="es-AR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562490" y="4608984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562490" y="3918422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562490" y="2534122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562490" y="3224684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680295" y="2524597"/>
              <a:ext cx="2066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1083864" y="2479206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dirty="0" smtClean="0">
                  <a:solidFill>
                    <a:srgbClr val="333399"/>
                  </a:solidFill>
                  <a:latin typeface="+mj-lt"/>
                  <a:ea typeface="Arial" pitchFamily="-1" charset="0"/>
                  <a:cs typeface="Arial" pitchFamily="-1" charset="0"/>
                </a:rPr>
                <a:t>87.9</a:t>
              </a:r>
              <a:endParaRPr lang="es-AR" sz="1400" b="1" dirty="0">
                <a:solidFill>
                  <a:srgbClr val="333399"/>
                </a:solidFill>
                <a:latin typeface="+mj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1869222" y="2748403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333399"/>
                  </a:solidFill>
                  <a:latin typeface="+mj-lt"/>
                  <a:ea typeface="Arial" pitchFamily="-1" charset="0"/>
                  <a:cs typeface="Arial" pitchFamily="-1" charset="0"/>
                </a:rPr>
                <a:t>80.7</a:t>
              </a:r>
              <a:endParaRPr lang="es-AR" sz="1400" b="1">
                <a:solidFill>
                  <a:srgbClr val="333399"/>
                </a:solidFill>
                <a:latin typeface="+mj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1707463" y="3071232"/>
              <a:ext cx="793627" cy="222990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9" name="ZoneTexte 86"/>
            <p:cNvSpPr txBox="1">
              <a:spLocks noChangeArrowheads="1"/>
            </p:cNvSpPr>
            <p:nvPr/>
          </p:nvSpPr>
          <p:spPr bwMode="auto">
            <a:xfrm>
              <a:off x="683129" y="5609871"/>
              <a:ext cx="2050561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AR" sz="1500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Diferencia ajustada</a:t>
              </a:r>
              <a:endParaRPr lang="es-AR" sz="15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  <a:sym typeface="Symbol" pitchFamily="-1" charset="2"/>
              </a:endParaRP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AR" sz="1500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  <a:sym typeface="Symbol" pitchFamily="-1" charset="2"/>
                </a:rPr>
                <a:t>(IC95%)</a:t>
              </a:r>
              <a:r>
                <a:rPr lang="es-AR" sz="1500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  <a:sym typeface="Symbol" pitchFamily="-1" charset="2"/>
                </a:rPr>
                <a:t> </a:t>
              </a:r>
              <a:r>
                <a:rPr lang="es-AR" sz="1500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= 7% (2 ; 12)</a:t>
              </a:r>
              <a:endParaRPr lang="es-AR" sz="15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3127312" y="2828525"/>
              <a:ext cx="793627" cy="2472609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3276673" y="2489722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333399"/>
                  </a:solidFill>
                  <a:latin typeface="+mj-lt"/>
                  <a:ea typeface="Arial" pitchFamily="-1" charset="0"/>
                  <a:cs typeface="Arial" pitchFamily="-1" charset="0"/>
                </a:rPr>
                <a:t>89.8</a:t>
              </a:r>
              <a:endParaRPr lang="es-AR" sz="1400" b="1">
                <a:solidFill>
                  <a:srgbClr val="333399"/>
                </a:solidFill>
                <a:latin typeface="+mj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2" name="Rectangle 145"/>
            <p:cNvSpPr>
              <a:spLocks noChangeArrowheads="1"/>
            </p:cNvSpPr>
            <p:nvPr/>
          </p:nvSpPr>
          <p:spPr bwMode="auto">
            <a:xfrm>
              <a:off x="4045498" y="2696769"/>
              <a:ext cx="5068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333399"/>
                  </a:solidFill>
                  <a:latin typeface="+mj-lt"/>
                  <a:ea typeface="Arial" pitchFamily="-1" charset="0"/>
                  <a:cs typeface="Arial" pitchFamily="-1" charset="0"/>
                </a:rPr>
                <a:t>81.3</a:t>
              </a:r>
              <a:endParaRPr lang="es-AR" sz="1400" b="1">
                <a:solidFill>
                  <a:srgbClr val="333399"/>
                </a:solidFill>
                <a:latin typeface="+mj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33" name="Rectangle 151"/>
            <p:cNvSpPr>
              <a:spLocks noChangeArrowheads="1"/>
            </p:cNvSpPr>
            <p:nvPr/>
          </p:nvSpPr>
          <p:spPr bwMode="auto">
            <a:xfrm>
              <a:off x="3912672" y="3046632"/>
              <a:ext cx="793627" cy="2255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5" name="ZoneTexte 86"/>
            <p:cNvSpPr txBox="1">
              <a:spLocks noChangeArrowheads="1"/>
            </p:cNvSpPr>
            <p:nvPr/>
          </p:nvSpPr>
          <p:spPr bwMode="auto">
            <a:xfrm>
              <a:off x="2864612" y="5609871"/>
              <a:ext cx="2103461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AR" sz="1500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Diferencia ajustada</a:t>
              </a:r>
              <a:endParaRPr lang="es-AR" sz="15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  <a:sym typeface="Symbol" pitchFamily="-1" charset="2"/>
              </a:endParaRPr>
            </a:p>
            <a:p>
              <a:pPr algn="ctr" defTabSz="91440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s-AR" sz="1500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  <a:sym typeface="Symbol" pitchFamily="-1" charset="2"/>
                </a:rPr>
                <a:t>(IC95%)</a:t>
              </a:r>
              <a:r>
                <a:rPr lang="es-AR" sz="1500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  <a:sym typeface="Symbol" pitchFamily="-1" charset="2"/>
                </a:rPr>
                <a:t> </a:t>
              </a:r>
              <a:r>
                <a:rPr lang="es-AR" sz="1500" dirty="0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= 9% (4 ; 13)</a:t>
              </a:r>
              <a:endParaRPr lang="es-AR" sz="15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562490" y="5301134"/>
              <a:ext cx="45158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s-A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2" name="Rectangle 40"/>
            <p:cNvSpPr>
              <a:spLocks noChangeArrowheads="1"/>
            </p:cNvSpPr>
            <p:nvPr/>
          </p:nvSpPr>
          <p:spPr bwMode="auto">
            <a:xfrm>
              <a:off x="960609" y="5310659"/>
              <a:ext cx="149560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s-AR" sz="16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ITT, snapshot</a:t>
              </a:r>
              <a:endParaRPr lang="es-AR" sz="16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43" name="Rectangle 41"/>
            <p:cNvSpPr>
              <a:spLocks noChangeArrowheads="1"/>
            </p:cNvSpPr>
            <p:nvPr/>
          </p:nvSpPr>
          <p:spPr bwMode="auto">
            <a:xfrm>
              <a:off x="3151552" y="5310659"/>
              <a:ext cx="152958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s-AR" sz="1600" b="1" dirty="0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Por protocolo</a:t>
              </a:r>
              <a:endParaRPr lang="es-AR" sz="1600" b="1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grpSp>
          <p:nvGrpSpPr>
            <p:cNvPr id="55" name="Groupe 54"/>
            <p:cNvGrpSpPr/>
            <p:nvPr/>
          </p:nvGrpSpPr>
          <p:grpSpPr>
            <a:xfrm>
              <a:off x="4823191" y="1809744"/>
              <a:ext cx="1907030" cy="629682"/>
              <a:chOff x="2439988" y="1995488"/>
              <a:chExt cx="1907030" cy="629682"/>
            </a:xfrm>
          </p:grpSpPr>
          <p:sp>
            <p:nvSpPr>
              <p:cNvPr id="56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1849752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AR" sz="28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57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AR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58" name="Rectangle 4"/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AR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59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1995488"/>
                <a:ext cx="16403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AR" b="1" smtClean="0">
                    <a:solidFill>
                      <a:srgbClr val="333399"/>
                    </a:solidFill>
                    <a:latin typeface="Calibri" pitchFamily="-1" charset="0"/>
                    <a:ea typeface="ＭＳ Ｐゴシック" pitchFamily="-1" charset="-128"/>
                    <a:cs typeface="ＭＳ Ｐゴシック" pitchFamily="-1" charset="-128"/>
                  </a:rPr>
                  <a:t>DTG + ABC/3TC</a:t>
                </a:r>
                <a:endParaRPr lang="es-AR" b="1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60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55838"/>
                <a:ext cx="144142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AR" b="1" smtClean="0">
                    <a:solidFill>
                      <a:srgbClr val="333399"/>
                    </a:solidFill>
                    <a:latin typeface="Calibri" pitchFamily="-1" charset="0"/>
                    <a:ea typeface="ＭＳ Ｐゴシック" pitchFamily="-1" charset="-128"/>
                    <a:cs typeface="ＭＳ Ｐゴシック" pitchFamily="-1" charset="-128"/>
                  </a:rPr>
                  <a:t>TDF/FTC/EFV</a:t>
                </a:r>
                <a:endParaRPr lang="es-AR" b="1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61" name="Text Box 134"/>
            <p:cNvSpPr txBox="1">
              <a:spLocks noChangeArrowheads="1"/>
            </p:cNvSpPr>
            <p:nvPr/>
          </p:nvSpPr>
          <p:spPr bwMode="auto">
            <a:xfrm>
              <a:off x="1196851" y="1700808"/>
              <a:ext cx="3159125" cy="348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lnSpc>
                  <a:spcPct val="80000"/>
                </a:lnSpc>
                <a:spcBef>
                  <a:spcPct val="5000"/>
                </a:spcBef>
                <a:spcAft>
                  <a:spcPct val="0"/>
                </a:spcAft>
              </a:pPr>
              <a:r>
                <a:rPr lang="es-AR" sz="2000" b="1" dirty="0" smtClean="0">
                  <a:solidFill>
                    <a:srgbClr val="333399"/>
                  </a:solidFill>
                  <a:latin typeface="Calibri" pitchFamily="-1" charset="0"/>
                  <a:ea typeface="Arial" pitchFamily="-1" charset="0"/>
                  <a:cs typeface="Arial" pitchFamily="-1" charset="0"/>
                </a:rPr>
                <a:t>Carga viral &lt; 50 c/ml </a:t>
              </a:r>
              <a:endParaRPr lang="es-AR" sz="2000" b="1" dirty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2" name="Rectangle 40"/>
            <p:cNvSpPr>
              <a:spLocks noChangeArrowheads="1"/>
            </p:cNvSpPr>
            <p:nvPr/>
          </p:nvSpPr>
          <p:spPr bwMode="auto">
            <a:xfrm>
              <a:off x="959442" y="2209803"/>
              <a:ext cx="16161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s-AR" sz="1600" b="1" dirty="0" smtClean="0">
                  <a:solidFill>
                    <a:srgbClr val="333399"/>
                  </a:solidFill>
                  <a:latin typeface="+mj-lt"/>
                  <a:ea typeface="Arial" pitchFamily="-1" charset="0"/>
                  <a:cs typeface="Arial" pitchFamily="-1" charset="0"/>
                </a:rPr>
                <a:t>Análisis primario</a:t>
              </a:r>
              <a:endParaRPr lang="es-AR" b="1" dirty="0">
                <a:solidFill>
                  <a:srgbClr val="333399"/>
                </a:solidFill>
                <a:latin typeface="+mj-lt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9" name="Text Box 148"/>
            <p:cNvSpPr txBox="1">
              <a:spLocks noChangeArrowheads="1"/>
            </p:cNvSpPr>
            <p:nvPr/>
          </p:nvSpPr>
          <p:spPr bwMode="auto">
            <a:xfrm>
              <a:off x="255271" y="2048347"/>
              <a:ext cx="389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mtClean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  <a:endParaRPr lang="es-AR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3" name="Rectangle 135"/>
            <p:cNvSpPr>
              <a:spLocks noChangeArrowheads="1"/>
            </p:cNvSpPr>
            <p:nvPr/>
          </p:nvSpPr>
          <p:spPr bwMode="auto">
            <a:xfrm>
              <a:off x="408409" y="5169575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0</a:t>
              </a:r>
              <a:endParaRPr lang="es-AR" sz="1400" b="1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</p:grpSp>
      <p:sp>
        <p:nvSpPr>
          <p:cNvPr id="63" name="Text Box 134"/>
          <p:cNvSpPr txBox="1">
            <a:spLocks noChangeArrowheads="1"/>
          </p:cNvSpPr>
          <p:nvPr/>
        </p:nvSpPr>
        <p:spPr bwMode="auto">
          <a:xfrm>
            <a:off x="5181599" y="2721008"/>
            <a:ext cx="3766457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s-AR" sz="17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Diferencias en supresión viral fueron también observados en subgrupos demográficos claves incluyendo raza, sexo, edad y pacientes con carga viral &gt; 100 000 c/ml </a:t>
            </a:r>
            <a:br>
              <a:rPr lang="es-AR" sz="17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</a:br>
            <a:r>
              <a:rPr lang="es-AR" sz="17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en el basal</a:t>
            </a:r>
            <a:endParaRPr lang="es-AR" sz="17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4" name="ZoneTexte 86"/>
          <p:cNvSpPr txBox="1">
            <a:spLocks noChangeArrowheads="1"/>
          </p:cNvSpPr>
          <p:nvPr/>
        </p:nvSpPr>
        <p:spPr bwMode="auto">
          <a:xfrm>
            <a:off x="1313323" y="6172200"/>
            <a:ext cx="3283849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s-AR" sz="1500" dirty="0" smtClean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s-AR" sz="15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Superioridad de DTG + ABC/3TC</a:t>
            </a:r>
            <a:endParaRPr lang="es-AR" sz="15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5" name="ZoneTexte 69"/>
          <p:cNvSpPr txBox="1">
            <a:spLocks noChangeArrowheads="1"/>
          </p:cNvSpPr>
          <p:nvPr/>
        </p:nvSpPr>
        <p:spPr bwMode="auto">
          <a:xfrm>
            <a:off x="5670550" y="6530975"/>
            <a:ext cx="34734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err="1" smtClean="0">
                <a:solidFill>
                  <a:srgbClr val="CC3300"/>
                </a:solidFill>
                <a:ea typeface="ＭＳ Ｐゴシック" pitchFamily="-1" charset="-128"/>
                <a:cs typeface="ＭＳ Ｐゴシック" pitchFamily="-1" charset="-128"/>
              </a:rPr>
              <a:t>Walmsley</a:t>
            </a:r>
            <a:r>
              <a:rPr lang="en-US" sz="1200" i="1" dirty="0" smtClean="0">
                <a:solidFill>
                  <a:srgbClr val="CC3300"/>
                </a:solidFill>
                <a:ea typeface="ＭＳ Ｐゴシック" pitchFamily="-1" charset="-128"/>
                <a:cs typeface="ＭＳ Ｐゴシック" pitchFamily="-1" charset="-128"/>
              </a:rPr>
              <a:t> S. NEJM 2013;369:1807-18</a:t>
            </a:r>
            <a:endParaRPr lang="en-US" sz="1200" i="1" dirty="0">
              <a:solidFill>
                <a:srgbClr val="CC330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91614" cy="1106488"/>
          </a:xfrm>
        </p:spPr>
        <p:txBody>
          <a:bodyPr/>
          <a:lstStyle/>
          <a:p>
            <a:r>
              <a:rPr lang="en-US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en-US" sz="3200" dirty="0" smtClean="0">
                <a:ea typeface="ＭＳ Ｐゴシック" pitchFamily="-1" charset="-128"/>
                <a:cs typeface="ＭＳ Ｐゴシック" pitchFamily="-1" charset="-128"/>
              </a:rPr>
              <a:t> SINGLE: DTG + ABC/3TC vs TDF/FTC/EFV QD</a:t>
            </a:r>
            <a:endParaRPr lang="en-US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7" name="Grouper 41"/>
          <p:cNvGrpSpPr/>
          <p:nvPr/>
        </p:nvGrpSpPr>
        <p:grpSpPr>
          <a:xfrm>
            <a:off x="1" y="6570663"/>
            <a:ext cx="784978" cy="288111"/>
            <a:chOff x="0" y="6570663"/>
            <a:chExt cx="1393200" cy="288111"/>
          </a:xfrm>
        </p:grpSpPr>
        <p:sp>
          <p:nvSpPr>
            <p:cNvPr id="6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0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SINGLE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037076" y="1128713"/>
            <a:ext cx="50571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sz="2400" b="1" dirty="0" smtClean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Respuesta al tratamiento a semana 96</a:t>
            </a:r>
            <a:endParaRPr lang="es-AR" sz="2400" b="1" dirty="0">
              <a:solidFill>
                <a:srgbClr val="CC330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44450"/>
            <a:ext cx="9093201" cy="1106488"/>
          </a:xfrm>
        </p:spPr>
        <p:txBody>
          <a:bodyPr/>
          <a:lstStyle/>
          <a:p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 SINGLE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DTG + ABC/3TC vs TDF/FTC/EFV QD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21" name="Grouper 41"/>
          <p:cNvGrpSpPr/>
          <p:nvPr/>
        </p:nvGrpSpPr>
        <p:grpSpPr>
          <a:xfrm>
            <a:off x="1" y="6570663"/>
            <a:ext cx="784978" cy="288111"/>
            <a:chOff x="0" y="6570663"/>
            <a:chExt cx="1393200" cy="288111"/>
          </a:xfrm>
        </p:grpSpPr>
        <p:sp>
          <p:nvSpPr>
            <p:cNvPr id="12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3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SINGLE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7" name="ZoneTexte 5"/>
          <p:cNvSpPr txBox="1">
            <a:spLocks noChangeArrowheads="1"/>
          </p:cNvSpPr>
          <p:nvPr/>
        </p:nvSpPr>
        <p:spPr bwMode="auto">
          <a:xfrm>
            <a:off x="2671757" y="1600200"/>
            <a:ext cx="41152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AR" b="1" dirty="0" smtClean="0">
                <a:solidFill>
                  <a:srgbClr val="333399"/>
                </a:solidFill>
                <a:ea typeface="Arial" pitchFamily="-65" charset="0"/>
                <a:cs typeface="Arial" pitchFamily="-65" charset="0"/>
              </a:rPr>
              <a:t>Carga viral &lt; 50 c/ml (ITT, </a:t>
            </a:r>
            <a:r>
              <a:rPr lang="es-AR" b="1" dirty="0" err="1" smtClean="0">
                <a:solidFill>
                  <a:srgbClr val="333399"/>
                </a:solidFill>
                <a:ea typeface="Arial" pitchFamily="-65" charset="0"/>
                <a:cs typeface="Arial" pitchFamily="-65" charset="0"/>
              </a:rPr>
              <a:t>snapshot</a:t>
            </a:r>
            <a:r>
              <a:rPr lang="es-AR" b="1" dirty="0" smtClean="0">
                <a:solidFill>
                  <a:srgbClr val="333399"/>
                </a:solidFill>
                <a:ea typeface="Arial" pitchFamily="-65" charset="0"/>
                <a:cs typeface="Arial" pitchFamily="-65" charset="0"/>
              </a:rPr>
              <a:t>)</a:t>
            </a:r>
          </a:p>
        </p:txBody>
      </p:sp>
      <p:grpSp>
        <p:nvGrpSpPr>
          <p:cNvPr id="130" name="Groupe 129"/>
          <p:cNvGrpSpPr/>
          <p:nvPr/>
        </p:nvGrpSpPr>
        <p:grpSpPr>
          <a:xfrm>
            <a:off x="909414" y="2123006"/>
            <a:ext cx="7719977" cy="4331122"/>
            <a:chOff x="909414" y="1948830"/>
            <a:chExt cx="7719977" cy="4331122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5413375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6191250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5413375" y="5411788"/>
              <a:ext cx="7778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7027863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7027863" y="5411788"/>
              <a:ext cx="776287" cy="160337"/>
            </a:xfrm>
            <a:custGeom>
              <a:avLst/>
              <a:gdLst>
                <a:gd name="T0" fmla="*/ 1481243334 w 407"/>
                <a:gd name="T1" fmla="*/ 305942084 h 84"/>
                <a:gd name="T2" fmla="*/ 1481243334 w 407"/>
                <a:gd name="T3" fmla="*/ 0 h 84"/>
                <a:gd name="T4" fmla="*/ 0 w 407"/>
                <a:gd name="T5" fmla="*/ 0 h 84"/>
                <a:gd name="T6" fmla="*/ 0 60000 65536"/>
                <a:gd name="T7" fmla="*/ 0 60000 65536"/>
                <a:gd name="T8" fmla="*/ 0 60000 65536"/>
                <a:gd name="T9" fmla="*/ 0 w 407"/>
                <a:gd name="T10" fmla="*/ 0 h 84"/>
                <a:gd name="T11" fmla="*/ 407 w 407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7" h="84">
                  <a:moveTo>
                    <a:pt x="407" y="84"/>
                  </a:moveTo>
                  <a:lnTo>
                    <a:pt x="407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6191250" y="5411788"/>
              <a:ext cx="83661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297113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2006600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1778000" y="5411788"/>
              <a:ext cx="22860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1778000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006600" y="5411788"/>
              <a:ext cx="29051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3082925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2535238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535238" y="5411788"/>
              <a:ext cx="5476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2297113" y="5411788"/>
              <a:ext cx="2381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3571875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4616450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4119563" y="5411788"/>
              <a:ext cx="0" cy="160337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4119563" y="5411788"/>
              <a:ext cx="4968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3571875" y="5411788"/>
              <a:ext cx="54768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3082925" y="5411788"/>
              <a:ext cx="48895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4616450" y="5411788"/>
              <a:ext cx="79692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1341438" y="3309938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1341438" y="3848100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V="1">
              <a:off x="1470025" y="2805011"/>
              <a:ext cx="0" cy="2726494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1341438" y="4386263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1341438" y="4894263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1341438" y="5411788"/>
              <a:ext cx="128587" cy="0"/>
            </a:xfrm>
            <a:prstGeom prst="line">
              <a:avLst/>
            </a:prstGeom>
            <a:noFill/>
            <a:ln w="7938">
              <a:solidFill>
                <a:schemeClr val="bg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1470025" y="5411788"/>
              <a:ext cx="307975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1470025" y="3008313"/>
              <a:ext cx="6230938" cy="2403475"/>
            </a:xfrm>
            <a:custGeom>
              <a:avLst/>
              <a:gdLst>
                <a:gd name="T0" fmla="*/ 2147483647 w 3265"/>
                <a:gd name="T1" fmla="*/ 579182113 h 1259"/>
                <a:gd name="T2" fmla="*/ 2147483647 w 3265"/>
                <a:gd name="T3" fmla="*/ 444404246 h 1259"/>
                <a:gd name="T4" fmla="*/ 2147483647 w 3265"/>
                <a:gd name="T5" fmla="*/ 284127398 h 1259"/>
                <a:gd name="T6" fmla="*/ 2147483647 w 3265"/>
                <a:gd name="T7" fmla="*/ 178490950 h 1259"/>
                <a:gd name="T8" fmla="*/ 2147483647 w 3265"/>
                <a:gd name="T9" fmla="*/ 265913296 h 1259"/>
                <a:gd name="T10" fmla="*/ 2147483647 w 3265"/>
                <a:gd name="T11" fmla="*/ 120208113 h 1259"/>
                <a:gd name="T12" fmla="*/ 2147483647 w 3265"/>
                <a:gd name="T13" fmla="*/ 0 h 1259"/>
                <a:gd name="T14" fmla="*/ 1984590967 w 3265"/>
                <a:gd name="T15" fmla="*/ 284127398 h 1259"/>
                <a:gd name="T16" fmla="*/ 1471146408 w 3265"/>
                <a:gd name="T17" fmla="*/ 386121409 h 1259"/>
                <a:gd name="T18" fmla="*/ 997757335 w 3265"/>
                <a:gd name="T19" fmla="*/ 706675103 h 1259"/>
                <a:gd name="T20" fmla="*/ 498879622 w 3265"/>
                <a:gd name="T21" fmla="*/ 1413350206 h 1259"/>
                <a:gd name="T22" fmla="*/ 0 w 3265"/>
                <a:gd name="T23" fmla="*/ 2147483647 h 12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265"/>
                <a:gd name="T37" fmla="*/ 0 h 1259"/>
                <a:gd name="T38" fmla="*/ 3265 w 3265"/>
                <a:gd name="T39" fmla="*/ 1259 h 12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265" h="1259">
                  <a:moveTo>
                    <a:pt x="3265" y="159"/>
                  </a:moveTo>
                  <a:lnTo>
                    <a:pt x="2861" y="122"/>
                  </a:lnTo>
                  <a:lnTo>
                    <a:pt x="2040" y="78"/>
                  </a:lnTo>
                  <a:lnTo>
                    <a:pt x="1628" y="49"/>
                  </a:lnTo>
                  <a:lnTo>
                    <a:pt x="1364" y="73"/>
                  </a:lnTo>
                  <a:lnTo>
                    <a:pt x="1090" y="33"/>
                  </a:lnTo>
                  <a:lnTo>
                    <a:pt x="810" y="0"/>
                  </a:lnTo>
                  <a:lnTo>
                    <a:pt x="545" y="78"/>
                  </a:lnTo>
                  <a:lnTo>
                    <a:pt x="404" y="106"/>
                  </a:lnTo>
                  <a:lnTo>
                    <a:pt x="274" y="194"/>
                  </a:lnTo>
                  <a:lnTo>
                    <a:pt x="137" y="388"/>
                  </a:lnTo>
                  <a:lnTo>
                    <a:pt x="0" y="1259"/>
                  </a:lnTo>
                </a:path>
              </a:pathLst>
            </a:cu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44" name="Freeform 45"/>
            <p:cNvSpPr>
              <a:spLocks/>
            </p:cNvSpPr>
            <p:nvPr/>
          </p:nvSpPr>
          <p:spPr bwMode="auto">
            <a:xfrm>
              <a:off x="1690688" y="3727450"/>
              <a:ext cx="84137" cy="84138"/>
            </a:xfrm>
            <a:custGeom>
              <a:avLst/>
              <a:gdLst>
                <a:gd name="T0" fmla="*/ 160542957 w 44"/>
                <a:gd name="T1" fmla="*/ 0 h 44"/>
                <a:gd name="T2" fmla="*/ 0 w 44"/>
                <a:gd name="T3" fmla="*/ 0 h 44"/>
                <a:gd name="T4" fmla="*/ 0 w 44"/>
                <a:gd name="T5" fmla="*/ 160544865 h 44"/>
                <a:gd name="T6" fmla="*/ 160542957 w 44"/>
                <a:gd name="T7" fmla="*/ 160544865 h 44"/>
                <a:gd name="T8" fmla="*/ 160542957 w 44"/>
                <a:gd name="T9" fmla="*/ 0 h 44"/>
                <a:gd name="T10" fmla="*/ 160542957 w 44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4"/>
                <a:gd name="T20" fmla="*/ 44 w 44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4">
                  <a:moveTo>
                    <a:pt x="44" y="0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44" y="44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45" name="Freeform 46"/>
            <p:cNvSpPr>
              <a:spLocks/>
            </p:cNvSpPr>
            <p:nvPr/>
          </p:nvSpPr>
          <p:spPr bwMode="auto">
            <a:xfrm>
              <a:off x="1954213" y="3338513"/>
              <a:ext cx="80962" cy="82550"/>
            </a:xfrm>
            <a:custGeom>
              <a:avLst/>
              <a:gdLst>
                <a:gd name="T0" fmla="*/ 154483027 w 43"/>
                <a:gd name="T1" fmla="*/ 0 h 43"/>
                <a:gd name="T2" fmla="*/ 0 w 43"/>
                <a:gd name="T3" fmla="*/ 0 h 43"/>
                <a:gd name="T4" fmla="*/ 0 w 43"/>
                <a:gd name="T5" fmla="*/ 157514999 h 43"/>
                <a:gd name="T6" fmla="*/ 154483027 w 43"/>
                <a:gd name="T7" fmla="*/ 157514999 h 43"/>
                <a:gd name="T8" fmla="*/ 154483027 w 43"/>
                <a:gd name="T9" fmla="*/ 0 h 43"/>
                <a:gd name="T10" fmla="*/ 154483027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43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46" name="Freeform 47"/>
            <p:cNvSpPr>
              <a:spLocks/>
            </p:cNvSpPr>
            <p:nvPr/>
          </p:nvSpPr>
          <p:spPr bwMode="auto">
            <a:xfrm>
              <a:off x="2197100" y="3168650"/>
              <a:ext cx="84138" cy="82550"/>
            </a:xfrm>
            <a:custGeom>
              <a:avLst/>
              <a:gdLst>
                <a:gd name="T0" fmla="*/ 160544865 w 44"/>
                <a:gd name="T1" fmla="*/ 0 h 43"/>
                <a:gd name="T2" fmla="*/ 0 w 44"/>
                <a:gd name="T3" fmla="*/ 0 h 43"/>
                <a:gd name="T4" fmla="*/ 0 w 44"/>
                <a:gd name="T5" fmla="*/ 157514999 h 43"/>
                <a:gd name="T6" fmla="*/ 160544865 w 44"/>
                <a:gd name="T7" fmla="*/ 157514999 h 43"/>
                <a:gd name="T8" fmla="*/ 160544865 w 44"/>
                <a:gd name="T9" fmla="*/ 0 h 43"/>
                <a:gd name="T10" fmla="*/ 160544865 w 44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3"/>
                <a:gd name="T20" fmla="*/ 44 w 44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3">
                  <a:moveTo>
                    <a:pt x="44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4" y="4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47" name="Freeform 48"/>
            <p:cNvSpPr>
              <a:spLocks/>
            </p:cNvSpPr>
            <p:nvPr/>
          </p:nvSpPr>
          <p:spPr bwMode="auto">
            <a:xfrm>
              <a:off x="2470150" y="3117850"/>
              <a:ext cx="84138" cy="84138"/>
            </a:xfrm>
            <a:custGeom>
              <a:avLst/>
              <a:gdLst>
                <a:gd name="T0" fmla="*/ 160544865 w 44"/>
                <a:gd name="T1" fmla="*/ 0 h 44"/>
                <a:gd name="T2" fmla="*/ 0 w 44"/>
                <a:gd name="T3" fmla="*/ 0 h 44"/>
                <a:gd name="T4" fmla="*/ 0 w 44"/>
                <a:gd name="T5" fmla="*/ 160544865 h 44"/>
                <a:gd name="T6" fmla="*/ 160544865 w 44"/>
                <a:gd name="T7" fmla="*/ 160544865 h 44"/>
                <a:gd name="T8" fmla="*/ 160544865 w 44"/>
                <a:gd name="T9" fmla="*/ 0 h 44"/>
                <a:gd name="T10" fmla="*/ 160544865 w 44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4"/>
                <a:gd name="T20" fmla="*/ 44 w 44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4">
                  <a:moveTo>
                    <a:pt x="44" y="0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44" y="44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48" name="Freeform 49"/>
            <p:cNvSpPr>
              <a:spLocks/>
            </p:cNvSpPr>
            <p:nvPr/>
          </p:nvSpPr>
          <p:spPr bwMode="auto">
            <a:xfrm>
              <a:off x="2974975" y="2968625"/>
              <a:ext cx="82550" cy="82550"/>
            </a:xfrm>
            <a:custGeom>
              <a:avLst/>
              <a:gdLst>
                <a:gd name="T0" fmla="*/ 157514781 w 44"/>
                <a:gd name="T1" fmla="*/ 0 h 43"/>
                <a:gd name="T2" fmla="*/ 0 w 44"/>
                <a:gd name="T3" fmla="*/ 0 h 43"/>
                <a:gd name="T4" fmla="*/ 0 w 44"/>
                <a:gd name="T5" fmla="*/ 157514999 h 43"/>
                <a:gd name="T6" fmla="*/ 157514781 w 44"/>
                <a:gd name="T7" fmla="*/ 157514999 h 43"/>
                <a:gd name="T8" fmla="*/ 157514781 w 44"/>
                <a:gd name="T9" fmla="*/ 0 h 43"/>
                <a:gd name="T10" fmla="*/ 157514781 w 44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3"/>
                <a:gd name="T20" fmla="*/ 44 w 44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3">
                  <a:moveTo>
                    <a:pt x="44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4" y="43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49" name="Freeform 50"/>
            <p:cNvSpPr>
              <a:spLocks/>
            </p:cNvSpPr>
            <p:nvPr/>
          </p:nvSpPr>
          <p:spPr bwMode="auto">
            <a:xfrm>
              <a:off x="3509963" y="3032125"/>
              <a:ext cx="80962" cy="79375"/>
            </a:xfrm>
            <a:custGeom>
              <a:avLst/>
              <a:gdLst>
                <a:gd name="T0" fmla="*/ 154485134 w 42"/>
                <a:gd name="T1" fmla="*/ 0 h 42"/>
                <a:gd name="T2" fmla="*/ 0 w 42"/>
                <a:gd name="T3" fmla="*/ 0 h 42"/>
                <a:gd name="T4" fmla="*/ 0 w 42"/>
                <a:gd name="T5" fmla="*/ 151456949 h 42"/>
                <a:gd name="T6" fmla="*/ 154485134 w 42"/>
                <a:gd name="T7" fmla="*/ 151456949 h 42"/>
                <a:gd name="T8" fmla="*/ 154485134 w 42"/>
                <a:gd name="T9" fmla="*/ 0 h 42"/>
                <a:gd name="T10" fmla="*/ 154485134 w 42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2"/>
                <a:gd name="T20" fmla="*/ 42 w 42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2">
                  <a:moveTo>
                    <a:pt x="42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42" y="4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0" name="Freeform 51"/>
            <p:cNvSpPr>
              <a:spLocks/>
            </p:cNvSpPr>
            <p:nvPr/>
          </p:nvSpPr>
          <p:spPr bwMode="auto">
            <a:xfrm>
              <a:off x="4033838" y="3108325"/>
              <a:ext cx="84137" cy="79375"/>
            </a:xfrm>
            <a:custGeom>
              <a:avLst/>
              <a:gdLst>
                <a:gd name="T0" fmla="*/ 160542957 w 44"/>
                <a:gd name="T1" fmla="*/ 0 h 42"/>
                <a:gd name="T2" fmla="*/ 0 w 44"/>
                <a:gd name="T3" fmla="*/ 0 h 42"/>
                <a:gd name="T4" fmla="*/ 0 w 44"/>
                <a:gd name="T5" fmla="*/ 151456949 h 42"/>
                <a:gd name="T6" fmla="*/ 160542957 w 44"/>
                <a:gd name="T7" fmla="*/ 151456949 h 42"/>
                <a:gd name="T8" fmla="*/ 160542957 w 44"/>
                <a:gd name="T9" fmla="*/ 0 h 42"/>
                <a:gd name="T10" fmla="*/ 160542957 w 44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42"/>
                <a:gd name="T20" fmla="*/ 44 w 44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42">
                  <a:moveTo>
                    <a:pt x="44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44" y="4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1" name="Rectangle 52"/>
            <p:cNvSpPr>
              <a:spLocks noChangeArrowheads="1"/>
            </p:cNvSpPr>
            <p:nvPr/>
          </p:nvSpPr>
          <p:spPr bwMode="auto">
            <a:xfrm>
              <a:off x="4537075" y="3062288"/>
              <a:ext cx="79375" cy="82550"/>
            </a:xfrm>
            <a:prstGeom prst="rect">
              <a:avLst/>
            </a:prstGeom>
            <a:solidFill>
              <a:srgbClr val="002060"/>
            </a:solidFill>
            <a:ln w="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2" name="Freeform 53"/>
            <p:cNvSpPr>
              <a:spLocks/>
            </p:cNvSpPr>
            <p:nvPr/>
          </p:nvSpPr>
          <p:spPr bwMode="auto">
            <a:xfrm>
              <a:off x="5322888" y="3117850"/>
              <a:ext cx="80962" cy="84138"/>
            </a:xfrm>
            <a:custGeom>
              <a:avLst/>
              <a:gdLst>
                <a:gd name="T0" fmla="*/ 154485134 w 42"/>
                <a:gd name="T1" fmla="*/ 0 h 44"/>
                <a:gd name="T2" fmla="*/ 0 w 42"/>
                <a:gd name="T3" fmla="*/ 0 h 44"/>
                <a:gd name="T4" fmla="*/ 0 w 42"/>
                <a:gd name="T5" fmla="*/ 160544865 h 44"/>
                <a:gd name="T6" fmla="*/ 154485134 w 42"/>
                <a:gd name="T7" fmla="*/ 160544865 h 44"/>
                <a:gd name="T8" fmla="*/ 154485134 w 42"/>
                <a:gd name="T9" fmla="*/ 0 h 44"/>
                <a:gd name="T10" fmla="*/ 154485134 w 42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4"/>
                <a:gd name="T20" fmla="*/ 42 w 42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4">
                  <a:moveTo>
                    <a:pt x="42" y="0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42" y="4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6105525" y="3157538"/>
              <a:ext cx="82550" cy="84137"/>
            </a:xfrm>
            <a:prstGeom prst="rect">
              <a:avLst/>
            </a:prstGeom>
            <a:solidFill>
              <a:srgbClr val="002060"/>
            </a:solidFill>
            <a:ln w="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4" name="Freeform 55"/>
            <p:cNvSpPr>
              <a:spLocks/>
            </p:cNvSpPr>
            <p:nvPr/>
          </p:nvSpPr>
          <p:spPr bwMode="auto">
            <a:xfrm>
              <a:off x="6889750" y="3201988"/>
              <a:ext cx="79375" cy="79375"/>
            </a:xfrm>
            <a:custGeom>
              <a:avLst/>
              <a:gdLst>
                <a:gd name="T0" fmla="*/ 151456949 w 42"/>
                <a:gd name="T1" fmla="*/ 0 h 42"/>
                <a:gd name="T2" fmla="*/ 0 w 42"/>
                <a:gd name="T3" fmla="*/ 0 h 42"/>
                <a:gd name="T4" fmla="*/ 0 w 42"/>
                <a:gd name="T5" fmla="*/ 151456949 h 42"/>
                <a:gd name="T6" fmla="*/ 151456949 w 42"/>
                <a:gd name="T7" fmla="*/ 151456949 h 42"/>
                <a:gd name="T8" fmla="*/ 151456949 w 42"/>
                <a:gd name="T9" fmla="*/ 0 h 42"/>
                <a:gd name="T10" fmla="*/ 151456949 w 42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42"/>
                <a:gd name="T20" fmla="*/ 42 w 42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42">
                  <a:moveTo>
                    <a:pt x="42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42" y="4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7661275" y="3271838"/>
              <a:ext cx="79375" cy="82550"/>
            </a:xfrm>
            <a:prstGeom prst="rect">
              <a:avLst/>
            </a:prstGeom>
            <a:solidFill>
              <a:srgbClr val="002060"/>
            </a:solidFill>
            <a:ln w="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6" name="Line 58"/>
            <p:cNvSpPr>
              <a:spLocks noChangeShapeType="1"/>
            </p:cNvSpPr>
            <p:nvPr/>
          </p:nvSpPr>
          <p:spPr bwMode="auto">
            <a:xfrm flipV="1">
              <a:off x="6929438" y="3154363"/>
              <a:ext cx="0" cy="193675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7" name="Line 59"/>
            <p:cNvSpPr>
              <a:spLocks noChangeShapeType="1"/>
            </p:cNvSpPr>
            <p:nvPr/>
          </p:nvSpPr>
          <p:spPr bwMode="auto">
            <a:xfrm flipV="1">
              <a:off x="7693025" y="3205163"/>
              <a:ext cx="0" cy="219075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8" name="Line 60"/>
            <p:cNvSpPr>
              <a:spLocks noChangeShapeType="1"/>
            </p:cNvSpPr>
            <p:nvPr/>
          </p:nvSpPr>
          <p:spPr bwMode="auto">
            <a:xfrm flipV="1">
              <a:off x="5357813" y="3071813"/>
              <a:ext cx="0" cy="169862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59" name="Line 61"/>
            <p:cNvSpPr>
              <a:spLocks noChangeShapeType="1"/>
            </p:cNvSpPr>
            <p:nvPr/>
          </p:nvSpPr>
          <p:spPr bwMode="auto">
            <a:xfrm flipV="1">
              <a:off x="6143625" y="3098800"/>
              <a:ext cx="0" cy="198438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0" name="Line 62"/>
            <p:cNvSpPr>
              <a:spLocks noChangeShapeType="1"/>
            </p:cNvSpPr>
            <p:nvPr/>
          </p:nvSpPr>
          <p:spPr bwMode="auto">
            <a:xfrm flipV="1">
              <a:off x="4067175" y="3054350"/>
              <a:ext cx="0" cy="187325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1" name="Line 63"/>
            <p:cNvSpPr>
              <a:spLocks noChangeShapeType="1"/>
            </p:cNvSpPr>
            <p:nvPr/>
          </p:nvSpPr>
          <p:spPr bwMode="auto">
            <a:xfrm flipV="1">
              <a:off x="4576763" y="3017838"/>
              <a:ext cx="0" cy="160337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2" name="Line 64"/>
            <p:cNvSpPr>
              <a:spLocks noChangeShapeType="1"/>
            </p:cNvSpPr>
            <p:nvPr/>
          </p:nvSpPr>
          <p:spPr bwMode="auto">
            <a:xfrm flipV="1">
              <a:off x="3551238" y="2995613"/>
              <a:ext cx="0" cy="152400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3" name="Line 65"/>
            <p:cNvSpPr>
              <a:spLocks noChangeShapeType="1"/>
            </p:cNvSpPr>
            <p:nvPr/>
          </p:nvSpPr>
          <p:spPr bwMode="auto">
            <a:xfrm flipV="1">
              <a:off x="2511425" y="3071813"/>
              <a:ext cx="0" cy="182562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4" name="Line 66"/>
            <p:cNvSpPr>
              <a:spLocks noChangeShapeType="1"/>
            </p:cNvSpPr>
            <p:nvPr/>
          </p:nvSpPr>
          <p:spPr bwMode="auto">
            <a:xfrm flipV="1">
              <a:off x="3016250" y="2932113"/>
              <a:ext cx="0" cy="152400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5" name="Line 67"/>
            <p:cNvSpPr>
              <a:spLocks noChangeShapeType="1"/>
            </p:cNvSpPr>
            <p:nvPr/>
          </p:nvSpPr>
          <p:spPr bwMode="auto">
            <a:xfrm flipV="1">
              <a:off x="1731963" y="3640138"/>
              <a:ext cx="0" cy="252412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6" name="Line 68"/>
            <p:cNvSpPr>
              <a:spLocks noChangeShapeType="1"/>
            </p:cNvSpPr>
            <p:nvPr/>
          </p:nvSpPr>
          <p:spPr bwMode="auto">
            <a:xfrm flipV="1">
              <a:off x="1993900" y="3263900"/>
              <a:ext cx="0" cy="223838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7" name="Line 69"/>
            <p:cNvSpPr>
              <a:spLocks noChangeShapeType="1"/>
            </p:cNvSpPr>
            <p:nvPr/>
          </p:nvSpPr>
          <p:spPr bwMode="auto">
            <a:xfrm flipV="1">
              <a:off x="2241550" y="3111500"/>
              <a:ext cx="0" cy="196850"/>
            </a:xfrm>
            <a:prstGeom prst="line">
              <a:avLst/>
            </a:prstGeom>
            <a:noFill/>
            <a:ln w="25400">
              <a:solidFill>
                <a:srgbClr val="00206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8" name="Freeform 70"/>
            <p:cNvSpPr>
              <a:spLocks/>
            </p:cNvSpPr>
            <p:nvPr/>
          </p:nvSpPr>
          <p:spPr bwMode="auto">
            <a:xfrm>
              <a:off x="1465263" y="3230563"/>
              <a:ext cx="6264275" cy="2182812"/>
            </a:xfrm>
            <a:custGeom>
              <a:avLst/>
              <a:gdLst>
                <a:gd name="T0" fmla="*/ 2147483647 w 3283"/>
                <a:gd name="T1" fmla="*/ 553398176 h 1144"/>
                <a:gd name="T2" fmla="*/ 2147483647 w 3283"/>
                <a:gd name="T3" fmla="*/ 404127416 h 1144"/>
                <a:gd name="T4" fmla="*/ 2147483647 w 3283"/>
                <a:gd name="T5" fmla="*/ 120146247 h 1144"/>
                <a:gd name="T6" fmla="*/ 2147483647 w 3283"/>
                <a:gd name="T7" fmla="*/ 203883036 h 1144"/>
                <a:gd name="T8" fmla="*/ 2147483647 w 3283"/>
                <a:gd name="T9" fmla="*/ 80098134 h 1144"/>
                <a:gd name="T10" fmla="*/ 2147483647 w 3283"/>
                <a:gd name="T11" fmla="*/ 0 h 1144"/>
                <a:gd name="T12" fmla="*/ 2038881268 w 3283"/>
                <a:gd name="T13" fmla="*/ 735437827 h 1144"/>
                <a:gd name="T14" fmla="*/ 1558287540 w 3283"/>
                <a:gd name="T15" fmla="*/ 1489078475 h 1144"/>
                <a:gd name="T16" fmla="*/ 1041285456 w 3283"/>
                <a:gd name="T17" fmla="*/ 2147483647 h 1144"/>
                <a:gd name="T18" fmla="*/ 557051084 w 3283"/>
                <a:gd name="T19" fmla="*/ 2147483647 h 1144"/>
                <a:gd name="T20" fmla="*/ 0 w 3283"/>
                <a:gd name="T21" fmla="*/ 2147483647 h 11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283"/>
                <a:gd name="T34" fmla="*/ 0 h 1144"/>
                <a:gd name="T35" fmla="*/ 3283 w 3283"/>
                <a:gd name="T36" fmla="*/ 1144 h 114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283" h="1144">
                  <a:moveTo>
                    <a:pt x="3283" y="152"/>
                  </a:moveTo>
                  <a:lnTo>
                    <a:pt x="2467" y="111"/>
                  </a:lnTo>
                  <a:lnTo>
                    <a:pt x="1651" y="33"/>
                  </a:lnTo>
                  <a:lnTo>
                    <a:pt x="1376" y="56"/>
                  </a:lnTo>
                  <a:lnTo>
                    <a:pt x="1104" y="22"/>
                  </a:lnTo>
                  <a:lnTo>
                    <a:pt x="835" y="0"/>
                  </a:lnTo>
                  <a:lnTo>
                    <a:pt x="560" y="202"/>
                  </a:lnTo>
                  <a:lnTo>
                    <a:pt x="428" y="409"/>
                  </a:lnTo>
                  <a:lnTo>
                    <a:pt x="286" y="670"/>
                  </a:lnTo>
                  <a:lnTo>
                    <a:pt x="153" y="953"/>
                  </a:lnTo>
                  <a:lnTo>
                    <a:pt x="0" y="1144"/>
                  </a:lnTo>
                </a:path>
              </a:pathLst>
            </a:cu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69" name="Rectangle 71"/>
            <p:cNvSpPr>
              <a:spLocks noChangeArrowheads="1"/>
            </p:cNvSpPr>
            <p:nvPr/>
          </p:nvSpPr>
          <p:spPr bwMode="auto">
            <a:xfrm>
              <a:off x="7689850" y="3479800"/>
              <a:ext cx="84138" cy="8096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0" name="Rectangle 72"/>
            <p:cNvSpPr>
              <a:spLocks noChangeArrowheads="1"/>
            </p:cNvSpPr>
            <p:nvPr/>
          </p:nvSpPr>
          <p:spPr bwMode="auto">
            <a:xfrm>
              <a:off x="6910388" y="3440113"/>
              <a:ext cx="80962" cy="825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1" name="Rectangle 73"/>
            <p:cNvSpPr>
              <a:spLocks noChangeArrowheads="1"/>
            </p:cNvSpPr>
            <p:nvPr/>
          </p:nvSpPr>
          <p:spPr bwMode="auto">
            <a:xfrm>
              <a:off x="6132513" y="3402013"/>
              <a:ext cx="79375" cy="793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2" name="Rectangle 74"/>
            <p:cNvSpPr>
              <a:spLocks noChangeArrowheads="1"/>
            </p:cNvSpPr>
            <p:nvPr/>
          </p:nvSpPr>
          <p:spPr bwMode="auto">
            <a:xfrm>
              <a:off x="5353050" y="3327400"/>
              <a:ext cx="80963" cy="793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3" name="Rectangle 75"/>
            <p:cNvSpPr>
              <a:spLocks noChangeArrowheads="1"/>
            </p:cNvSpPr>
            <p:nvPr/>
          </p:nvSpPr>
          <p:spPr bwMode="auto">
            <a:xfrm>
              <a:off x="4575175" y="3252788"/>
              <a:ext cx="80963" cy="8413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4" name="Rectangle 76"/>
            <p:cNvSpPr>
              <a:spLocks noChangeArrowheads="1"/>
            </p:cNvSpPr>
            <p:nvPr/>
          </p:nvSpPr>
          <p:spPr bwMode="auto">
            <a:xfrm>
              <a:off x="4048125" y="3297238"/>
              <a:ext cx="82550" cy="809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5" name="Freeform 77"/>
            <p:cNvSpPr>
              <a:spLocks/>
            </p:cNvSpPr>
            <p:nvPr/>
          </p:nvSpPr>
          <p:spPr bwMode="auto">
            <a:xfrm>
              <a:off x="3529013" y="3230563"/>
              <a:ext cx="82550" cy="80962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54484910 h 43"/>
                <a:gd name="T4" fmla="*/ 157513079 w 43"/>
                <a:gd name="T5" fmla="*/ 154484910 h 43"/>
                <a:gd name="T6" fmla="*/ 157513079 w 43"/>
                <a:gd name="T7" fmla="*/ 0 h 43"/>
                <a:gd name="T8" fmla="*/ 0 w 43"/>
                <a:gd name="T9" fmla="*/ 0 h 43"/>
                <a:gd name="T10" fmla="*/ 0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6" name="Freeform 78"/>
            <p:cNvSpPr>
              <a:spLocks/>
            </p:cNvSpPr>
            <p:nvPr/>
          </p:nvSpPr>
          <p:spPr bwMode="auto">
            <a:xfrm>
              <a:off x="3016250" y="3187700"/>
              <a:ext cx="82550" cy="84138"/>
            </a:xfrm>
            <a:custGeom>
              <a:avLst/>
              <a:gdLst>
                <a:gd name="T0" fmla="*/ 0 w 43"/>
                <a:gd name="T1" fmla="*/ 0 h 44"/>
                <a:gd name="T2" fmla="*/ 0 w 43"/>
                <a:gd name="T3" fmla="*/ 160544865 h 44"/>
                <a:gd name="T4" fmla="*/ 157513079 w 43"/>
                <a:gd name="T5" fmla="*/ 160544865 h 44"/>
                <a:gd name="T6" fmla="*/ 157513079 w 43"/>
                <a:gd name="T7" fmla="*/ 0 h 44"/>
                <a:gd name="T8" fmla="*/ 0 w 43"/>
                <a:gd name="T9" fmla="*/ 0 h 44"/>
                <a:gd name="T10" fmla="*/ 0 w 4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4"/>
                <a:gd name="T20" fmla="*/ 43 w 43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4">
                  <a:moveTo>
                    <a:pt x="0" y="0"/>
                  </a:moveTo>
                  <a:lnTo>
                    <a:pt x="0" y="44"/>
                  </a:lnTo>
                  <a:lnTo>
                    <a:pt x="43" y="44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7" name="Freeform 79"/>
            <p:cNvSpPr>
              <a:spLocks/>
            </p:cNvSpPr>
            <p:nvPr/>
          </p:nvSpPr>
          <p:spPr bwMode="auto">
            <a:xfrm>
              <a:off x="2490788" y="3575050"/>
              <a:ext cx="82550" cy="82550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57514999 h 43"/>
                <a:gd name="T4" fmla="*/ 157513079 w 43"/>
                <a:gd name="T5" fmla="*/ 157514999 h 43"/>
                <a:gd name="T6" fmla="*/ 157513079 w 43"/>
                <a:gd name="T7" fmla="*/ 0 h 43"/>
                <a:gd name="T8" fmla="*/ 0 w 43"/>
                <a:gd name="T9" fmla="*/ 0 h 43"/>
                <a:gd name="T10" fmla="*/ 0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8" name="Freeform 80"/>
            <p:cNvSpPr>
              <a:spLocks/>
            </p:cNvSpPr>
            <p:nvPr/>
          </p:nvSpPr>
          <p:spPr bwMode="auto">
            <a:xfrm>
              <a:off x="2241550" y="3968750"/>
              <a:ext cx="82550" cy="84138"/>
            </a:xfrm>
            <a:custGeom>
              <a:avLst/>
              <a:gdLst>
                <a:gd name="T0" fmla="*/ 0 w 43"/>
                <a:gd name="T1" fmla="*/ 0 h 44"/>
                <a:gd name="T2" fmla="*/ 0 w 43"/>
                <a:gd name="T3" fmla="*/ 160544865 h 44"/>
                <a:gd name="T4" fmla="*/ 157513079 w 43"/>
                <a:gd name="T5" fmla="*/ 160544865 h 44"/>
                <a:gd name="T6" fmla="*/ 157513079 w 43"/>
                <a:gd name="T7" fmla="*/ 0 h 44"/>
                <a:gd name="T8" fmla="*/ 0 w 43"/>
                <a:gd name="T9" fmla="*/ 0 h 44"/>
                <a:gd name="T10" fmla="*/ 0 w 4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4"/>
                <a:gd name="T20" fmla="*/ 43 w 43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4">
                  <a:moveTo>
                    <a:pt x="0" y="0"/>
                  </a:moveTo>
                  <a:lnTo>
                    <a:pt x="0" y="44"/>
                  </a:lnTo>
                  <a:lnTo>
                    <a:pt x="43" y="44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79" name="Freeform 81"/>
            <p:cNvSpPr>
              <a:spLocks/>
            </p:cNvSpPr>
            <p:nvPr/>
          </p:nvSpPr>
          <p:spPr bwMode="auto">
            <a:xfrm>
              <a:off x="1968500" y="4468813"/>
              <a:ext cx="82550" cy="80962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54484910 h 43"/>
                <a:gd name="T4" fmla="*/ 157513079 w 43"/>
                <a:gd name="T5" fmla="*/ 154484910 h 43"/>
                <a:gd name="T6" fmla="*/ 157513079 w 43"/>
                <a:gd name="T7" fmla="*/ 0 h 43"/>
                <a:gd name="T8" fmla="*/ 0 w 43"/>
                <a:gd name="T9" fmla="*/ 0 h 43"/>
                <a:gd name="T10" fmla="*/ 0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0" name="Freeform 82"/>
            <p:cNvSpPr>
              <a:spLocks/>
            </p:cNvSpPr>
            <p:nvPr/>
          </p:nvSpPr>
          <p:spPr bwMode="auto">
            <a:xfrm>
              <a:off x="1716088" y="5008563"/>
              <a:ext cx="82550" cy="79375"/>
            </a:xfrm>
            <a:custGeom>
              <a:avLst/>
              <a:gdLst>
                <a:gd name="T0" fmla="*/ 0 w 43"/>
                <a:gd name="T1" fmla="*/ 0 h 42"/>
                <a:gd name="T2" fmla="*/ 0 w 43"/>
                <a:gd name="T3" fmla="*/ 151456949 h 42"/>
                <a:gd name="T4" fmla="*/ 157513079 w 43"/>
                <a:gd name="T5" fmla="*/ 151456949 h 42"/>
                <a:gd name="T6" fmla="*/ 157513079 w 43"/>
                <a:gd name="T7" fmla="*/ 0 h 42"/>
                <a:gd name="T8" fmla="*/ 0 w 43"/>
                <a:gd name="T9" fmla="*/ 0 h 42"/>
                <a:gd name="T10" fmla="*/ 0 w 43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2"/>
                <a:gd name="T20" fmla="*/ 43 w 43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2">
                  <a:moveTo>
                    <a:pt x="0" y="0"/>
                  </a:moveTo>
                  <a:lnTo>
                    <a:pt x="0" y="42"/>
                  </a:lnTo>
                  <a:lnTo>
                    <a:pt x="43" y="42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1" name="Freeform 83"/>
            <p:cNvSpPr>
              <a:spLocks/>
            </p:cNvSpPr>
            <p:nvPr/>
          </p:nvSpPr>
          <p:spPr bwMode="auto">
            <a:xfrm>
              <a:off x="1428750" y="5370513"/>
              <a:ext cx="82550" cy="82550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157514999 h 43"/>
                <a:gd name="T4" fmla="*/ 157513079 w 43"/>
                <a:gd name="T5" fmla="*/ 157514999 h 43"/>
                <a:gd name="T6" fmla="*/ 157513079 w 43"/>
                <a:gd name="T7" fmla="*/ 0 h 43"/>
                <a:gd name="T8" fmla="*/ 0 w 43"/>
                <a:gd name="T9" fmla="*/ 0 h 43"/>
                <a:gd name="T10" fmla="*/ 0 w 43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43"/>
                <a:gd name="T20" fmla="*/ 43 w 43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2" name="Line 85"/>
            <p:cNvSpPr>
              <a:spLocks noChangeShapeType="1"/>
            </p:cNvSpPr>
            <p:nvPr/>
          </p:nvSpPr>
          <p:spPr bwMode="auto">
            <a:xfrm flipV="1">
              <a:off x="6946900" y="3363913"/>
              <a:ext cx="0" cy="215900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3" name="Line 86"/>
            <p:cNvSpPr>
              <a:spLocks noChangeShapeType="1"/>
            </p:cNvSpPr>
            <p:nvPr/>
          </p:nvSpPr>
          <p:spPr bwMode="auto">
            <a:xfrm flipV="1">
              <a:off x="7727950" y="3413125"/>
              <a:ext cx="0" cy="212725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4" name="Line 87"/>
            <p:cNvSpPr>
              <a:spLocks noChangeShapeType="1"/>
            </p:cNvSpPr>
            <p:nvPr/>
          </p:nvSpPr>
          <p:spPr bwMode="auto">
            <a:xfrm flipV="1">
              <a:off x="5394325" y="3279775"/>
              <a:ext cx="0" cy="190500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5" name="Line 88"/>
            <p:cNvSpPr>
              <a:spLocks noChangeShapeType="1"/>
            </p:cNvSpPr>
            <p:nvPr/>
          </p:nvSpPr>
          <p:spPr bwMode="auto">
            <a:xfrm flipV="1">
              <a:off x="6170613" y="3336925"/>
              <a:ext cx="0" cy="209550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6" name="Line 89"/>
            <p:cNvSpPr>
              <a:spLocks noChangeShapeType="1"/>
            </p:cNvSpPr>
            <p:nvPr/>
          </p:nvSpPr>
          <p:spPr bwMode="auto">
            <a:xfrm flipV="1">
              <a:off x="4616450" y="3201988"/>
              <a:ext cx="0" cy="193675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7" name="Line 90"/>
            <p:cNvSpPr>
              <a:spLocks noChangeShapeType="1"/>
            </p:cNvSpPr>
            <p:nvPr/>
          </p:nvSpPr>
          <p:spPr bwMode="auto">
            <a:xfrm flipV="1">
              <a:off x="4092575" y="3225800"/>
              <a:ext cx="0" cy="201613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8" name="Line 91"/>
            <p:cNvSpPr>
              <a:spLocks noChangeShapeType="1"/>
            </p:cNvSpPr>
            <p:nvPr/>
          </p:nvSpPr>
          <p:spPr bwMode="auto">
            <a:xfrm flipV="1">
              <a:off x="3573463" y="3173413"/>
              <a:ext cx="0" cy="190500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89" name="Line 92"/>
            <p:cNvSpPr>
              <a:spLocks noChangeShapeType="1"/>
            </p:cNvSpPr>
            <p:nvPr/>
          </p:nvSpPr>
          <p:spPr bwMode="auto">
            <a:xfrm flipV="1">
              <a:off x="2276475" y="3871913"/>
              <a:ext cx="0" cy="255587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0" name="Line 93"/>
            <p:cNvSpPr>
              <a:spLocks noChangeShapeType="1"/>
            </p:cNvSpPr>
            <p:nvPr/>
          </p:nvSpPr>
          <p:spPr bwMode="auto">
            <a:xfrm flipV="1">
              <a:off x="2535238" y="3494088"/>
              <a:ext cx="0" cy="227012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1" name="Line 94"/>
            <p:cNvSpPr>
              <a:spLocks noChangeShapeType="1"/>
            </p:cNvSpPr>
            <p:nvPr/>
          </p:nvSpPr>
          <p:spPr bwMode="auto">
            <a:xfrm flipV="1">
              <a:off x="3055938" y="3130550"/>
              <a:ext cx="0" cy="196850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2" name="Line 95"/>
            <p:cNvSpPr>
              <a:spLocks noChangeShapeType="1"/>
            </p:cNvSpPr>
            <p:nvPr/>
          </p:nvSpPr>
          <p:spPr bwMode="auto">
            <a:xfrm flipV="1">
              <a:off x="2012950" y="4394200"/>
              <a:ext cx="0" cy="242888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3" name="Line 96"/>
            <p:cNvSpPr>
              <a:spLocks noChangeShapeType="1"/>
            </p:cNvSpPr>
            <p:nvPr/>
          </p:nvSpPr>
          <p:spPr bwMode="auto">
            <a:xfrm flipV="1">
              <a:off x="1751013" y="4968875"/>
              <a:ext cx="0" cy="180975"/>
            </a:xfrm>
            <a:prstGeom prst="line">
              <a:avLst/>
            </a:prstGeom>
            <a:noFill/>
            <a:ln w="25400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mtClean="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4" name="ZoneTexte 7236"/>
            <p:cNvSpPr txBox="1">
              <a:spLocks noChangeArrowheads="1"/>
            </p:cNvSpPr>
            <p:nvPr/>
          </p:nvSpPr>
          <p:spPr bwMode="auto">
            <a:xfrm>
              <a:off x="1108186" y="5278438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0</a:t>
              </a:r>
            </a:p>
          </p:txBody>
        </p:sp>
        <p:sp>
          <p:nvSpPr>
            <p:cNvPr id="95" name="ZoneTexte 101"/>
            <p:cNvSpPr txBox="1">
              <a:spLocks noChangeArrowheads="1"/>
            </p:cNvSpPr>
            <p:nvPr/>
          </p:nvSpPr>
          <p:spPr bwMode="auto">
            <a:xfrm>
              <a:off x="1008800" y="4752975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20</a:t>
              </a:r>
            </a:p>
          </p:txBody>
        </p:sp>
        <p:sp>
          <p:nvSpPr>
            <p:cNvPr id="96" name="ZoneTexte 102"/>
            <p:cNvSpPr txBox="1">
              <a:spLocks noChangeArrowheads="1"/>
            </p:cNvSpPr>
            <p:nvPr/>
          </p:nvSpPr>
          <p:spPr bwMode="auto">
            <a:xfrm>
              <a:off x="1008800" y="42275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40</a:t>
              </a:r>
            </a:p>
          </p:txBody>
        </p:sp>
        <p:sp>
          <p:nvSpPr>
            <p:cNvPr id="97" name="ZoneTexte 103"/>
            <p:cNvSpPr txBox="1">
              <a:spLocks noChangeArrowheads="1"/>
            </p:cNvSpPr>
            <p:nvPr/>
          </p:nvSpPr>
          <p:spPr bwMode="auto">
            <a:xfrm>
              <a:off x="1008800" y="3702050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60</a:t>
              </a:r>
            </a:p>
          </p:txBody>
        </p:sp>
        <p:sp>
          <p:nvSpPr>
            <p:cNvPr id="99" name="ZoneTexte 105"/>
            <p:cNvSpPr txBox="1">
              <a:spLocks noChangeArrowheads="1"/>
            </p:cNvSpPr>
            <p:nvPr/>
          </p:nvSpPr>
          <p:spPr bwMode="auto">
            <a:xfrm>
              <a:off x="909414" y="2651125"/>
              <a:ext cx="48282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100</a:t>
              </a:r>
            </a:p>
          </p:txBody>
        </p:sp>
        <p:sp>
          <p:nvSpPr>
            <p:cNvPr id="100" name="ZoneTexte 108"/>
            <p:cNvSpPr txBox="1">
              <a:spLocks noChangeArrowheads="1"/>
            </p:cNvSpPr>
            <p:nvPr/>
          </p:nvSpPr>
          <p:spPr bwMode="auto">
            <a:xfrm>
              <a:off x="1337525" y="5561013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0</a:t>
              </a:r>
            </a:p>
          </p:txBody>
        </p:sp>
        <p:sp>
          <p:nvSpPr>
            <p:cNvPr id="101" name="ZoneTexte 109"/>
            <p:cNvSpPr txBox="1">
              <a:spLocks noChangeArrowheads="1"/>
            </p:cNvSpPr>
            <p:nvPr/>
          </p:nvSpPr>
          <p:spPr bwMode="auto">
            <a:xfrm>
              <a:off x="1637562" y="5561013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4</a:t>
              </a:r>
            </a:p>
          </p:txBody>
        </p:sp>
        <p:sp>
          <p:nvSpPr>
            <p:cNvPr id="102" name="ZoneTexte 110"/>
            <p:cNvSpPr txBox="1">
              <a:spLocks noChangeArrowheads="1"/>
            </p:cNvSpPr>
            <p:nvPr/>
          </p:nvSpPr>
          <p:spPr bwMode="auto">
            <a:xfrm>
              <a:off x="1864575" y="5561013"/>
              <a:ext cx="284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8</a:t>
              </a:r>
            </a:p>
          </p:txBody>
        </p:sp>
        <p:sp>
          <p:nvSpPr>
            <p:cNvPr id="103" name="ZoneTexte 111"/>
            <p:cNvSpPr txBox="1">
              <a:spLocks noChangeArrowheads="1"/>
            </p:cNvSpPr>
            <p:nvPr/>
          </p:nvSpPr>
          <p:spPr bwMode="auto">
            <a:xfrm>
              <a:off x="2106188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12</a:t>
              </a:r>
            </a:p>
          </p:txBody>
        </p:sp>
        <p:sp>
          <p:nvSpPr>
            <p:cNvPr id="104" name="ZoneTexte 112"/>
            <p:cNvSpPr txBox="1">
              <a:spLocks noChangeArrowheads="1"/>
            </p:cNvSpPr>
            <p:nvPr/>
          </p:nvSpPr>
          <p:spPr bwMode="auto">
            <a:xfrm>
              <a:off x="2342726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16</a:t>
              </a:r>
            </a:p>
          </p:txBody>
        </p:sp>
        <p:sp>
          <p:nvSpPr>
            <p:cNvPr id="105" name="ZoneTexte 113"/>
            <p:cNvSpPr txBox="1">
              <a:spLocks noChangeArrowheads="1"/>
            </p:cNvSpPr>
            <p:nvPr/>
          </p:nvSpPr>
          <p:spPr bwMode="auto">
            <a:xfrm>
              <a:off x="2891207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24</a:t>
              </a:r>
            </a:p>
          </p:txBody>
        </p:sp>
        <p:sp>
          <p:nvSpPr>
            <p:cNvPr id="106" name="ZoneTexte 114"/>
            <p:cNvSpPr txBox="1">
              <a:spLocks noChangeArrowheads="1"/>
            </p:cNvSpPr>
            <p:nvPr/>
          </p:nvSpPr>
          <p:spPr bwMode="auto">
            <a:xfrm>
              <a:off x="3381745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32</a:t>
              </a:r>
            </a:p>
          </p:txBody>
        </p:sp>
        <p:sp>
          <p:nvSpPr>
            <p:cNvPr id="107" name="ZoneTexte 115"/>
            <p:cNvSpPr txBox="1">
              <a:spLocks noChangeArrowheads="1"/>
            </p:cNvSpPr>
            <p:nvPr/>
          </p:nvSpPr>
          <p:spPr bwMode="auto">
            <a:xfrm>
              <a:off x="3923082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40</a:t>
              </a:r>
            </a:p>
          </p:txBody>
        </p:sp>
        <p:sp>
          <p:nvSpPr>
            <p:cNvPr id="108" name="ZoneTexte 116"/>
            <p:cNvSpPr txBox="1">
              <a:spLocks noChangeArrowheads="1"/>
            </p:cNvSpPr>
            <p:nvPr/>
          </p:nvSpPr>
          <p:spPr bwMode="auto">
            <a:xfrm>
              <a:off x="4425526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48</a:t>
              </a:r>
            </a:p>
          </p:txBody>
        </p:sp>
        <p:sp>
          <p:nvSpPr>
            <p:cNvPr id="109" name="ZoneTexte 117"/>
            <p:cNvSpPr txBox="1">
              <a:spLocks noChangeArrowheads="1"/>
            </p:cNvSpPr>
            <p:nvPr/>
          </p:nvSpPr>
          <p:spPr bwMode="auto">
            <a:xfrm>
              <a:off x="5220863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60</a:t>
              </a:r>
            </a:p>
          </p:txBody>
        </p:sp>
        <p:sp>
          <p:nvSpPr>
            <p:cNvPr id="110" name="ZoneTexte 118"/>
            <p:cNvSpPr txBox="1">
              <a:spLocks noChangeArrowheads="1"/>
            </p:cNvSpPr>
            <p:nvPr/>
          </p:nvSpPr>
          <p:spPr bwMode="auto">
            <a:xfrm>
              <a:off x="5995563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72</a:t>
              </a:r>
            </a:p>
          </p:txBody>
        </p:sp>
        <p:sp>
          <p:nvSpPr>
            <p:cNvPr id="111" name="ZoneTexte 119"/>
            <p:cNvSpPr txBox="1">
              <a:spLocks noChangeArrowheads="1"/>
            </p:cNvSpPr>
            <p:nvPr/>
          </p:nvSpPr>
          <p:spPr bwMode="auto">
            <a:xfrm>
              <a:off x="6835351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84</a:t>
              </a:r>
            </a:p>
          </p:txBody>
        </p:sp>
        <p:sp>
          <p:nvSpPr>
            <p:cNvPr id="112" name="ZoneTexte 120"/>
            <p:cNvSpPr txBox="1">
              <a:spLocks noChangeArrowheads="1"/>
            </p:cNvSpPr>
            <p:nvPr/>
          </p:nvSpPr>
          <p:spPr bwMode="auto">
            <a:xfrm>
              <a:off x="7608463" y="5561013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96</a:t>
              </a:r>
            </a:p>
          </p:txBody>
        </p:sp>
        <p:sp>
          <p:nvSpPr>
            <p:cNvPr id="113" name="ZoneTexte 121"/>
            <p:cNvSpPr txBox="1">
              <a:spLocks noChangeArrowheads="1"/>
            </p:cNvSpPr>
            <p:nvPr/>
          </p:nvSpPr>
          <p:spPr bwMode="auto">
            <a:xfrm>
              <a:off x="5192232" y="4106863"/>
              <a:ext cx="343715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dirty="0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Diferencia ajustada a S96 (IC95%) :</a:t>
              </a:r>
              <a:br>
                <a:rPr lang="es-AR" sz="1400" b="1" dirty="0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</a:br>
              <a:r>
                <a:rPr lang="es-AR" sz="1400" b="1" dirty="0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+ 8.0 % (+ 2.3 % ; + 13.8 %) ; p = 0.006</a:t>
              </a:r>
            </a:p>
          </p:txBody>
        </p:sp>
        <p:sp>
          <p:nvSpPr>
            <p:cNvPr id="114" name="ZoneTexte 122"/>
            <p:cNvSpPr txBox="1">
              <a:spLocks noChangeArrowheads="1"/>
            </p:cNvSpPr>
            <p:nvPr/>
          </p:nvSpPr>
          <p:spPr bwMode="auto">
            <a:xfrm>
              <a:off x="7250711" y="2890838"/>
              <a:ext cx="104496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600" b="1" smtClean="0">
                  <a:solidFill>
                    <a:srgbClr val="000066"/>
                  </a:solidFill>
                  <a:latin typeface="+mj-lt"/>
                  <a:ea typeface="ＭＳ Ｐゴシック" pitchFamily="-65" charset="-128"/>
                  <a:cs typeface="ＭＳ Ｐゴシック" pitchFamily="-65" charset="-128"/>
                </a:rPr>
                <a:t>DTG : 80%</a:t>
              </a:r>
            </a:p>
          </p:txBody>
        </p:sp>
        <p:sp>
          <p:nvSpPr>
            <p:cNvPr id="115" name="ZoneTexte 123"/>
            <p:cNvSpPr txBox="1">
              <a:spLocks noChangeArrowheads="1"/>
            </p:cNvSpPr>
            <p:nvPr/>
          </p:nvSpPr>
          <p:spPr bwMode="auto">
            <a:xfrm>
              <a:off x="7270483" y="3640138"/>
              <a:ext cx="10070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600" b="1" smtClean="0">
                  <a:solidFill>
                    <a:schemeClr val="accent1">
                      <a:lumMod val="75000"/>
                    </a:schemeClr>
                  </a:solidFill>
                  <a:latin typeface="+mj-lt"/>
                  <a:ea typeface="ＭＳ Ｐゴシック" pitchFamily="-65" charset="-128"/>
                  <a:cs typeface="ＭＳ Ｐゴシック" pitchFamily="-65" charset="-128"/>
                </a:rPr>
                <a:t>EFV : 72%</a:t>
              </a:r>
            </a:p>
          </p:txBody>
        </p:sp>
        <p:sp>
          <p:nvSpPr>
            <p:cNvPr id="116" name="ZoneTexte 124"/>
            <p:cNvSpPr txBox="1">
              <a:spLocks noChangeArrowheads="1"/>
            </p:cNvSpPr>
            <p:nvPr/>
          </p:nvSpPr>
          <p:spPr bwMode="auto">
            <a:xfrm>
              <a:off x="4033743" y="5972175"/>
              <a:ext cx="9717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Semanas</a:t>
              </a:r>
            </a:p>
          </p:txBody>
        </p:sp>
        <p:sp>
          <p:nvSpPr>
            <p:cNvPr id="117" name="ZoneTexte 126"/>
            <p:cNvSpPr txBox="1">
              <a:spLocks noChangeArrowheads="1"/>
            </p:cNvSpPr>
            <p:nvPr/>
          </p:nvSpPr>
          <p:spPr bwMode="auto">
            <a:xfrm>
              <a:off x="1273175" y="2413000"/>
              <a:ext cx="3444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%</a:t>
              </a:r>
            </a:p>
          </p:txBody>
        </p:sp>
        <p:grpSp>
          <p:nvGrpSpPr>
            <p:cNvPr id="118" name="Groupe 94"/>
            <p:cNvGrpSpPr/>
            <p:nvPr/>
          </p:nvGrpSpPr>
          <p:grpSpPr>
            <a:xfrm>
              <a:off x="6399433" y="1948830"/>
              <a:ext cx="2008874" cy="629682"/>
              <a:chOff x="10013962" y="1897514"/>
              <a:chExt cx="2008874" cy="629682"/>
            </a:xfrm>
          </p:grpSpPr>
          <p:sp>
            <p:nvSpPr>
              <p:cNvPr id="119" name="AutoShape 165"/>
              <p:cNvSpPr>
                <a:spLocks noChangeArrowheads="1"/>
              </p:cNvSpPr>
              <p:nvPr/>
            </p:nvSpPr>
            <p:spPr bwMode="auto">
              <a:xfrm>
                <a:off x="10013962" y="1919739"/>
                <a:ext cx="2008874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AR" sz="28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24" name="Rectangle 3"/>
              <p:cNvSpPr>
                <a:spLocks noChangeArrowheads="1"/>
              </p:cNvSpPr>
              <p:nvPr/>
            </p:nvSpPr>
            <p:spPr bwMode="auto">
              <a:xfrm>
                <a:off x="10123499" y="2018164"/>
                <a:ext cx="177800" cy="144462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AR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25" name="Rectangle 4"/>
              <p:cNvSpPr>
                <a:spLocks noChangeArrowheads="1"/>
              </p:cNvSpPr>
              <p:nvPr/>
            </p:nvSpPr>
            <p:spPr bwMode="auto">
              <a:xfrm>
                <a:off x="10123499" y="2283276"/>
                <a:ext cx="177800" cy="14446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AR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26" name="ZoneTexte 84"/>
              <p:cNvSpPr txBox="1">
                <a:spLocks noChangeArrowheads="1"/>
              </p:cNvSpPr>
              <p:nvPr/>
            </p:nvSpPr>
            <p:spPr bwMode="auto">
              <a:xfrm>
                <a:off x="10280662" y="1897514"/>
                <a:ext cx="164033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AR" b="1" smtClean="0">
                    <a:solidFill>
                      <a:srgbClr val="333399"/>
                    </a:solidFill>
                    <a:latin typeface="Calibri" pitchFamily="-1" charset="0"/>
                    <a:ea typeface="ＭＳ Ｐゴシック" pitchFamily="-1" charset="-128"/>
                    <a:cs typeface="ＭＳ Ｐゴシック" pitchFamily="-1" charset="-128"/>
                  </a:rPr>
                  <a:t>DTG + ABC/3TC</a:t>
                </a:r>
                <a:endParaRPr lang="es-AR" b="1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27" name="ZoneTexte 85"/>
              <p:cNvSpPr txBox="1">
                <a:spLocks noChangeArrowheads="1"/>
              </p:cNvSpPr>
              <p:nvPr/>
            </p:nvSpPr>
            <p:spPr bwMode="auto">
              <a:xfrm>
                <a:off x="10280662" y="2157864"/>
                <a:ext cx="144142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s-AR" b="1" dirty="0" smtClean="0">
                    <a:solidFill>
                      <a:srgbClr val="333399"/>
                    </a:solidFill>
                    <a:latin typeface="Calibri" pitchFamily="-1" charset="0"/>
                    <a:ea typeface="ＭＳ Ｐゴシック" pitchFamily="-1" charset="-128"/>
                    <a:cs typeface="ＭＳ Ｐゴシック" pitchFamily="-1" charset="-128"/>
                  </a:rPr>
                  <a:t>TDF/FTC/EFV</a:t>
                </a:r>
                <a:endParaRPr lang="es-AR" b="1" dirty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128" name="ZoneTexte 103"/>
            <p:cNvSpPr txBox="1">
              <a:spLocks noChangeArrowheads="1"/>
            </p:cNvSpPr>
            <p:nvPr/>
          </p:nvSpPr>
          <p:spPr bwMode="auto">
            <a:xfrm>
              <a:off x="1008800" y="3142727"/>
              <a:ext cx="3834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AR" sz="1400" b="1" smtClean="0">
                  <a:solidFill>
                    <a:srgbClr val="000066"/>
                  </a:solidFill>
                  <a:ea typeface="ＭＳ Ｐゴシック" pitchFamily="-65" charset="-128"/>
                  <a:cs typeface="ＭＳ Ｐゴシック" pitchFamily="-65" charset="-128"/>
                </a:rPr>
                <a:t>80</a:t>
              </a:r>
            </a:p>
          </p:txBody>
        </p:sp>
        <p:sp>
          <p:nvSpPr>
            <p:cNvPr id="129" name="Line 33"/>
            <p:cNvSpPr>
              <a:spLocks noChangeShapeType="1"/>
            </p:cNvSpPr>
            <p:nvPr/>
          </p:nvSpPr>
          <p:spPr bwMode="auto">
            <a:xfrm>
              <a:off x="1341438" y="2816225"/>
              <a:ext cx="12858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s-AR" sz="1600">
                <a:solidFill>
                  <a:srgbClr val="000066"/>
                </a:solidFill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131" name="Text Box 3"/>
          <p:cNvSpPr txBox="1">
            <a:spLocks noChangeArrowheads="1"/>
          </p:cNvSpPr>
          <p:nvPr/>
        </p:nvSpPr>
        <p:spPr bwMode="auto">
          <a:xfrm>
            <a:off x="6303963" y="6551613"/>
            <a:ext cx="2808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Walmsley</a:t>
            </a:r>
            <a:r>
              <a:rPr lang="fr-FR" sz="1200" i="1" dirty="0">
                <a:solidFill>
                  <a:srgbClr val="CC3300"/>
                </a:solidFill>
              </a:rPr>
              <a:t> </a:t>
            </a:r>
            <a:r>
              <a:rPr lang="fr-FR" sz="1200" i="1" dirty="0" smtClean="0">
                <a:solidFill>
                  <a:srgbClr val="CC3300"/>
                </a:solidFill>
              </a:rPr>
              <a:t>S. JAIDS 2015; 70:515-9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1646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16461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sp>
        <p:nvSpPr>
          <p:cNvPr id="37" name="ZoneTexte 36"/>
          <p:cNvSpPr txBox="1"/>
          <p:nvPr/>
        </p:nvSpPr>
        <p:spPr>
          <a:xfrm>
            <a:off x="1812422" y="1111250"/>
            <a:ext cx="558108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en-US" sz="2400" b="1" dirty="0" smtClean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HIV</a:t>
            </a:r>
            <a:r>
              <a:rPr lang="en-US" altLang="en-US" sz="2400" b="1" dirty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-1 RNA </a:t>
            </a:r>
            <a:r>
              <a:rPr lang="en-US" altLang="en-US" sz="2400" b="1" dirty="0" smtClean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&lt; 50 </a:t>
            </a:r>
            <a:r>
              <a:rPr lang="en-US" altLang="en-US" sz="2400" b="1" dirty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c/</a:t>
            </a:r>
            <a:r>
              <a:rPr lang="en-US" altLang="en-US" sz="2400" b="1" dirty="0" smtClean="0">
                <a:solidFill>
                  <a:srgbClr val="CC3300"/>
                </a:solidFill>
                <a:latin typeface="+mj-lt"/>
                <a:ea typeface="ＭＳ Ｐゴシック" pitchFamily="-84" charset="-128"/>
                <a:cs typeface="+mn-cs"/>
              </a:rPr>
              <a:t>mL a S 144, ITT snapshot</a:t>
            </a:r>
            <a:endParaRPr lang="fr-FR" sz="2400" b="1" dirty="0">
              <a:solidFill>
                <a:srgbClr val="CC3300"/>
              </a:solidFill>
              <a:latin typeface="+mj-lt"/>
              <a:ea typeface="ＭＳ Ｐゴシック" pitchFamily="-84" charset="-128"/>
              <a:cs typeface="+mn-cs"/>
            </a:endParaRPr>
          </a:p>
        </p:txBody>
      </p:sp>
      <p:sp>
        <p:nvSpPr>
          <p:cNvPr id="1640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3" cy="1106488"/>
          </a:xfrm>
          <a:ln/>
        </p:spPr>
        <p:txBody>
          <a:bodyPr/>
          <a:lstStyle/>
          <a:p>
            <a:r>
              <a:rPr lang="fr-FR" dirty="0" err="1" smtClean="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fr-FR" dirty="0" smtClean="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rPr>
              <a:t> SINGLE</a:t>
            </a:r>
            <a:r>
              <a:rPr lang="en-GB" dirty="0" smtClean="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rPr>
              <a:t>: DTG + ABC/3TC </a:t>
            </a:r>
            <a:r>
              <a:rPr lang="en-GB" dirty="0" err="1" smtClean="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dirty="0" smtClean="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rPr>
              <a:t> TDF/FTC/EFV QD</a:t>
            </a:r>
            <a:endParaRPr lang="en-GB" dirty="0" smtClean="0">
              <a:solidFill>
                <a:srgbClr val="333399"/>
              </a:solidFill>
              <a:ea typeface="ＭＳ Ｐゴシック" pitchFamily="34" charset="-128"/>
            </a:endParaRPr>
          </a:p>
        </p:txBody>
      </p:sp>
      <p:grpSp>
        <p:nvGrpSpPr>
          <p:cNvPr id="4" name="Groupe 101"/>
          <p:cNvGrpSpPr/>
          <p:nvPr/>
        </p:nvGrpSpPr>
        <p:grpSpPr>
          <a:xfrm>
            <a:off x="993865" y="1690147"/>
            <a:ext cx="7628263" cy="4742280"/>
            <a:chOff x="1248515" y="1690147"/>
            <a:chExt cx="7628263" cy="4742280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1668463" y="6032575"/>
              <a:ext cx="1670050" cy="635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059238" y="6032575"/>
              <a:ext cx="1647825" cy="3175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408738" y="6032575"/>
              <a:ext cx="1700212" cy="3175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1" name="TextBox 17"/>
            <p:cNvSpPr txBox="1">
              <a:spLocks noChangeArrowheads="1"/>
            </p:cNvSpPr>
            <p:nvPr/>
          </p:nvSpPr>
          <p:spPr bwMode="auto">
            <a:xfrm>
              <a:off x="1574800" y="6116713"/>
              <a:ext cx="1752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AR" altLang="en-US" sz="1400" b="1" dirty="0" err="1" smtClean="0">
                  <a:solidFill>
                    <a:srgbClr val="002060"/>
                  </a:solidFill>
                  <a:latin typeface="Calibri" pitchFamily="34" charset="0"/>
                </a:rPr>
                <a:t>Exito</a:t>
              </a:r>
              <a:r>
                <a:rPr lang="es-AR" altLang="en-US" sz="1400" b="1" dirty="0" smtClean="0">
                  <a:solidFill>
                    <a:srgbClr val="002060"/>
                  </a:solidFill>
                  <a:latin typeface="Calibri" pitchFamily="34" charset="0"/>
                </a:rPr>
                <a:t> virológico</a:t>
              </a:r>
              <a:endParaRPr lang="es-AR" altLang="en-US" sz="14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6392" name="TextBox 18"/>
            <p:cNvSpPr txBox="1">
              <a:spLocks noChangeArrowheads="1"/>
            </p:cNvSpPr>
            <p:nvPr/>
          </p:nvSpPr>
          <p:spPr bwMode="auto">
            <a:xfrm>
              <a:off x="3948113" y="6110363"/>
              <a:ext cx="207803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AR" altLang="en-US" sz="1400" b="1" dirty="0" smtClean="0">
                  <a:solidFill>
                    <a:srgbClr val="002060"/>
                  </a:solidFill>
                  <a:latin typeface="Calibri" pitchFamily="34" charset="0"/>
                </a:rPr>
                <a:t>Fallo virológico</a:t>
              </a:r>
              <a:endParaRPr lang="es-AR" altLang="en-US" sz="14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6393" name="TextBox 19"/>
            <p:cNvSpPr txBox="1">
              <a:spLocks noChangeArrowheads="1"/>
            </p:cNvSpPr>
            <p:nvPr/>
          </p:nvSpPr>
          <p:spPr bwMode="auto">
            <a:xfrm>
              <a:off x="6521450" y="6124650"/>
              <a:ext cx="175943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altLang="en-US" sz="1400" b="1" dirty="0" smtClean="0">
                  <a:solidFill>
                    <a:srgbClr val="002060"/>
                  </a:solidFill>
                  <a:latin typeface="Calibri" pitchFamily="34" charset="0"/>
                </a:rPr>
                <a:t>Sin datos virológicos</a:t>
              </a:r>
              <a:endParaRPr lang="es-AR" altLang="en-US" sz="1400" b="1" dirty="0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4568303" y="1690147"/>
              <a:ext cx="4308475" cy="2563310"/>
              <a:chOff x="5419981" y="2161863"/>
              <a:chExt cx="4405333" cy="3287488"/>
            </a:xfrm>
          </p:grpSpPr>
          <p:graphicFrame>
            <p:nvGraphicFramePr>
              <p:cNvPr id="16387" name="Object 3"/>
              <p:cNvGraphicFramePr>
                <a:graphicFrameLocks/>
              </p:cNvGraphicFramePr>
              <p:nvPr/>
            </p:nvGraphicFramePr>
            <p:xfrm>
              <a:off x="5514391" y="2651039"/>
              <a:ext cx="3701633" cy="27132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1" name="Feuille de calcul" r:id="rId3" imgW="3621338" imgH="2115495" progId="Excel.Sheet.8">
                      <p:embed/>
                    </p:oleObj>
                  </mc:Choice>
                  <mc:Fallback>
                    <p:oleObj name="Feuille de calcul" r:id="rId3" imgW="3621338" imgH="2115495" progId="Excel.Sheet.8">
                      <p:embed/>
                      <p:pic>
                        <p:nvPicPr>
                          <p:cNvPr id="0" name="Picture 21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14391" y="2651039"/>
                            <a:ext cx="3701633" cy="271321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462" name="TextBox 13"/>
              <p:cNvSpPr txBox="1">
                <a:spLocks noChangeArrowheads="1"/>
              </p:cNvSpPr>
              <p:nvPr/>
            </p:nvSpPr>
            <p:spPr bwMode="auto">
              <a:xfrm>
                <a:off x="5419981" y="2507386"/>
                <a:ext cx="1194667" cy="592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s-AR" altLang="en-US" sz="1200" b="1" smtClean="0">
                    <a:solidFill>
                      <a:srgbClr val="002060"/>
                    </a:solidFill>
                    <a:latin typeface="Calibri" pitchFamily="34" charset="0"/>
                  </a:rPr>
                  <a:t>Favorece</a:t>
                </a:r>
              </a:p>
              <a:p>
                <a:pPr algn="r"/>
                <a:r>
                  <a:rPr lang="es-AR" altLang="en-US" sz="1200" b="1" smtClean="0">
                    <a:solidFill>
                      <a:srgbClr val="002060"/>
                    </a:solidFill>
                    <a:latin typeface="Calibri" pitchFamily="34" charset="0"/>
                  </a:rPr>
                  <a:t>EFV/TDF/FTC</a:t>
                </a:r>
                <a:endParaRPr lang="es-AR" altLang="en-US" sz="12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63" name="Right Arrow 26"/>
              <p:cNvSpPr>
                <a:spLocks noChangeArrowheads="1"/>
              </p:cNvSpPr>
              <p:nvPr/>
            </p:nvSpPr>
            <p:spPr bwMode="auto">
              <a:xfrm>
                <a:off x="6694488" y="3026240"/>
                <a:ext cx="757237" cy="250825"/>
              </a:xfrm>
              <a:prstGeom prst="rightArrow">
                <a:avLst>
                  <a:gd name="adj1" fmla="val 50000"/>
                  <a:gd name="adj2" fmla="val 50079"/>
                </a:avLst>
              </a:prstGeom>
              <a:solidFill>
                <a:srgbClr val="000066"/>
              </a:solidFill>
              <a:ln w="95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506413"/>
                <a:endParaRPr lang="es-AR" altLang="en-US" sz="1000">
                  <a:solidFill>
                    <a:srgbClr val="002060"/>
                  </a:solidFill>
                </a:endParaRPr>
              </a:p>
            </p:txBody>
          </p:sp>
          <p:sp>
            <p:nvSpPr>
              <p:cNvPr id="2" name="Right Arrow 27"/>
              <p:cNvSpPr>
                <a:spLocks noChangeArrowheads="1"/>
              </p:cNvSpPr>
              <p:nvPr/>
            </p:nvSpPr>
            <p:spPr bwMode="auto">
              <a:xfrm flipH="1">
                <a:off x="5772213" y="3048913"/>
                <a:ext cx="754782" cy="223960"/>
              </a:xfrm>
              <a:prstGeom prst="rightArrow">
                <a:avLst>
                  <a:gd name="adj1" fmla="val 50000"/>
                  <a:gd name="adj2" fmla="val 50013"/>
                </a:avLst>
              </a:prstGeom>
              <a:solidFill>
                <a:schemeClr val="accent1">
                  <a:lumMod val="75000"/>
                </a:schemeClr>
              </a:solidFill>
              <a:ln w="9525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506413">
                  <a:defRPr/>
                </a:pPr>
                <a:endParaRPr lang="es-AR" altLang="en-US" sz="1000">
                  <a:solidFill>
                    <a:srgbClr val="002060"/>
                  </a:solidFill>
                  <a:ea typeface="ＭＳ Ｐゴシック" pitchFamily="-84" charset="-128"/>
                </a:endParaRPr>
              </a:p>
            </p:txBody>
          </p:sp>
          <p:sp>
            <p:nvSpPr>
              <p:cNvPr id="16465" name="TextBox 9"/>
              <p:cNvSpPr txBox="1">
                <a:spLocks noChangeArrowheads="1"/>
              </p:cNvSpPr>
              <p:nvPr/>
            </p:nvSpPr>
            <p:spPr bwMode="auto">
              <a:xfrm>
                <a:off x="5534743" y="2161863"/>
                <a:ext cx="2058203" cy="3947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s-AR" altLang="en-US" sz="1400" b="1" dirty="0" smtClean="0">
                    <a:solidFill>
                      <a:srgbClr val="002060"/>
                    </a:solidFill>
                    <a:latin typeface="Calibri" pitchFamily="34" charset="0"/>
                  </a:rPr>
                  <a:t>95%IC para la diferencia</a:t>
                </a:r>
                <a:endParaRPr lang="es-AR" altLang="en-US" sz="1400" b="1" dirty="0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66" name="TextBox 10"/>
              <p:cNvSpPr txBox="1">
                <a:spLocks noChangeArrowheads="1"/>
              </p:cNvSpPr>
              <p:nvPr/>
            </p:nvSpPr>
            <p:spPr bwMode="auto">
              <a:xfrm>
                <a:off x="6463692" y="5107681"/>
                <a:ext cx="425275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0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67" name="TextBox 12"/>
              <p:cNvSpPr txBox="1">
                <a:spLocks noChangeArrowheads="1"/>
              </p:cNvSpPr>
              <p:nvPr/>
            </p:nvSpPr>
            <p:spPr bwMode="auto">
              <a:xfrm>
                <a:off x="5691054" y="5113789"/>
                <a:ext cx="519420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-5%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68" name="TextBox 20"/>
              <p:cNvSpPr txBox="1">
                <a:spLocks noChangeArrowheads="1"/>
              </p:cNvSpPr>
              <p:nvPr/>
            </p:nvSpPr>
            <p:spPr bwMode="auto">
              <a:xfrm>
                <a:off x="9158184" y="3419627"/>
                <a:ext cx="519420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S48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69" name="TextBox 21"/>
              <p:cNvSpPr txBox="1">
                <a:spLocks noChangeArrowheads="1"/>
              </p:cNvSpPr>
              <p:nvPr/>
            </p:nvSpPr>
            <p:spPr bwMode="auto">
              <a:xfrm>
                <a:off x="9158184" y="3912401"/>
                <a:ext cx="519420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W96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0" name="TextBox 22"/>
              <p:cNvSpPr txBox="1">
                <a:spLocks noChangeArrowheads="1"/>
              </p:cNvSpPr>
              <p:nvPr/>
            </p:nvSpPr>
            <p:spPr bwMode="auto">
              <a:xfrm>
                <a:off x="9099749" y="4468297"/>
                <a:ext cx="725565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S144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1" name="TextBox 23"/>
              <p:cNvSpPr txBox="1">
                <a:spLocks noChangeArrowheads="1"/>
              </p:cNvSpPr>
              <p:nvPr/>
            </p:nvSpPr>
            <p:spPr bwMode="auto">
              <a:xfrm>
                <a:off x="7549604" y="3209893"/>
                <a:ext cx="723942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7.4%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2" name="TextBox 24"/>
              <p:cNvSpPr txBox="1">
                <a:spLocks noChangeArrowheads="1"/>
              </p:cNvSpPr>
              <p:nvPr/>
            </p:nvSpPr>
            <p:spPr bwMode="auto">
              <a:xfrm>
                <a:off x="7646995" y="3761718"/>
                <a:ext cx="637914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8.0%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3" name="TextBox 25"/>
              <p:cNvSpPr txBox="1">
                <a:spLocks noChangeArrowheads="1"/>
              </p:cNvSpPr>
              <p:nvPr/>
            </p:nvSpPr>
            <p:spPr bwMode="auto">
              <a:xfrm>
                <a:off x="7715169" y="4268744"/>
                <a:ext cx="689856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8.3%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4" name="TextBox 26"/>
              <p:cNvSpPr txBox="1">
                <a:spLocks noChangeArrowheads="1"/>
              </p:cNvSpPr>
              <p:nvPr/>
            </p:nvSpPr>
            <p:spPr bwMode="auto">
              <a:xfrm>
                <a:off x="6725024" y="3584563"/>
                <a:ext cx="634667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2.5%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5" name="TextBox 27"/>
              <p:cNvSpPr txBox="1">
                <a:spLocks noChangeArrowheads="1"/>
              </p:cNvSpPr>
              <p:nvPr/>
            </p:nvSpPr>
            <p:spPr bwMode="auto">
              <a:xfrm>
                <a:off x="6660097" y="4054938"/>
                <a:ext cx="684985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2.3%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6" name="TextBox 28"/>
              <p:cNvSpPr txBox="1">
                <a:spLocks noChangeArrowheads="1"/>
              </p:cNvSpPr>
              <p:nvPr/>
            </p:nvSpPr>
            <p:spPr bwMode="auto">
              <a:xfrm>
                <a:off x="6677952" y="4604727"/>
                <a:ext cx="519420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2%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7" name="TextBox 29"/>
              <p:cNvSpPr txBox="1">
                <a:spLocks noChangeArrowheads="1"/>
              </p:cNvSpPr>
              <p:nvPr/>
            </p:nvSpPr>
            <p:spPr bwMode="auto">
              <a:xfrm>
                <a:off x="8463460" y="4588437"/>
                <a:ext cx="634666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14.6%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8" name="TextBox 30"/>
              <p:cNvSpPr txBox="1">
                <a:spLocks noChangeArrowheads="1"/>
              </p:cNvSpPr>
              <p:nvPr/>
            </p:nvSpPr>
            <p:spPr bwMode="auto">
              <a:xfrm>
                <a:off x="8299517" y="4065119"/>
                <a:ext cx="634667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13.8%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  <p:sp>
            <p:nvSpPr>
              <p:cNvPr id="16479" name="TextBox 31"/>
              <p:cNvSpPr txBox="1">
                <a:spLocks noChangeArrowheads="1"/>
              </p:cNvSpPr>
              <p:nvPr/>
            </p:nvSpPr>
            <p:spPr bwMode="auto">
              <a:xfrm>
                <a:off x="8146937" y="3584563"/>
                <a:ext cx="634667" cy="335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s-AR" altLang="en-US" sz="1100" b="1" smtClean="0">
                    <a:solidFill>
                      <a:srgbClr val="002060"/>
                    </a:solidFill>
                    <a:latin typeface="Calibri" pitchFamily="34" charset="0"/>
                  </a:rPr>
                  <a:t>12.3%</a:t>
                </a:r>
                <a:endParaRPr lang="es-AR" altLang="en-US" sz="1100" b="1">
                  <a:solidFill>
                    <a:srgbClr val="00206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16397" name="TextBox 13"/>
            <p:cNvSpPr txBox="1">
              <a:spLocks noChangeArrowheads="1"/>
            </p:cNvSpPr>
            <p:nvPr/>
          </p:nvSpPr>
          <p:spPr bwMode="auto">
            <a:xfrm>
              <a:off x="5755753" y="1940468"/>
              <a:ext cx="16224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AR" altLang="en-US" sz="1200" b="1" smtClean="0">
                  <a:solidFill>
                    <a:srgbClr val="002060"/>
                  </a:solidFill>
                  <a:latin typeface="Calibri" pitchFamily="34" charset="0"/>
                </a:rPr>
                <a:t>Favorece</a:t>
              </a:r>
            </a:p>
            <a:p>
              <a:r>
                <a:rPr lang="es-AR" altLang="en-US" sz="1200" b="1" smtClean="0">
                  <a:solidFill>
                    <a:srgbClr val="002060"/>
                  </a:solidFill>
                  <a:latin typeface="Calibri" pitchFamily="34" charset="0"/>
                </a:rPr>
                <a:t>DTG+ABC/3TC</a:t>
              </a:r>
              <a:endParaRPr lang="es-AR" altLang="en-US" sz="1200" b="1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6398" name="TextBox 12"/>
            <p:cNvSpPr txBox="1">
              <a:spLocks noChangeArrowheads="1"/>
            </p:cNvSpPr>
            <p:nvPr/>
          </p:nvSpPr>
          <p:spPr bwMode="auto">
            <a:xfrm>
              <a:off x="7894116" y="4001043"/>
              <a:ext cx="50800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AR" altLang="en-US" sz="1100" b="1" smtClean="0">
                  <a:solidFill>
                    <a:srgbClr val="002060"/>
                  </a:solidFill>
                  <a:latin typeface="Calibri" pitchFamily="34" charset="0"/>
                </a:rPr>
                <a:t>15%</a:t>
              </a:r>
              <a:endParaRPr lang="es-AR" altLang="en-US" sz="1100" b="1">
                <a:solidFill>
                  <a:srgbClr val="002060"/>
                </a:solidFill>
                <a:latin typeface="Calibri" pitchFamily="34" charset="0"/>
              </a:endParaRPr>
            </a:p>
          </p:txBody>
        </p:sp>
        <p:sp>
          <p:nvSpPr>
            <p:cNvPr id="16402" name="Rectangle 104" descr="blanc)"/>
            <p:cNvSpPr>
              <a:spLocks noChangeArrowheads="1"/>
            </p:cNvSpPr>
            <p:nvPr/>
          </p:nvSpPr>
          <p:spPr bwMode="auto">
            <a:xfrm>
              <a:off x="1682750" y="2487613"/>
              <a:ext cx="239713" cy="3227387"/>
            </a:xfrm>
            <a:prstGeom prst="rect">
              <a:avLst/>
            </a:prstGeom>
            <a:pattFill prst="dkVert">
              <a:fgClr>
                <a:srgbClr val="000066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03" name="Rectangle 105" descr="Diagonales larges vers le bas"/>
            <p:cNvSpPr>
              <a:spLocks noChangeArrowheads="1"/>
            </p:cNvSpPr>
            <p:nvPr/>
          </p:nvSpPr>
          <p:spPr bwMode="auto">
            <a:xfrm>
              <a:off x="2265363" y="2782888"/>
              <a:ext cx="247650" cy="2932112"/>
            </a:xfrm>
            <a:prstGeom prst="rect">
              <a:avLst/>
            </a:prstGeom>
            <a:pattFill prst="wdDnDiag">
              <a:fgClr>
                <a:srgbClr val="00206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04" name="Rectangle 106"/>
            <p:cNvSpPr>
              <a:spLocks noChangeArrowheads="1"/>
            </p:cNvSpPr>
            <p:nvPr/>
          </p:nvSpPr>
          <p:spPr bwMode="auto">
            <a:xfrm>
              <a:off x="2855913" y="3108325"/>
              <a:ext cx="257175" cy="2616200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05" name="Rectangle 107" descr="blanc)"/>
            <p:cNvSpPr>
              <a:spLocks noChangeArrowheads="1"/>
            </p:cNvSpPr>
            <p:nvPr/>
          </p:nvSpPr>
          <p:spPr bwMode="auto">
            <a:xfrm>
              <a:off x="4038600" y="5534025"/>
              <a:ext cx="238125" cy="180975"/>
            </a:xfrm>
            <a:prstGeom prst="rect">
              <a:avLst/>
            </a:prstGeom>
            <a:pattFill prst="dkVert">
              <a:fgClr>
                <a:srgbClr val="000066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06" name="Rectangle 108" descr="Diagonales larges vers le bas"/>
            <p:cNvSpPr>
              <a:spLocks noChangeArrowheads="1"/>
            </p:cNvSpPr>
            <p:nvPr/>
          </p:nvSpPr>
          <p:spPr bwMode="auto">
            <a:xfrm>
              <a:off x="4619625" y="5457825"/>
              <a:ext cx="247650" cy="257175"/>
            </a:xfrm>
            <a:prstGeom prst="rect">
              <a:avLst/>
            </a:prstGeom>
            <a:pattFill prst="wdDnDiag">
              <a:fgClr>
                <a:srgbClr val="00206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07" name="Rectangle 109"/>
            <p:cNvSpPr>
              <a:spLocks noChangeArrowheads="1"/>
            </p:cNvSpPr>
            <p:nvPr/>
          </p:nvSpPr>
          <p:spPr bwMode="auto">
            <a:xfrm>
              <a:off x="5210175" y="5351463"/>
              <a:ext cx="257175" cy="373062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08" name="Rectangle 110" descr="blanc)"/>
            <p:cNvSpPr>
              <a:spLocks noChangeArrowheads="1"/>
            </p:cNvSpPr>
            <p:nvPr/>
          </p:nvSpPr>
          <p:spPr bwMode="auto">
            <a:xfrm>
              <a:off x="6383338" y="5457825"/>
              <a:ext cx="247650" cy="257175"/>
            </a:xfrm>
            <a:prstGeom prst="rect">
              <a:avLst/>
            </a:prstGeom>
            <a:pattFill prst="dkVert">
              <a:fgClr>
                <a:srgbClr val="000066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09" name="Rectangle 111" descr="Diagonales larges vers le bas"/>
            <p:cNvSpPr>
              <a:spLocks noChangeArrowheads="1"/>
            </p:cNvSpPr>
            <p:nvPr/>
          </p:nvSpPr>
          <p:spPr bwMode="auto">
            <a:xfrm>
              <a:off x="6973888" y="5275263"/>
              <a:ext cx="247650" cy="439737"/>
            </a:xfrm>
            <a:prstGeom prst="rect">
              <a:avLst/>
            </a:prstGeom>
            <a:pattFill prst="wdDnDiag">
              <a:fgClr>
                <a:srgbClr val="00206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10" name="Rectangle 112"/>
            <p:cNvSpPr>
              <a:spLocks noChangeArrowheads="1"/>
            </p:cNvSpPr>
            <p:nvPr/>
          </p:nvSpPr>
          <p:spPr bwMode="auto">
            <a:xfrm>
              <a:off x="7566025" y="5056188"/>
              <a:ext cx="247650" cy="668337"/>
            </a:xfrm>
            <a:prstGeom prst="rect">
              <a:avLst/>
            </a:prstGeom>
            <a:solidFill>
              <a:srgbClr val="00206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97" name="Rectangle 113" descr="blanc)"/>
            <p:cNvSpPr>
              <a:spLocks noChangeArrowheads="1"/>
            </p:cNvSpPr>
            <p:nvPr/>
          </p:nvSpPr>
          <p:spPr bwMode="auto">
            <a:xfrm>
              <a:off x="1922463" y="2744788"/>
              <a:ext cx="247650" cy="2970212"/>
            </a:xfrm>
            <a:prstGeom prst="rect">
              <a:avLst/>
            </a:prstGeom>
            <a:pattFill prst="dkVert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98" name="Rectangle 114" descr="Diagonales larges vers le bas"/>
            <p:cNvSpPr>
              <a:spLocks noChangeArrowheads="1"/>
            </p:cNvSpPr>
            <p:nvPr/>
          </p:nvSpPr>
          <p:spPr bwMode="auto">
            <a:xfrm>
              <a:off x="2525713" y="3070225"/>
              <a:ext cx="247650" cy="2644775"/>
            </a:xfrm>
            <a:prstGeom prst="rect">
              <a:avLst/>
            </a:prstGeom>
            <a:pattFill prst="wdDnDiag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99" name="Rectangle 115"/>
            <p:cNvSpPr>
              <a:spLocks noChangeArrowheads="1"/>
            </p:cNvSpPr>
            <p:nvPr/>
          </p:nvSpPr>
          <p:spPr bwMode="auto">
            <a:xfrm>
              <a:off x="3103563" y="3403600"/>
              <a:ext cx="247650" cy="23209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500" name="Rectangle 116" descr="blanc)"/>
            <p:cNvSpPr>
              <a:spLocks noChangeArrowheads="1"/>
            </p:cNvSpPr>
            <p:nvPr/>
          </p:nvSpPr>
          <p:spPr bwMode="auto">
            <a:xfrm>
              <a:off x="4276725" y="5495925"/>
              <a:ext cx="247650" cy="219075"/>
            </a:xfrm>
            <a:prstGeom prst="rect">
              <a:avLst/>
            </a:prstGeom>
            <a:pattFill prst="dkVert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501" name="Rectangle 117" descr="Diagonales larges vers le bas"/>
            <p:cNvSpPr>
              <a:spLocks noChangeArrowheads="1"/>
            </p:cNvSpPr>
            <p:nvPr/>
          </p:nvSpPr>
          <p:spPr bwMode="auto">
            <a:xfrm>
              <a:off x="4867275" y="5419725"/>
              <a:ext cx="238125" cy="295275"/>
            </a:xfrm>
            <a:prstGeom prst="rect">
              <a:avLst/>
            </a:prstGeom>
            <a:pattFill prst="wdDnDiag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502" name="Rectangle 118" descr="blanc)"/>
            <p:cNvSpPr>
              <a:spLocks noChangeArrowheads="1"/>
            </p:cNvSpPr>
            <p:nvPr/>
          </p:nvSpPr>
          <p:spPr bwMode="auto">
            <a:xfrm>
              <a:off x="6630988" y="5237163"/>
              <a:ext cx="247650" cy="477837"/>
            </a:xfrm>
            <a:prstGeom prst="rect">
              <a:avLst/>
            </a:prstGeom>
            <a:pattFill prst="dkVert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503" name="Rectangle 119" descr="Diagonales larges vers le bas"/>
            <p:cNvSpPr>
              <a:spLocks noChangeArrowheads="1"/>
            </p:cNvSpPr>
            <p:nvPr/>
          </p:nvSpPr>
          <p:spPr bwMode="auto">
            <a:xfrm>
              <a:off x="7221538" y="4979988"/>
              <a:ext cx="238125" cy="735012"/>
            </a:xfrm>
            <a:prstGeom prst="rect">
              <a:avLst/>
            </a:prstGeom>
            <a:pattFill prst="wdDnDiag">
              <a:fgClr>
                <a:srgbClr val="72BFC5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504" name="Freeform 120"/>
            <p:cNvSpPr>
              <a:spLocks noEditPoints="1"/>
            </p:cNvSpPr>
            <p:nvPr/>
          </p:nvSpPr>
          <p:spPr bwMode="auto">
            <a:xfrm>
              <a:off x="5457825" y="4616450"/>
              <a:ext cx="2593975" cy="1098550"/>
            </a:xfrm>
            <a:custGeom>
              <a:avLst/>
              <a:gdLst/>
              <a:ahLst/>
              <a:cxnLst>
                <a:cxn ang="0">
                  <a:pos x="0" y="530"/>
                </a:cxn>
                <a:cxn ang="0">
                  <a:pos x="151" y="530"/>
                </a:cxn>
                <a:cxn ang="0">
                  <a:pos x="151" y="692"/>
                </a:cxn>
                <a:cxn ang="0">
                  <a:pos x="0" y="692"/>
                </a:cxn>
                <a:cxn ang="0">
                  <a:pos x="0" y="530"/>
                </a:cxn>
                <a:cxn ang="0">
                  <a:pos x="1478" y="0"/>
                </a:cxn>
                <a:cxn ang="0">
                  <a:pos x="1634" y="0"/>
                </a:cxn>
                <a:cxn ang="0">
                  <a:pos x="1634" y="692"/>
                </a:cxn>
                <a:cxn ang="0">
                  <a:pos x="1478" y="692"/>
                </a:cxn>
                <a:cxn ang="0">
                  <a:pos x="1478" y="0"/>
                </a:cxn>
              </a:cxnLst>
              <a:rect l="0" t="0" r="r" b="b"/>
              <a:pathLst>
                <a:path w="1634" h="692">
                  <a:moveTo>
                    <a:pt x="0" y="530"/>
                  </a:moveTo>
                  <a:lnTo>
                    <a:pt x="151" y="530"/>
                  </a:lnTo>
                  <a:lnTo>
                    <a:pt x="151" y="692"/>
                  </a:lnTo>
                  <a:lnTo>
                    <a:pt x="0" y="692"/>
                  </a:lnTo>
                  <a:lnTo>
                    <a:pt x="0" y="530"/>
                  </a:lnTo>
                  <a:close/>
                  <a:moveTo>
                    <a:pt x="1478" y="0"/>
                  </a:moveTo>
                  <a:lnTo>
                    <a:pt x="1634" y="0"/>
                  </a:lnTo>
                  <a:lnTo>
                    <a:pt x="1634" y="692"/>
                  </a:lnTo>
                  <a:lnTo>
                    <a:pt x="1478" y="692"/>
                  </a:lnTo>
                  <a:lnTo>
                    <a:pt x="1478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19" name="Rectangle 121"/>
            <p:cNvSpPr>
              <a:spLocks noChangeArrowheads="1"/>
            </p:cNvSpPr>
            <p:nvPr/>
          </p:nvSpPr>
          <p:spPr bwMode="auto">
            <a:xfrm>
              <a:off x="1616075" y="2047875"/>
              <a:ext cx="19050" cy="366712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20" name="Freeform 122"/>
            <p:cNvSpPr>
              <a:spLocks noEditPoints="1"/>
            </p:cNvSpPr>
            <p:nvPr/>
          </p:nvSpPr>
          <p:spPr bwMode="auto">
            <a:xfrm>
              <a:off x="1577975" y="2038350"/>
              <a:ext cx="47625" cy="3686175"/>
            </a:xfrm>
            <a:custGeom>
              <a:avLst/>
              <a:gdLst>
                <a:gd name="T0" fmla="*/ 0 w 30"/>
                <a:gd name="T1" fmla="*/ 2310 h 2322"/>
                <a:gd name="T2" fmla="*/ 30 w 30"/>
                <a:gd name="T3" fmla="*/ 2310 h 2322"/>
                <a:gd name="T4" fmla="*/ 30 w 30"/>
                <a:gd name="T5" fmla="*/ 2322 h 2322"/>
                <a:gd name="T6" fmla="*/ 0 w 30"/>
                <a:gd name="T7" fmla="*/ 2322 h 2322"/>
                <a:gd name="T8" fmla="*/ 0 w 30"/>
                <a:gd name="T9" fmla="*/ 2310 h 2322"/>
                <a:gd name="T10" fmla="*/ 0 w 30"/>
                <a:gd name="T11" fmla="*/ 1847 h 2322"/>
                <a:gd name="T12" fmla="*/ 30 w 30"/>
                <a:gd name="T13" fmla="*/ 1847 h 2322"/>
                <a:gd name="T14" fmla="*/ 30 w 30"/>
                <a:gd name="T15" fmla="*/ 1859 h 2322"/>
                <a:gd name="T16" fmla="*/ 0 w 30"/>
                <a:gd name="T17" fmla="*/ 1859 h 2322"/>
                <a:gd name="T18" fmla="*/ 0 w 30"/>
                <a:gd name="T19" fmla="*/ 1847 h 2322"/>
                <a:gd name="T20" fmla="*/ 0 w 30"/>
                <a:gd name="T21" fmla="*/ 1384 h 2322"/>
                <a:gd name="T22" fmla="*/ 30 w 30"/>
                <a:gd name="T23" fmla="*/ 1384 h 2322"/>
                <a:gd name="T24" fmla="*/ 30 w 30"/>
                <a:gd name="T25" fmla="*/ 1396 h 2322"/>
                <a:gd name="T26" fmla="*/ 0 w 30"/>
                <a:gd name="T27" fmla="*/ 1396 h 2322"/>
                <a:gd name="T28" fmla="*/ 0 w 30"/>
                <a:gd name="T29" fmla="*/ 1384 h 2322"/>
                <a:gd name="T30" fmla="*/ 0 w 30"/>
                <a:gd name="T31" fmla="*/ 926 h 2322"/>
                <a:gd name="T32" fmla="*/ 30 w 30"/>
                <a:gd name="T33" fmla="*/ 926 h 2322"/>
                <a:gd name="T34" fmla="*/ 30 w 30"/>
                <a:gd name="T35" fmla="*/ 938 h 2322"/>
                <a:gd name="T36" fmla="*/ 0 w 30"/>
                <a:gd name="T37" fmla="*/ 938 h 2322"/>
                <a:gd name="T38" fmla="*/ 0 w 30"/>
                <a:gd name="T39" fmla="*/ 926 h 2322"/>
                <a:gd name="T40" fmla="*/ 0 w 30"/>
                <a:gd name="T41" fmla="*/ 463 h 2322"/>
                <a:gd name="T42" fmla="*/ 30 w 30"/>
                <a:gd name="T43" fmla="*/ 463 h 2322"/>
                <a:gd name="T44" fmla="*/ 30 w 30"/>
                <a:gd name="T45" fmla="*/ 475 h 2322"/>
                <a:gd name="T46" fmla="*/ 0 w 30"/>
                <a:gd name="T47" fmla="*/ 475 h 2322"/>
                <a:gd name="T48" fmla="*/ 0 w 30"/>
                <a:gd name="T49" fmla="*/ 463 h 2322"/>
                <a:gd name="T50" fmla="*/ 0 w 30"/>
                <a:gd name="T51" fmla="*/ 0 h 2322"/>
                <a:gd name="T52" fmla="*/ 30 w 30"/>
                <a:gd name="T53" fmla="*/ 0 h 2322"/>
                <a:gd name="T54" fmla="*/ 30 w 30"/>
                <a:gd name="T55" fmla="*/ 12 h 2322"/>
                <a:gd name="T56" fmla="*/ 0 w 30"/>
                <a:gd name="T57" fmla="*/ 12 h 2322"/>
                <a:gd name="T58" fmla="*/ 0 w 30"/>
                <a:gd name="T59" fmla="*/ 0 h 232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0"/>
                <a:gd name="T91" fmla="*/ 0 h 2322"/>
                <a:gd name="T92" fmla="*/ 30 w 30"/>
                <a:gd name="T93" fmla="*/ 2322 h 232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0" h="2322">
                  <a:moveTo>
                    <a:pt x="0" y="2310"/>
                  </a:moveTo>
                  <a:lnTo>
                    <a:pt x="30" y="2310"/>
                  </a:lnTo>
                  <a:lnTo>
                    <a:pt x="30" y="2322"/>
                  </a:lnTo>
                  <a:lnTo>
                    <a:pt x="0" y="2322"/>
                  </a:lnTo>
                  <a:lnTo>
                    <a:pt x="0" y="2310"/>
                  </a:lnTo>
                  <a:close/>
                  <a:moveTo>
                    <a:pt x="0" y="1847"/>
                  </a:moveTo>
                  <a:lnTo>
                    <a:pt x="30" y="1847"/>
                  </a:lnTo>
                  <a:lnTo>
                    <a:pt x="30" y="1859"/>
                  </a:lnTo>
                  <a:lnTo>
                    <a:pt x="0" y="1859"/>
                  </a:lnTo>
                  <a:lnTo>
                    <a:pt x="0" y="1847"/>
                  </a:lnTo>
                  <a:close/>
                  <a:moveTo>
                    <a:pt x="0" y="1384"/>
                  </a:moveTo>
                  <a:lnTo>
                    <a:pt x="30" y="1384"/>
                  </a:lnTo>
                  <a:lnTo>
                    <a:pt x="30" y="1396"/>
                  </a:lnTo>
                  <a:lnTo>
                    <a:pt x="0" y="1396"/>
                  </a:lnTo>
                  <a:lnTo>
                    <a:pt x="0" y="1384"/>
                  </a:lnTo>
                  <a:close/>
                  <a:moveTo>
                    <a:pt x="0" y="926"/>
                  </a:moveTo>
                  <a:lnTo>
                    <a:pt x="30" y="926"/>
                  </a:lnTo>
                  <a:lnTo>
                    <a:pt x="30" y="938"/>
                  </a:lnTo>
                  <a:lnTo>
                    <a:pt x="0" y="938"/>
                  </a:lnTo>
                  <a:lnTo>
                    <a:pt x="0" y="926"/>
                  </a:lnTo>
                  <a:close/>
                  <a:moveTo>
                    <a:pt x="0" y="463"/>
                  </a:moveTo>
                  <a:lnTo>
                    <a:pt x="30" y="463"/>
                  </a:lnTo>
                  <a:lnTo>
                    <a:pt x="30" y="475"/>
                  </a:lnTo>
                  <a:lnTo>
                    <a:pt x="0" y="475"/>
                  </a:lnTo>
                  <a:lnTo>
                    <a:pt x="0" y="463"/>
                  </a:lnTo>
                  <a:close/>
                  <a:moveTo>
                    <a:pt x="0" y="0"/>
                  </a:moveTo>
                  <a:lnTo>
                    <a:pt x="30" y="0"/>
                  </a:lnTo>
                  <a:lnTo>
                    <a:pt x="30" y="12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16421" name="Rectangle 123"/>
            <p:cNvSpPr>
              <a:spLocks noChangeArrowheads="1"/>
            </p:cNvSpPr>
            <p:nvPr/>
          </p:nvSpPr>
          <p:spPr bwMode="auto">
            <a:xfrm>
              <a:off x="1625600" y="5705475"/>
              <a:ext cx="6473825" cy="1905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22" name="Freeform 124"/>
            <p:cNvSpPr>
              <a:spLocks noEditPoints="1"/>
            </p:cNvSpPr>
            <p:nvPr/>
          </p:nvSpPr>
          <p:spPr bwMode="auto">
            <a:xfrm>
              <a:off x="1616075" y="5715000"/>
              <a:ext cx="6492875" cy="47625"/>
            </a:xfrm>
            <a:custGeom>
              <a:avLst/>
              <a:gdLst>
                <a:gd name="T0" fmla="*/ 12 w 4090"/>
                <a:gd name="T1" fmla="*/ 0 h 30"/>
                <a:gd name="T2" fmla="*/ 12 w 4090"/>
                <a:gd name="T3" fmla="*/ 30 h 30"/>
                <a:gd name="T4" fmla="*/ 0 w 4090"/>
                <a:gd name="T5" fmla="*/ 30 h 30"/>
                <a:gd name="T6" fmla="*/ 0 w 4090"/>
                <a:gd name="T7" fmla="*/ 0 h 30"/>
                <a:gd name="T8" fmla="*/ 12 w 4090"/>
                <a:gd name="T9" fmla="*/ 0 h 30"/>
                <a:gd name="T10" fmla="*/ 385 w 4090"/>
                <a:gd name="T11" fmla="*/ 0 h 30"/>
                <a:gd name="T12" fmla="*/ 385 w 4090"/>
                <a:gd name="T13" fmla="*/ 30 h 30"/>
                <a:gd name="T14" fmla="*/ 373 w 4090"/>
                <a:gd name="T15" fmla="*/ 30 h 30"/>
                <a:gd name="T16" fmla="*/ 373 w 4090"/>
                <a:gd name="T17" fmla="*/ 0 h 30"/>
                <a:gd name="T18" fmla="*/ 385 w 4090"/>
                <a:gd name="T19" fmla="*/ 0 h 30"/>
                <a:gd name="T20" fmla="*/ 757 w 4090"/>
                <a:gd name="T21" fmla="*/ 0 h 30"/>
                <a:gd name="T22" fmla="*/ 757 w 4090"/>
                <a:gd name="T23" fmla="*/ 30 h 30"/>
                <a:gd name="T24" fmla="*/ 745 w 4090"/>
                <a:gd name="T25" fmla="*/ 30 h 30"/>
                <a:gd name="T26" fmla="*/ 745 w 4090"/>
                <a:gd name="T27" fmla="*/ 0 h 30"/>
                <a:gd name="T28" fmla="*/ 757 w 4090"/>
                <a:gd name="T29" fmla="*/ 0 h 30"/>
                <a:gd name="T30" fmla="*/ 1129 w 4090"/>
                <a:gd name="T31" fmla="*/ 0 h 30"/>
                <a:gd name="T32" fmla="*/ 1129 w 4090"/>
                <a:gd name="T33" fmla="*/ 30 h 30"/>
                <a:gd name="T34" fmla="*/ 1117 w 4090"/>
                <a:gd name="T35" fmla="*/ 30 h 30"/>
                <a:gd name="T36" fmla="*/ 1117 w 4090"/>
                <a:gd name="T37" fmla="*/ 0 h 30"/>
                <a:gd name="T38" fmla="*/ 1129 w 4090"/>
                <a:gd name="T39" fmla="*/ 0 h 30"/>
                <a:gd name="T40" fmla="*/ 1496 w 4090"/>
                <a:gd name="T41" fmla="*/ 0 h 30"/>
                <a:gd name="T42" fmla="*/ 1496 w 4090"/>
                <a:gd name="T43" fmla="*/ 30 h 30"/>
                <a:gd name="T44" fmla="*/ 1484 w 4090"/>
                <a:gd name="T45" fmla="*/ 30 h 30"/>
                <a:gd name="T46" fmla="*/ 1484 w 4090"/>
                <a:gd name="T47" fmla="*/ 0 h 30"/>
                <a:gd name="T48" fmla="*/ 1496 w 4090"/>
                <a:gd name="T49" fmla="*/ 0 h 30"/>
                <a:gd name="T50" fmla="*/ 1868 w 4090"/>
                <a:gd name="T51" fmla="*/ 0 h 30"/>
                <a:gd name="T52" fmla="*/ 1868 w 4090"/>
                <a:gd name="T53" fmla="*/ 30 h 30"/>
                <a:gd name="T54" fmla="*/ 1856 w 4090"/>
                <a:gd name="T55" fmla="*/ 30 h 30"/>
                <a:gd name="T56" fmla="*/ 1856 w 4090"/>
                <a:gd name="T57" fmla="*/ 0 h 30"/>
                <a:gd name="T58" fmla="*/ 1868 w 4090"/>
                <a:gd name="T59" fmla="*/ 0 h 30"/>
                <a:gd name="T60" fmla="*/ 2240 w 4090"/>
                <a:gd name="T61" fmla="*/ 0 h 30"/>
                <a:gd name="T62" fmla="*/ 2240 w 4090"/>
                <a:gd name="T63" fmla="*/ 30 h 30"/>
                <a:gd name="T64" fmla="*/ 2228 w 4090"/>
                <a:gd name="T65" fmla="*/ 30 h 30"/>
                <a:gd name="T66" fmla="*/ 2228 w 4090"/>
                <a:gd name="T67" fmla="*/ 0 h 30"/>
                <a:gd name="T68" fmla="*/ 2240 w 4090"/>
                <a:gd name="T69" fmla="*/ 0 h 30"/>
                <a:gd name="T70" fmla="*/ 2607 w 4090"/>
                <a:gd name="T71" fmla="*/ 0 h 30"/>
                <a:gd name="T72" fmla="*/ 2607 w 4090"/>
                <a:gd name="T73" fmla="*/ 30 h 30"/>
                <a:gd name="T74" fmla="*/ 2595 w 4090"/>
                <a:gd name="T75" fmla="*/ 30 h 30"/>
                <a:gd name="T76" fmla="*/ 2595 w 4090"/>
                <a:gd name="T77" fmla="*/ 0 h 30"/>
                <a:gd name="T78" fmla="*/ 2607 w 4090"/>
                <a:gd name="T79" fmla="*/ 0 h 30"/>
                <a:gd name="T80" fmla="*/ 2979 w 4090"/>
                <a:gd name="T81" fmla="*/ 0 h 30"/>
                <a:gd name="T82" fmla="*/ 2979 w 4090"/>
                <a:gd name="T83" fmla="*/ 30 h 30"/>
                <a:gd name="T84" fmla="*/ 2967 w 4090"/>
                <a:gd name="T85" fmla="*/ 30 h 30"/>
                <a:gd name="T86" fmla="*/ 2967 w 4090"/>
                <a:gd name="T87" fmla="*/ 0 h 30"/>
                <a:gd name="T88" fmla="*/ 2979 w 4090"/>
                <a:gd name="T89" fmla="*/ 0 h 30"/>
                <a:gd name="T90" fmla="*/ 3351 w 4090"/>
                <a:gd name="T91" fmla="*/ 0 h 30"/>
                <a:gd name="T92" fmla="*/ 3351 w 4090"/>
                <a:gd name="T93" fmla="*/ 30 h 30"/>
                <a:gd name="T94" fmla="*/ 3339 w 4090"/>
                <a:gd name="T95" fmla="*/ 30 h 30"/>
                <a:gd name="T96" fmla="*/ 3339 w 4090"/>
                <a:gd name="T97" fmla="*/ 0 h 30"/>
                <a:gd name="T98" fmla="*/ 3351 w 4090"/>
                <a:gd name="T99" fmla="*/ 0 h 30"/>
                <a:gd name="T100" fmla="*/ 3724 w 4090"/>
                <a:gd name="T101" fmla="*/ 0 h 30"/>
                <a:gd name="T102" fmla="*/ 3724 w 4090"/>
                <a:gd name="T103" fmla="*/ 30 h 30"/>
                <a:gd name="T104" fmla="*/ 3711 w 4090"/>
                <a:gd name="T105" fmla="*/ 30 h 30"/>
                <a:gd name="T106" fmla="*/ 3711 w 4090"/>
                <a:gd name="T107" fmla="*/ 0 h 30"/>
                <a:gd name="T108" fmla="*/ 3724 w 4090"/>
                <a:gd name="T109" fmla="*/ 0 h 30"/>
                <a:gd name="T110" fmla="*/ 4090 w 4090"/>
                <a:gd name="T111" fmla="*/ 0 h 30"/>
                <a:gd name="T112" fmla="*/ 4090 w 4090"/>
                <a:gd name="T113" fmla="*/ 30 h 30"/>
                <a:gd name="T114" fmla="*/ 4078 w 4090"/>
                <a:gd name="T115" fmla="*/ 30 h 30"/>
                <a:gd name="T116" fmla="*/ 4078 w 4090"/>
                <a:gd name="T117" fmla="*/ 0 h 30"/>
                <a:gd name="T118" fmla="*/ 4090 w 4090"/>
                <a:gd name="T119" fmla="*/ 0 h 3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090"/>
                <a:gd name="T181" fmla="*/ 0 h 30"/>
                <a:gd name="T182" fmla="*/ 4090 w 4090"/>
                <a:gd name="T183" fmla="*/ 30 h 3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090" h="30">
                  <a:moveTo>
                    <a:pt x="12" y="0"/>
                  </a:moveTo>
                  <a:lnTo>
                    <a:pt x="12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385" y="0"/>
                  </a:moveTo>
                  <a:lnTo>
                    <a:pt x="385" y="30"/>
                  </a:lnTo>
                  <a:lnTo>
                    <a:pt x="373" y="30"/>
                  </a:lnTo>
                  <a:lnTo>
                    <a:pt x="373" y="0"/>
                  </a:lnTo>
                  <a:lnTo>
                    <a:pt x="385" y="0"/>
                  </a:lnTo>
                  <a:close/>
                  <a:moveTo>
                    <a:pt x="757" y="0"/>
                  </a:moveTo>
                  <a:lnTo>
                    <a:pt x="757" y="30"/>
                  </a:lnTo>
                  <a:lnTo>
                    <a:pt x="745" y="30"/>
                  </a:lnTo>
                  <a:lnTo>
                    <a:pt x="745" y="0"/>
                  </a:lnTo>
                  <a:lnTo>
                    <a:pt x="757" y="0"/>
                  </a:lnTo>
                  <a:close/>
                  <a:moveTo>
                    <a:pt x="1129" y="0"/>
                  </a:moveTo>
                  <a:lnTo>
                    <a:pt x="1129" y="30"/>
                  </a:lnTo>
                  <a:lnTo>
                    <a:pt x="1117" y="30"/>
                  </a:lnTo>
                  <a:lnTo>
                    <a:pt x="1117" y="0"/>
                  </a:lnTo>
                  <a:lnTo>
                    <a:pt x="1129" y="0"/>
                  </a:lnTo>
                  <a:close/>
                  <a:moveTo>
                    <a:pt x="1496" y="0"/>
                  </a:moveTo>
                  <a:lnTo>
                    <a:pt x="1496" y="30"/>
                  </a:lnTo>
                  <a:lnTo>
                    <a:pt x="1484" y="30"/>
                  </a:lnTo>
                  <a:lnTo>
                    <a:pt x="1484" y="0"/>
                  </a:lnTo>
                  <a:lnTo>
                    <a:pt x="1496" y="0"/>
                  </a:lnTo>
                  <a:close/>
                  <a:moveTo>
                    <a:pt x="1868" y="0"/>
                  </a:moveTo>
                  <a:lnTo>
                    <a:pt x="1868" y="30"/>
                  </a:lnTo>
                  <a:lnTo>
                    <a:pt x="1856" y="30"/>
                  </a:lnTo>
                  <a:lnTo>
                    <a:pt x="1856" y="0"/>
                  </a:lnTo>
                  <a:lnTo>
                    <a:pt x="1868" y="0"/>
                  </a:lnTo>
                  <a:close/>
                  <a:moveTo>
                    <a:pt x="2240" y="0"/>
                  </a:moveTo>
                  <a:lnTo>
                    <a:pt x="2240" y="30"/>
                  </a:lnTo>
                  <a:lnTo>
                    <a:pt x="2228" y="30"/>
                  </a:lnTo>
                  <a:lnTo>
                    <a:pt x="2228" y="0"/>
                  </a:lnTo>
                  <a:lnTo>
                    <a:pt x="2240" y="0"/>
                  </a:lnTo>
                  <a:close/>
                  <a:moveTo>
                    <a:pt x="2607" y="0"/>
                  </a:moveTo>
                  <a:lnTo>
                    <a:pt x="2607" y="30"/>
                  </a:lnTo>
                  <a:lnTo>
                    <a:pt x="2595" y="30"/>
                  </a:lnTo>
                  <a:lnTo>
                    <a:pt x="2595" y="0"/>
                  </a:lnTo>
                  <a:lnTo>
                    <a:pt x="2607" y="0"/>
                  </a:lnTo>
                  <a:close/>
                  <a:moveTo>
                    <a:pt x="2979" y="0"/>
                  </a:moveTo>
                  <a:lnTo>
                    <a:pt x="2979" y="30"/>
                  </a:lnTo>
                  <a:lnTo>
                    <a:pt x="2967" y="30"/>
                  </a:lnTo>
                  <a:lnTo>
                    <a:pt x="2967" y="0"/>
                  </a:lnTo>
                  <a:lnTo>
                    <a:pt x="2979" y="0"/>
                  </a:lnTo>
                  <a:close/>
                  <a:moveTo>
                    <a:pt x="3351" y="0"/>
                  </a:moveTo>
                  <a:lnTo>
                    <a:pt x="3351" y="30"/>
                  </a:lnTo>
                  <a:lnTo>
                    <a:pt x="3339" y="30"/>
                  </a:lnTo>
                  <a:lnTo>
                    <a:pt x="3339" y="0"/>
                  </a:lnTo>
                  <a:lnTo>
                    <a:pt x="3351" y="0"/>
                  </a:lnTo>
                  <a:close/>
                  <a:moveTo>
                    <a:pt x="3724" y="0"/>
                  </a:moveTo>
                  <a:lnTo>
                    <a:pt x="3724" y="30"/>
                  </a:lnTo>
                  <a:lnTo>
                    <a:pt x="3711" y="30"/>
                  </a:lnTo>
                  <a:lnTo>
                    <a:pt x="3711" y="0"/>
                  </a:lnTo>
                  <a:lnTo>
                    <a:pt x="3724" y="0"/>
                  </a:lnTo>
                  <a:close/>
                  <a:moveTo>
                    <a:pt x="4090" y="0"/>
                  </a:moveTo>
                  <a:lnTo>
                    <a:pt x="4090" y="30"/>
                  </a:lnTo>
                  <a:lnTo>
                    <a:pt x="4078" y="30"/>
                  </a:lnTo>
                  <a:lnTo>
                    <a:pt x="4078" y="0"/>
                  </a:lnTo>
                  <a:lnTo>
                    <a:pt x="4090" y="0"/>
                  </a:lnTo>
                  <a:close/>
                </a:path>
              </a:pathLst>
            </a:custGeom>
            <a:solidFill>
              <a:schemeClr val="accent2"/>
            </a:solidFill>
            <a:ln w="3175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  <p:sp>
          <p:nvSpPr>
            <p:cNvPr id="16423" name="Rectangle 125"/>
            <p:cNvSpPr>
              <a:spLocks noChangeArrowheads="1"/>
            </p:cNvSpPr>
            <p:nvPr/>
          </p:nvSpPr>
          <p:spPr bwMode="auto">
            <a:xfrm>
              <a:off x="1679575" y="2246313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88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24" name="Rectangle 126"/>
            <p:cNvSpPr>
              <a:spLocks noChangeArrowheads="1"/>
            </p:cNvSpPr>
            <p:nvPr/>
          </p:nvSpPr>
          <p:spPr bwMode="auto">
            <a:xfrm>
              <a:off x="2268538" y="2540000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80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25" name="Rectangle 127"/>
            <p:cNvSpPr>
              <a:spLocks noChangeArrowheads="1"/>
            </p:cNvSpPr>
            <p:nvPr/>
          </p:nvSpPr>
          <p:spPr bwMode="auto">
            <a:xfrm>
              <a:off x="2855913" y="287178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71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26" name="Rectangle 128"/>
            <p:cNvSpPr>
              <a:spLocks noChangeArrowheads="1"/>
            </p:cNvSpPr>
            <p:nvPr/>
          </p:nvSpPr>
          <p:spPr bwMode="auto">
            <a:xfrm>
              <a:off x="4070350" y="5294313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5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27" name="Rectangle 129"/>
            <p:cNvSpPr>
              <a:spLocks noChangeArrowheads="1"/>
            </p:cNvSpPr>
            <p:nvPr/>
          </p:nvSpPr>
          <p:spPr bwMode="auto">
            <a:xfrm>
              <a:off x="4659313" y="521970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7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28" name="Rectangle 130"/>
            <p:cNvSpPr>
              <a:spLocks noChangeArrowheads="1"/>
            </p:cNvSpPr>
            <p:nvPr/>
          </p:nvSpPr>
          <p:spPr bwMode="auto">
            <a:xfrm>
              <a:off x="5210175" y="5110163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10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29" name="Rectangle 131"/>
            <p:cNvSpPr>
              <a:spLocks noChangeArrowheads="1"/>
            </p:cNvSpPr>
            <p:nvPr/>
          </p:nvSpPr>
          <p:spPr bwMode="auto">
            <a:xfrm>
              <a:off x="6424613" y="521970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7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0" name="Rectangle 132"/>
            <p:cNvSpPr>
              <a:spLocks noChangeArrowheads="1"/>
            </p:cNvSpPr>
            <p:nvPr/>
          </p:nvSpPr>
          <p:spPr bwMode="auto">
            <a:xfrm>
              <a:off x="6973888" y="503713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12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1" name="Rectangle 133"/>
            <p:cNvSpPr>
              <a:spLocks noChangeArrowheads="1"/>
            </p:cNvSpPr>
            <p:nvPr/>
          </p:nvSpPr>
          <p:spPr bwMode="auto">
            <a:xfrm>
              <a:off x="7562850" y="4816475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18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2" name="Rectangle 134"/>
            <p:cNvSpPr>
              <a:spLocks noChangeArrowheads="1"/>
            </p:cNvSpPr>
            <p:nvPr/>
          </p:nvSpPr>
          <p:spPr bwMode="auto">
            <a:xfrm>
              <a:off x="1947200" y="250348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81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3" name="Rectangle 135"/>
            <p:cNvSpPr>
              <a:spLocks noChangeArrowheads="1"/>
            </p:cNvSpPr>
            <p:nvPr/>
          </p:nvSpPr>
          <p:spPr bwMode="auto">
            <a:xfrm>
              <a:off x="2569300" y="2833688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72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4" name="Rectangle 136"/>
            <p:cNvSpPr>
              <a:spLocks noChangeArrowheads="1"/>
            </p:cNvSpPr>
            <p:nvPr/>
          </p:nvSpPr>
          <p:spPr bwMode="auto">
            <a:xfrm>
              <a:off x="3146688" y="3165475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63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5" name="Rectangle 137"/>
            <p:cNvSpPr>
              <a:spLocks noChangeArrowheads="1"/>
            </p:cNvSpPr>
            <p:nvPr/>
          </p:nvSpPr>
          <p:spPr bwMode="auto">
            <a:xfrm>
              <a:off x="4302125" y="525780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6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6" name="Rectangle 138"/>
            <p:cNvSpPr>
              <a:spLocks noChangeArrowheads="1"/>
            </p:cNvSpPr>
            <p:nvPr/>
          </p:nvSpPr>
          <p:spPr bwMode="auto">
            <a:xfrm>
              <a:off x="4903788" y="5183188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8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7" name="Rectangle 139"/>
            <p:cNvSpPr>
              <a:spLocks noChangeArrowheads="1"/>
            </p:cNvSpPr>
            <p:nvPr/>
          </p:nvSpPr>
          <p:spPr bwMode="auto">
            <a:xfrm>
              <a:off x="5491163" y="5219700"/>
              <a:ext cx="7854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7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8" name="Rectangle 140"/>
            <p:cNvSpPr>
              <a:spLocks noChangeArrowheads="1"/>
            </p:cNvSpPr>
            <p:nvPr/>
          </p:nvSpPr>
          <p:spPr bwMode="auto">
            <a:xfrm>
              <a:off x="6630988" y="5000625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13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39" name="Rectangle 141"/>
            <p:cNvSpPr>
              <a:spLocks noChangeArrowheads="1"/>
            </p:cNvSpPr>
            <p:nvPr/>
          </p:nvSpPr>
          <p:spPr bwMode="auto">
            <a:xfrm>
              <a:off x="7218363" y="4743450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20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40" name="Rectangle 142"/>
            <p:cNvSpPr>
              <a:spLocks noChangeArrowheads="1"/>
            </p:cNvSpPr>
            <p:nvPr/>
          </p:nvSpPr>
          <p:spPr bwMode="auto">
            <a:xfrm>
              <a:off x="7842050" y="4411462"/>
              <a:ext cx="15709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smtClean="0">
                  <a:solidFill>
                    <a:srgbClr val="002060"/>
                  </a:solidFill>
                  <a:latin typeface="Calibri" pitchFamily="34" charset="0"/>
                </a:rPr>
                <a:t>30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41" name="Rectangle 143"/>
            <p:cNvSpPr>
              <a:spLocks noChangeArrowheads="1"/>
            </p:cNvSpPr>
            <p:nvPr/>
          </p:nvSpPr>
          <p:spPr bwMode="auto">
            <a:xfrm>
              <a:off x="1432665" y="5603875"/>
              <a:ext cx="909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400" b="1" smtClean="0">
                  <a:solidFill>
                    <a:srgbClr val="002060"/>
                  </a:solidFill>
                  <a:latin typeface="Calibri" pitchFamily="34" charset="0"/>
                </a:rPr>
                <a:t>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42" name="Rectangle 144"/>
            <p:cNvSpPr>
              <a:spLocks noChangeArrowheads="1"/>
            </p:cNvSpPr>
            <p:nvPr/>
          </p:nvSpPr>
          <p:spPr bwMode="auto">
            <a:xfrm>
              <a:off x="1340590" y="4868863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400" b="1" smtClean="0">
                  <a:solidFill>
                    <a:srgbClr val="002060"/>
                  </a:solidFill>
                  <a:latin typeface="Calibri" pitchFamily="34" charset="0"/>
                </a:rPr>
                <a:t>20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43" name="Rectangle 145"/>
            <p:cNvSpPr>
              <a:spLocks noChangeArrowheads="1"/>
            </p:cNvSpPr>
            <p:nvPr/>
          </p:nvSpPr>
          <p:spPr bwMode="auto">
            <a:xfrm>
              <a:off x="1340590" y="4135438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400" b="1" smtClean="0">
                  <a:solidFill>
                    <a:srgbClr val="002060"/>
                  </a:solidFill>
                  <a:latin typeface="Calibri" pitchFamily="34" charset="0"/>
                </a:rPr>
                <a:t>40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44" name="Rectangle 146"/>
            <p:cNvSpPr>
              <a:spLocks noChangeArrowheads="1"/>
            </p:cNvSpPr>
            <p:nvPr/>
          </p:nvSpPr>
          <p:spPr bwMode="auto">
            <a:xfrm>
              <a:off x="1340590" y="3400425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400" b="1" smtClean="0">
                  <a:solidFill>
                    <a:srgbClr val="002060"/>
                  </a:solidFill>
                  <a:latin typeface="Calibri" pitchFamily="34" charset="0"/>
                </a:rPr>
                <a:t>60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45" name="Rectangle 147"/>
            <p:cNvSpPr>
              <a:spLocks noChangeArrowheads="1"/>
            </p:cNvSpPr>
            <p:nvPr/>
          </p:nvSpPr>
          <p:spPr bwMode="auto">
            <a:xfrm>
              <a:off x="1340590" y="2667000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400" b="1" smtClean="0">
                  <a:solidFill>
                    <a:srgbClr val="002060"/>
                  </a:solidFill>
                  <a:latin typeface="Calibri" pitchFamily="34" charset="0"/>
                </a:rPr>
                <a:t>80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46" name="Rectangle 148"/>
            <p:cNvSpPr>
              <a:spLocks noChangeArrowheads="1"/>
            </p:cNvSpPr>
            <p:nvPr/>
          </p:nvSpPr>
          <p:spPr bwMode="auto">
            <a:xfrm>
              <a:off x="1248515" y="1931988"/>
              <a:ext cx="2729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400" b="1" smtClean="0">
                  <a:solidFill>
                    <a:srgbClr val="002060"/>
                  </a:solidFill>
                  <a:latin typeface="Calibri" pitchFamily="34" charset="0"/>
                </a:rPr>
                <a:t>100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47" name="Rectangle 149"/>
            <p:cNvSpPr>
              <a:spLocks noChangeArrowheads="1"/>
            </p:cNvSpPr>
            <p:nvPr/>
          </p:nvSpPr>
          <p:spPr bwMode="auto">
            <a:xfrm>
              <a:off x="1778000" y="5819775"/>
              <a:ext cx="22923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b="1" smtClean="0">
                  <a:solidFill>
                    <a:srgbClr val="002060"/>
                  </a:solidFill>
                  <a:latin typeface="Calibri" pitchFamily="34" charset="0"/>
                </a:rPr>
                <a:t>S48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48" name="Rectangle 150"/>
            <p:cNvSpPr>
              <a:spLocks noChangeArrowheads="1"/>
            </p:cNvSpPr>
            <p:nvPr/>
          </p:nvSpPr>
          <p:spPr bwMode="auto">
            <a:xfrm>
              <a:off x="2366963" y="5819775"/>
              <a:ext cx="22923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b="1" dirty="0" smtClean="0">
                  <a:solidFill>
                    <a:srgbClr val="002060"/>
                  </a:solidFill>
                  <a:latin typeface="Calibri" pitchFamily="34" charset="0"/>
                </a:rPr>
                <a:t>S96</a:t>
              </a:r>
              <a:endParaRPr lang="es-AR" dirty="0">
                <a:solidFill>
                  <a:srgbClr val="002060"/>
                </a:solidFill>
              </a:endParaRPr>
            </a:p>
          </p:txBody>
        </p:sp>
        <p:sp>
          <p:nvSpPr>
            <p:cNvPr id="16449" name="Rectangle 151"/>
            <p:cNvSpPr>
              <a:spLocks noChangeArrowheads="1"/>
            </p:cNvSpPr>
            <p:nvPr/>
          </p:nvSpPr>
          <p:spPr bwMode="auto">
            <a:xfrm>
              <a:off x="2916238" y="5819775"/>
              <a:ext cx="3077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b="1" smtClean="0">
                  <a:solidFill>
                    <a:srgbClr val="002060"/>
                  </a:solidFill>
                  <a:latin typeface="Calibri" pitchFamily="34" charset="0"/>
                </a:rPr>
                <a:t>S144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50" name="Rectangle 152"/>
            <p:cNvSpPr>
              <a:spLocks noChangeArrowheads="1"/>
            </p:cNvSpPr>
            <p:nvPr/>
          </p:nvSpPr>
          <p:spPr bwMode="auto">
            <a:xfrm>
              <a:off x="4132263" y="5819775"/>
              <a:ext cx="22923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b="1" smtClean="0">
                  <a:solidFill>
                    <a:srgbClr val="002060"/>
                  </a:solidFill>
                  <a:latin typeface="Calibri" pitchFamily="34" charset="0"/>
                </a:rPr>
                <a:t>S48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51" name="Rectangle 153"/>
            <p:cNvSpPr>
              <a:spLocks noChangeArrowheads="1"/>
            </p:cNvSpPr>
            <p:nvPr/>
          </p:nvSpPr>
          <p:spPr bwMode="auto">
            <a:xfrm>
              <a:off x="4719638" y="5819775"/>
              <a:ext cx="22923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b="1" dirty="0" smtClean="0">
                  <a:solidFill>
                    <a:srgbClr val="002060"/>
                  </a:solidFill>
                  <a:latin typeface="Calibri" pitchFamily="34" charset="0"/>
                </a:rPr>
                <a:t>S96</a:t>
              </a:r>
              <a:endParaRPr lang="es-AR" dirty="0">
                <a:solidFill>
                  <a:srgbClr val="002060"/>
                </a:solidFill>
              </a:endParaRPr>
            </a:p>
          </p:txBody>
        </p:sp>
        <p:sp>
          <p:nvSpPr>
            <p:cNvPr id="16452" name="Rectangle 154"/>
            <p:cNvSpPr>
              <a:spLocks noChangeArrowheads="1"/>
            </p:cNvSpPr>
            <p:nvPr/>
          </p:nvSpPr>
          <p:spPr bwMode="auto">
            <a:xfrm>
              <a:off x="5270500" y="5819775"/>
              <a:ext cx="3077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b="1" smtClean="0">
                  <a:solidFill>
                    <a:srgbClr val="002060"/>
                  </a:solidFill>
                  <a:latin typeface="Calibri" pitchFamily="34" charset="0"/>
                </a:rPr>
                <a:t>S144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53" name="Rectangle 155"/>
            <p:cNvSpPr>
              <a:spLocks noChangeArrowheads="1"/>
            </p:cNvSpPr>
            <p:nvPr/>
          </p:nvSpPr>
          <p:spPr bwMode="auto">
            <a:xfrm>
              <a:off x="6484938" y="5819775"/>
              <a:ext cx="22923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b="1" smtClean="0">
                  <a:solidFill>
                    <a:srgbClr val="002060"/>
                  </a:solidFill>
                  <a:latin typeface="Calibri" pitchFamily="34" charset="0"/>
                </a:rPr>
                <a:t>S48</a:t>
              </a:r>
              <a:endParaRPr lang="es-AR">
                <a:solidFill>
                  <a:srgbClr val="002060"/>
                </a:solidFill>
              </a:endParaRPr>
            </a:p>
          </p:txBody>
        </p:sp>
        <p:sp>
          <p:nvSpPr>
            <p:cNvPr id="16454" name="Rectangle 156"/>
            <p:cNvSpPr>
              <a:spLocks noChangeArrowheads="1"/>
            </p:cNvSpPr>
            <p:nvPr/>
          </p:nvSpPr>
          <p:spPr bwMode="auto">
            <a:xfrm>
              <a:off x="7073900" y="5819775"/>
              <a:ext cx="22923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b="1" dirty="0" smtClean="0">
                  <a:solidFill>
                    <a:srgbClr val="002060"/>
                  </a:solidFill>
                  <a:latin typeface="Calibri" pitchFamily="34" charset="0"/>
                </a:rPr>
                <a:t>S96</a:t>
              </a:r>
              <a:endParaRPr lang="es-AR" dirty="0">
                <a:solidFill>
                  <a:srgbClr val="002060"/>
                </a:solidFill>
              </a:endParaRPr>
            </a:p>
          </p:txBody>
        </p:sp>
        <p:sp>
          <p:nvSpPr>
            <p:cNvPr id="16455" name="Rectangle 157"/>
            <p:cNvSpPr>
              <a:spLocks noChangeArrowheads="1"/>
            </p:cNvSpPr>
            <p:nvPr/>
          </p:nvSpPr>
          <p:spPr bwMode="auto">
            <a:xfrm>
              <a:off x="7623175" y="5819775"/>
              <a:ext cx="3077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s-AR" sz="1200" b="1" smtClean="0">
                  <a:solidFill>
                    <a:srgbClr val="002060"/>
                  </a:solidFill>
                  <a:latin typeface="Calibri" pitchFamily="34" charset="0"/>
                </a:rPr>
                <a:t>S144</a:t>
              </a:r>
              <a:endParaRPr lang="es-AR">
                <a:solidFill>
                  <a:srgbClr val="002060"/>
                </a:solidFill>
              </a:endParaRPr>
            </a:p>
          </p:txBody>
        </p:sp>
        <p:grpSp>
          <p:nvGrpSpPr>
            <p:cNvPr id="6" name="Groupe 99"/>
            <p:cNvGrpSpPr/>
            <p:nvPr/>
          </p:nvGrpSpPr>
          <p:grpSpPr>
            <a:xfrm>
              <a:off x="2017889" y="1727104"/>
              <a:ext cx="2253590" cy="592242"/>
              <a:chOff x="6902406" y="1854425"/>
              <a:chExt cx="2253590" cy="592242"/>
            </a:xfrm>
          </p:grpSpPr>
          <p:sp>
            <p:nvSpPr>
              <p:cNvPr id="95" name="AutoShape 165"/>
              <p:cNvSpPr>
                <a:spLocks noChangeArrowheads="1"/>
              </p:cNvSpPr>
              <p:nvPr/>
            </p:nvSpPr>
            <p:spPr bwMode="auto">
              <a:xfrm>
                <a:off x="6902406" y="1854425"/>
                <a:ext cx="2253590" cy="5922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s-A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6" name="Rectangle 3"/>
              <p:cNvSpPr>
                <a:spLocks noChangeArrowheads="1"/>
              </p:cNvSpPr>
              <p:nvPr/>
            </p:nvSpPr>
            <p:spPr bwMode="auto">
              <a:xfrm>
                <a:off x="7011946" y="1952866"/>
                <a:ext cx="177805" cy="144486"/>
              </a:xfrm>
              <a:prstGeom prst="rect">
                <a:avLst/>
              </a:prstGeom>
              <a:solidFill>
                <a:srgbClr val="0020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s-A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97" name="Rectangle 4"/>
              <p:cNvSpPr>
                <a:spLocks noChangeArrowheads="1"/>
              </p:cNvSpPr>
              <p:nvPr/>
            </p:nvSpPr>
            <p:spPr bwMode="auto">
              <a:xfrm>
                <a:off x="7012329" y="2217958"/>
                <a:ext cx="177800" cy="14446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>
                  <a:defRPr/>
                </a:pPr>
                <a:endParaRPr lang="es-AR" sz="2400">
                  <a:solidFill>
                    <a:srgbClr val="000066"/>
                  </a:solidFill>
                  <a:latin typeface="+mn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98" name="ZoneTexte 84"/>
              <p:cNvSpPr txBox="1">
                <a:spLocks noChangeArrowheads="1"/>
              </p:cNvSpPr>
              <p:nvPr/>
            </p:nvSpPr>
            <p:spPr bwMode="auto">
              <a:xfrm>
                <a:off x="7111239" y="1878496"/>
                <a:ext cx="20294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s-AR" sz="1400" b="1" dirty="0" smtClean="0">
                    <a:solidFill>
                      <a:srgbClr val="333399"/>
                    </a:solidFill>
                    <a:latin typeface="Calibri" pitchFamily="34" charset="0"/>
                  </a:rPr>
                  <a:t>DTG + ABC/3TC (N = 414)</a:t>
                </a:r>
                <a:endParaRPr lang="es-AR" sz="1400" b="1" dirty="0">
                  <a:solidFill>
                    <a:srgbClr val="333399"/>
                  </a:solidFill>
                  <a:latin typeface="Calibri" pitchFamily="34" charset="0"/>
                </a:endParaRPr>
              </a:p>
            </p:txBody>
          </p:sp>
          <p:sp>
            <p:nvSpPr>
              <p:cNvPr id="99" name="ZoneTexte 85"/>
              <p:cNvSpPr txBox="1">
                <a:spLocks noChangeArrowheads="1"/>
              </p:cNvSpPr>
              <p:nvPr/>
            </p:nvSpPr>
            <p:spPr bwMode="auto">
              <a:xfrm>
                <a:off x="7111239" y="2138890"/>
                <a:ext cx="186865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s-AR" sz="1400" b="1" dirty="0" smtClean="0">
                    <a:solidFill>
                      <a:srgbClr val="333399"/>
                    </a:solidFill>
                    <a:latin typeface="Calibri" pitchFamily="34" charset="0"/>
                  </a:rPr>
                  <a:t>TDF/FTC/EFV (N = 419)</a:t>
                </a:r>
                <a:endParaRPr lang="es-AR" sz="1400" b="1" dirty="0">
                  <a:solidFill>
                    <a:srgbClr val="333399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101" name="Rectangle 100"/>
            <p:cNvSpPr/>
            <p:nvPr/>
          </p:nvSpPr>
          <p:spPr>
            <a:xfrm>
              <a:off x="1475733" y="1699238"/>
              <a:ext cx="3529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b="1" smtClean="0">
                  <a:solidFill>
                    <a:srgbClr val="002060"/>
                  </a:solidFill>
                  <a:latin typeface="Calibri" pitchFamily="34" charset="0"/>
                </a:rPr>
                <a:t>%</a:t>
              </a:r>
              <a:endParaRPr lang="es-AR"/>
            </a:p>
          </p:txBody>
        </p:sp>
      </p:grpSp>
      <p:sp>
        <p:nvSpPr>
          <p:cNvPr id="102" name="Text Box 3"/>
          <p:cNvSpPr txBox="1">
            <a:spLocks noChangeArrowheads="1"/>
          </p:cNvSpPr>
          <p:nvPr/>
        </p:nvSpPr>
        <p:spPr bwMode="auto">
          <a:xfrm>
            <a:off x="6303963" y="6567379"/>
            <a:ext cx="2808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Walmsley</a:t>
            </a:r>
            <a:r>
              <a:rPr lang="fr-FR" sz="1200" i="1" dirty="0">
                <a:solidFill>
                  <a:srgbClr val="CC3300"/>
                </a:solidFill>
              </a:rPr>
              <a:t> </a:t>
            </a:r>
            <a:r>
              <a:rPr lang="fr-FR" sz="1200" i="1" dirty="0" smtClean="0">
                <a:solidFill>
                  <a:srgbClr val="CC3300"/>
                </a:solidFill>
              </a:rPr>
              <a:t>S. JAIDS 2015; 70:515-9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688153" y="1158875"/>
            <a:ext cx="77550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s-AR" sz="2400" b="1" dirty="0" smtClean="0">
                <a:solidFill>
                  <a:srgbClr val="CC3300"/>
                </a:solidFill>
                <a:latin typeface="Calibri" pitchFamily="34" charset="0"/>
              </a:rPr>
              <a:t>HIV-1 RNA &lt; 50 c/ml según factores de estratificación basal</a:t>
            </a:r>
            <a:endParaRPr lang="es-AR" sz="2400" b="1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765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55563"/>
            <a:ext cx="9091613" cy="1084262"/>
          </a:xfrm>
        </p:spPr>
        <p:txBody>
          <a:bodyPr/>
          <a:lstStyle/>
          <a:p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 SINGLE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DTG + ABC/3TC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TDF/FTC/EFV QD</a:t>
            </a:r>
            <a:endParaRPr lang="en-GB" sz="3200" dirty="0" smtClean="0">
              <a:ea typeface="ＭＳ Ｐゴシック" pitchFamily="34" charset="-128"/>
            </a:endParaRPr>
          </a:p>
        </p:txBody>
      </p:sp>
      <p:grpSp>
        <p:nvGrpSpPr>
          <p:cNvPr id="2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2772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7730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graphicFrame>
        <p:nvGraphicFramePr>
          <p:cNvPr id="9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44658264"/>
              </p:ext>
            </p:extLst>
          </p:nvPr>
        </p:nvGraphicFramePr>
        <p:xfrm>
          <a:off x="395288" y="1801813"/>
          <a:ext cx="8353425" cy="4581217"/>
        </p:xfrm>
        <a:graphic>
          <a:graphicData uri="http://schemas.openxmlformats.org/drawingml/2006/table">
            <a:tbl>
              <a:tblPr/>
              <a:tblGrid>
                <a:gridCol w="1760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3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Resultados S48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Carga viral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84" charset="-128"/>
                          <a:cs typeface="+mn-cs"/>
                        </a:rPr>
                        <a:t>N respondedores/N estudiados </a:t>
                      </a:r>
                      <a:endParaRPr kumimoji="0" lang="es-AR" sz="14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84" charset="-128"/>
                        <a:cs typeface="+mn-cs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≤ 100,000 c/ml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253/280 (90.4%) </a:t>
                      </a:r>
                    </a:p>
                  </a:txBody>
                  <a:tcPr marL="9525" marR="9525" marT="91376" marB="913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238/288 (82.6%) </a:t>
                      </a:r>
                    </a:p>
                  </a:txBody>
                  <a:tcPr marL="9525" marR="9525" marT="91376" marB="913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 100,000 c/ml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111/134 (82.8%)</a:t>
                      </a:r>
                    </a:p>
                  </a:txBody>
                  <a:tcPr marL="9525" marR="9525" marT="91376" marB="913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100/131 (76.3%) </a:t>
                      </a: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525" marR="9525" marT="91376" marB="91376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Recuento de CD4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</a:t>
                      </a: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200/mm</a:t>
                      </a:r>
                      <a:r>
                        <a:rPr kumimoji="0" lang="es-A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endParaRPr kumimoji="0" lang="es-AR" sz="1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319/357 (89.4%)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290/357 (81.2%)</a:t>
                      </a: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200/mm</a:t>
                      </a:r>
                      <a:r>
                        <a:rPr kumimoji="0" lang="es-A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endParaRPr kumimoji="0" lang="es-AR" sz="1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45/57 (78.9%)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48/62 (77.4%)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itchFamily="-84" charset="-128"/>
                          <a:cs typeface="+mn-cs"/>
                        </a:rPr>
                        <a:t>Resultados </a:t>
                      </a:r>
                      <a:r>
                        <a:rPr kumimoji="0" lang="es-A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+mj-lt"/>
                          <a:ea typeface="ＭＳ Ｐゴシック" pitchFamily="-84" charset="-128"/>
                        </a:rPr>
                        <a:t>S144 </a:t>
                      </a:r>
                      <a:endParaRPr kumimoji="0" lang="es-A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+mj-lt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Carga viral</a:t>
                      </a: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≤ 100,000 c/ml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204/280 (73%)</a:t>
                      </a: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185/288 (64%)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 100,000 c/ml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92/134 (69%)</a:t>
                      </a: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80/131 (61%)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Recuento de CD4</a:t>
                      </a: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</a:t>
                      </a: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200/mm</a:t>
                      </a:r>
                      <a:r>
                        <a:rPr kumimoji="0" lang="es-A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endParaRPr kumimoji="0" lang="es-AR" sz="14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262/357 (73%)</a:t>
                      </a: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230/357 (64%)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200/mm</a:t>
                      </a:r>
                      <a:r>
                        <a:rPr kumimoji="0" lang="es-A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34/57 (60%)</a:t>
                      </a:r>
                      <a:endParaRPr kumimoji="0" lang="es-A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35/62 (56%)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3514725" y="6565900"/>
            <a:ext cx="562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 dirty="0" err="1">
                <a:solidFill>
                  <a:srgbClr val="CC3300"/>
                </a:solidFill>
              </a:rPr>
              <a:t>Walmsley</a:t>
            </a:r>
            <a:r>
              <a:rPr lang="en-GB" sz="1200" i="1" dirty="0">
                <a:solidFill>
                  <a:srgbClr val="CC3300"/>
                </a:solidFill>
              </a:rPr>
              <a:t> S. NEJM 2013;369:1807-18; </a:t>
            </a:r>
            <a:r>
              <a:rPr lang="en-GB" sz="1200" i="1" dirty="0" err="1">
                <a:solidFill>
                  <a:srgbClr val="CC3300"/>
                </a:solidFill>
              </a:rPr>
              <a:t>Walmsley</a:t>
            </a:r>
            <a:r>
              <a:rPr lang="en-GB" sz="1200" i="1" dirty="0">
                <a:solidFill>
                  <a:srgbClr val="CC3300"/>
                </a:solidFill>
              </a:rPr>
              <a:t> S. JAIDS </a:t>
            </a:r>
            <a:r>
              <a:rPr lang="en-GB" sz="1200" i="1" dirty="0" smtClean="0">
                <a:solidFill>
                  <a:srgbClr val="CC3300"/>
                </a:solidFill>
              </a:rPr>
              <a:t>2015; 70:515-9 </a:t>
            </a:r>
            <a:endParaRPr lang="en-GB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800" y="1210812"/>
            <a:ext cx="8802688" cy="153035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s-AR" sz="1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Fallo virológico (Definición)</a:t>
            </a:r>
          </a:p>
          <a:p>
            <a:pPr marL="804863" lvl="1" indent="-347663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s-AR" sz="1800" dirty="0" smtClean="0">
                <a:ea typeface="ＭＳ Ｐゴシック" pitchFamily="-1" charset="-128"/>
              </a:rPr>
              <a:t>2  cargas virales consecutivas </a:t>
            </a:r>
            <a:r>
              <a:rPr lang="es-AR" sz="1800" u="sng" dirty="0" smtClean="0">
                <a:ea typeface="ＭＳ Ｐゴシック" pitchFamily="-1" charset="-128"/>
              </a:rPr>
              <a:t>&gt;</a:t>
            </a:r>
            <a:r>
              <a:rPr lang="es-AR" sz="1800" dirty="0" smtClean="0">
                <a:ea typeface="ＭＳ Ｐゴシック" pitchFamily="-1" charset="-128"/>
              </a:rPr>
              <a:t> 50 c/ml, en S24 o posterior</a:t>
            </a:r>
          </a:p>
          <a:p>
            <a:pPr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s-AR" sz="1800" b="1" dirty="0" smtClean="0">
                <a:latin typeface="+mj-lt"/>
                <a:ea typeface="ＭＳ Ｐゴシック" pitchFamily="-1" charset="-128"/>
              </a:rPr>
              <a:t>Criterios para testear resistencia</a:t>
            </a:r>
          </a:p>
          <a:p>
            <a:pPr lvl="1">
              <a:spcBef>
                <a:spcPts val="0"/>
              </a:spcBef>
              <a:defRPr/>
            </a:pPr>
            <a:r>
              <a:rPr lang="es-AR" sz="1600" dirty="0" smtClean="0">
                <a:ea typeface="ＭＳ Ｐゴシック" pitchFamily="-1" charset="-128"/>
              </a:rPr>
              <a:t>Todos  los pacientes con fallo virológico definido por el protocolo  (PDVF)</a:t>
            </a:r>
          </a:p>
          <a:p>
            <a:pPr lvl="1">
              <a:spcBef>
                <a:spcPts val="0"/>
              </a:spcBef>
              <a:defRPr/>
            </a:pPr>
            <a:r>
              <a:rPr lang="es-AR" sz="1600" dirty="0" err="1" smtClean="0">
                <a:ea typeface="ＭＳ Ｐゴシック" pitchFamily="-1" charset="-128"/>
              </a:rPr>
              <a:t>Genotipado</a:t>
            </a:r>
            <a:r>
              <a:rPr lang="es-AR" sz="1600" dirty="0" smtClean="0">
                <a:ea typeface="ＭＳ Ｐゴシック" pitchFamily="-1" charset="-128"/>
              </a:rPr>
              <a:t> de </a:t>
            </a:r>
            <a:r>
              <a:rPr lang="es-AR" sz="1600" dirty="0" err="1" smtClean="0">
                <a:ea typeface="ＭＳ Ｐゴシック" pitchFamily="-1" charset="-128"/>
              </a:rPr>
              <a:t>transcriptasa</a:t>
            </a:r>
            <a:r>
              <a:rPr lang="es-AR" sz="1600" dirty="0" smtClean="0">
                <a:ea typeface="ＭＳ Ｐゴシック" pitchFamily="-1" charset="-128"/>
              </a:rPr>
              <a:t> reversa e integrase en el basal y primera </a:t>
            </a:r>
            <a:r>
              <a:rPr lang="es-ES" sz="1600" dirty="0" smtClean="0"/>
              <a:t>muestra </a:t>
            </a:r>
            <a:r>
              <a:rPr lang="es-AR" sz="1600" dirty="0" smtClean="0">
                <a:ea typeface="ＭＳ Ｐゴシック" pitchFamily="-1" charset="-128"/>
              </a:rPr>
              <a:t>ante la sospecha de fallo virológico </a:t>
            </a:r>
          </a:p>
        </p:txBody>
      </p:sp>
      <p:graphicFrame>
        <p:nvGraphicFramePr>
          <p:cNvPr id="210094" name="Group 17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74212137"/>
              </p:ext>
            </p:extLst>
          </p:nvPr>
        </p:nvGraphicFramePr>
        <p:xfrm>
          <a:off x="250825" y="3145297"/>
          <a:ext cx="8780463" cy="2683555"/>
        </p:xfrm>
        <a:graphic>
          <a:graphicData uri="http://schemas.openxmlformats.org/drawingml/2006/table">
            <a:tbl>
              <a:tblPr/>
              <a:tblGrid>
                <a:gridCol w="301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96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84" charset="0"/>
                        <a:ea typeface="ＭＳ Ｐゴシック" pitchFamily="-8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ABC/3TC , N = 414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TDF/FTC/EFV, N = 419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s-A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D0-S48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S48-96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S96-144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D0-S48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S48-96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S96-144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PDVF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18 (4.3%)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 (4.1%)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Genotipo de </a:t>
                      </a:r>
                      <a:r>
                        <a:rPr kumimoji="0" lang="es-AR" sz="12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integrasa</a:t>
                      </a: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al basal </a:t>
                      </a:r>
                      <a:b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</a:b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y al tiempo del PDVF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Mutaciones emergentes de </a:t>
                      </a:r>
                      <a:r>
                        <a:rPr kumimoji="0" lang="es-AR" sz="12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integrasa</a:t>
                      </a:r>
                      <a:endParaRPr kumimoji="0" lang="es-A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lang="es-AR" sz="1200" b="1" noProof="0" dirty="0" smtClean="0">
                          <a:solidFill>
                            <a:srgbClr val="000066"/>
                          </a:solidFill>
                          <a:ea typeface="ＭＳ Ｐゴシック" pitchFamily="-1" charset="-128"/>
                        </a:rPr>
                        <a:t>Genotipo de </a:t>
                      </a:r>
                      <a:r>
                        <a:rPr lang="es-AR" sz="1200" b="1" noProof="0" dirty="0" err="1" smtClean="0">
                          <a:solidFill>
                            <a:srgbClr val="000066"/>
                          </a:solidFill>
                          <a:ea typeface="ＭＳ Ｐゴシック" pitchFamily="-1" charset="-128"/>
                        </a:rPr>
                        <a:t>transcriptasa</a:t>
                      </a:r>
                      <a:r>
                        <a:rPr lang="es-AR" sz="1200" b="1" noProof="0" dirty="0" smtClean="0">
                          <a:solidFill>
                            <a:srgbClr val="000066"/>
                          </a:solidFill>
                          <a:ea typeface="ＭＳ Ｐゴシック" pitchFamily="-1" charset="-128"/>
                        </a:rPr>
                        <a:t> reversa </a:t>
                      </a:r>
                      <a:br>
                        <a:rPr lang="es-AR" sz="1200" b="1" noProof="0" dirty="0" smtClean="0">
                          <a:solidFill>
                            <a:srgbClr val="000066"/>
                          </a:solidFill>
                          <a:ea typeface="ＭＳ Ｐゴシック" pitchFamily="-1" charset="-128"/>
                        </a:rPr>
                      </a:b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al basal y al tiempo de  PDVF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Mutaciones  emergentes a INTR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Mutaciones  emergentes a INNTR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 (K65R)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2***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736" name="ZoneTexte 10"/>
          <p:cNvSpPr txBox="1">
            <a:spLocks noChangeArrowheads="1"/>
          </p:cNvSpPr>
          <p:nvPr/>
        </p:nvSpPr>
        <p:spPr bwMode="auto">
          <a:xfrm>
            <a:off x="234043" y="5933173"/>
            <a:ext cx="776763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/>
            <a:r>
              <a:rPr lang="es-AR" sz="1100" dirty="0" smtClean="0">
                <a:solidFill>
                  <a:srgbClr val="000066"/>
                </a:solidFill>
              </a:rPr>
              <a:t>* Polimorfismo E157Q/P en 1 paciente sin cambios en el genotipo</a:t>
            </a:r>
          </a:p>
          <a:p>
            <a:pPr defTabSz="914400"/>
            <a:r>
              <a:rPr lang="es-AR" sz="1100" dirty="0" smtClean="0">
                <a:solidFill>
                  <a:srgbClr val="000066"/>
                </a:solidFill>
              </a:rPr>
              <a:t>** N = 1 con K101E, N = 1 con K103N, N = 1 con G190A, N = 1 con K103N + G190A ; **** N = 2 con K103K/N</a:t>
            </a:r>
            <a:endParaRPr lang="es-AR" sz="1100" dirty="0">
              <a:solidFill>
                <a:srgbClr val="000066"/>
              </a:solidFill>
            </a:endParaRPr>
          </a:p>
        </p:txBody>
      </p:sp>
      <p:sp>
        <p:nvSpPr>
          <p:cNvPr id="28737" name="Rectangle 20"/>
          <p:cNvSpPr>
            <a:spLocks noChangeArrowheads="1"/>
          </p:cNvSpPr>
          <p:nvPr/>
        </p:nvSpPr>
        <p:spPr bwMode="auto">
          <a:xfrm>
            <a:off x="2945681" y="2798089"/>
            <a:ext cx="3628879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algn="ctr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</a:pPr>
            <a:r>
              <a:rPr lang="es-AR" b="1" dirty="0" smtClean="0">
                <a:solidFill>
                  <a:srgbClr val="CC3300"/>
                </a:solidFill>
                <a:latin typeface="Calibri" pitchFamily="34" charset="0"/>
              </a:rPr>
              <a:t>Resistencia al fallo </a:t>
            </a:r>
            <a:r>
              <a:rPr lang="es-AR" b="1" dirty="0" err="1" smtClean="0">
                <a:solidFill>
                  <a:srgbClr val="CC3300"/>
                </a:solidFill>
                <a:latin typeface="Calibri" pitchFamily="34" charset="0"/>
              </a:rPr>
              <a:t>virologico</a:t>
            </a:r>
            <a:r>
              <a:rPr lang="es-AR" b="1" dirty="0" smtClean="0">
                <a:solidFill>
                  <a:srgbClr val="CC3300"/>
                </a:solidFill>
                <a:latin typeface="Calibri" pitchFamily="34" charset="0"/>
              </a:rPr>
              <a:t> (PDVF)</a:t>
            </a:r>
            <a:endParaRPr lang="es-AR" b="1" dirty="0">
              <a:solidFill>
                <a:srgbClr val="CC3300"/>
              </a:solidFill>
              <a:latin typeface="Calibri" pitchFamily="34" charset="0"/>
            </a:endParaRPr>
          </a:p>
        </p:txBody>
      </p:sp>
      <p:sp>
        <p:nvSpPr>
          <p:cNvPr id="2873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3" cy="1106488"/>
          </a:xfrm>
        </p:spPr>
        <p:txBody>
          <a:bodyPr/>
          <a:lstStyle/>
          <a:p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 SINGLE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DTG + ABC/3TC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TDF/FTC/EFV QD</a:t>
            </a:r>
            <a:endParaRPr lang="en-GB" sz="3200" dirty="0" smtClean="0">
              <a:ea typeface="ＭＳ Ｐゴシック" pitchFamily="34" charset="-128"/>
            </a:endParaRPr>
          </a:p>
        </p:txBody>
      </p:sp>
      <p:grpSp>
        <p:nvGrpSpPr>
          <p:cNvPr id="2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2874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28742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990600" y="641985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3300"/>
                </a:solidFill>
              </a:rPr>
              <a:t>Walmsley</a:t>
            </a:r>
            <a:r>
              <a:rPr lang="fr-FR" sz="1200" i="1" dirty="0">
                <a:solidFill>
                  <a:srgbClr val="CC3300"/>
                </a:solidFill>
              </a:rPr>
              <a:t> S, ICAAC 2012, Abs.H556b ; </a:t>
            </a:r>
            <a:r>
              <a:rPr lang="en-GB" sz="1200" i="1" dirty="0" err="1">
                <a:solidFill>
                  <a:srgbClr val="CC3300"/>
                </a:solidFill>
              </a:rPr>
              <a:t>Walmsley</a:t>
            </a:r>
            <a:r>
              <a:rPr lang="en-GB" sz="1200" i="1" dirty="0">
                <a:solidFill>
                  <a:srgbClr val="CC3300"/>
                </a:solidFill>
              </a:rPr>
              <a:t> S. NEJM 2013;369:807-18 </a:t>
            </a:r>
            <a:r>
              <a:rPr lang="fr-FR" sz="1200" i="1" dirty="0" smtClean="0">
                <a:solidFill>
                  <a:srgbClr val="CC3300"/>
                </a:solidFill>
              </a:rPr>
              <a:t>; </a:t>
            </a:r>
            <a:br>
              <a:rPr lang="fr-FR" sz="1200" i="1" dirty="0" smtClean="0">
                <a:solidFill>
                  <a:srgbClr val="CC3300"/>
                </a:solidFill>
              </a:rPr>
            </a:br>
            <a:r>
              <a:rPr lang="en-GB" sz="1200" i="1" dirty="0" err="1" smtClean="0">
                <a:solidFill>
                  <a:srgbClr val="CC3300"/>
                </a:solidFill>
              </a:rPr>
              <a:t>Pappa</a:t>
            </a:r>
            <a:r>
              <a:rPr lang="en-GB" sz="1200" i="1" dirty="0" smtClean="0">
                <a:solidFill>
                  <a:srgbClr val="CC3300"/>
                </a:solidFill>
              </a:rPr>
              <a:t> </a:t>
            </a:r>
            <a:r>
              <a:rPr lang="en-GB" sz="1200" i="1" dirty="0">
                <a:solidFill>
                  <a:srgbClr val="CC3300"/>
                </a:solidFill>
              </a:rPr>
              <a:t>K. ICAAC 2014, Abs. H-</a:t>
            </a:r>
            <a:r>
              <a:rPr lang="en-GB" sz="1200" i="1" dirty="0" smtClean="0">
                <a:solidFill>
                  <a:srgbClr val="CC3300"/>
                </a:solidFill>
              </a:rPr>
              <a:t>647a ; </a:t>
            </a:r>
            <a:r>
              <a:rPr lang="en-GB" sz="1200" i="1" dirty="0" err="1" smtClean="0">
                <a:solidFill>
                  <a:srgbClr val="CC3300"/>
                </a:solidFill>
              </a:rPr>
              <a:t>Walmsley</a:t>
            </a:r>
            <a:r>
              <a:rPr lang="en-GB" sz="1200" i="1" dirty="0" smtClean="0">
                <a:solidFill>
                  <a:srgbClr val="CC3300"/>
                </a:solidFill>
              </a:rPr>
              <a:t> S. JAIDS 2015; 70:515-9</a:t>
            </a:r>
            <a:endParaRPr 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665246"/>
              </p:ext>
            </p:extLst>
          </p:nvPr>
        </p:nvGraphicFramePr>
        <p:xfrm>
          <a:off x="381000" y="1600201"/>
          <a:ext cx="8405813" cy="4924626"/>
        </p:xfrm>
        <a:graphic>
          <a:graphicData uri="http://schemas.openxmlformats.org/drawingml/2006/table">
            <a:tbl>
              <a:tblPr/>
              <a:tblGrid>
                <a:gridCol w="500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1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3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7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DTG + ABC/3TC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TDF/FTC/EFV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Eventos adversos causantes de discontinuación de la droga en estudio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 (2.4%)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42 (10.0%)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Trastornos psiquiátricos,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Trastornos del sistema nervioso,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Trastornos de piel y tejido celular subcutáneo,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Trastorno gastrointestinales,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Trastornos generales, 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984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Eventos adversos of grade 2-4 in </a:t>
                      </a:r>
                      <a:r>
                        <a:rPr kumimoji="0" lang="es-AR" sz="1200" b="1" i="0" u="sng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&gt;</a:t>
                      </a: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3% </a:t>
                      </a:r>
                      <a:r>
                        <a:rPr kumimoji="0" lang="es-E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en ninguno de los grupos</a:t>
                      </a:r>
                      <a:endParaRPr kumimoji="0" lang="es-A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Bronquitis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Diarrea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Insomnio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Ansiedad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Depresion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Cefalea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Mareos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798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Rash</a:t>
                      </a:r>
                      <a:endParaRPr kumimoji="0" lang="es-AR" sz="12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81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Aumento de ALT, grado 2-4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81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Aumento de AST, grado 2-4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30817" name="Espace réservé du contenu 2"/>
          <p:cNvSpPr txBox="1">
            <a:spLocks/>
          </p:cNvSpPr>
          <p:nvPr/>
        </p:nvSpPr>
        <p:spPr bwMode="auto">
          <a:xfrm>
            <a:off x="39688" y="1179513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 eaLnBrk="0" hangingPunct="0">
              <a:lnSpc>
                <a:spcPts val="2275"/>
              </a:lnSpc>
              <a:buClr>
                <a:srgbClr val="CC3300"/>
              </a:buClr>
              <a:buFont typeface="Wingdings" pitchFamily="2" charset="2"/>
              <a:buNone/>
            </a:pPr>
            <a:r>
              <a:rPr lang="es-AR" sz="2400" b="1" dirty="0" smtClean="0">
                <a:solidFill>
                  <a:srgbClr val="CC3300"/>
                </a:solidFill>
                <a:latin typeface="Calibri" pitchFamily="34" charset="0"/>
              </a:rPr>
              <a:t>Eventos adversos y anormalidades de laboratorio a semana 48</a:t>
            </a:r>
            <a:endParaRPr lang="es-AR" dirty="0">
              <a:solidFill>
                <a:srgbClr val="CC3300"/>
              </a:solidFill>
            </a:endParaRPr>
          </a:p>
        </p:txBody>
      </p:sp>
      <p:sp>
        <p:nvSpPr>
          <p:cNvPr id="30818" name="ZoneTexte 69"/>
          <p:cNvSpPr txBox="1">
            <a:spLocks noChangeArrowheads="1"/>
          </p:cNvSpPr>
          <p:nvPr/>
        </p:nvSpPr>
        <p:spPr bwMode="auto">
          <a:xfrm>
            <a:off x="5670550" y="6565900"/>
            <a:ext cx="3473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3300"/>
                </a:solidFill>
              </a:rPr>
              <a:t>Walmsley S. NEJM 2013;369:1807-18</a:t>
            </a:r>
          </a:p>
        </p:txBody>
      </p:sp>
      <p:sp>
        <p:nvSpPr>
          <p:cNvPr id="3081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1613" cy="1106488"/>
          </a:xfrm>
        </p:spPr>
        <p:txBody>
          <a:bodyPr/>
          <a:lstStyle/>
          <a:p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Estudio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 SINGLE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DTG + ABC/3TC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TDF/FTC/EFV QD</a:t>
            </a:r>
            <a:endParaRPr lang="en-GB" sz="3200" dirty="0" smtClean="0">
              <a:ea typeface="ＭＳ Ｐゴシック" pitchFamily="34" charset="-128"/>
            </a:endParaRPr>
          </a:p>
        </p:txBody>
      </p:sp>
      <p:grpSp>
        <p:nvGrpSpPr>
          <p:cNvPr id="2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3082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  <p:sp>
          <p:nvSpPr>
            <p:cNvPr id="30822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</a:rPr>
                <a:t>SINGLE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5125</TotalTime>
  <Words>1482</Words>
  <Application>Microsoft Office PowerPoint</Application>
  <PresentationFormat>Affichage à l'écran (4:3)</PresentationFormat>
  <Paragraphs>528</Paragraphs>
  <Slides>12</Slides>
  <Notes>9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</vt:lpstr>
      <vt:lpstr>ＭＳ Ｐゴシック</vt:lpstr>
      <vt:lpstr>Symbol</vt:lpstr>
      <vt:lpstr>Trebuchet MS</vt:lpstr>
      <vt:lpstr>Wingdings</vt:lpstr>
      <vt:lpstr>ARV_trials_2014</vt:lpstr>
      <vt:lpstr>Feuille de calcul</vt:lpstr>
      <vt:lpstr>Comparación de inhibidores de la integrasa vs EFV</vt:lpstr>
      <vt:lpstr>Estudio SINGLE: DTG + ABC/3TC vs TDF/FTC/EFV QD</vt:lpstr>
      <vt:lpstr>Estudio SINGLE: DTG + ABC/3TC vs TDF/FTC/EFV QD</vt:lpstr>
      <vt:lpstr>Estudio SINGLE: DTG + ABC/3TC vs TDF/FTC/EFV QD</vt:lpstr>
      <vt:lpstr>Estudio SINGLE: DTG + ABC/3TC vs TDF/FTC/EFV QD</vt:lpstr>
      <vt:lpstr>Estudio SINGLE: DTG + ABC/3TC vs TDF/FTC/EFV QD</vt:lpstr>
      <vt:lpstr>Estudio SINGLE: DTG + ABC/3TC vs TDF/FTC/EFV QD</vt:lpstr>
      <vt:lpstr>Estudio SINGLE: DTG + ABC/3TC vs TDF/FTC/EFV QD</vt:lpstr>
      <vt:lpstr>Estudio SINGLE: DTG + ABC/3TC vs TDF/FTC/EFV QD</vt:lpstr>
      <vt:lpstr>Estudio SINGLE: DTG + ABC/3TC vs TDF/FTC/EFV QD</vt:lpstr>
      <vt:lpstr>Estudio SINGLE: DTG + ABC/3TC vs TDF/FTC/EFV QD</vt:lpstr>
      <vt:lpstr>Estudio SINGLE: DTG + ABC/3TC vs TDF/FTC/EFV QD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Pilar</cp:lastModifiedBy>
  <cp:revision>190</cp:revision>
  <dcterms:created xsi:type="dcterms:W3CDTF">2014-09-16T06:44:29Z</dcterms:created>
  <dcterms:modified xsi:type="dcterms:W3CDTF">2016-02-01T11:51:33Z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F9AAB4AA-7B6F-41CA-8061-201668AACE06</vt:lpwstr>
  </property>
  <property fmtid="{D5CDD505-2E9C-101B-9397-08002B2CF9AE}" pid="3" name="ArticulatePath">
    <vt:lpwstr>AEI_ARV trials naive MAJ 2014-SINGLE-v01</vt:lpwstr>
  </property>
</Properties>
</file>