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91" r:id="rId2"/>
    <p:sldId id="388" r:id="rId3"/>
    <p:sldId id="389" r:id="rId4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C808392-7FB0-4D3E-81DC-DA9A4CA630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617520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C5CDC01-7C5E-4073-A786-07CB3D081C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691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71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73" tIns="49986" rIns="99973" bIns="49986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717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44" tIns="46021" rIns="92044" bIns="46021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40516F0A-7AF5-4B7C-98DD-D9CE4B507FAD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8A9F852F-C1A6-476A-A6F4-A0EC9D6D4E80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819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4C19134-D412-4689-B257-0B2CE26F25CC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63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68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32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RAL-containing regimen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Canadian Study</a:t>
            </a:r>
          </a:p>
          <a:p>
            <a:pPr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CHEER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Montreal Study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EASIER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SWITCHMRK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SPIRAL</a:t>
            </a:r>
          </a:p>
          <a:p>
            <a:pPr>
              <a:buClr>
                <a:schemeClr val="accent3">
                  <a:lumMod val="65000"/>
                </a:schemeClr>
              </a:buClr>
              <a:defRPr/>
            </a:pPr>
            <a:r>
              <a:rPr lang="en-US" sz="2800" b="1" dirty="0" smtClean="0">
                <a:solidFill>
                  <a:schemeClr val="accent3">
                    <a:lumMod val="6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Switch ER</a:t>
            </a:r>
            <a:endParaRPr lang="fr-FR" sz="2800" b="1" dirty="0" smtClean="0">
              <a:solidFill>
                <a:schemeClr val="accent3">
                  <a:lumMod val="6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CHEER Study: Switch ENF to RAL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247775"/>
            <a:ext cx="9024938" cy="5303838"/>
          </a:xfrm>
        </p:spPr>
        <p:txBody>
          <a:bodyPr/>
          <a:lstStyle/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Pilot, open-label study</a:t>
            </a:r>
            <a:b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</a:br>
            <a:endParaRPr lang="en-GB" sz="2200" smtClean="0">
              <a:solidFill>
                <a:srgbClr val="000066"/>
              </a:solidFill>
              <a:ea typeface="ＭＳ Ｐゴシック" pitchFamily="-1" charset="-128"/>
            </a:endParaRPr>
          </a:p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52 adults on salvage therapy with enfuvirtide-based regimen </a:t>
            </a:r>
            <a:b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and HIV-1 RNA &lt; 75 c/mL (bDNA) or &lt; 50 c/mL (PCR) for at least </a:t>
            </a:r>
            <a:b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6 months</a:t>
            </a:r>
            <a:b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</a:br>
            <a:endParaRPr lang="en-GB" sz="2200" smtClean="0">
              <a:solidFill>
                <a:srgbClr val="000066"/>
              </a:solidFill>
              <a:ea typeface="ＭＳ Ｐゴシック" pitchFamily="-1" charset="-128"/>
            </a:endParaRPr>
          </a:p>
          <a:p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Switch of enfuvirtide to RAL 400 mg bid, the remainder of the salvage regimen being unchanged. At the time of the switch: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Mean length of time on prior ARV therapy: 15 years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ENF had been administered for a median of 2.7 years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Salvage regimen containing a PI/r in 47 patients (90%)</a:t>
            </a:r>
          </a:p>
          <a:p>
            <a:pPr lvl="1"/>
            <a:r>
              <a:rPr lang="en-GB" sz="2000" smtClean="0">
                <a:ea typeface="ＭＳ Ｐゴシック" pitchFamily="-1" charset="-128"/>
              </a:rPr>
              <a:t>Baseline CD4 cell count: 377/mm</a:t>
            </a:r>
            <a:r>
              <a:rPr lang="en-GB" sz="2000" baseline="30000" smtClean="0">
                <a:ea typeface="ＭＳ Ｐゴシック" pitchFamily="-1" charset="-128"/>
              </a:rPr>
              <a:t>3</a:t>
            </a:r>
          </a:p>
        </p:txBody>
      </p:sp>
      <p:sp>
        <p:nvSpPr>
          <p:cNvPr id="410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Towner W, JAIDS 20009;51:367-73</a:t>
            </a:r>
          </a:p>
        </p:txBody>
      </p:sp>
      <p:sp>
        <p:nvSpPr>
          <p:cNvPr id="410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CHEER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CHEER Study: Switch ENF to RAL</a:t>
            </a:r>
          </a:p>
        </p:txBody>
      </p:sp>
      <p:sp>
        <p:nvSpPr>
          <p:cNvPr id="223235" name="Espace réservé du contenu 2"/>
          <p:cNvSpPr>
            <a:spLocks noGrp="1"/>
          </p:cNvSpPr>
          <p:nvPr>
            <p:ph idx="1"/>
          </p:nvPr>
        </p:nvSpPr>
        <p:spPr>
          <a:xfrm>
            <a:off x="50800" y="1219200"/>
            <a:ext cx="9024938" cy="53038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200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</a:t>
            </a: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 and immunologic outcomes at week 24 (intent-to-treat analysis)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000" dirty="0" smtClean="0">
                <a:ea typeface="ＭＳ Ｐゴシック" pitchFamily="34" charset="-128"/>
              </a:rPr>
              <a:t>HIV-1 RNA below the limit of quantification, N = 49 (94%)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000" dirty="0" smtClean="0">
                <a:ea typeface="ＭＳ Ｐゴシック" pitchFamily="34" charset="-128"/>
              </a:rPr>
              <a:t>Treatment failures, 	N = 3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1800" dirty="0" smtClean="0">
                <a:ea typeface="ＭＳ Ｐゴシック" pitchFamily="34" charset="-128"/>
              </a:rPr>
              <a:t>Withdrew consent	N = 1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1800" dirty="0" err="1" smtClean="0">
                <a:ea typeface="ＭＳ Ｐゴシック" pitchFamily="34" charset="-128"/>
              </a:rPr>
              <a:t>Virologic</a:t>
            </a:r>
            <a:r>
              <a:rPr lang="en-GB" sz="1800" dirty="0" smtClean="0">
                <a:ea typeface="ＭＳ Ｐゴシック" pitchFamily="34" charset="-128"/>
              </a:rPr>
              <a:t> failure		N = 1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1800" dirty="0" smtClean="0">
                <a:ea typeface="ＭＳ Ｐゴシック" pitchFamily="34" charset="-128"/>
              </a:rPr>
              <a:t>Death			N = 1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2000" dirty="0" smtClean="0">
                <a:ea typeface="ＭＳ Ｐゴシック" pitchFamily="34" charset="-128"/>
              </a:rPr>
              <a:t>Average CD4 cell count change: + 32/mm</a:t>
            </a:r>
            <a:r>
              <a:rPr lang="en-GB" sz="2000" baseline="30000" dirty="0" smtClean="0">
                <a:ea typeface="ＭＳ Ｐゴシック" pitchFamily="34" charset="-128"/>
              </a:rPr>
              <a:t>3</a:t>
            </a:r>
            <a:br>
              <a:rPr lang="en-GB" sz="2000" baseline="30000" dirty="0" smtClean="0">
                <a:ea typeface="ＭＳ Ｐゴシック" pitchFamily="34" charset="-128"/>
              </a:rPr>
            </a:br>
            <a:endParaRPr lang="en-GB" sz="2000" baseline="300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No grade 3 or 4 laboratory abnormalities</a:t>
            </a:r>
            <a:b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GB" sz="22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No adverse event leading to discontinuation of RAL</a:t>
            </a:r>
            <a:b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GB" sz="22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Patient treatment satisfaction significantly improved on RAL</a:t>
            </a:r>
            <a:b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endParaRPr lang="en-GB" sz="2200" dirty="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400" b="1" dirty="0" smtClean="0">
                <a:latin typeface="+mj-lt"/>
                <a:ea typeface="ＭＳ Ｐゴシック" pitchFamily="34" charset="-128"/>
              </a:rPr>
              <a:t>Conclusion: </a:t>
            </a: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replacing ENF with RAL in treatment-experienced </a:t>
            </a:r>
            <a:b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HIV-infected patients with sustained viral suppression is safe and efficacious</a:t>
            </a: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Towner W, JAIDS 20009;51:367-73</a:t>
            </a:r>
          </a:p>
        </p:txBody>
      </p:sp>
      <p:sp>
        <p:nvSpPr>
          <p:cNvPr id="512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CHEER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7901</TotalTime>
  <Words>76</Words>
  <Application>Microsoft Office PowerPoint</Application>
  <PresentationFormat>Affichage à l'écran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RAL-containing regimen</vt:lpstr>
      <vt:lpstr>CHEER Study: Switch ENF to RAL</vt:lpstr>
      <vt:lpstr>CHEER Study: Switch ENF to RAL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250</cp:revision>
  <dcterms:created xsi:type="dcterms:W3CDTF">2011-03-08T09:11:08Z</dcterms:created>
  <dcterms:modified xsi:type="dcterms:W3CDTF">2018-03-22T13:26:06Z</dcterms:modified>
  <cp:category>www.aei.fr</cp:category>
</cp:coreProperties>
</file>