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857" r:id="rId2"/>
    <p:sldId id="690" r:id="rId3"/>
    <p:sldId id="707" r:id="rId4"/>
    <p:sldId id="856" r:id="rId5"/>
    <p:sldId id="693" r:id="rId6"/>
    <p:sldId id="694" r:id="rId7"/>
    <p:sldId id="697" r:id="rId8"/>
    <p:sldId id="696" r:id="rId9"/>
  </p:sldIdLst>
  <p:sldSz cx="9144000" cy="6858000" type="screen4x3"/>
  <p:notesSz cx="7099300" cy="10234613"/>
  <p:custDataLst>
    <p:tags r:id="rId12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8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8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8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8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8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3300"/>
    <a:srgbClr val="C0C0C0"/>
    <a:srgbClr val="006600"/>
    <a:srgbClr val="0066FF"/>
    <a:srgbClr val="3399FF"/>
    <a:srgbClr val="CC00FF"/>
    <a:srgbClr val="6600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389" autoAdjust="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3300" y="-918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200" d="100"/>
        <a:sy n="200" d="100"/>
      </p:scale>
      <p:origin x="0" y="82104"/>
    </p:cViewPr>
  </p:sorterViewPr>
  <p:notesViewPr>
    <p:cSldViewPr snapToGrid="0" snapToObjects="1" showGuides="1">
      <p:cViewPr>
        <p:scale>
          <a:sx n="66" d="100"/>
          <a:sy n="66" d="100"/>
        </p:scale>
        <p:origin x="-3872" y="-105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</a:defRPr>
            </a:lvl1pPr>
          </a:lstStyle>
          <a:p>
            <a:fld id="{7E836AB7-6E64-4164-B0E5-E3C825A4CB36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638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92" tIns="49996" rIns="99992" bIns="49996"/>
          <a:lstStyle/>
          <a:p>
            <a:pPr defTabSz="1000125">
              <a:defRPr/>
            </a:pPr>
            <a:r>
              <a:rPr lang="fr-FR" sz="1400" i="0" dirty="0">
                <a:solidFill>
                  <a:schemeClr val="tx1"/>
                </a:solidFill>
                <a:latin typeface="Trebuchet MS" pitchFamily="-109" charset="0"/>
                <a:ea typeface="ＭＳ Ｐゴシック" pitchFamily="-109" charset="-128"/>
                <a:cs typeface="ＭＳ Ｐゴシック" pitchFamily="-109" charset="-128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411685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</a:defRPr>
            </a:lvl1pPr>
          </a:lstStyle>
          <a:p>
            <a:fld id="{B57E8482-7A21-4BD5-ACB0-702807E4A08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741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92" tIns="49996" rIns="99992" bIns="49996"/>
          <a:lstStyle/>
          <a:p>
            <a:pPr defTabSz="1000125">
              <a:defRPr/>
            </a:pPr>
            <a:r>
              <a:rPr lang="fr-FR" sz="1400" i="0" dirty="0">
                <a:solidFill>
                  <a:schemeClr val="tx1"/>
                </a:solidFill>
                <a:latin typeface="Trebuchet MS" pitchFamily="-109" charset="0"/>
                <a:ea typeface="ＭＳ Ｐゴシック" pitchFamily="-109" charset="-128"/>
                <a:cs typeface="ＭＳ Ｐゴシック" pitchFamily="-109" charset="-128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76182974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ea typeface="ＭＳ Ｐゴシック" charset="-128"/>
            </a:endParaRPr>
          </a:p>
        </p:txBody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1"/>
            <a:ext cx="3321050" cy="292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83" tIns="49991" rIns="99983" bIns="49991"/>
          <a:lstStyle/>
          <a:p>
            <a:pPr defTabSz="1000026"/>
            <a:r>
              <a:rPr lang="fr-FR" sz="14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3741738" y="9429751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3" tIns="46025" rIns="92053" bIns="46025" anchor="b"/>
          <a:lstStyle/>
          <a:p>
            <a:pPr algn="r" defTabSz="922247"/>
            <a:fld id="{9615C112-4E10-4B05-8C4D-4190C30C8760}" type="slidenum">
              <a:rPr lang="fr-FR" sz="1300"/>
              <a:pPr algn="r" defTabSz="922247"/>
              <a:t>1</a:t>
            </a:fld>
            <a:endParaRPr lang="fr-FR" sz="13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92" tIns="49996" rIns="99992" bIns="49996"/>
          <a:lstStyle/>
          <a:p>
            <a:pPr defTabSz="1000125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1" tIns="46030" rIns="92061" bIns="46030" anchor="b"/>
          <a:lstStyle/>
          <a:p>
            <a:pPr algn="r" defTabSz="922338"/>
            <a:fld id="{10F1B737-594B-4D82-8622-4BC4867A678A}" type="slidenum">
              <a:rPr lang="fr-FR" sz="1300" i="0">
                <a:solidFill>
                  <a:schemeClr val="tx1"/>
                </a:solidFill>
              </a:rPr>
              <a:pPr algn="r" defTabSz="922338"/>
              <a:t>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2458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92" tIns="49996" rIns="99992" bIns="49996"/>
          <a:lstStyle/>
          <a:p>
            <a:pPr defTabSz="1000125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458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1" tIns="46030" rIns="92061" bIns="46030" anchor="b"/>
          <a:lstStyle/>
          <a:p>
            <a:pPr algn="r" defTabSz="922338"/>
            <a:fld id="{048F2370-016B-485E-B7E4-8135A0F002BC}" type="slidenum">
              <a:rPr lang="fr-FR" sz="1300" i="0">
                <a:solidFill>
                  <a:schemeClr val="tx1"/>
                </a:solidFill>
              </a:rPr>
              <a:pPr algn="r" defTabSz="922338"/>
              <a:t>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2662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92" tIns="49996" rIns="99992" bIns="49996"/>
          <a:lstStyle/>
          <a:p>
            <a:pPr defTabSz="1000125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662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1" tIns="46030" rIns="92061" bIns="46030" anchor="b"/>
          <a:lstStyle/>
          <a:p>
            <a:pPr algn="r" defTabSz="922338"/>
            <a:fld id="{F423A71E-8B5C-4B17-A034-5226A411DA10}" type="slidenum">
              <a:rPr lang="fr-FR" sz="1300" i="0">
                <a:solidFill>
                  <a:schemeClr val="tx1"/>
                </a:solidFill>
              </a:rPr>
              <a:pPr algn="r" defTabSz="922338"/>
              <a:t>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92" tIns="49996" rIns="99992" bIns="49996"/>
          <a:lstStyle/>
          <a:p>
            <a:pPr defTabSz="1000125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867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1" tIns="46030" rIns="92061" bIns="46030" anchor="b"/>
          <a:lstStyle/>
          <a:p>
            <a:pPr algn="r" defTabSz="922338"/>
            <a:fld id="{6017D111-7F83-41D9-970F-C89D286A005F}" type="slidenum">
              <a:rPr lang="fr-FR" sz="1300" i="0">
                <a:solidFill>
                  <a:schemeClr val="tx1"/>
                </a:solidFill>
              </a:rPr>
              <a:pPr algn="r" defTabSz="922338"/>
              <a:t>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307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92" tIns="49996" rIns="99992" bIns="49996"/>
          <a:lstStyle/>
          <a:p>
            <a:pPr defTabSz="1000125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072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1" tIns="46030" rIns="92061" bIns="46030" anchor="b"/>
          <a:lstStyle/>
          <a:p>
            <a:pPr algn="r" defTabSz="922338"/>
            <a:fld id="{C3DAB9BD-100E-43CB-84CC-72B88E9A01D8}" type="slidenum">
              <a:rPr lang="fr-FR" sz="1300" i="0">
                <a:solidFill>
                  <a:schemeClr val="tx1"/>
                </a:solidFill>
              </a:rPr>
              <a:pPr algn="r" defTabSz="922338"/>
              <a:t>6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327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92" tIns="49996" rIns="99992" bIns="49996"/>
          <a:lstStyle/>
          <a:p>
            <a:pPr defTabSz="1000125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277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1" tIns="46030" rIns="92061" bIns="46030" anchor="b"/>
          <a:lstStyle/>
          <a:p>
            <a:pPr algn="r" defTabSz="922338"/>
            <a:fld id="{7D60198A-F938-46F7-843A-884AB2BF6599}" type="slidenum">
              <a:rPr lang="fr-FR" sz="1300" i="0">
                <a:solidFill>
                  <a:schemeClr val="tx1"/>
                </a:solidFill>
              </a:rPr>
              <a:pPr algn="r" defTabSz="922338"/>
              <a:t>7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348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92" tIns="49996" rIns="99992" bIns="49996"/>
          <a:lstStyle/>
          <a:p>
            <a:pPr defTabSz="1000125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482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1" tIns="46030" rIns="92061" bIns="46030" anchor="b"/>
          <a:lstStyle/>
          <a:p>
            <a:pPr algn="r" defTabSz="922338"/>
            <a:fld id="{D05421B7-72B3-4EC6-AE82-44495449CD5E}" type="slidenum">
              <a:rPr lang="fr-FR" sz="1300" i="0">
                <a:solidFill>
                  <a:schemeClr val="tx1"/>
                </a:solidFill>
              </a:rPr>
              <a:pPr algn="r" defTabSz="922338"/>
              <a:t>8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z="3200" dirty="0" smtClean="0">
                <a:ea typeface="ＭＳ Ｐゴシック" charset="-128"/>
              </a:rPr>
              <a:t>Comparaison des associations fixes d’INTI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b="1" dirty="0" smtClean="0">
                <a:latin typeface="+mj-lt"/>
                <a:ea typeface="ＭＳ Ｐゴシック" charset="-128"/>
              </a:rPr>
              <a:t>ZDV/3TC </a:t>
            </a:r>
            <a:r>
              <a:rPr lang="en-GB" sz="2800" b="1" dirty="0" err="1" smtClean="0">
                <a:latin typeface="+mj-lt"/>
                <a:ea typeface="ＭＳ Ｐゴシック" charset="-128"/>
              </a:rPr>
              <a:t>vs</a:t>
            </a:r>
            <a:r>
              <a:rPr lang="en-GB" sz="2800" b="1" dirty="0" smtClean="0">
                <a:latin typeface="+mj-lt"/>
                <a:ea typeface="ＭＳ Ｐゴシック" charset="-128"/>
              </a:rPr>
              <a:t> TDF + FTC</a:t>
            </a:r>
          </a:p>
          <a:p>
            <a:pPr lvl="1" eaLnBrk="1" hangingPunct="1"/>
            <a:r>
              <a:rPr lang="en-GB" sz="2400" dirty="0" smtClean="0">
                <a:latin typeface="+mj-lt"/>
                <a:ea typeface="ＭＳ Ｐゴシック" charset="-128"/>
              </a:rPr>
              <a:t>Etude 934</a:t>
            </a:r>
          </a:p>
          <a:p>
            <a:pPr eaLnBrk="1" hangingPunct="1"/>
            <a:endParaRPr lang="en-GB" sz="2800" dirty="0" smtClean="0">
              <a:solidFill>
                <a:srgbClr val="000066"/>
              </a:solidFill>
              <a:latin typeface="+mj-lt"/>
              <a:ea typeface="ＭＳ Ｐゴシック" charset="-128"/>
            </a:endParaRPr>
          </a:p>
          <a:p>
            <a:pPr eaLnBrk="1" hangingPunct="1"/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ABC/3TC </a:t>
            </a:r>
            <a:r>
              <a:rPr lang="en-GB" sz="2800" b="1" dirty="0" err="1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 TDF/FTC</a:t>
            </a:r>
          </a:p>
          <a:p>
            <a:pPr lvl="1" eaLnBrk="1" hangingPunct="1"/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Etude HEAT</a:t>
            </a:r>
          </a:p>
          <a:p>
            <a:pPr lvl="1" eaLnBrk="1" hangingPunct="1"/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Etude ACTG A5202</a:t>
            </a:r>
          </a:p>
          <a:p>
            <a:pPr lvl="1" eaLnBrk="1" hangingPunct="1"/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Etude ASSERT</a:t>
            </a:r>
          </a:p>
          <a:p>
            <a:pPr lvl="1" eaLnBrk="1" hangingPunct="1"/>
            <a:endParaRPr lang="en-GB" sz="2400" dirty="0" smtClean="0">
              <a:solidFill>
                <a:srgbClr val="C0C0C0"/>
              </a:solidFill>
              <a:latin typeface="+mj-lt"/>
              <a:ea typeface="ＭＳ Ｐゴシック" charset="-128"/>
            </a:endParaRPr>
          </a:p>
          <a:p>
            <a:pPr eaLnBrk="1" hangingPunct="1"/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TAF </a:t>
            </a:r>
            <a:r>
              <a:rPr lang="en-GB" sz="2800" b="1" dirty="0" err="1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 TDF</a:t>
            </a:r>
          </a:p>
          <a:p>
            <a:pPr lvl="1" eaLnBrk="1" hangingPunct="1"/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Etudes GS-US-292-0104 et </a:t>
            </a:r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GS-US-292-0111</a:t>
            </a:r>
            <a:endParaRPr lang="en-GB" sz="2400" dirty="0">
              <a:solidFill>
                <a:srgbClr val="C0C0C0"/>
              </a:solidFill>
              <a:latin typeface="+mj-lt"/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z="3200" smtClean="0">
                <a:ea typeface="ＭＳ Ｐゴシック" pitchFamily="34" charset="-128"/>
              </a:rPr>
              <a:t>Etude 934 : zidovudine/lamivudine à dose fixe vs ténofovir + emtricitabine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1100138"/>
            <a:ext cx="1811338" cy="57943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sz="2400" b="1" smtClean="0">
                <a:latin typeface="Calibri" pitchFamily="34" charset="0"/>
                <a:ea typeface="ＭＳ Ｐゴシック" pitchFamily="34" charset="-128"/>
              </a:rPr>
              <a:t>Schéma d'étude</a:t>
            </a:r>
          </a:p>
        </p:txBody>
      </p:sp>
      <p:sp>
        <p:nvSpPr>
          <p:cNvPr id="21508" name="Rectangle 9"/>
          <p:cNvSpPr>
            <a:spLocks noChangeArrowheads="1"/>
          </p:cNvSpPr>
          <p:nvPr/>
        </p:nvSpPr>
        <p:spPr bwMode="auto">
          <a:xfrm>
            <a:off x="3454400" y="3781425"/>
            <a:ext cx="796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i="0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254</a:t>
            </a:r>
          </a:p>
        </p:txBody>
      </p:sp>
      <p:sp>
        <p:nvSpPr>
          <p:cNvPr id="21509" name="Line 31"/>
          <p:cNvSpPr>
            <a:spLocks noChangeShapeType="1"/>
          </p:cNvSpPr>
          <p:nvPr/>
        </p:nvSpPr>
        <p:spPr bwMode="auto">
          <a:xfrm flipV="1">
            <a:off x="7038975" y="3141663"/>
            <a:ext cx="1622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1510" name="Line 33"/>
          <p:cNvSpPr>
            <a:spLocks noChangeShapeType="1"/>
          </p:cNvSpPr>
          <p:nvPr/>
        </p:nvSpPr>
        <p:spPr bwMode="auto">
          <a:xfrm flipV="1">
            <a:off x="7038975" y="4149725"/>
            <a:ext cx="1622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3419475" y="2781300"/>
            <a:ext cx="796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i="0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255</a:t>
            </a:r>
          </a:p>
        </p:txBody>
      </p:sp>
      <p:cxnSp>
        <p:nvCxnSpPr>
          <p:cNvPr id="21512" name="Connecteur droit 66"/>
          <p:cNvCxnSpPr>
            <a:cxnSpLocks noChangeShapeType="1"/>
          </p:cNvCxnSpPr>
          <p:nvPr/>
        </p:nvCxnSpPr>
        <p:spPr bwMode="auto">
          <a:xfrm rot="5400000">
            <a:off x="3148807" y="26233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21513" name="ZoneTexte 69"/>
          <p:cNvSpPr txBox="1">
            <a:spLocks noChangeArrowheads="1"/>
          </p:cNvSpPr>
          <p:nvPr/>
        </p:nvSpPr>
        <p:spPr bwMode="auto">
          <a:xfrm>
            <a:off x="6432550" y="6545263"/>
            <a:ext cx="2574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CC0000"/>
                </a:solidFill>
              </a:rPr>
              <a:t>Gallant JE. NEJM 2006;354:251-60</a:t>
            </a:r>
          </a:p>
        </p:txBody>
      </p:sp>
      <p:sp>
        <p:nvSpPr>
          <p:cNvPr id="21514" name="ZoneTexte 71"/>
          <p:cNvSpPr txBox="1">
            <a:spLocks noChangeArrowheads="1"/>
          </p:cNvSpPr>
          <p:nvPr/>
        </p:nvSpPr>
        <p:spPr bwMode="auto">
          <a:xfrm>
            <a:off x="1862138" y="4672013"/>
            <a:ext cx="5607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i="0">
                <a:solidFill>
                  <a:srgbClr val="000066"/>
                </a:solidFill>
              </a:rPr>
              <a:t>Randomisation stratifiée sur le taux de CD4 &lt; ou </a:t>
            </a:r>
            <a:r>
              <a:rPr lang="fr-FR" sz="1600" i="0" u="sng">
                <a:solidFill>
                  <a:srgbClr val="000066"/>
                </a:solidFill>
              </a:rPr>
              <a:t>&gt;</a:t>
            </a:r>
            <a:r>
              <a:rPr lang="fr-FR" sz="1600" i="0">
                <a:solidFill>
                  <a:srgbClr val="000066"/>
                </a:solidFill>
              </a:rPr>
              <a:t> 200/mm</a:t>
            </a:r>
            <a:r>
              <a:rPr lang="fr-FR" sz="1600" i="0" baseline="300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21515" name="Espace réservé du contenu 2"/>
          <p:cNvSpPr>
            <a:spLocks/>
          </p:cNvSpPr>
          <p:nvPr/>
        </p:nvSpPr>
        <p:spPr bwMode="auto">
          <a:xfrm>
            <a:off x="50800" y="5013325"/>
            <a:ext cx="902493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fr-FR" sz="2400" b="1" i="0">
                <a:solidFill>
                  <a:srgbClr val="CC3300"/>
                </a:solidFill>
                <a:latin typeface="Calibri" pitchFamily="34" charset="0"/>
              </a:rPr>
              <a:t>Objectif</a:t>
            </a:r>
          </a:p>
          <a:p>
            <a:pPr marL="800100" lvl="1" indent="-3429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fr-FR" sz="1800" i="0">
                <a:solidFill>
                  <a:srgbClr val="000066"/>
                </a:solidFill>
              </a:rPr>
              <a:t>Non infériorité de TDF + FTC + EFV vs ZDV/3TC + EFV à S48 : </a:t>
            </a:r>
            <a:br>
              <a:rPr lang="fr-FR" sz="1800" i="0">
                <a:solidFill>
                  <a:srgbClr val="000066"/>
                </a:solidFill>
              </a:rPr>
            </a:br>
            <a:r>
              <a:rPr lang="fr-FR" sz="1800" i="0">
                <a:solidFill>
                  <a:srgbClr val="000066"/>
                </a:solidFill>
              </a:rPr>
              <a:t>% ARN VIH &lt; 400 c/ml, algorithme TLOVR (borne inférieure de l'IC 95 % </a:t>
            </a:r>
            <a:br>
              <a:rPr lang="fr-FR" sz="1800" i="0">
                <a:solidFill>
                  <a:srgbClr val="000066"/>
                </a:solidFill>
              </a:rPr>
            </a:br>
            <a:r>
              <a:rPr lang="fr-FR" sz="1800" i="0">
                <a:solidFill>
                  <a:srgbClr val="000066"/>
                </a:solidFill>
              </a:rPr>
              <a:t>de la différence = -13 %, puissance de 85 %)</a:t>
            </a:r>
            <a:endParaRPr lang="fr-FR" sz="1800" b="1" i="0">
              <a:solidFill>
                <a:srgbClr val="000066"/>
              </a:solidFill>
            </a:endParaRPr>
          </a:p>
        </p:txBody>
      </p:sp>
      <p:graphicFrame>
        <p:nvGraphicFramePr>
          <p:cNvPr id="21560" name="Group 56"/>
          <p:cNvGraphicFramePr>
            <a:graphicFrameLocks noGrp="1"/>
          </p:cNvGraphicFramePr>
          <p:nvPr/>
        </p:nvGraphicFramePr>
        <p:xfrm>
          <a:off x="4240213" y="2565400"/>
          <a:ext cx="2798762" cy="1133475"/>
        </p:xfrm>
        <a:graphic>
          <a:graphicData uri="http://schemas.openxmlformats.org/drawingml/2006/table">
            <a:tbl>
              <a:tblPr/>
              <a:tblGrid>
                <a:gridCol w="2214562"/>
                <a:gridCol w="58420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 300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FTC 200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600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61" name="Group 57"/>
          <p:cNvGraphicFramePr>
            <a:graphicFrameLocks noGrp="1"/>
          </p:cNvGraphicFramePr>
          <p:nvPr/>
        </p:nvGraphicFramePr>
        <p:xfrm>
          <a:off x="4240213" y="3830638"/>
          <a:ext cx="2798762" cy="733425"/>
        </p:xfrm>
        <a:graphic>
          <a:graphicData uri="http://schemas.openxmlformats.org/drawingml/2006/table">
            <a:tbl>
              <a:tblPr/>
              <a:tblGrid>
                <a:gridCol w="2230437"/>
                <a:gridCol w="56832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ZDV/3TC 300/150 mg</a:t>
                      </a: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EFV 600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41" name="Oval 170"/>
          <p:cNvSpPr>
            <a:spLocks noChangeArrowheads="1"/>
          </p:cNvSpPr>
          <p:nvPr/>
        </p:nvSpPr>
        <p:spPr bwMode="auto">
          <a:xfrm>
            <a:off x="2484438" y="1409700"/>
            <a:ext cx="17557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fr-FR" sz="16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algn="ctr"/>
            <a:r>
              <a:rPr lang="fr-FR" sz="16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1:1</a:t>
            </a:r>
          </a:p>
          <a:p>
            <a:pPr algn="ctr"/>
            <a:r>
              <a:rPr lang="fr-FR" sz="16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Sans insu</a:t>
            </a:r>
          </a:p>
        </p:txBody>
      </p:sp>
      <p:sp>
        <p:nvSpPr>
          <p:cNvPr id="20651" name="Oval 171"/>
          <p:cNvSpPr>
            <a:spLocks noChangeArrowheads="1"/>
          </p:cNvSpPr>
          <p:nvPr/>
        </p:nvSpPr>
        <p:spPr bwMode="auto">
          <a:xfrm>
            <a:off x="7013575" y="198913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fr-FR" sz="1600" b="1" i="0">
                <a:solidFill>
                  <a:srgbClr val="0066FF"/>
                </a:solidFill>
                <a:latin typeface="Calibri" pitchFamily="34" charset="0"/>
              </a:rPr>
              <a:t>S48</a:t>
            </a:r>
            <a:endParaRPr lang="fr-FR" sz="1600" i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21543" name="Line 172"/>
          <p:cNvSpPr>
            <a:spLocks noChangeShapeType="1"/>
          </p:cNvSpPr>
          <p:nvPr/>
        </p:nvSpPr>
        <p:spPr bwMode="auto">
          <a:xfrm>
            <a:off x="7308850" y="2516188"/>
            <a:ext cx="0" cy="20478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653" name="Oval 173"/>
          <p:cNvSpPr>
            <a:spLocks noChangeArrowheads="1"/>
          </p:cNvSpPr>
          <p:nvPr/>
        </p:nvSpPr>
        <p:spPr bwMode="auto">
          <a:xfrm>
            <a:off x="8101013" y="198913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fr-FR" sz="1600" b="1" i="0">
                <a:solidFill>
                  <a:srgbClr val="0066FF"/>
                </a:solidFill>
                <a:latin typeface="Calibri" pitchFamily="34" charset="0"/>
              </a:rPr>
              <a:t>S144</a:t>
            </a:r>
            <a:endParaRPr lang="fr-FR" sz="1600" i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21545" name="Line 174"/>
          <p:cNvSpPr>
            <a:spLocks noChangeShapeType="1"/>
          </p:cNvSpPr>
          <p:nvPr/>
        </p:nvSpPr>
        <p:spPr bwMode="auto">
          <a:xfrm>
            <a:off x="8396288" y="2516188"/>
            <a:ext cx="0" cy="20478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546" name="AutoShape 162"/>
          <p:cNvSpPr>
            <a:spLocks noChangeArrowheads="1"/>
          </p:cNvSpPr>
          <p:nvPr/>
        </p:nvSpPr>
        <p:spPr bwMode="auto">
          <a:xfrm>
            <a:off x="373063" y="3025775"/>
            <a:ext cx="2743200" cy="122713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fr-FR" sz="18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517 patients naïfs d'ARV</a:t>
            </a:r>
          </a:p>
          <a:p>
            <a:pPr algn="ctr"/>
            <a:r>
              <a:rPr lang="fr-FR" sz="1800" b="1" i="0" u="sng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fr-FR" sz="18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18 ans</a:t>
            </a:r>
          </a:p>
          <a:p>
            <a:pPr algn="ctr"/>
            <a:r>
              <a:rPr lang="fr-FR" sz="18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ARN VIH &gt; 10 000 c/ml</a:t>
            </a:r>
          </a:p>
          <a:p>
            <a:pPr algn="ctr"/>
            <a:r>
              <a:rPr lang="fr-FR" sz="18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Pas de restriction sur CD4</a:t>
            </a:r>
          </a:p>
        </p:txBody>
      </p:sp>
      <p:grpSp>
        <p:nvGrpSpPr>
          <p:cNvPr id="21547" name="Group 47"/>
          <p:cNvGrpSpPr>
            <a:grpSpLocks/>
          </p:cNvGrpSpPr>
          <p:nvPr/>
        </p:nvGrpSpPr>
        <p:grpSpPr bwMode="auto">
          <a:xfrm>
            <a:off x="0" y="6570663"/>
            <a:ext cx="919163" cy="287337"/>
            <a:chOff x="0" y="4139"/>
            <a:chExt cx="579" cy="181"/>
          </a:xfrm>
        </p:grpSpPr>
        <p:sp>
          <p:nvSpPr>
            <p:cNvPr id="21550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fr-FR" sz="1800" b="1" i="0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1551" name="ZoneTexte 23"/>
            <p:cNvSpPr txBox="1">
              <a:spLocks noChangeArrowheads="1"/>
            </p:cNvSpPr>
            <p:nvPr/>
          </p:nvSpPr>
          <p:spPr bwMode="auto">
            <a:xfrm>
              <a:off x="0" y="4146"/>
              <a:ext cx="57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chemeClr val="accent2"/>
                  </a:solidFill>
                  <a:latin typeface="Cambria" pitchFamily="18" charset="0"/>
                </a:rPr>
                <a:t>Etude 934</a:t>
              </a:r>
            </a:p>
          </p:txBody>
        </p:sp>
      </p:grpSp>
      <p:cxnSp>
        <p:nvCxnSpPr>
          <p:cNvPr id="21548" name="AutoShape 60"/>
          <p:cNvCxnSpPr>
            <a:cxnSpLocks noChangeShapeType="1"/>
          </p:cNvCxnSpPr>
          <p:nvPr/>
        </p:nvCxnSpPr>
        <p:spPr bwMode="auto">
          <a:xfrm rot="10800000" flipH="1" flipV="1">
            <a:off x="4256088" y="31623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1549" name="Line 63"/>
          <p:cNvSpPr>
            <a:spLocks noChangeShapeType="1"/>
          </p:cNvSpPr>
          <p:nvPr/>
        </p:nvSpPr>
        <p:spPr bwMode="auto">
          <a:xfrm>
            <a:off x="3148013" y="3652838"/>
            <a:ext cx="3317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16" name="Group 64"/>
          <p:cNvGraphicFramePr>
            <a:graphicFrameLocks noGrp="1"/>
          </p:cNvGraphicFramePr>
          <p:nvPr>
            <p:ph idx="4294967295"/>
          </p:nvPr>
        </p:nvGraphicFramePr>
        <p:xfrm>
          <a:off x="323850" y="1676400"/>
          <a:ext cx="8507413" cy="3760982"/>
        </p:xfrm>
        <a:graphic>
          <a:graphicData uri="http://schemas.openxmlformats.org/drawingml/2006/table">
            <a:tbl>
              <a:tblPr/>
              <a:tblGrid>
                <a:gridCol w="4468813"/>
                <a:gridCol w="2019300"/>
                <a:gridCol w="2019300"/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TDF + FTC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ZDV/3TC fdc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Randomisés,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Patients randomisés traités,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Age médian, années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Femmes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Race blanche/noire/autre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56 % / 25 % / 19 %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61 % / 20 % / 19 %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ARN VIH (log</a:t>
                      </a:r>
                      <a:r>
                        <a:rPr kumimoji="0" lang="fr-FR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c/ml), médiane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5,0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5,0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ARN VIH &gt; 100 000 c/ml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50 %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(/mm</a:t>
                      </a:r>
                      <a:r>
                        <a:rPr kumimoji="0" 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), médiane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241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&lt; 200/mm</a:t>
                      </a:r>
                      <a:r>
                        <a:rPr kumimoji="0" 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41 %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&lt; 50/mm</a:t>
                      </a:r>
                      <a:r>
                        <a:rPr kumimoji="0" 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Mutations de résistance aux INNTI à l’inclusion,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608" name="ZoneTexte 6"/>
          <p:cNvSpPr txBox="1">
            <a:spLocks noChangeArrowheads="1"/>
          </p:cNvSpPr>
          <p:nvPr/>
        </p:nvSpPr>
        <p:spPr bwMode="auto">
          <a:xfrm>
            <a:off x="6432550" y="6545263"/>
            <a:ext cx="2574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CC0000"/>
                </a:solidFill>
              </a:rPr>
              <a:t>Gallant JE. NEJM 2006;354:251-60</a:t>
            </a:r>
          </a:p>
        </p:txBody>
      </p:sp>
      <p:sp>
        <p:nvSpPr>
          <p:cNvPr id="23609" name="Rectangle 8"/>
          <p:cNvSpPr>
            <a:spLocks noChangeArrowheads="1"/>
          </p:cNvSpPr>
          <p:nvPr/>
        </p:nvSpPr>
        <p:spPr bwMode="auto">
          <a:xfrm>
            <a:off x="387350" y="5410200"/>
            <a:ext cx="3508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i="0">
                <a:solidFill>
                  <a:srgbClr val="000066"/>
                </a:solidFill>
              </a:rPr>
              <a:t>* Exclus de l’analyse principale d’efficacité</a:t>
            </a:r>
          </a:p>
        </p:txBody>
      </p:sp>
      <p:sp>
        <p:nvSpPr>
          <p:cNvPr id="23610" name="ZoneTexte 9"/>
          <p:cNvSpPr txBox="1">
            <a:spLocks noChangeArrowheads="1"/>
          </p:cNvSpPr>
          <p:nvPr/>
        </p:nvSpPr>
        <p:spPr bwMode="auto">
          <a:xfrm>
            <a:off x="387350" y="5791200"/>
            <a:ext cx="81930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i="0">
                <a:solidFill>
                  <a:srgbClr val="000066"/>
                </a:solidFill>
              </a:rPr>
              <a:t>Note : TDF, FTC et EFV administrés avec ou sans les repas, et de préférence au coucher ;</a:t>
            </a:r>
          </a:p>
          <a:p>
            <a:r>
              <a:rPr lang="fr-FR" sz="1400" i="0">
                <a:solidFill>
                  <a:srgbClr val="000066"/>
                </a:solidFill>
              </a:rPr>
              <a:t>substitution autorisée d’EFV pour NVP en cas d’intolérance à EFV ; non considérée comme un échec du traitement</a:t>
            </a:r>
          </a:p>
        </p:txBody>
      </p:sp>
      <p:grpSp>
        <p:nvGrpSpPr>
          <p:cNvPr id="23611" name="Group 63"/>
          <p:cNvGrpSpPr>
            <a:grpSpLocks/>
          </p:cNvGrpSpPr>
          <p:nvPr/>
        </p:nvGrpSpPr>
        <p:grpSpPr bwMode="auto">
          <a:xfrm>
            <a:off x="0" y="6570663"/>
            <a:ext cx="919163" cy="287337"/>
            <a:chOff x="0" y="4139"/>
            <a:chExt cx="579" cy="181"/>
          </a:xfrm>
        </p:grpSpPr>
        <p:sp>
          <p:nvSpPr>
            <p:cNvPr id="23614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fr-FR" sz="1800" b="1" i="0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3615" name="ZoneTexte 23"/>
            <p:cNvSpPr txBox="1">
              <a:spLocks noChangeArrowheads="1"/>
            </p:cNvSpPr>
            <p:nvPr/>
          </p:nvSpPr>
          <p:spPr bwMode="auto">
            <a:xfrm>
              <a:off x="0" y="4146"/>
              <a:ext cx="57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chemeClr val="accent2"/>
                  </a:solidFill>
                  <a:latin typeface="Cambria" pitchFamily="18" charset="0"/>
                </a:rPr>
                <a:t>Etude 934</a:t>
              </a:r>
            </a:p>
          </p:txBody>
        </p:sp>
      </p:grpSp>
      <p:sp>
        <p:nvSpPr>
          <p:cNvPr id="23612" name="Rectangle 6"/>
          <p:cNvSpPr>
            <a:spLocks noChangeArrowheads="1"/>
          </p:cNvSpPr>
          <p:nvPr/>
        </p:nvSpPr>
        <p:spPr bwMode="auto">
          <a:xfrm>
            <a:off x="971550" y="1276350"/>
            <a:ext cx="7162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fr-FR" sz="2400" b="1" i="0">
                <a:solidFill>
                  <a:srgbClr val="CC3300"/>
                </a:solidFill>
                <a:latin typeface="Calibri" pitchFamily="34" charset="0"/>
              </a:rPr>
              <a:t>Caractéristiques à l’inclusion</a:t>
            </a:r>
          </a:p>
        </p:txBody>
      </p:sp>
      <p:sp>
        <p:nvSpPr>
          <p:cNvPr id="23613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fr-FR" sz="3200" b="1" i="0">
                <a:solidFill>
                  <a:srgbClr val="333399"/>
                </a:solidFill>
                <a:latin typeface="Calibri" pitchFamily="34" charset="0"/>
              </a:rPr>
              <a:t>Etude 934 : zidovudine/lamivudine à dose fixe vs ténofovir + emtricitabine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633663" y="1154113"/>
            <a:ext cx="3838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400" b="1" i="0">
                <a:solidFill>
                  <a:srgbClr val="CC3300"/>
                </a:solidFill>
                <a:latin typeface="Calibri" pitchFamily="34" charset="0"/>
              </a:rPr>
              <a:t>Réponse au traitement à S48</a:t>
            </a:r>
          </a:p>
        </p:txBody>
      </p:sp>
      <p:sp>
        <p:nvSpPr>
          <p:cNvPr id="25603" name="Text Box 67"/>
          <p:cNvSpPr txBox="1">
            <a:spLocks noChangeArrowheads="1"/>
          </p:cNvSpPr>
          <p:nvPr/>
        </p:nvSpPr>
        <p:spPr bwMode="auto">
          <a:xfrm>
            <a:off x="3608388" y="5553075"/>
            <a:ext cx="2397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fr-FR" sz="1600" i="0">
              <a:solidFill>
                <a:srgbClr val="000066"/>
              </a:solidFill>
            </a:endParaRPr>
          </a:p>
        </p:txBody>
      </p:sp>
      <p:sp>
        <p:nvSpPr>
          <p:cNvPr id="25604" name="Text Box 74"/>
          <p:cNvSpPr txBox="1">
            <a:spLocks noChangeArrowheads="1"/>
          </p:cNvSpPr>
          <p:nvPr/>
        </p:nvSpPr>
        <p:spPr bwMode="auto">
          <a:xfrm>
            <a:off x="7345363" y="6030913"/>
            <a:ext cx="11112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500" i="0">
                <a:solidFill>
                  <a:srgbClr val="000066"/>
                </a:solidFill>
              </a:rPr>
              <a:t>(p = 0,002)</a:t>
            </a:r>
          </a:p>
        </p:txBody>
      </p:sp>
      <p:sp>
        <p:nvSpPr>
          <p:cNvPr id="25605" name="ZoneTexte 6"/>
          <p:cNvSpPr txBox="1">
            <a:spLocks noChangeArrowheads="1"/>
          </p:cNvSpPr>
          <p:nvPr/>
        </p:nvSpPr>
        <p:spPr bwMode="auto">
          <a:xfrm>
            <a:off x="6432550" y="6545263"/>
            <a:ext cx="2574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CC0000"/>
                </a:solidFill>
              </a:rPr>
              <a:t>Gallant JE. NEJM 2006;354:251-60</a:t>
            </a:r>
          </a:p>
        </p:txBody>
      </p:sp>
      <p:grpSp>
        <p:nvGrpSpPr>
          <p:cNvPr id="25606" name="Group 82"/>
          <p:cNvGrpSpPr>
            <a:grpSpLocks/>
          </p:cNvGrpSpPr>
          <p:nvPr/>
        </p:nvGrpSpPr>
        <p:grpSpPr bwMode="auto">
          <a:xfrm>
            <a:off x="0" y="6570663"/>
            <a:ext cx="919163" cy="287337"/>
            <a:chOff x="0" y="4139"/>
            <a:chExt cx="579" cy="181"/>
          </a:xfrm>
        </p:grpSpPr>
        <p:sp>
          <p:nvSpPr>
            <p:cNvPr id="25681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fr-FR" sz="1800" b="1" i="0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5682" name="ZoneTexte 23"/>
            <p:cNvSpPr txBox="1">
              <a:spLocks noChangeArrowheads="1"/>
            </p:cNvSpPr>
            <p:nvPr/>
          </p:nvSpPr>
          <p:spPr bwMode="auto">
            <a:xfrm>
              <a:off x="0" y="4146"/>
              <a:ext cx="57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chemeClr val="accent2"/>
                  </a:solidFill>
                  <a:latin typeface="Cambria" pitchFamily="18" charset="0"/>
                </a:rPr>
                <a:t>Etude 934</a:t>
              </a:r>
            </a:p>
          </p:txBody>
        </p:sp>
      </p:grpSp>
      <p:grpSp>
        <p:nvGrpSpPr>
          <p:cNvPr id="25607" name="Group 81"/>
          <p:cNvGrpSpPr>
            <a:grpSpLocks/>
          </p:cNvGrpSpPr>
          <p:nvPr/>
        </p:nvGrpSpPr>
        <p:grpSpPr bwMode="auto">
          <a:xfrm>
            <a:off x="684213" y="1768475"/>
            <a:ext cx="8164512" cy="3762375"/>
            <a:chOff x="431" y="1114"/>
            <a:chExt cx="5143" cy="2370"/>
          </a:xfrm>
        </p:grpSpPr>
        <p:sp>
          <p:nvSpPr>
            <p:cNvPr id="25612" name="AutoShape 165"/>
            <p:cNvSpPr>
              <a:spLocks noChangeArrowheads="1"/>
            </p:cNvSpPr>
            <p:nvPr/>
          </p:nvSpPr>
          <p:spPr bwMode="auto">
            <a:xfrm>
              <a:off x="1884" y="1221"/>
              <a:ext cx="1907" cy="2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i="0">
                <a:solidFill>
                  <a:srgbClr val="000066"/>
                </a:solidFill>
              </a:endParaRPr>
            </a:p>
          </p:txBody>
        </p:sp>
        <p:sp>
          <p:nvSpPr>
            <p:cNvPr id="25613" name="Text Box 57"/>
            <p:cNvSpPr txBox="1">
              <a:spLocks noChangeArrowheads="1"/>
            </p:cNvSpPr>
            <p:nvPr/>
          </p:nvSpPr>
          <p:spPr bwMode="auto">
            <a:xfrm>
              <a:off x="529" y="3158"/>
              <a:ext cx="135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1400" b="1" i="0">
                  <a:solidFill>
                    <a:srgbClr val="000066"/>
                  </a:solidFill>
                </a:rPr>
                <a:t>ARN VIH &lt; 400 c/ml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 b="1" i="0">
                  <a:solidFill>
                    <a:srgbClr val="000066"/>
                  </a:solidFill>
                </a:rPr>
                <a:t>TLOVR</a:t>
              </a:r>
            </a:p>
          </p:txBody>
        </p:sp>
        <p:sp>
          <p:nvSpPr>
            <p:cNvPr id="25614" name="Text Box 58"/>
            <p:cNvSpPr txBox="1">
              <a:spLocks noChangeArrowheads="1"/>
            </p:cNvSpPr>
            <p:nvPr/>
          </p:nvSpPr>
          <p:spPr bwMode="auto">
            <a:xfrm>
              <a:off x="1645" y="3158"/>
              <a:ext cx="1507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1400" b="1" i="0">
                  <a:solidFill>
                    <a:srgbClr val="000066"/>
                  </a:solidFill>
                </a:rPr>
                <a:t>ARN VIH &lt; 50 c/ml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 b="1" i="0">
                  <a:solidFill>
                    <a:srgbClr val="000066"/>
                  </a:solidFill>
                </a:rPr>
                <a:t>TLOVR</a:t>
              </a:r>
            </a:p>
          </p:txBody>
        </p:sp>
        <p:sp>
          <p:nvSpPr>
            <p:cNvPr id="25615" name="Text Box 76"/>
            <p:cNvSpPr txBox="1">
              <a:spLocks noChangeArrowheads="1"/>
            </p:cNvSpPr>
            <p:nvPr/>
          </p:nvSpPr>
          <p:spPr bwMode="auto">
            <a:xfrm>
              <a:off x="431" y="123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1800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5616" name="Rectangle 3"/>
            <p:cNvSpPr>
              <a:spLocks noChangeArrowheads="1"/>
            </p:cNvSpPr>
            <p:nvPr/>
          </p:nvSpPr>
          <p:spPr bwMode="auto">
            <a:xfrm>
              <a:off x="1973" y="1283"/>
              <a:ext cx="112" cy="91"/>
            </a:xfrm>
            <a:prstGeom prst="rect">
              <a:avLst/>
            </a:prstGeom>
            <a:solidFill>
              <a:srgbClr val="3366CC"/>
            </a:solidFill>
            <a:ln w="9525">
              <a:solidFill>
                <a:srgbClr val="3366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400" i="0">
                <a:solidFill>
                  <a:srgbClr val="000066"/>
                </a:solidFill>
              </a:endParaRPr>
            </a:p>
          </p:txBody>
        </p:sp>
        <p:sp>
          <p:nvSpPr>
            <p:cNvPr id="25617" name="Rectangle 4"/>
            <p:cNvSpPr>
              <a:spLocks noChangeArrowheads="1"/>
            </p:cNvSpPr>
            <p:nvPr/>
          </p:nvSpPr>
          <p:spPr bwMode="auto">
            <a:xfrm>
              <a:off x="2934" y="1282"/>
              <a:ext cx="112" cy="9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400" i="0">
                <a:solidFill>
                  <a:srgbClr val="000066"/>
                </a:solidFill>
              </a:endParaRPr>
            </a:p>
          </p:txBody>
        </p:sp>
        <p:sp>
          <p:nvSpPr>
            <p:cNvPr id="25618" name="Text Box 62"/>
            <p:cNvSpPr txBox="1">
              <a:spLocks noChangeArrowheads="1"/>
            </p:cNvSpPr>
            <p:nvPr/>
          </p:nvSpPr>
          <p:spPr bwMode="auto">
            <a:xfrm>
              <a:off x="4457" y="3158"/>
              <a:ext cx="10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i="0">
                  <a:solidFill>
                    <a:srgbClr val="000066"/>
                  </a:solidFill>
                </a:rPr>
                <a:t>Augmentation</a:t>
              </a:r>
            </a:p>
            <a:p>
              <a:pPr algn="ctr"/>
              <a:r>
                <a:rPr lang="fr-FR" sz="1400" b="1" i="0">
                  <a:solidFill>
                    <a:srgbClr val="000066"/>
                  </a:solidFill>
                </a:rPr>
                <a:t>moyenne des CD4</a:t>
              </a:r>
            </a:p>
          </p:txBody>
        </p:sp>
        <p:sp>
          <p:nvSpPr>
            <p:cNvPr id="25619" name="Text Box 77"/>
            <p:cNvSpPr txBox="1">
              <a:spLocks noChangeArrowheads="1"/>
            </p:cNvSpPr>
            <p:nvPr/>
          </p:nvSpPr>
          <p:spPr bwMode="auto">
            <a:xfrm>
              <a:off x="4044" y="1230"/>
              <a:ext cx="4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800" i="0">
                  <a:solidFill>
                    <a:srgbClr val="000066"/>
                  </a:solidFill>
                </a:rPr>
                <a:t>/mm</a:t>
              </a:r>
              <a:r>
                <a:rPr lang="fr-FR" sz="1800" i="0" baseline="300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5620" name="ZoneTexte 84"/>
            <p:cNvSpPr txBox="1">
              <a:spLocks noChangeArrowheads="1"/>
            </p:cNvSpPr>
            <p:nvPr/>
          </p:nvSpPr>
          <p:spPr bwMode="auto">
            <a:xfrm>
              <a:off x="2064" y="1207"/>
              <a:ext cx="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800" b="1" i="0">
                  <a:solidFill>
                    <a:srgbClr val="000066"/>
                  </a:solidFill>
                  <a:latin typeface="Calibri" pitchFamily="34" charset="0"/>
                </a:rPr>
                <a:t>TDF + FTC </a:t>
              </a:r>
            </a:p>
          </p:txBody>
        </p:sp>
        <p:sp>
          <p:nvSpPr>
            <p:cNvPr id="25621" name="ZoneTexte 85"/>
            <p:cNvSpPr txBox="1">
              <a:spLocks noChangeArrowheads="1"/>
            </p:cNvSpPr>
            <p:nvPr/>
          </p:nvSpPr>
          <p:spPr bwMode="auto">
            <a:xfrm>
              <a:off x="3048" y="1208"/>
              <a:ext cx="6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800" b="1" i="0">
                  <a:solidFill>
                    <a:srgbClr val="000066"/>
                  </a:solidFill>
                  <a:latin typeface="Calibri" pitchFamily="34" charset="0"/>
                </a:rPr>
                <a:t>ZDV/3TC</a:t>
              </a:r>
            </a:p>
          </p:txBody>
        </p:sp>
        <p:sp>
          <p:nvSpPr>
            <p:cNvPr id="25622" name="ZoneTexte 87"/>
            <p:cNvSpPr txBox="1">
              <a:spLocks noChangeArrowheads="1"/>
            </p:cNvSpPr>
            <p:nvPr/>
          </p:nvSpPr>
          <p:spPr bwMode="auto">
            <a:xfrm>
              <a:off x="947" y="1114"/>
              <a:ext cx="56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600" i="0">
                  <a:solidFill>
                    <a:srgbClr val="000066"/>
                  </a:solidFill>
                  <a:latin typeface="Calibri" pitchFamily="34" charset="0"/>
                </a:rPr>
                <a:t>Critère</a:t>
              </a:r>
            </a:p>
            <a:p>
              <a:pPr algn="ctr"/>
              <a:r>
                <a:rPr lang="fr-FR" sz="1600" i="0">
                  <a:solidFill>
                    <a:srgbClr val="000066"/>
                  </a:solidFill>
                  <a:latin typeface="Calibri" pitchFamily="34" charset="0"/>
                </a:rPr>
                <a:t>principal</a:t>
              </a:r>
            </a:p>
          </p:txBody>
        </p:sp>
        <p:sp>
          <p:nvSpPr>
            <p:cNvPr id="25623" name="Text Box 58"/>
            <p:cNvSpPr txBox="1">
              <a:spLocks noChangeArrowheads="1"/>
            </p:cNvSpPr>
            <p:nvPr/>
          </p:nvSpPr>
          <p:spPr bwMode="auto">
            <a:xfrm>
              <a:off x="2970" y="3158"/>
              <a:ext cx="1271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1400" b="1" i="0">
                  <a:solidFill>
                    <a:srgbClr val="000066"/>
                  </a:solidFill>
                </a:rPr>
                <a:t>ARN VIH &lt; 50 c/ml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 b="1" i="0">
                  <a:solidFill>
                    <a:srgbClr val="000066"/>
                  </a:solidFill>
                </a:rPr>
                <a:t>ITT</a:t>
              </a:r>
            </a:p>
          </p:txBody>
        </p:sp>
        <p:sp>
          <p:nvSpPr>
            <p:cNvPr id="25624" name="Rectangle 83"/>
            <p:cNvSpPr>
              <a:spLocks noChangeArrowheads="1"/>
            </p:cNvSpPr>
            <p:nvPr/>
          </p:nvSpPr>
          <p:spPr bwMode="auto">
            <a:xfrm>
              <a:off x="4621" y="1605"/>
              <a:ext cx="371" cy="1522"/>
            </a:xfrm>
            <a:prstGeom prst="rect">
              <a:avLst/>
            </a:prstGeom>
            <a:solidFill>
              <a:srgbClr val="3366CC"/>
            </a:solidFill>
            <a:ln w="4763">
              <a:solidFill>
                <a:srgbClr val="3366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i="0">
                <a:solidFill>
                  <a:srgbClr val="000066"/>
                </a:solidFill>
              </a:endParaRPr>
            </a:p>
          </p:txBody>
        </p:sp>
        <p:sp>
          <p:nvSpPr>
            <p:cNvPr id="25625" name="Rectangle 84"/>
            <p:cNvSpPr>
              <a:spLocks noChangeArrowheads="1"/>
            </p:cNvSpPr>
            <p:nvPr/>
          </p:nvSpPr>
          <p:spPr bwMode="auto">
            <a:xfrm>
              <a:off x="4998" y="1858"/>
              <a:ext cx="371" cy="1269"/>
            </a:xfrm>
            <a:prstGeom prst="rect">
              <a:avLst/>
            </a:prstGeom>
            <a:solidFill>
              <a:srgbClr val="FF6600"/>
            </a:solidFill>
            <a:ln w="4763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i="0">
                <a:solidFill>
                  <a:srgbClr val="000066"/>
                </a:solidFill>
              </a:endParaRPr>
            </a:p>
          </p:txBody>
        </p:sp>
        <p:sp>
          <p:nvSpPr>
            <p:cNvPr id="25626" name="Line 85"/>
            <p:cNvSpPr>
              <a:spLocks noChangeShapeType="1"/>
            </p:cNvSpPr>
            <p:nvPr/>
          </p:nvSpPr>
          <p:spPr bwMode="auto">
            <a:xfrm>
              <a:off x="4446" y="1523"/>
              <a:ext cx="0" cy="1604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7" name="Line 86"/>
            <p:cNvSpPr>
              <a:spLocks noChangeShapeType="1"/>
            </p:cNvSpPr>
            <p:nvPr/>
          </p:nvSpPr>
          <p:spPr bwMode="auto">
            <a:xfrm>
              <a:off x="4424" y="3127"/>
              <a:ext cx="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8" name="Line 87"/>
            <p:cNvSpPr>
              <a:spLocks noChangeShapeType="1"/>
            </p:cNvSpPr>
            <p:nvPr/>
          </p:nvSpPr>
          <p:spPr bwMode="auto">
            <a:xfrm>
              <a:off x="4424" y="2806"/>
              <a:ext cx="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9" name="Line 88"/>
            <p:cNvSpPr>
              <a:spLocks noChangeShapeType="1"/>
            </p:cNvSpPr>
            <p:nvPr/>
          </p:nvSpPr>
          <p:spPr bwMode="auto">
            <a:xfrm>
              <a:off x="4424" y="2484"/>
              <a:ext cx="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0" name="Line 89"/>
            <p:cNvSpPr>
              <a:spLocks noChangeShapeType="1"/>
            </p:cNvSpPr>
            <p:nvPr/>
          </p:nvSpPr>
          <p:spPr bwMode="auto">
            <a:xfrm>
              <a:off x="4424" y="2167"/>
              <a:ext cx="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1" name="Line 90"/>
            <p:cNvSpPr>
              <a:spLocks noChangeShapeType="1"/>
            </p:cNvSpPr>
            <p:nvPr/>
          </p:nvSpPr>
          <p:spPr bwMode="auto">
            <a:xfrm>
              <a:off x="4424" y="1845"/>
              <a:ext cx="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2" name="Line 91"/>
            <p:cNvSpPr>
              <a:spLocks noChangeShapeType="1"/>
            </p:cNvSpPr>
            <p:nvPr/>
          </p:nvSpPr>
          <p:spPr bwMode="auto">
            <a:xfrm>
              <a:off x="4424" y="1523"/>
              <a:ext cx="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3" name="Line 92"/>
            <p:cNvSpPr>
              <a:spLocks noChangeShapeType="1"/>
            </p:cNvSpPr>
            <p:nvPr/>
          </p:nvSpPr>
          <p:spPr bwMode="auto">
            <a:xfrm>
              <a:off x="4446" y="3127"/>
              <a:ext cx="112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4" name="Line 93"/>
            <p:cNvSpPr>
              <a:spLocks noChangeShapeType="1"/>
            </p:cNvSpPr>
            <p:nvPr/>
          </p:nvSpPr>
          <p:spPr bwMode="auto">
            <a:xfrm flipV="1">
              <a:off x="4446" y="3127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5" name="Line 94"/>
            <p:cNvSpPr>
              <a:spLocks noChangeShapeType="1"/>
            </p:cNvSpPr>
            <p:nvPr/>
          </p:nvSpPr>
          <p:spPr bwMode="auto">
            <a:xfrm flipV="1">
              <a:off x="5574" y="3127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6" name="Rectangle 95"/>
            <p:cNvSpPr>
              <a:spLocks noChangeArrowheads="1"/>
            </p:cNvSpPr>
            <p:nvPr/>
          </p:nvSpPr>
          <p:spPr bwMode="auto">
            <a:xfrm>
              <a:off x="4697" y="1466"/>
              <a:ext cx="18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000066"/>
                  </a:solidFill>
                </a:rPr>
                <a:t>190</a:t>
              </a:r>
              <a:endParaRPr lang="fr-FR" sz="1400" i="0">
                <a:solidFill>
                  <a:srgbClr val="000066"/>
                </a:solidFill>
              </a:endParaRPr>
            </a:p>
          </p:txBody>
        </p:sp>
        <p:sp>
          <p:nvSpPr>
            <p:cNvPr id="25637" name="Rectangle 96"/>
            <p:cNvSpPr>
              <a:spLocks noChangeArrowheads="1"/>
            </p:cNvSpPr>
            <p:nvPr/>
          </p:nvSpPr>
          <p:spPr bwMode="auto">
            <a:xfrm>
              <a:off x="5091" y="1711"/>
              <a:ext cx="18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FF6600"/>
                  </a:solidFill>
                </a:rPr>
                <a:t>158</a:t>
              </a:r>
              <a:endParaRPr lang="fr-FR" sz="1400" i="0">
                <a:solidFill>
                  <a:srgbClr val="FF6600"/>
                </a:solidFill>
              </a:endParaRPr>
            </a:p>
          </p:txBody>
        </p:sp>
        <p:sp>
          <p:nvSpPr>
            <p:cNvPr id="25638" name="Rectangle 97"/>
            <p:cNvSpPr>
              <a:spLocks noChangeArrowheads="1"/>
            </p:cNvSpPr>
            <p:nvPr/>
          </p:nvSpPr>
          <p:spPr bwMode="auto">
            <a:xfrm>
              <a:off x="4309" y="3064"/>
              <a:ext cx="6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b="1" i="0">
                  <a:solidFill>
                    <a:srgbClr val="000066"/>
                  </a:solidFill>
                </a:rPr>
                <a:t>0</a:t>
              </a:r>
              <a:endParaRPr lang="fr-FR" sz="1400" i="0">
                <a:solidFill>
                  <a:srgbClr val="000066"/>
                </a:solidFill>
              </a:endParaRPr>
            </a:p>
          </p:txBody>
        </p:sp>
        <p:sp>
          <p:nvSpPr>
            <p:cNvPr id="25639" name="Rectangle 98"/>
            <p:cNvSpPr>
              <a:spLocks noChangeArrowheads="1"/>
            </p:cNvSpPr>
            <p:nvPr/>
          </p:nvSpPr>
          <p:spPr bwMode="auto">
            <a:xfrm>
              <a:off x="4248" y="2742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b="1" i="0">
                  <a:solidFill>
                    <a:srgbClr val="000066"/>
                  </a:solidFill>
                </a:rPr>
                <a:t>40</a:t>
              </a:r>
              <a:endParaRPr lang="fr-FR" sz="1400" i="0">
                <a:solidFill>
                  <a:srgbClr val="000066"/>
                </a:solidFill>
              </a:endParaRPr>
            </a:p>
          </p:txBody>
        </p:sp>
        <p:sp>
          <p:nvSpPr>
            <p:cNvPr id="25640" name="Rectangle 99"/>
            <p:cNvSpPr>
              <a:spLocks noChangeArrowheads="1"/>
            </p:cNvSpPr>
            <p:nvPr/>
          </p:nvSpPr>
          <p:spPr bwMode="auto">
            <a:xfrm>
              <a:off x="4248" y="2420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b="1" i="0">
                  <a:solidFill>
                    <a:srgbClr val="000066"/>
                  </a:solidFill>
                </a:rPr>
                <a:t>80</a:t>
              </a:r>
              <a:endParaRPr lang="fr-FR" sz="1400" i="0">
                <a:solidFill>
                  <a:srgbClr val="000066"/>
                </a:solidFill>
              </a:endParaRPr>
            </a:p>
          </p:txBody>
        </p:sp>
        <p:sp>
          <p:nvSpPr>
            <p:cNvPr id="25641" name="Rectangle 100"/>
            <p:cNvSpPr>
              <a:spLocks noChangeArrowheads="1"/>
            </p:cNvSpPr>
            <p:nvPr/>
          </p:nvSpPr>
          <p:spPr bwMode="auto">
            <a:xfrm>
              <a:off x="4186" y="2103"/>
              <a:ext cx="18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b="1" i="0">
                  <a:solidFill>
                    <a:srgbClr val="000066"/>
                  </a:solidFill>
                </a:rPr>
                <a:t>120</a:t>
              </a:r>
              <a:endParaRPr lang="fr-FR" sz="1400" i="0">
                <a:solidFill>
                  <a:srgbClr val="000066"/>
                </a:solidFill>
              </a:endParaRPr>
            </a:p>
          </p:txBody>
        </p:sp>
        <p:sp>
          <p:nvSpPr>
            <p:cNvPr id="25642" name="Rectangle 101"/>
            <p:cNvSpPr>
              <a:spLocks noChangeArrowheads="1"/>
            </p:cNvSpPr>
            <p:nvPr/>
          </p:nvSpPr>
          <p:spPr bwMode="auto">
            <a:xfrm>
              <a:off x="4186" y="1781"/>
              <a:ext cx="18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b="1" i="0">
                  <a:solidFill>
                    <a:srgbClr val="000066"/>
                  </a:solidFill>
                </a:rPr>
                <a:t>160</a:t>
              </a:r>
              <a:endParaRPr lang="fr-FR" sz="1400" i="0">
                <a:solidFill>
                  <a:srgbClr val="000066"/>
                </a:solidFill>
              </a:endParaRPr>
            </a:p>
          </p:txBody>
        </p:sp>
        <p:sp>
          <p:nvSpPr>
            <p:cNvPr id="25643" name="Rectangle 102"/>
            <p:cNvSpPr>
              <a:spLocks noChangeArrowheads="1"/>
            </p:cNvSpPr>
            <p:nvPr/>
          </p:nvSpPr>
          <p:spPr bwMode="auto">
            <a:xfrm>
              <a:off x="4186" y="1460"/>
              <a:ext cx="18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b="1" i="0">
                  <a:solidFill>
                    <a:srgbClr val="000066"/>
                  </a:solidFill>
                </a:rPr>
                <a:t>200</a:t>
              </a:r>
              <a:endParaRPr lang="fr-FR" sz="1400" i="0">
                <a:solidFill>
                  <a:srgbClr val="000066"/>
                </a:solidFill>
              </a:endParaRPr>
            </a:p>
          </p:txBody>
        </p:sp>
        <p:sp>
          <p:nvSpPr>
            <p:cNvPr id="25644" name="Rectangle 135"/>
            <p:cNvSpPr>
              <a:spLocks noChangeArrowheads="1"/>
            </p:cNvSpPr>
            <p:nvPr/>
          </p:nvSpPr>
          <p:spPr bwMode="auto">
            <a:xfrm>
              <a:off x="979" y="1781"/>
              <a:ext cx="316" cy="1341"/>
            </a:xfrm>
            <a:prstGeom prst="rect">
              <a:avLst/>
            </a:prstGeom>
            <a:solidFill>
              <a:srgbClr val="3366CC"/>
            </a:solidFill>
            <a:ln w="9525">
              <a:solidFill>
                <a:srgbClr val="3366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i="0">
                <a:solidFill>
                  <a:srgbClr val="000066"/>
                </a:solidFill>
              </a:endParaRPr>
            </a:p>
          </p:txBody>
        </p:sp>
        <p:sp>
          <p:nvSpPr>
            <p:cNvPr id="25645" name="Rectangle 136"/>
            <p:cNvSpPr>
              <a:spLocks noChangeArrowheads="1"/>
            </p:cNvSpPr>
            <p:nvPr/>
          </p:nvSpPr>
          <p:spPr bwMode="auto">
            <a:xfrm>
              <a:off x="2088" y="1844"/>
              <a:ext cx="317" cy="1278"/>
            </a:xfrm>
            <a:prstGeom prst="rect">
              <a:avLst/>
            </a:prstGeom>
            <a:solidFill>
              <a:srgbClr val="3366CC"/>
            </a:solidFill>
            <a:ln w="9525">
              <a:solidFill>
                <a:srgbClr val="3366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i="0">
                <a:solidFill>
                  <a:srgbClr val="000066"/>
                </a:solidFill>
              </a:endParaRPr>
            </a:p>
          </p:txBody>
        </p:sp>
        <p:sp>
          <p:nvSpPr>
            <p:cNvPr id="25646" name="Rectangle 137"/>
            <p:cNvSpPr>
              <a:spLocks noChangeArrowheads="1"/>
            </p:cNvSpPr>
            <p:nvPr/>
          </p:nvSpPr>
          <p:spPr bwMode="auto">
            <a:xfrm>
              <a:off x="3158" y="1889"/>
              <a:ext cx="316" cy="1233"/>
            </a:xfrm>
            <a:prstGeom prst="rect">
              <a:avLst/>
            </a:prstGeom>
            <a:solidFill>
              <a:srgbClr val="3366CC"/>
            </a:solidFill>
            <a:ln w="9525">
              <a:solidFill>
                <a:srgbClr val="3366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i="0">
                <a:solidFill>
                  <a:srgbClr val="000066"/>
                </a:solidFill>
              </a:endParaRPr>
            </a:p>
          </p:txBody>
        </p:sp>
        <p:sp>
          <p:nvSpPr>
            <p:cNvPr id="25647" name="Rectangle 138"/>
            <p:cNvSpPr>
              <a:spLocks noChangeArrowheads="1"/>
            </p:cNvSpPr>
            <p:nvPr/>
          </p:nvSpPr>
          <p:spPr bwMode="auto">
            <a:xfrm>
              <a:off x="1298" y="1957"/>
              <a:ext cx="311" cy="1165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i="0">
                <a:solidFill>
                  <a:srgbClr val="000066"/>
                </a:solidFill>
              </a:endParaRPr>
            </a:p>
          </p:txBody>
        </p:sp>
        <p:sp>
          <p:nvSpPr>
            <p:cNvPr id="25648" name="Rectangle 139"/>
            <p:cNvSpPr>
              <a:spLocks noChangeArrowheads="1"/>
            </p:cNvSpPr>
            <p:nvPr/>
          </p:nvSpPr>
          <p:spPr bwMode="auto">
            <a:xfrm>
              <a:off x="2407" y="2002"/>
              <a:ext cx="310" cy="112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i="0">
                <a:solidFill>
                  <a:srgbClr val="000066"/>
                </a:solidFill>
              </a:endParaRPr>
            </a:p>
          </p:txBody>
        </p:sp>
        <p:sp>
          <p:nvSpPr>
            <p:cNvPr id="25649" name="Rectangle 140"/>
            <p:cNvSpPr>
              <a:spLocks noChangeArrowheads="1"/>
            </p:cNvSpPr>
            <p:nvPr/>
          </p:nvSpPr>
          <p:spPr bwMode="auto">
            <a:xfrm>
              <a:off x="3480" y="2034"/>
              <a:ext cx="311" cy="10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i="0">
                <a:solidFill>
                  <a:srgbClr val="000066"/>
                </a:solidFill>
              </a:endParaRPr>
            </a:p>
          </p:txBody>
        </p:sp>
        <p:sp>
          <p:nvSpPr>
            <p:cNvPr id="25650" name="Line 141"/>
            <p:cNvSpPr>
              <a:spLocks noChangeShapeType="1"/>
            </p:cNvSpPr>
            <p:nvPr/>
          </p:nvSpPr>
          <p:spPr bwMode="auto">
            <a:xfrm>
              <a:off x="745" y="1523"/>
              <a:ext cx="0" cy="1599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1" name="Line 142"/>
            <p:cNvSpPr>
              <a:spLocks noChangeShapeType="1"/>
            </p:cNvSpPr>
            <p:nvPr/>
          </p:nvSpPr>
          <p:spPr bwMode="auto">
            <a:xfrm>
              <a:off x="703" y="3122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2" name="Line 143"/>
            <p:cNvSpPr>
              <a:spLocks noChangeShapeType="1"/>
            </p:cNvSpPr>
            <p:nvPr/>
          </p:nvSpPr>
          <p:spPr bwMode="auto">
            <a:xfrm>
              <a:off x="703" y="2802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3" name="Line 144"/>
            <p:cNvSpPr>
              <a:spLocks noChangeShapeType="1"/>
            </p:cNvSpPr>
            <p:nvPr/>
          </p:nvSpPr>
          <p:spPr bwMode="auto">
            <a:xfrm>
              <a:off x="703" y="2481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4" name="Line 145"/>
            <p:cNvSpPr>
              <a:spLocks noChangeShapeType="1"/>
            </p:cNvSpPr>
            <p:nvPr/>
          </p:nvSpPr>
          <p:spPr bwMode="auto">
            <a:xfrm>
              <a:off x="703" y="2165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5" name="Line 146"/>
            <p:cNvSpPr>
              <a:spLocks noChangeShapeType="1"/>
            </p:cNvSpPr>
            <p:nvPr/>
          </p:nvSpPr>
          <p:spPr bwMode="auto">
            <a:xfrm>
              <a:off x="703" y="1844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6" name="Line 147"/>
            <p:cNvSpPr>
              <a:spLocks noChangeShapeType="1"/>
            </p:cNvSpPr>
            <p:nvPr/>
          </p:nvSpPr>
          <p:spPr bwMode="auto">
            <a:xfrm>
              <a:off x="703" y="1523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7" name="Line 148"/>
            <p:cNvSpPr>
              <a:spLocks noChangeShapeType="1"/>
            </p:cNvSpPr>
            <p:nvPr/>
          </p:nvSpPr>
          <p:spPr bwMode="auto">
            <a:xfrm>
              <a:off x="745" y="3122"/>
              <a:ext cx="328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8" name="Line 149"/>
            <p:cNvSpPr>
              <a:spLocks noChangeShapeType="1"/>
            </p:cNvSpPr>
            <p:nvPr/>
          </p:nvSpPr>
          <p:spPr bwMode="auto">
            <a:xfrm flipV="1">
              <a:off x="745" y="3122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9" name="Line 150"/>
            <p:cNvSpPr>
              <a:spLocks noChangeShapeType="1"/>
            </p:cNvSpPr>
            <p:nvPr/>
          </p:nvSpPr>
          <p:spPr bwMode="auto">
            <a:xfrm flipV="1">
              <a:off x="1838" y="3122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0" name="Line 151"/>
            <p:cNvSpPr>
              <a:spLocks noChangeShapeType="1"/>
            </p:cNvSpPr>
            <p:nvPr/>
          </p:nvSpPr>
          <p:spPr bwMode="auto">
            <a:xfrm flipV="1">
              <a:off x="2932" y="3122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1" name="Line 152"/>
            <p:cNvSpPr>
              <a:spLocks noChangeShapeType="1"/>
            </p:cNvSpPr>
            <p:nvPr/>
          </p:nvSpPr>
          <p:spPr bwMode="auto">
            <a:xfrm flipV="1">
              <a:off x="4025" y="3122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2" name="Rectangle 153"/>
            <p:cNvSpPr>
              <a:spLocks noChangeArrowheads="1"/>
            </p:cNvSpPr>
            <p:nvPr/>
          </p:nvSpPr>
          <p:spPr bwMode="auto">
            <a:xfrm>
              <a:off x="1075" y="1618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000066"/>
                  </a:solidFill>
                </a:rPr>
                <a:t>84</a:t>
              </a:r>
              <a:endParaRPr 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25663" name="Rectangle 154"/>
            <p:cNvSpPr>
              <a:spLocks noChangeArrowheads="1"/>
            </p:cNvSpPr>
            <p:nvPr/>
          </p:nvSpPr>
          <p:spPr bwMode="auto">
            <a:xfrm>
              <a:off x="2184" y="1681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000066"/>
                  </a:solidFill>
                </a:rPr>
                <a:t>80</a:t>
              </a:r>
              <a:endParaRPr 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25664" name="Rectangle 155"/>
            <p:cNvSpPr>
              <a:spLocks noChangeArrowheads="1"/>
            </p:cNvSpPr>
            <p:nvPr/>
          </p:nvSpPr>
          <p:spPr bwMode="auto">
            <a:xfrm>
              <a:off x="3254" y="1727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000066"/>
                  </a:solidFill>
                </a:rPr>
                <a:t>77</a:t>
              </a:r>
              <a:endParaRPr 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25665" name="Rectangle 156"/>
            <p:cNvSpPr>
              <a:spLocks noChangeArrowheads="1"/>
            </p:cNvSpPr>
            <p:nvPr/>
          </p:nvSpPr>
          <p:spPr bwMode="auto">
            <a:xfrm>
              <a:off x="1391" y="1794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FF6600"/>
                  </a:solidFill>
                </a:rPr>
                <a:t>73</a:t>
              </a:r>
              <a:endParaRPr lang="fr-FR" sz="1800" i="0">
                <a:solidFill>
                  <a:srgbClr val="FF6600"/>
                </a:solidFill>
              </a:endParaRPr>
            </a:p>
          </p:txBody>
        </p:sp>
        <p:sp>
          <p:nvSpPr>
            <p:cNvPr id="25666" name="Rectangle 157"/>
            <p:cNvSpPr>
              <a:spLocks noChangeArrowheads="1"/>
            </p:cNvSpPr>
            <p:nvPr/>
          </p:nvSpPr>
          <p:spPr bwMode="auto">
            <a:xfrm>
              <a:off x="2500" y="1839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FF6600"/>
                  </a:solidFill>
                </a:rPr>
                <a:t>70</a:t>
              </a:r>
              <a:endParaRPr lang="fr-FR" sz="1800" i="0">
                <a:solidFill>
                  <a:srgbClr val="FF6600"/>
                </a:solidFill>
              </a:endParaRPr>
            </a:p>
          </p:txBody>
        </p:sp>
        <p:sp>
          <p:nvSpPr>
            <p:cNvPr id="25667" name="Rectangle 158"/>
            <p:cNvSpPr>
              <a:spLocks noChangeArrowheads="1"/>
            </p:cNvSpPr>
            <p:nvPr/>
          </p:nvSpPr>
          <p:spPr bwMode="auto">
            <a:xfrm>
              <a:off x="3573" y="1870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FF6600"/>
                  </a:solidFill>
                </a:rPr>
                <a:t>68</a:t>
              </a:r>
              <a:endParaRPr lang="fr-FR" sz="1800" i="0">
                <a:solidFill>
                  <a:srgbClr val="FF6600"/>
                </a:solidFill>
              </a:endParaRPr>
            </a:p>
          </p:txBody>
        </p:sp>
        <p:sp>
          <p:nvSpPr>
            <p:cNvPr id="25668" name="Rectangle 159"/>
            <p:cNvSpPr>
              <a:spLocks noChangeArrowheads="1"/>
            </p:cNvSpPr>
            <p:nvPr/>
          </p:nvSpPr>
          <p:spPr bwMode="auto">
            <a:xfrm>
              <a:off x="595" y="3060"/>
              <a:ext cx="6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000066"/>
                  </a:solidFill>
                </a:rPr>
                <a:t>0</a:t>
              </a:r>
              <a:endParaRPr 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25669" name="Rectangle 160"/>
            <p:cNvSpPr>
              <a:spLocks noChangeArrowheads="1"/>
            </p:cNvSpPr>
            <p:nvPr/>
          </p:nvSpPr>
          <p:spPr bwMode="auto">
            <a:xfrm>
              <a:off x="533" y="2738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000066"/>
                  </a:solidFill>
                </a:rPr>
                <a:t>20</a:t>
              </a:r>
              <a:endParaRPr 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25670" name="Rectangle 161"/>
            <p:cNvSpPr>
              <a:spLocks noChangeArrowheads="1"/>
            </p:cNvSpPr>
            <p:nvPr/>
          </p:nvSpPr>
          <p:spPr bwMode="auto">
            <a:xfrm>
              <a:off x="533" y="2418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000066"/>
                  </a:solidFill>
                </a:rPr>
                <a:t>40</a:t>
              </a:r>
              <a:endParaRPr 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25671" name="Rectangle 162"/>
            <p:cNvSpPr>
              <a:spLocks noChangeArrowheads="1"/>
            </p:cNvSpPr>
            <p:nvPr/>
          </p:nvSpPr>
          <p:spPr bwMode="auto">
            <a:xfrm>
              <a:off x="533" y="2102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000066"/>
                  </a:solidFill>
                </a:rPr>
                <a:t>60</a:t>
              </a:r>
              <a:endParaRPr 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25672" name="Rectangle 163"/>
            <p:cNvSpPr>
              <a:spLocks noChangeArrowheads="1"/>
            </p:cNvSpPr>
            <p:nvPr/>
          </p:nvSpPr>
          <p:spPr bwMode="auto">
            <a:xfrm>
              <a:off x="533" y="1781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000066"/>
                  </a:solidFill>
                </a:rPr>
                <a:t>80</a:t>
              </a:r>
              <a:endParaRPr 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25673" name="Rectangle 164"/>
            <p:cNvSpPr>
              <a:spLocks noChangeArrowheads="1"/>
            </p:cNvSpPr>
            <p:nvPr/>
          </p:nvSpPr>
          <p:spPr bwMode="auto">
            <a:xfrm>
              <a:off x="471" y="1460"/>
              <a:ext cx="18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i="0">
                  <a:solidFill>
                    <a:srgbClr val="000066"/>
                  </a:solidFill>
                </a:rPr>
                <a:t>100</a:t>
              </a:r>
              <a:endParaRPr 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25674" name="Text Box 65"/>
            <p:cNvSpPr txBox="1">
              <a:spLocks noChangeArrowheads="1"/>
            </p:cNvSpPr>
            <p:nvPr/>
          </p:nvSpPr>
          <p:spPr bwMode="auto">
            <a:xfrm>
              <a:off x="2108" y="2908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i="0"/>
                <a:t>244</a:t>
              </a:r>
            </a:p>
          </p:txBody>
        </p:sp>
        <p:sp>
          <p:nvSpPr>
            <p:cNvPr id="25675" name="Text Box 66"/>
            <p:cNvSpPr txBox="1">
              <a:spLocks noChangeArrowheads="1"/>
            </p:cNvSpPr>
            <p:nvPr/>
          </p:nvSpPr>
          <p:spPr bwMode="auto">
            <a:xfrm>
              <a:off x="2433" y="2908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i="0"/>
                <a:t>243</a:t>
              </a:r>
            </a:p>
          </p:txBody>
        </p:sp>
        <p:sp>
          <p:nvSpPr>
            <p:cNvPr id="25676" name="Text Box 65"/>
            <p:cNvSpPr txBox="1">
              <a:spLocks noChangeArrowheads="1"/>
            </p:cNvSpPr>
            <p:nvPr/>
          </p:nvSpPr>
          <p:spPr bwMode="auto">
            <a:xfrm>
              <a:off x="999" y="2908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i="0"/>
                <a:t>244</a:t>
              </a:r>
            </a:p>
          </p:txBody>
        </p:sp>
        <p:sp>
          <p:nvSpPr>
            <p:cNvPr id="25677" name="Text Box 66"/>
            <p:cNvSpPr txBox="1">
              <a:spLocks noChangeArrowheads="1"/>
            </p:cNvSpPr>
            <p:nvPr/>
          </p:nvSpPr>
          <p:spPr bwMode="auto">
            <a:xfrm>
              <a:off x="1324" y="2908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i="0"/>
                <a:t>243</a:t>
              </a:r>
            </a:p>
          </p:txBody>
        </p:sp>
        <p:sp>
          <p:nvSpPr>
            <p:cNvPr id="25678" name="Text Box 65"/>
            <p:cNvSpPr txBox="1">
              <a:spLocks noChangeArrowheads="1"/>
            </p:cNvSpPr>
            <p:nvPr/>
          </p:nvSpPr>
          <p:spPr bwMode="auto">
            <a:xfrm>
              <a:off x="3178" y="2908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i="0"/>
                <a:t>255</a:t>
              </a:r>
            </a:p>
          </p:txBody>
        </p:sp>
        <p:sp>
          <p:nvSpPr>
            <p:cNvPr id="25679" name="Text Box 66"/>
            <p:cNvSpPr txBox="1">
              <a:spLocks noChangeArrowheads="1"/>
            </p:cNvSpPr>
            <p:nvPr/>
          </p:nvSpPr>
          <p:spPr bwMode="auto">
            <a:xfrm>
              <a:off x="3497" y="2908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i="0"/>
                <a:t>254</a:t>
              </a:r>
            </a:p>
          </p:txBody>
        </p:sp>
        <p:sp>
          <p:nvSpPr>
            <p:cNvPr id="25680" name="ZoneTexte 80"/>
            <p:cNvSpPr txBox="1">
              <a:spLocks noChangeArrowheads="1"/>
            </p:cNvSpPr>
            <p:nvPr/>
          </p:nvSpPr>
          <p:spPr bwMode="auto">
            <a:xfrm>
              <a:off x="744" y="2908"/>
              <a:ext cx="2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i="0">
                  <a:solidFill>
                    <a:srgbClr val="000066"/>
                  </a:solidFill>
                </a:rPr>
                <a:t>n =</a:t>
              </a:r>
            </a:p>
          </p:txBody>
        </p:sp>
      </p:grpSp>
      <p:sp>
        <p:nvSpPr>
          <p:cNvPr id="25608" name="ZoneTexte 86"/>
          <p:cNvSpPr txBox="1">
            <a:spLocks noChangeArrowheads="1"/>
          </p:cNvSpPr>
          <p:nvPr/>
        </p:nvSpPr>
        <p:spPr bwMode="auto">
          <a:xfrm>
            <a:off x="1317625" y="5589588"/>
            <a:ext cx="14859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500" i="0">
                <a:solidFill>
                  <a:srgbClr val="000066"/>
                </a:solidFill>
              </a:rPr>
              <a:t>IC 95 % de la </a:t>
            </a:r>
            <a:r>
              <a:rPr lang="fr-FR" sz="1500" i="0">
                <a:solidFill>
                  <a:srgbClr val="000066"/>
                </a:solidFill>
                <a:cs typeface="Arial" charset="0"/>
                <a:sym typeface="Symbol" pitchFamily="18" charset="2"/>
              </a:rPr>
              <a:t></a:t>
            </a:r>
            <a:endParaRPr lang="fr-FR" sz="1500" i="0">
              <a:solidFill>
                <a:srgbClr val="000066"/>
              </a:solidFill>
            </a:endParaRPr>
          </a:p>
          <a:p>
            <a:pPr algn="ctr"/>
            <a:r>
              <a:rPr lang="fr-FR" sz="1500" i="0">
                <a:solidFill>
                  <a:srgbClr val="000066"/>
                </a:solidFill>
              </a:rPr>
              <a:t>= 4 ; 19 </a:t>
            </a:r>
          </a:p>
          <a:p>
            <a:pPr algn="ctr"/>
            <a:r>
              <a:rPr lang="fr-FR" sz="1500" i="0">
                <a:solidFill>
                  <a:srgbClr val="000066"/>
                </a:solidFill>
              </a:rPr>
              <a:t>(p = 0,002) </a:t>
            </a:r>
          </a:p>
        </p:txBody>
      </p:sp>
      <p:sp>
        <p:nvSpPr>
          <p:cNvPr id="25609" name="ZoneTexte 88"/>
          <p:cNvSpPr txBox="1">
            <a:spLocks noChangeArrowheads="1"/>
          </p:cNvSpPr>
          <p:nvPr/>
        </p:nvSpPr>
        <p:spPr bwMode="auto">
          <a:xfrm>
            <a:off x="3074988" y="5589588"/>
            <a:ext cx="14859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500" i="0">
                <a:solidFill>
                  <a:srgbClr val="000066"/>
                </a:solidFill>
              </a:rPr>
              <a:t>IC 95 % de la </a:t>
            </a:r>
            <a:r>
              <a:rPr lang="fr-FR" sz="1500" i="0">
                <a:solidFill>
                  <a:srgbClr val="000066"/>
                </a:solidFill>
                <a:cs typeface="Arial" charset="0"/>
                <a:sym typeface="Symbol" pitchFamily="18" charset="2"/>
              </a:rPr>
              <a:t></a:t>
            </a:r>
          </a:p>
          <a:p>
            <a:pPr algn="ctr"/>
            <a:r>
              <a:rPr lang="fr-FR" sz="1500" i="0">
                <a:solidFill>
                  <a:srgbClr val="000066"/>
                </a:solidFill>
              </a:rPr>
              <a:t>= 2 ; 17 </a:t>
            </a:r>
          </a:p>
          <a:p>
            <a:pPr algn="ctr"/>
            <a:r>
              <a:rPr lang="fr-FR" sz="1500" i="0">
                <a:solidFill>
                  <a:srgbClr val="000066"/>
                </a:solidFill>
              </a:rPr>
              <a:t>(p = 0,02) </a:t>
            </a:r>
          </a:p>
        </p:txBody>
      </p:sp>
      <p:sp>
        <p:nvSpPr>
          <p:cNvPr id="25610" name="ZoneTexte 102"/>
          <p:cNvSpPr txBox="1">
            <a:spLocks noChangeArrowheads="1"/>
          </p:cNvSpPr>
          <p:nvPr/>
        </p:nvSpPr>
        <p:spPr bwMode="auto">
          <a:xfrm>
            <a:off x="4894263" y="5589588"/>
            <a:ext cx="14859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500" i="0">
                <a:solidFill>
                  <a:srgbClr val="000066"/>
                </a:solidFill>
              </a:rPr>
              <a:t>IC 95 % de la </a:t>
            </a:r>
            <a:r>
              <a:rPr lang="fr-FR" sz="1500" i="0">
                <a:solidFill>
                  <a:srgbClr val="000066"/>
                </a:solidFill>
                <a:sym typeface="Symbol" pitchFamily="18" charset="2"/>
              </a:rPr>
              <a:t></a:t>
            </a:r>
          </a:p>
          <a:p>
            <a:pPr algn="ctr"/>
            <a:r>
              <a:rPr lang="fr-FR" sz="1500" i="0">
                <a:solidFill>
                  <a:srgbClr val="000066"/>
                </a:solidFill>
              </a:rPr>
              <a:t>= 1 ; 16 </a:t>
            </a:r>
          </a:p>
          <a:p>
            <a:pPr algn="ctr"/>
            <a:r>
              <a:rPr lang="fr-FR" sz="1500" i="0">
                <a:solidFill>
                  <a:srgbClr val="000066"/>
                </a:solidFill>
              </a:rPr>
              <a:t>(p = 0,03) </a:t>
            </a:r>
          </a:p>
        </p:txBody>
      </p:sp>
      <p:sp>
        <p:nvSpPr>
          <p:cNvPr id="25611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fr-FR" sz="3200" b="1" i="0">
                <a:solidFill>
                  <a:srgbClr val="333399"/>
                </a:solidFill>
                <a:latin typeface="Calibri" pitchFamily="34" charset="0"/>
              </a:rPr>
              <a:t>Etude 934 : zidovudine/lamivudine à dose fixe vs ténofovir + emtricitabine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u contenu 4"/>
          <p:cNvSpPr>
            <a:spLocks noGrp="1"/>
          </p:cNvSpPr>
          <p:nvPr>
            <p:ph type="body" idx="1"/>
          </p:nvPr>
        </p:nvSpPr>
        <p:spPr>
          <a:xfrm>
            <a:off x="50800" y="1196975"/>
            <a:ext cx="9024938" cy="53848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</a:pPr>
            <a:r>
              <a:rPr lang="fr-FR" sz="2400" b="1" smtClean="0">
                <a:latin typeface="Calibri" pitchFamily="34" charset="0"/>
                <a:ea typeface="ＭＳ Ｐゴシック" pitchFamily="34" charset="-128"/>
              </a:rPr>
              <a:t>Tolérance et effets indésirables : TDF + FTC vs ZDV/3TC</a:t>
            </a:r>
            <a:br>
              <a:rPr lang="fr-FR" sz="2400" b="1" smtClean="0">
                <a:latin typeface="Calibri" pitchFamily="34" charset="0"/>
                <a:ea typeface="ＭＳ Ｐゴシック" pitchFamily="34" charset="-128"/>
              </a:rPr>
            </a:br>
            <a:endParaRPr lang="fr-FR" sz="2400" b="1" smtClean="0">
              <a:latin typeface="Calibri" pitchFamily="34" charset="0"/>
              <a:ea typeface="ＭＳ Ｐゴシック" pitchFamily="34" charset="-128"/>
            </a:endParaRPr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</a:pPr>
            <a:r>
              <a:rPr lang="fr-FR" sz="1800" smtClean="0">
                <a:solidFill>
                  <a:srgbClr val="3366CC"/>
                </a:solidFill>
                <a:ea typeface="ＭＳ Ｐゴシック" pitchFamily="34" charset="-128"/>
              </a:rPr>
              <a:t>Fréquence similaire des effets indésirables cliniques de </a:t>
            </a:r>
            <a:r>
              <a:rPr lang="fr-FR" sz="1800" smtClean="0">
                <a:ea typeface="ＭＳ Ｐゴシック" pitchFamily="34" charset="-128"/>
              </a:rPr>
              <a:t>grade 2 à 4</a:t>
            </a:r>
            <a:r>
              <a:rPr lang="fr-FR" sz="1800" smtClean="0">
                <a:solidFill>
                  <a:srgbClr val="3366CC"/>
                </a:solidFill>
                <a:ea typeface="ＭＳ Ｐゴシック" pitchFamily="34" charset="-128"/>
              </a:rPr>
              <a:t> et des anomalies biologiques de grade 2 à 4 dans les 2 groupes, respectivement </a:t>
            </a:r>
            <a:br>
              <a:rPr lang="fr-FR" sz="1800" smtClean="0">
                <a:solidFill>
                  <a:srgbClr val="3366CC"/>
                </a:solidFill>
                <a:ea typeface="ＭＳ Ｐゴシック" pitchFamily="34" charset="-128"/>
              </a:rPr>
            </a:br>
            <a:r>
              <a:rPr lang="fr-FR" sz="1800" smtClean="0">
                <a:ea typeface="ＭＳ Ｐゴシック" pitchFamily="34" charset="-128"/>
              </a:rPr>
              <a:t>63 % vs 63 % et 56 % vs 57 %</a:t>
            </a:r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</a:pPr>
            <a:endParaRPr lang="fr-FR" sz="1800" smtClean="0">
              <a:ea typeface="ＭＳ Ｐゴシック" pitchFamily="34" charset="-128"/>
            </a:endParaRPr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</a:pPr>
            <a:r>
              <a:rPr lang="fr-FR" sz="1800" smtClean="0">
                <a:solidFill>
                  <a:srgbClr val="3366CC"/>
                </a:solidFill>
                <a:ea typeface="ＭＳ Ｐゴシック" pitchFamily="34" charset="-128"/>
              </a:rPr>
              <a:t>Significativement plus d’interruptions pour effet indésirable dans le groupe ZDV/3TC : </a:t>
            </a:r>
            <a:r>
              <a:rPr lang="fr-FR" sz="1800" smtClean="0">
                <a:ea typeface="ＭＳ Ｐゴシック" pitchFamily="34" charset="-128"/>
              </a:rPr>
              <a:t>9 % vs 4 % (p = 0,02) ; principalement pour anémie (n = 14 vs 0)</a:t>
            </a:r>
            <a:br>
              <a:rPr lang="fr-FR" sz="1800" smtClean="0">
                <a:ea typeface="ＭＳ Ｐゴシック" pitchFamily="34" charset="-128"/>
              </a:rPr>
            </a:br>
            <a:endParaRPr lang="fr-FR" sz="1800" smtClean="0">
              <a:ea typeface="ＭＳ Ｐゴシック" pitchFamily="34" charset="-128"/>
            </a:endParaRPr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</a:pPr>
            <a:r>
              <a:rPr lang="fr-FR" sz="1800" smtClean="0">
                <a:solidFill>
                  <a:srgbClr val="3366CC"/>
                </a:solidFill>
                <a:ea typeface="ＭＳ Ｐゴシック" pitchFamily="34" charset="-128"/>
              </a:rPr>
              <a:t>Tolérance rénale similaire dans les 2 groupes, avec aucun arrêt pour événement rénal. Modification de la valeur médiane à S48 du DFG évalué par MDRD similaire dans les 2 groupes</a:t>
            </a:r>
            <a:r>
              <a:rPr lang="fr-FR" sz="1800" smtClean="0">
                <a:ea typeface="ＭＳ Ｐゴシック" pitchFamily="34" charset="-128"/>
              </a:rPr>
              <a:t> (&lt; -1 ml/min/1,73 m</a:t>
            </a:r>
            <a:r>
              <a:rPr lang="fr-FR" sz="1800" baseline="30000" smtClean="0">
                <a:ea typeface="ＭＳ Ｐゴシック" pitchFamily="34" charset="-128"/>
              </a:rPr>
              <a:t>2</a:t>
            </a:r>
            <a:r>
              <a:rPr lang="fr-FR" sz="1800" smtClean="0">
                <a:ea typeface="ＭＳ Ｐゴシック" pitchFamily="34" charset="-128"/>
              </a:rPr>
              <a:t>). Aucun cas de syndrome de Fanconi</a:t>
            </a:r>
            <a:br>
              <a:rPr lang="fr-FR" sz="1800" smtClean="0">
                <a:ea typeface="ＭＳ Ｐゴシック" pitchFamily="34" charset="-128"/>
              </a:rPr>
            </a:br>
            <a:endParaRPr lang="fr-FR" sz="1800" smtClean="0">
              <a:ea typeface="ＭＳ Ｐゴシック" pitchFamily="34" charset="-128"/>
            </a:endParaRPr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</a:pPr>
            <a:r>
              <a:rPr lang="fr-FR" sz="1800" smtClean="0">
                <a:solidFill>
                  <a:srgbClr val="3366CC"/>
                </a:solidFill>
                <a:ea typeface="ＭＳ Ｐゴシック" pitchFamily="34" charset="-128"/>
              </a:rPr>
              <a:t>Elévation moyenne du cholestérol total, du LDL-cholestérol et du HDL- cholestérol significativement moindre dans le groupe TDF + FTC ; </a:t>
            </a:r>
            <a:r>
              <a:rPr lang="fr-FR" sz="1800" smtClean="0">
                <a:ea typeface="ＭＳ Ｐゴシック" pitchFamily="34" charset="-128"/>
              </a:rPr>
              <a:t>augmentation des triglycérides modeste et non différente entre les groupes</a:t>
            </a:r>
            <a:br>
              <a:rPr lang="fr-FR" sz="1800" smtClean="0">
                <a:ea typeface="ＭＳ Ｐゴシック" pitchFamily="34" charset="-128"/>
              </a:rPr>
            </a:br>
            <a:endParaRPr lang="fr-FR" sz="1800" smtClean="0">
              <a:ea typeface="ＭＳ Ｐゴシック" pitchFamily="34" charset="-128"/>
            </a:endParaRPr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</a:pPr>
            <a:r>
              <a:rPr lang="fr-FR" sz="1800" smtClean="0">
                <a:solidFill>
                  <a:srgbClr val="3366CC"/>
                </a:solidFill>
                <a:ea typeface="ＭＳ Ｐゴシック" pitchFamily="34" charset="-128"/>
              </a:rPr>
              <a:t>A S48, sous-étude </a:t>
            </a:r>
            <a:r>
              <a:rPr lang="fr-FR" sz="1800" smtClean="0">
                <a:ea typeface="ＭＳ Ｐゴシック" pitchFamily="34" charset="-128"/>
              </a:rPr>
              <a:t>DEXA chez 100 patients (pas d’évaluation à J0) :</a:t>
            </a:r>
            <a:r>
              <a:rPr lang="fr-FR" sz="1800" smtClean="0">
                <a:solidFill>
                  <a:srgbClr val="3366CC"/>
                </a:solidFill>
                <a:ea typeface="ＭＳ Ｐゴシック" pitchFamily="34" charset="-128"/>
              </a:rPr>
              <a:t> quantité de graisse de cuisse significativement plus faible dans le groupe ZDV/3TC group</a:t>
            </a:r>
            <a:r>
              <a:rPr lang="fr-FR" sz="1800" smtClean="0">
                <a:ea typeface="ＭＳ Ｐゴシック" pitchFamily="34" charset="-128"/>
              </a:rPr>
              <a:t> (moyenne de 6,9 vs 8,9 kg ; p = 0,03)</a:t>
            </a:r>
          </a:p>
        </p:txBody>
      </p:sp>
      <p:sp>
        <p:nvSpPr>
          <p:cNvPr id="27651" name="ZoneTexte 6"/>
          <p:cNvSpPr txBox="1">
            <a:spLocks noChangeArrowheads="1"/>
          </p:cNvSpPr>
          <p:nvPr/>
        </p:nvSpPr>
        <p:spPr bwMode="auto">
          <a:xfrm>
            <a:off x="6432550" y="6545263"/>
            <a:ext cx="2574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CC0000"/>
                </a:solidFill>
              </a:rPr>
              <a:t>Gallant JE. NEJM 2006;354:251-60</a:t>
            </a:r>
          </a:p>
        </p:txBody>
      </p:sp>
      <p:grpSp>
        <p:nvGrpSpPr>
          <p:cNvPr id="27652" name="Group 7"/>
          <p:cNvGrpSpPr>
            <a:grpSpLocks/>
          </p:cNvGrpSpPr>
          <p:nvPr/>
        </p:nvGrpSpPr>
        <p:grpSpPr bwMode="auto">
          <a:xfrm>
            <a:off x="0" y="6570663"/>
            <a:ext cx="919163" cy="287337"/>
            <a:chOff x="0" y="4139"/>
            <a:chExt cx="579" cy="181"/>
          </a:xfrm>
        </p:grpSpPr>
        <p:sp>
          <p:nvSpPr>
            <p:cNvPr id="27654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fr-FR" sz="1800" b="1" i="0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7655" name="ZoneTexte 23"/>
            <p:cNvSpPr txBox="1">
              <a:spLocks noChangeArrowheads="1"/>
            </p:cNvSpPr>
            <p:nvPr/>
          </p:nvSpPr>
          <p:spPr bwMode="auto">
            <a:xfrm>
              <a:off x="0" y="4146"/>
              <a:ext cx="57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chemeClr val="accent2"/>
                  </a:solidFill>
                  <a:latin typeface="Cambria" pitchFamily="18" charset="0"/>
                </a:rPr>
                <a:t>Etude 934</a:t>
              </a:r>
            </a:p>
          </p:txBody>
        </p:sp>
      </p:grpSp>
      <p:sp>
        <p:nvSpPr>
          <p:cNvPr id="27653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z="3200" smtClean="0">
                <a:ea typeface="ＭＳ Ｐゴシック" pitchFamily="34" charset="-128"/>
              </a:rPr>
              <a:t>Etude 934 : zidovudine/lamivudine à dose fixe vs ténofovir + emtricitabine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9"/>
          <p:cNvSpPr>
            <a:spLocks noGrp="1" noChangeArrowheads="1"/>
          </p:cNvSpPr>
          <p:nvPr>
            <p:ph type="body" idx="4294967295"/>
          </p:nvPr>
        </p:nvSpPr>
        <p:spPr>
          <a:xfrm>
            <a:off x="50800" y="1158875"/>
            <a:ext cx="9024938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b="1" smtClean="0">
                <a:latin typeface="Calibri" pitchFamily="34" charset="0"/>
                <a:ea typeface="ＭＳ Ｐゴシック" pitchFamily="34" charset="-128"/>
              </a:rPr>
              <a:t>Données de résistance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600" smtClean="0">
                <a:ea typeface="ＭＳ Ｐゴシック" pitchFamily="34" charset="-128"/>
              </a:rPr>
              <a:t>Analyse génotypique réalisée chez les patients sans résistance aux INNTI à l’inclusion si</a:t>
            </a:r>
          </a:p>
          <a:p>
            <a:pPr lvl="2" eaLnBrk="1" hangingPunct="1">
              <a:lnSpc>
                <a:spcPct val="90000"/>
              </a:lnSpc>
              <a:buClr>
                <a:srgbClr val="000066"/>
              </a:buClr>
              <a:buFontTx/>
              <a:buAutoNum type="arabicParenR"/>
            </a:pPr>
            <a:r>
              <a:rPr lang="fr-FR" sz="1400" smtClean="0">
                <a:ea typeface="ＭＳ Ｐゴシック" pitchFamily="34" charset="-128"/>
              </a:rPr>
              <a:t>Rebond viral (2 ARN VIH consécutifs &gt; 400 c/ml après avoir été &lt; 400 c/ml)</a:t>
            </a:r>
          </a:p>
          <a:p>
            <a:pPr lvl="2" eaLnBrk="1" hangingPunct="1">
              <a:lnSpc>
                <a:spcPct val="90000"/>
              </a:lnSpc>
              <a:buClr>
                <a:srgbClr val="000066"/>
              </a:buClr>
              <a:buFontTx/>
              <a:buAutoNum type="arabicParenR"/>
            </a:pPr>
            <a:r>
              <a:rPr lang="fr-FR" sz="1400" smtClean="0">
                <a:ea typeface="ＭＳ Ｐゴシック" pitchFamily="34" charset="-128"/>
              </a:rPr>
              <a:t>ARN VIH &gt; 400 c/ml à S48</a:t>
            </a:r>
          </a:p>
          <a:p>
            <a:pPr lvl="2" eaLnBrk="1" hangingPunct="1">
              <a:lnSpc>
                <a:spcPct val="90000"/>
              </a:lnSpc>
              <a:buClr>
                <a:srgbClr val="000066"/>
              </a:buClr>
              <a:buFontTx/>
              <a:buAutoNum type="arabicParenR"/>
            </a:pPr>
            <a:r>
              <a:rPr lang="fr-FR" sz="1400" smtClean="0">
                <a:ea typeface="ＭＳ Ｐゴシック" pitchFamily="34" charset="-128"/>
              </a:rPr>
              <a:t>Interruption du traitement avant S48 avec ARN VIH &gt; 400 c/ml à la dernière visite</a:t>
            </a:r>
          </a:p>
          <a:p>
            <a:pPr lvl="1" eaLnBrk="1" hangingPunct="1">
              <a:lnSpc>
                <a:spcPct val="90000"/>
              </a:lnSpc>
              <a:buClr>
                <a:srgbClr val="FF3300"/>
              </a:buClr>
            </a:pPr>
            <a:r>
              <a:rPr lang="fr-FR" sz="1700" smtClean="0">
                <a:ea typeface="ＭＳ Ｐゴシック" pitchFamily="34" charset="-128"/>
              </a:rPr>
              <a:t>Les patients avec résistance à l’inclusion (11 dans chaque bras) ont été exclus de cette analyse de la résistance</a:t>
            </a:r>
          </a:p>
        </p:txBody>
      </p:sp>
      <p:graphicFrame>
        <p:nvGraphicFramePr>
          <p:cNvPr id="29752" name="Group 56"/>
          <p:cNvGraphicFramePr>
            <a:graphicFrameLocks noGrp="1"/>
          </p:cNvGraphicFramePr>
          <p:nvPr>
            <p:ph idx="4294967295"/>
          </p:nvPr>
        </p:nvGraphicFramePr>
        <p:xfrm>
          <a:off x="830263" y="3213100"/>
          <a:ext cx="7486650" cy="3017520"/>
        </p:xfrm>
        <a:graphic>
          <a:graphicData uri="http://schemas.openxmlformats.org/drawingml/2006/table">
            <a:tbl>
              <a:tblPr/>
              <a:tblGrid>
                <a:gridCol w="290512"/>
                <a:gridCol w="3959225"/>
                <a:gridCol w="1619250"/>
                <a:gridCol w="1617663"/>
              </a:tblGrid>
              <a:tr h="3286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TDF + FTC</a:t>
                      </a:r>
                      <a:b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244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ZDV/3TC</a:t>
                      </a:r>
                      <a:b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Patients dans l’analyse génotypique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23 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68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Virus sauvage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68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Présence d’au moins 1 mutation de  résistance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K65R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M184V/I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TAM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Mutation de résistance à EFV **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Mutation de résistance à EFV + M184V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746" name="ZoneTexte 10"/>
          <p:cNvSpPr txBox="1">
            <a:spLocks noChangeArrowheads="1"/>
          </p:cNvSpPr>
          <p:nvPr/>
        </p:nvSpPr>
        <p:spPr bwMode="auto">
          <a:xfrm>
            <a:off x="685800" y="6219825"/>
            <a:ext cx="7200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i="0">
                <a:solidFill>
                  <a:srgbClr val="000066"/>
                </a:solidFill>
              </a:rPr>
              <a:t>* 1 échec technique ; ** Emergence de mutation K103N mutation chez 21 des 25 patients</a:t>
            </a:r>
          </a:p>
        </p:txBody>
      </p:sp>
      <p:sp>
        <p:nvSpPr>
          <p:cNvPr id="29747" name="ZoneTexte 6"/>
          <p:cNvSpPr txBox="1">
            <a:spLocks noChangeArrowheads="1"/>
          </p:cNvSpPr>
          <p:nvPr/>
        </p:nvSpPr>
        <p:spPr bwMode="auto">
          <a:xfrm>
            <a:off x="6432550" y="6545263"/>
            <a:ext cx="2574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CC0000"/>
                </a:solidFill>
              </a:rPr>
              <a:t>Gallant JE. NEJM 2006;354:251-60</a:t>
            </a:r>
          </a:p>
        </p:txBody>
      </p:sp>
      <p:grpSp>
        <p:nvGrpSpPr>
          <p:cNvPr id="29748" name="Group 55"/>
          <p:cNvGrpSpPr>
            <a:grpSpLocks/>
          </p:cNvGrpSpPr>
          <p:nvPr/>
        </p:nvGrpSpPr>
        <p:grpSpPr bwMode="auto">
          <a:xfrm>
            <a:off x="0" y="6570663"/>
            <a:ext cx="919163" cy="287337"/>
            <a:chOff x="0" y="4139"/>
            <a:chExt cx="579" cy="181"/>
          </a:xfrm>
        </p:grpSpPr>
        <p:sp>
          <p:nvSpPr>
            <p:cNvPr id="29750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fr-FR" sz="1800" b="1" i="0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9751" name="ZoneTexte 23"/>
            <p:cNvSpPr txBox="1">
              <a:spLocks noChangeArrowheads="1"/>
            </p:cNvSpPr>
            <p:nvPr/>
          </p:nvSpPr>
          <p:spPr bwMode="auto">
            <a:xfrm>
              <a:off x="0" y="4146"/>
              <a:ext cx="57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chemeClr val="accent2"/>
                  </a:solidFill>
                  <a:latin typeface="Cambria" pitchFamily="18" charset="0"/>
                </a:rPr>
                <a:t>Etude 934</a:t>
              </a:r>
            </a:p>
          </p:txBody>
        </p:sp>
      </p:grpSp>
      <p:sp>
        <p:nvSpPr>
          <p:cNvPr id="29749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z="3200" smtClean="0">
                <a:ea typeface="ＭＳ Ｐゴシック" pitchFamily="34" charset="-128"/>
              </a:rPr>
              <a:t>Etude 934 : zidovudine/lamivudine à dose fixe vs ténofovir + emtricitabine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5"/>
          <p:cNvSpPr>
            <a:spLocks noGrp="1" noChangeArrowheads="1"/>
          </p:cNvSpPr>
          <p:nvPr>
            <p:ph type="body" idx="4294967295"/>
          </p:nvPr>
        </p:nvSpPr>
        <p:spPr>
          <a:xfrm>
            <a:off x="50800" y="1158875"/>
            <a:ext cx="9024938" cy="5303838"/>
          </a:xfrm>
        </p:spPr>
        <p:txBody>
          <a:bodyPr/>
          <a:lstStyle/>
          <a:p>
            <a:pPr eaLnBrk="1" hangingPunct="1"/>
            <a:r>
              <a:rPr lang="fr-FR" sz="2400" b="1" smtClean="0">
                <a:latin typeface="Calibri" pitchFamily="34" charset="0"/>
                <a:ea typeface="ＭＳ Ｐゴシック" pitchFamily="34" charset="-128"/>
              </a:rPr>
              <a:t>Extension de l’étude à 3 ans de suivi (S144)</a:t>
            </a:r>
          </a:p>
          <a:p>
            <a:pPr lvl="1" eaLnBrk="1" hangingPunct="1"/>
            <a:r>
              <a:rPr lang="fr-FR" sz="1600" smtClean="0">
                <a:ea typeface="ＭＳ Ｐゴシック" pitchFamily="34" charset="-128"/>
              </a:rPr>
              <a:t>A S96, les patients sous TDF + FTC passent à TDF/FTC en dose fixe combinée</a:t>
            </a:r>
            <a:endParaRPr lang="fr-FR" smtClean="0">
              <a:ea typeface="ＭＳ Ｐゴシック" pitchFamily="34" charset="-128"/>
            </a:endParaRPr>
          </a:p>
        </p:txBody>
      </p:sp>
      <p:sp>
        <p:nvSpPr>
          <p:cNvPr id="31747" name="ZoneTexte 6"/>
          <p:cNvSpPr txBox="1">
            <a:spLocks noChangeArrowheads="1"/>
          </p:cNvSpPr>
          <p:nvPr/>
        </p:nvSpPr>
        <p:spPr bwMode="auto">
          <a:xfrm>
            <a:off x="6659563" y="6543675"/>
            <a:ext cx="23479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CC0000"/>
                </a:solidFill>
              </a:rPr>
              <a:t>Arribas JR. JAIDS 2008;47:74-8</a:t>
            </a:r>
          </a:p>
        </p:txBody>
      </p:sp>
      <p:graphicFrame>
        <p:nvGraphicFramePr>
          <p:cNvPr id="43130" name="Group 122"/>
          <p:cNvGraphicFramePr>
            <a:graphicFrameLocks noGrp="1"/>
          </p:cNvGraphicFramePr>
          <p:nvPr/>
        </p:nvGraphicFramePr>
        <p:xfrm>
          <a:off x="323850" y="2205038"/>
          <a:ext cx="8535988" cy="3386140"/>
        </p:xfrm>
        <a:graphic>
          <a:graphicData uri="http://schemas.openxmlformats.org/drawingml/2006/table">
            <a:tbl>
              <a:tblPr/>
              <a:tblGrid>
                <a:gridCol w="5327650"/>
                <a:gridCol w="1116013"/>
                <a:gridCol w="1116012"/>
                <a:gridCol w="976313"/>
              </a:tblGrid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Résultats à S144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TDF/FTC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ZDV/3TC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ARN VIH &lt; 400 c/ml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0,004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ARN VIH &lt; 50 c/ml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0,08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Augmentation des CD4 (/mm</a:t>
                      </a:r>
                      <a:r>
                        <a:rPr kumimoji="0" 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0,09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Interruption pour échec virologique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0,038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Interruption pour effet indésirable*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0,01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Médiane du DFG (MDRD) à S144 moins J0 (ml/min/1,73m</a:t>
                      </a:r>
                      <a:r>
                        <a:rPr kumimoji="0" 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- 12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0,001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Moyenne de la graisse totale de cuisse (DEXA)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7,9 kg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5,4 kg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0,001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795" name="ZoneTexte 8"/>
          <p:cNvSpPr txBox="1">
            <a:spLocks noChangeArrowheads="1"/>
          </p:cNvSpPr>
          <p:nvPr/>
        </p:nvSpPr>
        <p:spPr bwMode="auto">
          <a:xfrm>
            <a:off x="250825" y="5661025"/>
            <a:ext cx="445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i="0">
                <a:solidFill>
                  <a:srgbClr val="000066"/>
                </a:solidFill>
              </a:rPr>
              <a:t>* Aucun arrêt du traitement pour effet secondaire rénal</a:t>
            </a:r>
          </a:p>
        </p:txBody>
      </p:sp>
      <p:grpSp>
        <p:nvGrpSpPr>
          <p:cNvPr id="31796" name="Group 55"/>
          <p:cNvGrpSpPr>
            <a:grpSpLocks/>
          </p:cNvGrpSpPr>
          <p:nvPr/>
        </p:nvGrpSpPr>
        <p:grpSpPr bwMode="auto">
          <a:xfrm>
            <a:off x="0" y="6570663"/>
            <a:ext cx="919163" cy="287337"/>
            <a:chOff x="0" y="4139"/>
            <a:chExt cx="579" cy="181"/>
          </a:xfrm>
        </p:grpSpPr>
        <p:sp>
          <p:nvSpPr>
            <p:cNvPr id="31798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fr-FR" sz="1800" b="1" i="0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31799" name="ZoneTexte 23"/>
            <p:cNvSpPr txBox="1">
              <a:spLocks noChangeArrowheads="1"/>
            </p:cNvSpPr>
            <p:nvPr/>
          </p:nvSpPr>
          <p:spPr bwMode="auto">
            <a:xfrm>
              <a:off x="0" y="4146"/>
              <a:ext cx="57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chemeClr val="accent2"/>
                  </a:solidFill>
                  <a:latin typeface="Cambria" pitchFamily="18" charset="0"/>
                </a:rPr>
                <a:t>Etude 934</a:t>
              </a:r>
            </a:p>
          </p:txBody>
        </p:sp>
      </p:grpSp>
      <p:sp>
        <p:nvSpPr>
          <p:cNvPr id="31797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z="3200" smtClean="0">
                <a:ea typeface="ＭＳ Ｐゴシック" pitchFamily="34" charset="-128"/>
              </a:rPr>
              <a:t>Etude 934 : zidovudine/lamivudine à dose fixe vs ténofovir + emtricitabine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0800" y="1112838"/>
            <a:ext cx="8940800" cy="4838700"/>
          </a:xfrm>
        </p:spPr>
        <p:txBody>
          <a:bodyPr/>
          <a:lstStyle/>
          <a:p>
            <a:pPr eaLnBrk="1" hangingPunct="1">
              <a:spcAft>
                <a:spcPct val="30000"/>
              </a:spcAft>
            </a:pPr>
            <a:r>
              <a:rPr lang="fr-FR" sz="2400" b="1" smtClean="0">
                <a:latin typeface="Calibri" pitchFamily="34" charset="0"/>
                <a:ea typeface="ＭＳ Ｐゴシック" pitchFamily="34" charset="-128"/>
              </a:rPr>
              <a:t>Conclusions</a:t>
            </a:r>
          </a:p>
          <a:p>
            <a:pPr lvl="1" eaLnBrk="1" hangingPunct="1">
              <a:spcAft>
                <a:spcPct val="30000"/>
              </a:spcAft>
            </a:pPr>
            <a:r>
              <a:rPr lang="fr-FR" sz="2000" smtClean="0">
                <a:ea typeface="ＭＳ Ｐゴシック" pitchFamily="34" charset="-128"/>
              </a:rPr>
              <a:t>TDF + FTC + EFV est non inférieur à ZDV/3TC + EFV</a:t>
            </a:r>
          </a:p>
          <a:p>
            <a:pPr lvl="1" eaLnBrk="1" hangingPunct="1">
              <a:spcAft>
                <a:spcPct val="30000"/>
              </a:spcAft>
            </a:pPr>
            <a:r>
              <a:rPr lang="fr-FR" sz="2000" smtClean="0">
                <a:ea typeface="ＭＳ Ｐゴシック" pitchFamily="34" charset="-128"/>
              </a:rPr>
              <a:t>Taux de réponse virologique supérieurs avec TDF + FTC + EFV </a:t>
            </a:r>
            <a:br>
              <a:rPr lang="fr-FR" sz="2000" smtClean="0">
                <a:ea typeface="ＭＳ Ｐゴシック" pitchFamily="34" charset="-128"/>
              </a:rPr>
            </a:br>
            <a:r>
              <a:rPr lang="fr-FR" sz="2000" smtClean="0">
                <a:ea typeface="ＭＳ Ｐゴシック" pitchFamily="34" charset="-128"/>
              </a:rPr>
              <a:t>que avec ZDV/3TC + EFV</a:t>
            </a:r>
          </a:p>
          <a:p>
            <a:pPr lvl="1" eaLnBrk="1" hangingPunct="1">
              <a:spcAft>
                <a:spcPct val="30000"/>
              </a:spcAft>
            </a:pPr>
            <a:r>
              <a:rPr lang="fr-FR" sz="2000" smtClean="0">
                <a:ea typeface="ＭＳ Ｐゴシック" pitchFamily="34" charset="-128"/>
              </a:rPr>
              <a:t>Réponse CD4 significativement supérieure avec TDF + FTC</a:t>
            </a:r>
          </a:p>
          <a:p>
            <a:pPr lvl="1" eaLnBrk="1" hangingPunct="1">
              <a:spcAft>
                <a:spcPct val="30000"/>
              </a:spcAft>
            </a:pPr>
            <a:r>
              <a:rPr lang="fr-FR" sz="2000" smtClean="0">
                <a:ea typeface="ＭＳ Ｐゴシック" pitchFamily="34" charset="-128"/>
              </a:rPr>
              <a:t>Meilleure tolérance de TDF + FTC</a:t>
            </a:r>
          </a:p>
          <a:p>
            <a:pPr lvl="1" eaLnBrk="1" hangingPunct="1">
              <a:spcAft>
                <a:spcPct val="30000"/>
              </a:spcAft>
            </a:pPr>
            <a:r>
              <a:rPr lang="fr-FR" sz="2000" smtClean="0">
                <a:ea typeface="ＭＳ Ｐゴシック" pitchFamily="34" charset="-128"/>
              </a:rPr>
              <a:t>Cette étude montre une évolution globalement meilleure dans le groupe ténofovir-emtricitabine</a:t>
            </a:r>
          </a:p>
          <a:p>
            <a:pPr lvl="1" eaLnBrk="1" hangingPunct="1">
              <a:spcAft>
                <a:spcPct val="30000"/>
              </a:spcAft>
            </a:pPr>
            <a:r>
              <a:rPr lang="fr-FR" sz="2000" smtClean="0">
                <a:ea typeface="ＭＳ Ｐゴシック" pitchFamily="34" charset="-128"/>
              </a:rPr>
              <a:t>A S144, TDF/FTC + EFV démontre une plus grande durabilité de suppression virologique et un meilleur profil de tolérance concernant les effets indésirables et le profil morphologique, comparé à </a:t>
            </a:r>
            <a:br>
              <a:rPr lang="fr-FR" sz="2000" smtClean="0">
                <a:ea typeface="ＭＳ Ｐゴシック" pitchFamily="34" charset="-128"/>
              </a:rPr>
            </a:br>
            <a:r>
              <a:rPr lang="fr-FR" sz="2000" smtClean="0">
                <a:ea typeface="ＭＳ Ｐゴシック" pitchFamily="34" charset="-128"/>
              </a:rPr>
              <a:t>ZDV/3TC + EFV</a:t>
            </a:r>
          </a:p>
        </p:txBody>
      </p:sp>
      <p:sp>
        <p:nvSpPr>
          <p:cNvPr id="33795" name="ZoneTexte 9"/>
          <p:cNvSpPr txBox="1">
            <a:spLocks noChangeArrowheads="1"/>
          </p:cNvSpPr>
          <p:nvPr/>
        </p:nvSpPr>
        <p:spPr bwMode="auto">
          <a:xfrm>
            <a:off x="4191000" y="6545263"/>
            <a:ext cx="4867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CC0000"/>
                </a:solidFill>
              </a:rPr>
              <a:t>Gallant JE. NEJM 2006;354:251-60 ; Arribas JR. JAIDS 2008;47:74-8</a:t>
            </a:r>
          </a:p>
        </p:txBody>
      </p:sp>
      <p:grpSp>
        <p:nvGrpSpPr>
          <p:cNvPr id="33796" name="Group 7"/>
          <p:cNvGrpSpPr>
            <a:grpSpLocks/>
          </p:cNvGrpSpPr>
          <p:nvPr/>
        </p:nvGrpSpPr>
        <p:grpSpPr bwMode="auto">
          <a:xfrm>
            <a:off x="0" y="6570663"/>
            <a:ext cx="919163" cy="287337"/>
            <a:chOff x="0" y="4139"/>
            <a:chExt cx="579" cy="181"/>
          </a:xfrm>
        </p:grpSpPr>
        <p:sp>
          <p:nvSpPr>
            <p:cNvPr id="33798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fr-FR" sz="1800" b="1" i="0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33799" name="ZoneTexte 23"/>
            <p:cNvSpPr txBox="1">
              <a:spLocks noChangeArrowheads="1"/>
            </p:cNvSpPr>
            <p:nvPr/>
          </p:nvSpPr>
          <p:spPr bwMode="auto">
            <a:xfrm>
              <a:off x="0" y="4146"/>
              <a:ext cx="57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chemeClr val="accent2"/>
                  </a:solidFill>
                  <a:latin typeface="Cambria" pitchFamily="18" charset="0"/>
                </a:rPr>
                <a:t>Etude 934</a:t>
              </a:r>
            </a:p>
          </p:txBody>
        </p:sp>
      </p:grpSp>
      <p:sp>
        <p:nvSpPr>
          <p:cNvPr id="33797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z="3200" smtClean="0">
                <a:ea typeface="ＭＳ Ｐゴシック" pitchFamily="34" charset="-128"/>
              </a:rPr>
              <a:t>Etude 934 : zidovudine/lamivudine à dose fixe vs ténofovir + emtricitabine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20620</TotalTime>
  <Words>817</Words>
  <Application>Microsoft Office PowerPoint</Application>
  <PresentationFormat>Affichage à l'écran (4:3)</PresentationFormat>
  <Paragraphs>246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ARV_trials_2010</vt:lpstr>
      <vt:lpstr>Comparaison des associations fixes d’INTI</vt:lpstr>
      <vt:lpstr>Etude 934 : zidovudine/lamivudine à dose fixe vs ténofovir + emtricitabine</vt:lpstr>
      <vt:lpstr>Présentation PowerPoint</vt:lpstr>
      <vt:lpstr>Présentation PowerPoint</vt:lpstr>
      <vt:lpstr>Etude 934 : zidovudine/lamivudine à dose fixe vs ténofovir + emtricitabine</vt:lpstr>
      <vt:lpstr>Etude 934 : zidovudine/lamivudine à dose fixe vs ténofovir + emtricitabine</vt:lpstr>
      <vt:lpstr>Etude 934 : zidovudine/lamivudine à dose fixe vs ténofovir + emtricitabine</vt:lpstr>
      <vt:lpstr>Etude 934 : zidovudine/lamivudine à dose fixe vs ténofovir + emtricitabine</vt:lpstr>
    </vt:vector>
  </TitlesOfParts>
  <Manager>AEI - www.aei.fr</Manager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P. Cahn, A. Pozniak, F. Raffi</dc:creator>
  <cp:lastModifiedBy>Utilisateur</cp:lastModifiedBy>
  <cp:revision>1585</cp:revision>
  <cp:lastPrinted>2009-11-19T07:51:26Z</cp:lastPrinted>
  <dcterms:created xsi:type="dcterms:W3CDTF">2010-03-22T10:11:22Z</dcterms:created>
  <dcterms:modified xsi:type="dcterms:W3CDTF">2015-07-01T12:42:34Z</dcterms:modified>
</cp:coreProperties>
</file>