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146847739" r:id="rId2"/>
    <p:sldId id="1993219317" r:id="rId3"/>
    <p:sldId id="126261483" r:id="rId4"/>
    <p:sldId id="262" r:id="rId5"/>
    <p:sldId id="1993219318" r:id="rId6"/>
    <p:sldId id="1993219319" r:id="rId7"/>
    <p:sldId id="1993219320" r:id="rId8"/>
    <p:sldId id="1993219321" r:id="rId9"/>
    <p:sldId id="1993219322" r:id="rId10"/>
    <p:sldId id="1993219323" r:id="rId11"/>
    <p:sldId id="279" r:id="rId12"/>
    <p:sldId id="272" r:id="rId13"/>
    <p:sldId id="273" r:id="rId14"/>
    <p:sldId id="2146847854" r:id="rId15"/>
    <p:sldId id="266" r:id="rId16"/>
    <p:sldId id="285" r:id="rId17"/>
    <p:sldId id="284" r:id="rId18"/>
    <p:sldId id="267" r:id="rId19"/>
    <p:sldId id="1993219324" r:id="rId20"/>
    <p:sldId id="1993219325" r:id="rId21"/>
    <p:sldId id="1993219342" r:id="rId22"/>
    <p:sldId id="2146847853" r:id="rId23"/>
    <p:sldId id="1993219334" r:id="rId24"/>
    <p:sldId id="1993219326" r:id="rId25"/>
    <p:sldId id="1993219327" r:id="rId26"/>
    <p:sldId id="1993219328" r:id="rId27"/>
    <p:sldId id="1993219341" r:id="rId28"/>
    <p:sldId id="1993219333" r:id="rId29"/>
    <p:sldId id="2146847869" r:id="rId30"/>
    <p:sldId id="2146847868" r:id="rId31"/>
    <p:sldId id="2146847867" r:id="rId32"/>
    <p:sldId id="2146847855" r:id="rId33"/>
    <p:sldId id="2146847863" r:id="rId34"/>
    <p:sldId id="2146847864" r:id="rId35"/>
    <p:sldId id="1993219335" r:id="rId36"/>
    <p:sldId id="271" r:id="rId37"/>
    <p:sldId id="1993219337" r:id="rId38"/>
    <p:sldId id="1993219332" r:id="rId39"/>
    <p:sldId id="2146847871" r:id="rId40"/>
    <p:sldId id="269" r:id="rId41"/>
    <p:sldId id="270" r:id="rId42"/>
    <p:sldId id="2146847865" r:id="rId43"/>
    <p:sldId id="256" r:id="rId44"/>
    <p:sldId id="2146847866" r:id="rId45"/>
    <p:sldId id="2146847859" r:id="rId46"/>
    <p:sldId id="2146847852" r:id="rId47"/>
    <p:sldId id="2146847872" r:id="rId48"/>
    <p:sldId id="260" r:id="rId49"/>
    <p:sldId id="261" r:id="rId50"/>
    <p:sldId id="2146847873" r:id="rId51"/>
    <p:sldId id="2146847874" r:id="rId52"/>
    <p:sldId id="1993219338" r:id="rId53"/>
    <p:sldId id="1993219340" r:id="rId54"/>
    <p:sldId id="1993219339" r:id="rId55"/>
    <p:sldId id="2146847856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ACD0E9-0899-3480-D560-F9199AE4DA15}" name="anton pozniak" initials="ap" userId="2e1a6300466ac0c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.raffi@wanadoo.fr" initials="f" lastIdx="1" clrIdx="0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EFEFE"/>
    <a:srgbClr val="0099CC"/>
    <a:srgbClr val="FF6600"/>
    <a:srgbClr val="FF8F8F"/>
    <a:srgbClr val="FF5050"/>
    <a:srgbClr val="FFFF99"/>
    <a:srgbClr val="CC0000"/>
    <a:srgbClr val="FFCBA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80"/>
    <p:restoredTop sz="96405"/>
  </p:normalViewPr>
  <p:slideViewPr>
    <p:cSldViewPr snapToGrid="0" snapToObjects="1">
      <p:cViewPr varScale="1">
        <p:scale>
          <a:sx n="99" d="100"/>
          <a:sy n="99" d="100"/>
        </p:scale>
        <p:origin x="138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58abece88bd30be/Documents/Cassie/Years%20out/Andrew%20Hill%20work/Reduced%20frequency%20of%20ART%20dosing/IAS%20presentation/Archive/Tables%20and%20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B-4942-873D-94A92D3D0E8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b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/>
                      <a:t>2.3%</a:t>
                    </a:r>
                  </a:p>
                  <a:p>
                    <a:pPr>
                      <a:defRPr sz="1200">
                        <a:solidFill>
                          <a:srgbClr val="000066"/>
                        </a:solidFill>
                      </a:defRPr>
                    </a:pPr>
                    <a:r>
                      <a:rPr lang="en-US" sz="1200" dirty="0"/>
                      <a:t>(N</a:t>
                    </a:r>
                    <a:r>
                      <a:rPr lang="en-US" sz="1200" baseline="0" dirty="0"/>
                      <a:t> </a:t>
                    </a:r>
                    <a:r>
                      <a:rPr lang="en-US" sz="1200" dirty="0"/>
                      <a:t>= 8)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6CB-4942-873D-94A92D3D0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97.7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B-4942-873D-94A92D3D0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27"/>
        <c:axId val="1003653072"/>
        <c:axId val="1003650672"/>
      </c:barChart>
      <c:catAx>
        <c:axId val="100365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0672"/>
        <c:crosses val="autoZero"/>
        <c:auto val="1"/>
        <c:lblAlgn val="ctr"/>
        <c:lblOffset val="100"/>
        <c:noMultiLvlLbl val="0"/>
      </c:catAx>
      <c:valAx>
        <c:axId val="1003650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3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1906815302585"/>
          <c:y val="4.0988564650962546E-2"/>
          <c:w val="0.84999982833855758"/>
          <c:h val="0.63876698549991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'Efficacy chart'!$B$1</c:f>
              <c:strCache>
                <c:ptCount val="1"/>
                <c:pt idx="0">
                  <c:v>Intermittent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/>
          </c:spPr>
          <c:invertIfNegative val="0"/>
          <c:cat>
            <c:strRef>
              <c:f>'Efficacy chart'!$A$2:$A$9</c:f>
              <c:strCache>
                <c:ptCount val="8"/>
                <c:pt idx="0">
                  <c:v>QUATUOR</c:v>
                </c:pt>
                <c:pt idx="1">
                  <c:v>BREATHER</c:v>
                </c:pt>
                <c:pt idx="2">
                  <c:v>ATAD</c:v>
                </c:pt>
                <c:pt idx="3">
                  <c:v>Reynolds et al</c:v>
                </c:pt>
                <c:pt idx="4">
                  <c:v>A-TRI-WEEK</c:v>
                </c:pt>
                <c:pt idx="5">
                  <c:v>Sun et al</c:v>
                </c:pt>
                <c:pt idx="6">
                  <c:v>Cohen et al</c:v>
                </c:pt>
                <c:pt idx="7">
                  <c:v>BETAF-RED</c:v>
                </c:pt>
              </c:strCache>
            </c:strRef>
          </c:cat>
          <c:val>
            <c:numRef>
              <c:f>'Efficacy chart'!$B$2:$B$9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FD-F348-B3C0-2A3C8D342C1B}"/>
            </c:ext>
          </c:extLst>
        </c:ser>
        <c:ser>
          <c:idx val="1"/>
          <c:order val="1"/>
          <c:tx>
            <c:strRef>
              <c:f>'Efficacy chart'!$C$1</c:f>
              <c:strCache>
                <c:ptCount val="1"/>
                <c:pt idx="0">
                  <c:v>Continuous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'Efficacy chart'!$A$2:$A$9</c:f>
              <c:strCache>
                <c:ptCount val="8"/>
                <c:pt idx="0">
                  <c:v>QUATUOR</c:v>
                </c:pt>
                <c:pt idx="1">
                  <c:v>BREATHER</c:v>
                </c:pt>
                <c:pt idx="2">
                  <c:v>ATAD</c:v>
                </c:pt>
                <c:pt idx="3">
                  <c:v>Reynolds et al</c:v>
                </c:pt>
                <c:pt idx="4">
                  <c:v>A-TRI-WEEK</c:v>
                </c:pt>
                <c:pt idx="5">
                  <c:v>Sun et al</c:v>
                </c:pt>
                <c:pt idx="6">
                  <c:v>Cohen et al</c:v>
                </c:pt>
                <c:pt idx="7">
                  <c:v>BETAF-RED</c:v>
                </c:pt>
              </c:strCache>
            </c:strRef>
          </c:cat>
          <c:val>
            <c:numRef>
              <c:f>'Efficacy chart'!$C$2:$C$9</c:f>
              <c:numCache>
                <c:formatCode>General</c:formatCode>
                <c:ptCount val="8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16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FD-F348-B3C0-2A3C8D342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614320"/>
        <c:axId val="610619120"/>
      </c:barChart>
      <c:catAx>
        <c:axId val="61061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66"/>
                </a:solidFill>
                <a:latin typeface="+mj-lt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610619120"/>
        <c:crosses val="autoZero"/>
        <c:auto val="1"/>
        <c:lblAlgn val="ctr"/>
        <c:lblOffset val="100"/>
        <c:noMultiLvlLbl val="0"/>
      </c:catAx>
      <c:valAx>
        <c:axId val="6106191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j-lt"/>
                <a:ea typeface="Verdana" panose="020B0604030504040204" pitchFamily="34" charset="0"/>
                <a:cs typeface="+mn-cs"/>
              </a:defRPr>
            </a:pPr>
            <a:endParaRPr lang="fr-FR"/>
          </a:p>
        </c:txPr>
        <c:crossAx val="61061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B0F0"/>
                </a:solidFill>
                <a:latin typeface="+mn-lt"/>
              </a:rPr>
              <a:t>Drug Classes During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47469752940042"/>
          <c:y val="0.21313033968310305"/>
          <c:w val="0.79142538068216306"/>
          <c:h val="0.49734793109669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(N=1274)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0.88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6D9-1642-A176-FE15ACCC9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NRTI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(N=1274)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0.93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9-1642-A176-FE15ACCC9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NNRTI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(N=1274)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0.22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9-1642-A176-FE15ACCC9F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PI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(N=1274)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0.21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D9-1642-A176-FE15ACCC9F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5"/>
        <c:axId val="231734016"/>
        <c:axId val="231733056"/>
        <c:extLst/>
      </c:barChart>
      <c:catAx>
        <c:axId val="2317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733056"/>
        <c:crosses val="autoZero"/>
        <c:auto val="1"/>
        <c:lblAlgn val="ctr"/>
        <c:lblOffset val="100"/>
        <c:noMultiLvlLbl val="0"/>
      </c:catAx>
      <c:valAx>
        <c:axId val="23173305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66"/>
                    </a:solidFill>
                    <a:latin typeface="+mn-lt"/>
                  </a:rPr>
                  <a:t>% PWH</a:t>
                </a:r>
              </a:p>
            </c:rich>
          </c:tx>
          <c:layout>
            <c:manualLayout>
              <c:xMode val="edge"/>
              <c:yMode val="edge"/>
              <c:x val="3.1263091248182578E-2"/>
              <c:y val="0.388535079380682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7340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34725094304689"/>
          <c:y val="0.82717375728817788"/>
          <c:w val="0.37130527503953986"/>
          <c:h val="7.3819135137462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66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200">
          <a:latin typeface="Montserrat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rgbClr val="00B0F0"/>
                </a:solidFill>
                <a:latin typeface="+mn-lt"/>
              </a:rPr>
              <a:t>TAF and TDF Use During 3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47469752940042"/>
          <c:y val="0.21313033968310305"/>
          <c:w val="0.79142538068216306"/>
          <c:h val="0.454916313564827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TAF or TDF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 = 1274)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0.14000000000000001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56E-244D-8498-5EE13FF23B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TAF only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56E-244D-8498-5EE13FF23B9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66"/>
                        </a:solidFill>
                      </a:rPr>
                      <a:t>                                                                                                                                                         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56E-244D-8498-5EE13FF23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 = 1274)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0.63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6E-244D-8498-5EE13FF23B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TDF only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 = 1274)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6E-244D-8498-5EE13FF23B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TDF -&gt; TAF switch</c:v>
                </c:pt>
              </c:strCache>
            </c:strRef>
          </c:tx>
          <c:spPr>
            <a:solidFill>
              <a:srgbClr val="FF8D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 = 1274)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6E-244D-8498-5EE13FF23B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TAF -&gt; TDF switch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Minimal gain (N = 2712)</c:v>
                </c:pt>
                <c:pt idx="1">
                  <c:v>Significant gain (N = 1274)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6E-244D-8498-5EE13FF23B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5"/>
        <c:axId val="231734016"/>
        <c:axId val="231733056"/>
        <c:extLst/>
      </c:barChart>
      <c:catAx>
        <c:axId val="2317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733056"/>
        <c:crosses val="autoZero"/>
        <c:auto val="1"/>
        <c:lblAlgn val="ctr"/>
        <c:lblOffset val="100"/>
        <c:noMultiLvlLbl val="0"/>
      </c:catAx>
      <c:valAx>
        <c:axId val="231733056"/>
        <c:scaling>
          <c:orientation val="minMax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17340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15764435695539"/>
          <c:y val="0.78902165573086858"/>
          <c:w val="0.8121756219871018"/>
          <c:h val="0.2105432360734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66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/>
                      <a:t>77.5%</a:t>
                    </a:r>
                  </a:p>
                  <a:p>
                    <a:r>
                      <a:rPr lang="en-US" dirty="0"/>
                      <a:t>(N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= 272)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CB-4942-873D-94A92D3D0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/>
                      <a:t>0.6%</a:t>
                    </a:r>
                  </a:p>
                  <a:p>
                    <a:r>
                      <a:rPr lang="en-US" dirty="0"/>
                      <a:t>(N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= 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6CB-4942-873D-94A92D3D0E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C10A67-8407-4B48-BDCA-5422F9D11C2A}" type="VALUE">
                      <a:rPr lang="en-US" b="1" smtClean="0"/>
                      <a:pPr/>
                      <a:t>[VALEUR]</a:t>
                    </a:fld>
                    <a:r>
                      <a:rPr lang="en-US" b="1" dirty="0"/>
                      <a:t>%</a:t>
                    </a:r>
                  </a:p>
                  <a:p>
                    <a:r>
                      <a:rPr lang="en-US" dirty="0"/>
                      <a:t>(N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= 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CB-4942-873D-94A92D3D0E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5.1%</a:t>
                    </a:r>
                  </a:p>
                  <a:p>
                    <a:r>
                      <a:rPr lang="en-US" dirty="0"/>
                      <a:t>(N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= 18)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6CB-4942-873D-94A92D3D0E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/>
                      <a:t>9.7%</a:t>
                    </a:r>
                  </a:p>
                  <a:p>
                    <a:r>
                      <a:rPr lang="en-US" dirty="0"/>
                      <a:t>(N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= 34)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6CB-4942-873D-94A92D3D0E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/>
                      <a:t>5.1%</a:t>
                    </a:r>
                  </a:p>
                  <a:p>
                    <a:r>
                      <a:rPr lang="en-US" dirty="0"/>
                      <a:t>(N = 18)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6CB-4942-873D-94A92D3D0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  <c:pt idx="5">
                  <c:v> 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77.5</c:v>
                </c:pt>
                <c:pt idx="1">
                  <c:v>0.6</c:v>
                </c:pt>
                <c:pt idx="2">
                  <c:v>2</c:v>
                </c:pt>
                <c:pt idx="3">
                  <c:v>5.0999999999999996</c:v>
                </c:pt>
                <c:pt idx="4">
                  <c:v>9.6999999999999993</c:v>
                </c:pt>
                <c:pt idx="5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B-4942-873D-94A92D3D0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1003653072"/>
        <c:axId val="1003650672"/>
      </c:barChart>
      <c:catAx>
        <c:axId val="100365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0672"/>
        <c:crosses val="autoZero"/>
        <c:auto val="1"/>
        <c:lblAlgn val="ctr"/>
        <c:lblOffset val="100"/>
        <c:noMultiLvlLbl val="0"/>
      </c:catAx>
      <c:valAx>
        <c:axId val="1003650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3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CC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C-4CFF-A778-54DCF40C730E}"/>
              </c:ext>
            </c:extLst>
          </c:dPt>
          <c:dPt>
            <c:idx val="1"/>
            <c:bubble3D val="0"/>
            <c:spPr>
              <a:solidFill>
                <a:srgbClr val="01AB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C-4CFF-A778-54DCF40C730E}"/>
              </c:ext>
            </c:extLst>
          </c:dPt>
          <c:cat>
            <c:strRef>
              <c:f>Feuil1!$A$2:$A$3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8C-4CFF-A778-54DCF40C7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1F36E1-675F-4D94-83F5-279E475B0D8F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A75-4979-9459-83572A3DF4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01771E-DF30-45EE-A173-4FA401097DF7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A75-4979-9459-83572A3DF4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34AA9A1-EB57-4973-97C8-B234A2D264D3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A75-4979-9459-83572A3DF4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C96BC58-A483-4736-A8CA-294C547F67C4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A75-4979-9459-83572A3DF4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103C24C-C9B3-4804-A671-CFB703CC5935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75-4979-9459-83572A3DF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6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  <c:pt idx="4">
                  <c:v>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51</c:v>
                </c:pt>
                <c:pt idx="1">
                  <c:v>58</c:v>
                </c:pt>
                <c:pt idx="2">
                  <c:v>70</c:v>
                </c:pt>
                <c:pt idx="3">
                  <c:v>73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5-4979-9459-83572A3DF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594635408"/>
        <c:axId val="594635888"/>
      </c:barChart>
      <c:catAx>
        <c:axId val="594635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4635888"/>
        <c:crosses val="autoZero"/>
        <c:auto val="1"/>
        <c:lblAlgn val="ctr"/>
        <c:lblOffset val="100"/>
        <c:noMultiLvlLbl val="0"/>
      </c:catAx>
      <c:valAx>
        <c:axId val="59463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463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02-4740-A96E-CC8BA2122E58}"/>
              </c:ext>
            </c:extLst>
          </c:dPt>
          <c:dPt>
            <c:idx val="1"/>
            <c:bubble3D val="0"/>
            <c:spPr>
              <a:solidFill>
                <a:srgbClr val="01AB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02-4740-A96E-CC8BA2122E58}"/>
              </c:ext>
            </c:extLst>
          </c:dPt>
          <c:cat>
            <c:strRef>
              <c:f>Feuil1!$A$2:$A$3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2-4740-A96E-CC8BA2122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3-48C1-AF52-31341149F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27"/>
        <c:axId val="1003653072"/>
        <c:axId val="1003650672"/>
      </c:barChart>
      <c:catAx>
        <c:axId val="100365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0672"/>
        <c:crosses val="autoZero"/>
        <c:auto val="1"/>
        <c:lblAlgn val="ctr"/>
        <c:lblOffset val="100"/>
        <c:noMultiLvlLbl val="0"/>
      </c:catAx>
      <c:valAx>
        <c:axId val="1003650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3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3-43EB-A232-6115A506B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27"/>
        <c:axId val="1003653072"/>
        <c:axId val="1003650672"/>
      </c:barChart>
      <c:catAx>
        <c:axId val="100365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0672"/>
        <c:crosses val="autoZero"/>
        <c:auto val="1"/>
        <c:lblAlgn val="ctr"/>
        <c:lblOffset val="100"/>
        <c:noMultiLvlLbl val="0"/>
      </c:catAx>
      <c:valAx>
        <c:axId val="1003650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3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6-4A5C-BACF-086D58B4F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overlap val="-27"/>
        <c:axId val="1003653072"/>
        <c:axId val="1003650672"/>
      </c:barChart>
      <c:catAx>
        <c:axId val="100365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0672"/>
        <c:crosses val="autoZero"/>
        <c:auto val="1"/>
        <c:lblAlgn val="ctr"/>
        <c:lblOffset val="100"/>
        <c:noMultiLvlLbl val="0"/>
      </c:catAx>
      <c:valAx>
        <c:axId val="100365067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3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77 (</a:t>
                    </a:r>
                    <a:fld id="{D0CD8600-CFF8-45CE-BEB2-276A4C393CA2}" type="VALUE">
                      <a:rPr lang="en-US" smtClean="0"/>
                      <a:pPr/>
                      <a:t>[VALEUR]</a:t>
                    </a:fld>
                    <a:r>
                      <a:rPr lang="en-US"/>
                      <a:t>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14C-4872-ABBC-6E5DF3B2788E}"/>
                </c:ext>
              </c:extLst>
            </c:dLbl>
            <c:dLbl>
              <c:idx val="1"/>
              <c:layout>
                <c:manualLayout>
                  <c:x val="-4.7390208175482583E-3"/>
                  <c:y val="0.426491386817328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 (</a:t>
                    </a:r>
                    <a:fld id="{20CE2766-E435-407F-9C70-D670AD127099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4C-4872-ABBC-6E5DF3B278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76 (84%)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4C-4872-ABBC-6E5DF3B27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85</c:v>
                </c:pt>
                <c:pt idx="1">
                  <c:v>89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4C-4872-ABBC-6E5DF3B27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1003653072"/>
        <c:axId val="1003650672"/>
      </c:barChart>
      <c:catAx>
        <c:axId val="100365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0672"/>
        <c:crosses val="autoZero"/>
        <c:auto val="1"/>
        <c:lblAlgn val="ctr"/>
        <c:lblOffset val="100"/>
        <c:noMultiLvlLbl val="0"/>
      </c:catAx>
      <c:valAx>
        <c:axId val="100365067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6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36530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0.35243</cdr:x>
      <cdr:y>0.60345</cdr:y>
    </cdr:from>
    <cdr:to>
      <cdr:x>0.51962</cdr:x>
      <cdr:y>0.76006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C0F9B2F1-287C-EB45-C3D9-24DBAF5AB497}"/>
            </a:ext>
          </a:extLst>
        </cdr:cNvPr>
        <cdr:cNvSpPr txBox="1"/>
      </cdr:nvSpPr>
      <cdr:spPr>
        <a:xfrm xmlns:a="http://schemas.openxmlformats.org/drawingml/2006/main">
          <a:off x="1142807" y="1304509"/>
          <a:ext cx="54213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r-FR" sz="1600" b="1" kern="1200" dirty="0">
              <a:solidFill>
                <a:schemeClr val="bg1"/>
              </a:solidFill>
            </a:rPr>
            <a:t>99%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0.46699</cdr:x>
      <cdr:y>0.57701</cdr:y>
    </cdr:from>
    <cdr:to>
      <cdr:x>0.63418</cdr:x>
      <cdr:y>0.73362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C0F9B2F1-287C-EB45-C3D9-24DBAF5AB497}"/>
            </a:ext>
          </a:extLst>
        </cdr:cNvPr>
        <cdr:cNvSpPr txBox="1"/>
      </cdr:nvSpPr>
      <cdr:spPr>
        <a:xfrm xmlns:a="http://schemas.openxmlformats.org/drawingml/2006/main">
          <a:off x="1514275" y="1247363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r-FR" sz="1600" b="1" kern="1200" dirty="0">
              <a:solidFill>
                <a:schemeClr val="bg1"/>
              </a:solidFill>
            </a:rPr>
            <a:t>89%</a:t>
          </a:r>
        </a:p>
      </cdr:txBody>
    </cdr:sp>
  </cdr:relSizeAnchor>
  <cdr:relSizeAnchor xmlns:cdr="http://schemas.openxmlformats.org/drawingml/2006/chartDrawing">
    <cdr:from>
      <cdr:x>0.34825</cdr:x>
      <cdr:y>0.10505</cdr:y>
    </cdr:from>
    <cdr:to>
      <cdr:x>0.51544</cdr:x>
      <cdr:y>0.26166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EE284CAD-C7AD-A7AF-80B0-753FB73F6BC6}"/>
            </a:ext>
          </a:extLst>
        </cdr:cNvPr>
        <cdr:cNvSpPr txBox="1"/>
      </cdr:nvSpPr>
      <cdr:spPr>
        <a:xfrm xmlns:a="http://schemas.openxmlformats.org/drawingml/2006/main">
          <a:off x="1129264" y="227085"/>
          <a:ext cx="542135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r-FR" sz="1600" b="1" kern="1200" dirty="0">
              <a:solidFill>
                <a:schemeClr val="bg1"/>
              </a:solidFill>
            </a:rPr>
            <a:t>11%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F1C6ED-6448-28D2-2336-F018B4AAC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CADD-6819-4AC3-86F1-1D2376B324CC}" type="datetimeFigureOut">
              <a:rPr lang="es-419" smtClean="0"/>
              <a:t>24/7/2025</a:t>
            </a:fld>
            <a:endParaRPr lang="es-419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5F2A92-FAF0-1141-7F6E-C7E0F39F28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D46FF6-49CD-525F-8A6B-D5F57FC72C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11096-7BC8-46EC-8C64-62CCC9801394}" type="slidenum">
              <a:rPr lang="es-419" smtClean="0"/>
              <a:t>‹N°›</a:t>
            </a:fld>
            <a:endParaRPr lang="es-419"/>
          </a:p>
        </p:txBody>
      </p:sp>
      <p:sp>
        <p:nvSpPr>
          <p:cNvPr id="6" name="Espace réservé de l'en-tête 1">
            <a:extLst>
              <a:ext uri="{FF2B5EF4-FFF2-40B4-BE49-F238E27FC236}">
                <a16:creationId xmlns:a16="http://schemas.microsoft.com/office/drawing/2014/main" id="{9C2767A4-5D46-28C0-F7A2-534299381C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9861943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74A68-D0CE-8849-B662-EC29CA9E5388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9C95-2E27-FA46-B570-B7029E4C6F9A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Espace réservé de l'en-tête 1">
            <a:extLst>
              <a:ext uri="{FF2B5EF4-FFF2-40B4-BE49-F238E27FC236}">
                <a16:creationId xmlns:a16="http://schemas.microsoft.com/office/drawing/2014/main" id="{86DB2FD8-15F8-A908-F646-19BA39D48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6658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6833137-91CF-539B-A0ED-BDB77D5D6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45984E1-C21F-6908-1DD8-2B65A49E33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9080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DE84646-7FE3-5037-6A21-A8C2B53B44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72249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A5824AA-8761-9689-B40D-16F561876C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72136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B22C6A3-4071-C8F6-1B90-6795E0F3A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4525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23013EA-0D1B-8565-6052-5AE0F20608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07140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11334D3-EA5F-C97D-FF9E-5D0532647E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84557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BE70A53-5043-402B-B6BD-485776A266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89515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0C4104B-D9A8-93A3-B737-B23DD3DBC5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51907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F329B39-8EC9-2A23-4C8A-64C5686A71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96879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19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5020CE2-F2E6-C353-527A-959D36EF42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3540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4530DA-76B9-757B-F68C-7B3FFA73A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6977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14E2B30-FC1E-5B06-79D0-4DA4EDBCD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25632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86C8C07-C852-A45B-5DB5-B0F41E255D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616818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04050B5-B4A4-D55B-98C7-D627CAEB37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83004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AD503BC-D76F-7485-FF65-2718C0EFA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30201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CE51517-4B0C-90A9-385E-0FEBAB242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68465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00B7B3E-76FA-DD1D-A9E4-53747F6945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44055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91031E1-A86E-87BD-FAC1-DE49C869C3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66184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B1DA1AE-9D26-7F69-91A5-6F55B5E8B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431961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773AC7C-A798-76AC-D27A-5126CB11EC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922466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29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4530DA-76B9-757B-F68C-7B3FFA73A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5504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1">
            <a:extLst>
              <a:ext uri="{FF2B5EF4-FFF2-40B4-BE49-F238E27FC236}">
                <a16:creationId xmlns:a16="http://schemas.microsoft.com/office/drawing/2014/main" id="{37AEE94B-11EB-98D4-33B8-CF0320734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9DAF7ED2-1872-596A-D3E3-DBCD6855F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fld id="{D0029C95-2E27-FA46-B570-B7029E4C6F9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47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E4F2E28-565E-2400-7747-6556F2C824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429456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9DDCA2F-872F-E1AC-464D-138217F20C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647514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206D415-2410-59E3-1094-0EADB7906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496330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0DFA7107-9382-B331-7451-2958C3A63D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009298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78C10D6-E302-F812-0BF1-CCCEF5831B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220914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D96065C-B24C-68EE-EBDF-956BE14985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808727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46911A9-7CD1-62F8-9DBD-05552C0CCD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255055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CC0E8E0-68B3-BC3F-004D-50E5ACF57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298749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3E7E6B3-AE0E-1551-54DE-682E1F849D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774438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39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4530DA-76B9-757B-F68C-7B3FFA73A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8814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9711AF4B-0995-2A01-58DD-63863405A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8257AFF-BC89-0C65-EC12-DDA62FE9F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01FB43E-74AE-45C1-5556-423FE55E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ce réservé de l'en-tête 1">
            <a:extLst>
              <a:ext uri="{FF2B5EF4-FFF2-40B4-BE49-F238E27FC236}">
                <a16:creationId xmlns:a16="http://schemas.microsoft.com/office/drawing/2014/main" id="{F8BAC392-3A3B-74D1-3BF5-50975D7222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3524763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5FB6697-099A-F9CF-E1B4-DD635DDE2A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5596831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5ABDBC1-D72B-C9AF-B5A7-2BF9EE37E7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864040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AA99594-4726-D830-079E-0FECF4FA06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779681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B384097-72A9-017A-8274-7A59A1D24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5876444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7F2D209-8689-8ECE-4446-BD9065FAF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7175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48E2D73-F598-E229-A496-45B6B93B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307915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A005BFF-F532-268A-974A-97AEC5BC4C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63013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4530DA-76B9-757B-F68C-7B3FFA73AD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6279081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F090312-EB93-7C58-B598-FFDA90ED2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567479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49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5544602-F3CD-96A6-B3DD-1B0D583C34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631791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33546A8-2AE1-4ABB-9DC9-5C3453A89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720320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50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7600BF4-694E-94B0-4ACE-E73C8A67D6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390262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51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DFBB3D3-9D21-F05D-0539-A950EBF8A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0230222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52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3BB77EA-5A7D-3698-B6AA-FF774EEE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371420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53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AD59EA1-2B2D-668A-DBB8-B2A891592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0424635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54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817DF8CF-4295-DD8F-A247-FAB3706BD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8876211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55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DFE87FD-CF3E-9C4D-850F-4AC35E07D2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7536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6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0F51E146-AD21-E8FC-C886-0AFDA5291B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23086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7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D461318-E224-F817-9DCD-D0FD3D6EA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9306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8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A7C54D9-3301-F47D-C46A-19AA30A50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9720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29C95-2E27-FA46-B570-B7029E4C6F9A}" type="slidenum">
              <a:rPr lang="en-GB" smtClean="0"/>
              <a:t>9</a:t>
            </a:fld>
            <a:endParaRPr lang="en-GB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0FCC3532-EE5F-D586-9790-30505BAFD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www.arv-trials.com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5848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247511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291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963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6988" y="2690139"/>
            <a:ext cx="10363200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rgbClr val="00006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197784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5905883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4D6A4-0B36-FD1A-8E7C-6B6856582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7138FA-333C-767C-75A3-3F46E7AD4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3521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4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10972800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35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2" r:id="rId2"/>
    <p:sldLayoutId id="2147483663" r:id="rId3"/>
    <p:sldLayoutId id="2147483711" r:id="rId4"/>
    <p:sldLayoutId id="2147483713" r:id="rId5"/>
    <p:sldLayoutId id="2147483714" r:id="rId6"/>
    <p:sldLayoutId id="2147483715" r:id="rId7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2400" kern="1200">
          <a:solidFill>
            <a:srgbClr val="000066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2100" kern="1200">
          <a:solidFill>
            <a:srgbClr val="000066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800" kern="1200">
          <a:solidFill>
            <a:srgbClr val="000066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–"/>
        <a:defRPr sz="1500" kern="1200">
          <a:solidFill>
            <a:srgbClr val="000066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F6600"/>
        </a:buClr>
        <a:buFont typeface="Arial"/>
        <a:buChar char="»"/>
        <a:defRPr sz="1500" kern="1200">
          <a:solidFill>
            <a:srgbClr val="00006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072948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626946"/>
            <a:ext cx="853401" cy="8017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46" y="1958975"/>
            <a:ext cx="854964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E3C91"/>
                </a:solidFill>
              </a:rPr>
              <a:t>IAS 2025</a:t>
            </a:r>
            <a:br>
              <a:rPr lang="en-US" sz="4000" dirty="0">
                <a:solidFill>
                  <a:srgbClr val="1E3C91"/>
                </a:solidFill>
              </a:rPr>
            </a:br>
            <a:r>
              <a:rPr lang="en-US" sz="3600" dirty="0">
                <a:solidFill>
                  <a:srgbClr val="1E3C91"/>
                </a:solidFill>
              </a:rPr>
              <a:t>13</a:t>
            </a:r>
            <a:r>
              <a:rPr lang="en-US" sz="3600" baseline="30000" dirty="0">
                <a:solidFill>
                  <a:srgbClr val="1E3C91"/>
                </a:solidFill>
              </a:rPr>
              <a:t>th</a:t>
            </a:r>
            <a:r>
              <a:rPr lang="en-US" sz="3600" dirty="0">
                <a:solidFill>
                  <a:srgbClr val="1E3C91"/>
                </a:solidFill>
              </a:rPr>
              <a:t> IAS Conference on HIV Science</a:t>
            </a:r>
            <a:endParaRPr lang="fr-FR" sz="4000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3341916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6600"/>
                </a:solidFill>
              </a:rPr>
              <a:t>Kigali, </a:t>
            </a:r>
            <a:r>
              <a:rPr lang="es-ES" sz="2800" b="1" dirty="0" err="1">
                <a:solidFill>
                  <a:srgbClr val="FF6600"/>
                </a:solidFill>
              </a:rPr>
              <a:t>Rwanda</a:t>
            </a:r>
            <a:r>
              <a:rPr lang="es-ES" sz="2800" b="1" dirty="0">
                <a:solidFill>
                  <a:srgbClr val="FF6600"/>
                </a:solidFill>
              </a:rPr>
              <a:t> | 13-17 </a:t>
            </a:r>
            <a:r>
              <a:rPr lang="es-ES" sz="2800" b="1" dirty="0" err="1">
                <a:solidFill>
                  <a:srgbClr val="FF6600"/>
                </a:solidFill>
              </a:rPr>
              <a:t>July</a:t>
            </a:r>
            <a:r>
              <a:rPr lang="es-ES" sz="2800" b="1" dirty="0">
                <a:solidFill>
                  <a:srgbClr val="FF6600"/>
                </a:solidFill>
              </a:rPr>
              <a:t> 2025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FA2340-AD81-DB18-6880-0F0BDD9DC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35" y="4085220"/>
            <a:ext cx="1513114" cy="1513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DD6E6-5503-898E-3B68-6EA3DF62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856" y="4085220"/>
            <a:ext cx="1513114" cy="1513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BD668-2BD0-7837-D590-30EF8E208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9614" y="4085220"/>
            <a:ext cx="1513114" cy="1513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A07886-C13A-DB9F-AAC7-47F1F367D948}"/>
              </a:ext>
            </a:extLst>
          </p:cNvPr>
          <p:cNvSpPr txBox="1"/>
          <p:nvPr/>
        </p:nvSpPr>
        <p:spPr>
          <a:xfrm>
            <a:off x="2807865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srgbClr val="000066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Argentina)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4659F3-DB67-350F-063C-CCA340915766}"/>
              </a:ext>
            </a:extLst>
          </p:cNvPr>
          <p:cNvSpPr txBox="1"/>
          <p:nvPr/>
        </p:nvSpPr>
        <p:spPr>
          <a:xfrm>
            <a:off x="5159531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srgbClr val="000066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A28A6A-06C1-8611-8F8E-43117BD7A973}"/>
              </a:ext>
            </a:extLst>
          </p:cNvPr>
          <p:cNvSpPr txBox="1"/>
          <p:nvPr/>
        </p:nvSpPr>
        <p:spPr>
          <a:xfrm>
            <a:off x="7506107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srgbClr val="000066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7B697D-2DC3-31F1-5577-4BB8AC000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" y="19250"/>
            <a:ext cx="8968668" cy="20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9315" y="1554197"/>
            <a:ext cx="5341256" cy="4890574"/>
          </a:xfrm>
        </p:spPr>
        <p:txBody>
          <a:bodyPr>
            <a:normAutofit/>
          </a:bodyPr>
          <a:lstStyle/>
          <a:p>
            <a:r>
              <a:rPr lang="en-US" sz="1800" dirty="0"/>
              <a:t>On-treatment declines in total lymphocyte and CD4 counts were observed in all ISL + ULO arms by 8-12 weeks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all participants on ISL + ULO were transitioned after a median of 25 weeks to alternative ART with continued safety monitoring follow-up </a:t>
            </a:r>
            <a:endParaRPr lang="en-US" sz="1800" baseline="30000" dirty="0"/>
          </a:p>
          <a:p>
            <a:endParaRPr lang="en-US" sz="1800" dirty="0"/>
          </a:p>
          <a:p>
            <a:r>
              <a:rPr lang="en-US" sz="1800" dirty="0"/>
              <a:t>Decreases in total lymphocyte and CD4 counts observed with ISL 20 mg + ULO QW were followed by a trend to recovery after discontinuation </a:t>
            </a:r>
          </a:p>
          <a:p>
            <a:endParaRPr lang="en-US" sz="1800" dirty="0"/>
          </a:p>
          <a:p>
            <a:r>
              <a:rPr lang="en-US" sz="1800" spc="23" dirty="0"/>
              <a:t>A new phase 2b study is evaluating </a:t>
            </a:r>
            <a:r>
              <a:rPr lang="en-US" sz="1800" b="1" spc="23" dirty="0"/>
              <a:t>ISL 2 mg </a:t>
            </a:r>
            <a:r>
              <a:rPr lang="en-US" sz="1800" spc="23" dirty="0"/>
              <a:t>(dose supported by PK/PD modeling)</a:t>
            </a:r>
            <a:r>
              <a:rPr lang="en-US" sz="1800" spc="23" baseline="30000" dirty="0"/>
              <a:t> </a:t>
            </a:r>
            <a:r>
              <a:rPr lang="en-US" sz="1800" b="1" spc="23" dirty="0"/>
              <a:t>+ ULO 200 mg QW</a:t>
            </a:r>
            <a:r>
              <a:rPr lang="en-US" sz="1800" spc="23" dirty="0"/>
              <a:t> versus BIC/FTC/TAF QD</a:t>
            </a:r>
            <a:endParaRPr lang="en-US" sz="1800" dirty="0"/>
          </a:p>
          <a:p>
            <a:endParaRPr lang="en-US" sz="1800" dirty="0"/>
          </a:p>
          <a:p>
            <a:endParaRPr lang="fr-FR" sz="18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29BBD85-5E22-E6FD-488A-E02CF910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000" noProof="0" dirty="0" err="1"/>
              <a:t>Ulonivirine</a:t>
            </a:r>
            <a:r>
              <a:rPr lang="en-US" sz="3000" noProof="0" dirty="0"/>
              <a:t> + ISL in virologically suppressed adults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6BA43FF9-4723-F36F-13D0-60BA2D560AD4}"/>
              </a:ext>
            </a:extLst>
          </p:cNvPr>
          <p:cNvSpPr txBox="1"/>
          <p:nvPr/>
        </p:nvSpPr>
        <p:spPr>
          <a:xfrm>
            <a:off x="6733035" y="1767555"/>
            <a:ext cx="465198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b="1" kern="600" spc="0" baseline="0" dirty="0">
                <a:ln/>
                <a:solidFill>
                  <a:srgbClr val="00B0F0"/>
                </a:solidFill>
                <a:latin typeface="+mj-lt"/>
                <a:cs typeface="Arial"/>
                <a:sym typeface="Arial"/>
                <a:rtl val="0"/>
              </a:rPr>
              <a:t>Mean Percent Change (and 95% CI) in </a:t>
            </a:r>
            <a:r>
              <a:rPr lang="en-US" b="1" kern="600" dirty="0">
                <a:ln/>
                <a:solidFill>
                  <a:srgbClr val="00B0F0"/>
                </a:solidFill>
                <a:latin typeface="+mj-lt"/>
                <a:cs typeface="Arial"/>
                <a:sym typeface="Arial"/>
                <a:rtl val="0"/>
              </a:rPr>
              <a:t>CD4 Count </a:t>
            </a:r>
            <a:br>
              <a:rPr lang="en-US" b="1" kern="600" dirty="0">
                <a:ln/>
                <a:solidFill>
                  <a:srgbClr val="00B0F0"/>
                </a:solidFill>
                <a:latin typeface="+mj-lt"/>
                <a:cs typeface="Arial"/>
                <a:sym typeface="Arial"/>
                <a:rtl val="0"/>
              </a:rPr>
            </a:br>
            <a:r>
              <a:rPr lang="en-US" b="1" kern="600" dirty="0">
                <a:ln/>
                <a:solidFill>
                  <a:srgbClr val="00B0F0"/>
                </a:solidFill>
                <a:latin typeface="+mj-lt"/>
                <a:cs typeface="Arial"/>
                <a:sym typeface="Arial"/>
                <a:rtl val="0"/>
              </a:rPr>
              <a:t>from D42 post ISL + ULO discontinuation</a:t>
            </a:r>
            <a:endParaRPr lang="en-US" b="1" kern="600" spc="0" baseline="0" dirty="0">
              <a:ln/>
              <a:solidFill>
                <a:srgbClr val="00B0F0"/>
              </a:solidFill>
              <a:latin typeface="+mj-lt"/>
              <a:cs typeface="Arial"/>
              <a:sym typeface="Arial"/>
              <a:rtl val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3CE872D-7DC1-7388-9F98-D7A57617040B}"/>
              </a:ext>
            </a:extLst>
          </p:cNvPr>
          <p:cNvSpPr txBox="1"/>
          <p:nvPr/>
        </p:nvSpPr>
        <p:spPr>
          <a:xfrm>
            <a:off x="6681038" y="2467419"/>
            <a:ext cx="946045" cy="15629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400" b="1" kern="600" spc="30" dirty="0">
                <a:solidFill>
                  <a:srgbClr val="000066"/>
                </a:solidFill>
              </a:rPr>
              <a:t>Post Treatment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4484523C-C6B2-C72F-7475-94764A5FC3A4}"/>
              </a:ext>
            </a:extLst>
          </p:cNvPr>
          <p:cNvSpPr txBox="1"/>
          <p:nvPr/>
        </p:nvSpPr>
        <p:spPr>
          <a:xfrm>
            <a:off x="6150840" y="4809048"/>
            <a:ext cx="3654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US" sz="14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-30%</a:t>
            </a:r>
          </a:p>
        </p:txBody>
      </p:sp>
      <p:sp>
        <p:nvSpPr>
          <p:cNvPr id="10" name="TextBox 26">
            <a:extLst>
              <a:ext uri="{FF2B5EF4-FFF2-40B4-BE49-F238E27FC236}">
                <a16:creationId xmlns:a16="http://schemas.microsoft.com/office/drawing/2014/main" id="{AAE92F68-FA8F-CA56-C6CC-B72A3F8C6024}"/>
              </a:ext>
            </a:extLst>
          </p:cNvPr>
          <p:cNvSpPr txBox="1"/>
          <p:nvPr/>
        </p:nvSpPr>
        <p:spPr>
          <a:xfrm>
            <a:off x="6150840" y="4161309"/>
            <a:ext cx="3654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US" sz="14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-20%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C6B95751-6B43-10A3-0D3F-10F0ADBB4983}"/>
              </a:ext>
            </a:extLst>
          </p:cNvPr>
          <p:cNvSpPr txBox="1"/>
          <p:nvPr/>
        </p:nvSpPr>
        <p:spPr>
          <a:xfrm>
            <a:off x="6172459" y="3509271"/>
            <a:ext cx="36548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US" sz="14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-10%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E9F1A287-9A8D-673E-3F8C-83DE6243D43F}"/>
              </a:ext>
            </a:extLst>
          </p:cNvPr>
          <p:cNvSpPr txBox="1"/>
          <p:nvPr/>
        </p:nvSpPr>
        <p:spPr>
          <a:xfrm>
            <a:off x="6218856" y="2233649"/>
            <a:ext cx="31098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US" sz="14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10%</a:t>
            </a: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BAFFB324-B5FE-1DEE-250D-3ED7B9921877}"/>
              </a:ext>
            </a:extLst>
          </p:cNvPr>
          <p:cNvSpPr txBox="1"/>
          <p:nvPr/>
        </p:nvSpPr>
        <p:spPr>
          <a:xfrm>
            <a:off x="6307312" y="2884951"/>
            <a:ext cx="21961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r"/>
            <a:r>
              <a:rPr lang="en-US" sz="14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0%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D260C0FB-3C43-9408-94B0-62BD6D84BE2E}"/>
              </a:ext>
            </a:extLst>
          </p:cNvPr>
          <p:cNvSpPr txBox="1"/>
          <p:nvPr/>
        </p:nvSpPr>
        <p:spPr>
          <a:xfrm rot="3694027">
            <a:off x="6460550" y="5611259"/>
            <a:ext cx="55534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Through </a:t>
            </a:r>
          </a:p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D42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806A02B3-AFA2-FF16-24B3-E198447A6D82}"/>
              </a:ext>
            </a:extLst>
          </p:cNvPr>
          <p:cNvSpPr txBox="1"/>
          <p:nvPr/>
        </p:nvSpPr>
        <p:spPr>
          <a:xfrm rot="3694027">
            <a:off x="6901201" y="5559939"/>
            <a:ext cx="32861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W12 </a:t>
            </a:r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A360B68A-8D51-AB94-C8A6-40FBFC2A32DF}"/>
              </a:ext>
            </a:extLst>
          </p:cNvPr>
          <p:cNvSpPr txBox="1"/>
          <p:nvPr/>
        </p:nvSpPr>
        <p:spPr>
          <a:xfrm rot="3694027">
            <a:off x="6790861" y="5525403"/>
            <a:ext cx="25006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 8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9285400B-39ED-1A26-A0D5-9264BB59E77A}"/>
              </a:ext>
            </a:extLst>
          </p:cNvPr>
          <p:cNvSpPr txBox="1"/>
          <p:nvPr/>
        </p:nvSpPr>
        <p:spPr>
          <a:xfrm rot="3694027">
            <a:off x="7079422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W16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442AAE15-3372-E880-8E87-DAD5C7148D63}"/>
              </a:ext>
            </a:extLst>
          </p:cNvPr>
          <p:cNvSpPr txBox="1"/>
          <p:nvPr/>
        </p:nvSpPr>
        <p:spPr>
          <a:xfrm rot="3694027">
            <a:off x="7223825" y="5559939"/>
            <a:ext cx="32861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 20</a:t>
            </a:r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9D342DAE-7701-DF83-E534-ADCE4B66C10A}"/>
              </a:ext>
            </a:extLst>
          </p:cNvPr>
          <p:cNvSpPr txBox="1"/>
          <p:nvPr/>
        </p:nvSpPr>
        <p:spPr>
          <a:xfrm rot="3694027">
            <a:off x="7403246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W24</a:t>
            </a: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FBF6B832-BF45-8B8E-3125-BC1620991F9E}"/>
              </a:ext>
            </a:extLst>
          </p:cNvPr>
          <p:cNvSpPr txBox="1"/>
          <p:nvPr/>
        </p:nvSpPr>
        <p:spPr>
          <a:xfrm rot="3694027">
            <a:off x="7849160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W36</a:t>
            </a: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F19F855A-D9F3-A2EB-C832-7D955077FE40}"/>
              </a:ext>
            </a:extLst>
          </p:cNvPr>
          <p:cNvSpPr txBox="1"/>
          <p:nvPr/>
        </p:nvSpPr>
        <p:spPr>
          <a:xfrm rot="3694027">
            <a:off x="8290954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W48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76DC6B70-C372-1BB4-76A6-CD798C94C88B}"/>
              </a:ext>
            </a:extLst>
          </p:cNvPr>
          <p:cNvSpPr txBox="1"/>
          <p:nvPr/>
        </p:nvSpPr>
        <p:spPr>
          <a:xfrm rot="3694027">
            <a:off x="8731718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W60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284AAB1A-E7A2-38BF-9DD3-9A355E0FDB5F}"/>
              </a:ext>
            </a:extLst>
          </p:cNvPr>
          <p:cNvSpPr txBox="1"/>
          <p:nvPr/>
        </p:nvSpPr>
        <p:spPr>
          <a:xfrm rot="3694027">
            <a:off x="9174549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W72</a:t>
            </a: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53F691DC-B433-CD78-CB52-1A5EA352B4EC}"/>
              </a:ext>
            </a:extLst>
          </p:cNvPr>
          <p:cNvSpPr txBox="1"/>
          <p:nvPr/>
        </p:nvSpPr>
        <p:spPr>
          <a:xfrm rot="3694027">
            <a:off x="9656489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W84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5DD8978E-9304-9E2E-6231-237D6B48A7E8}"/>
              </a:ext>
            </a:extLst>
          </p:cNvPr>
          <p:cNvSpPr txBox="1"/>
          <p:nvPr/>
        </p:nvSpPr>
        <p:spPr>
          <a:xfrm rot="3694027">
            <a:off x="10065343" y="5544433"/>
            <a:ext cx="29335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W96</a:t>
            </a:r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CB8C5301-37B7-E66B-4BB6-0DA7A4B7F468}"/>
              </a:ext>
            </a:extLst>
          </p:cNvPr>
          <p:cNvSpPr txBox="1"/>
          <p:nvPr/>
        </p:nvSpPr>
        <p:spPr>
          <a:xfrm rot="3694027">
            <a:off x="10474046" y="5578969"/>
            <a:ext cx="371897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W108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FF83E407-FDDF-02F0-23F3-AC8D63F4C9C4}"/>
              </a:ext>
            </a:extLst>
          </p:cNvPr>
          <p:cNvSpPr txBox="1"/>
          <p:nvPr/>
        </p:nvSpPr>
        <p:spPr>
          <a:xfrm rot="3694027">
            <a:off x="10931275" y="5578969"/>
            <a:ext cx="371897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W120</a:t>
            </a:r>
          </a:p>
        </p:txBody>
      </p:sp>
      <p:sp>
        <p:nvSpPr>
          <p:cNvPr id="28" name="TextBox 44">
            <a:extLst>
              <a:ext uri="{FF2B5EF4-FFF2-40B4-BE49-F238E27FC236}">
                <a16:creationId xmlns:a16="http://schemas.microsoft.com/office/drawing/2014/main" id="{71D86810-88D3-F73C-0540-BD70C6D2B05D}"/>
              </a:ext>
            </a:extLst>
          </p:cNvPr>
          <p:cNvSpPr txBox="1"/>
          <p:nvPr/>
        </p:nvSpPr>
        <p:spPr>
          <a:xfrm rot="3694027">
            <a:off x="11384398" y="5578969"/>
            <a:ext cx="371897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200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W132</a:t>
            </a:r>
          </a:p>
        </p:txBody>
      </p:sp>
      <p:sp>
        <p:nvSpPr>
          <p:cNvPr id="29" name="TextBox 45">
            <a:extLst>
              <a:ext uri="{FF2B5EF4-FFF2-40B4-BE49-F238E27FC236}">
                <a16:creationId xmlns:a16="http://schemas.microsoft.com/office/drawing/2014/main" id="{B1B09F33-7B03-651B-F8A8-581EF5D733F7}"/>
              </a:ext>
            </a:extLst>
          </p:cNvPr>
          <p:cNvSpPr txBox="1"/>
          <p:nvPr/>
        </p:nvSpPr>
        <p:spPr>
          <a:xfrm>
            <a:off x="10303281" y="4630471"/>
            <a:ext cx="1014381" cy="15629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1400" b="1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ISL + ULO 100 mg</a:t>
            </a: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8F0D2BCB-93B4-37DE-31C1-98D6643466C4}"/>
              </a:ext>
            </a:extLst>
          </p:cNvPr>
          <p:cNvSpPr txBox="1"/>
          <p:nvPr/>
        </p:nvSpPr>
        <p:spPr>
          <a:xfrm>
            <a:off x="10303281" y="4822273"/>
            <a:ext cx="1014381" cy="15629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1400" b="1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ISL + ULO 200 mg</a:t>
            </a:r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F3CACF20-5A7B-84D6-2EBC-DDF0A7496CEE}"/>
              </a:ext>
            </a:extLst>
          </p:cNvPr>
          <p:cNvSpPr txBox="1"/>
          <p:nvPr/>
        </p:nvSpPr>
        <p:spPr>
          <a:xfrm>
            <a:off x="10303281" y="5014075"/>
            <a:ext cx="1014381" cy="15629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en-US" sz="1400" b="1" kern="600" spc="0" baseline="0" dirty="0">
                <a:ln/>
                <a:solidFill>
                  <a:srgbClr val="000066"/>
                </a:solidFill>
                <a:cs typeface="Arial"/>
                <a:sym typeface="Arial"/>
                <a:rtl val="0"/>
              </a:rPr>
              <a:t>ISL + ULO 400 mg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EAE415D-3FEE-DF8B-C618-A7E11B76E2A7}"/>
              </a:ext>
            </a:extLst>
          </p:cNvPr>
          <p:cNvGrpSpPr/>
          <p:nvPr/>
        </p:nvGrpSpPr>
        <p:grpSpPr>
          <a:xfrm>
            <a:off x="6559546" y="2316712"/>
            <a:ext cx="5095771" cy="3123602"/>
            <a:chOff x="11334750" y="2327275"/>
            <a:chExt cx="5308601" cy="3578225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AB9B755-BDE8-0BFB-1B74-FE7DCB236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063" y="2327275"/>
              <a:ext cx="5210175" cy="3484562"/>
            </a:xfrm>
            <a:custGeom>
              <a:avLst/>
              <a:gdLst>
                <a:gd name="T0" fmla="*/ 19689 w 19689"/>
                <a:gd name="T1" fmla="*/ 13171 h 13171"/>
                <a:gd name="T2" fmla="*/ 0 w 19689"/>
                <a:gd name="T3" fmla="*/ 13171 h 13171"/>
                <a:gd name="T4" fmla="*/ 0 w 19689"/>
                <a:gd name="T5" fmla="*/ 0 h 13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89" h="13171">
                  <a:moveTo>
                    <a:pt x="19689" y="13171"/>
                  </a:moveTo>
                  <a:lnTo>
                    <a:pt x="0" y="1317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34" name="Line 7">
              <a:extLst>
                <a:ext uri="{FF2B5EF4-FFF2-40B4-BE49-F238E27FC236}">
                  <a16:creationId xmlns:a16="http://schemas.microsoft.com/office/drawing/2014/main" id="{DB7142FB-08B6-E656-D3DC-B925C9FD1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97300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277F4073-AAB3-705F-8BB2-2FA1E1E1D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85838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36" name="Line 9">
              <a:extLst>
                <a:ext uri="{FF2B5EF4-FFF2-40B4-BE49-F238E27FC236}">
                  <a16:creationId xmlns:a16="http://schemas.microsoft.com/office/drawing/2014/main" id="{35855FB7-CF31-E287-68CF-95B667F7E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54150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37" name="Line 10">
              <a:extLst>
                <a:ext uri="{FF2B5EF4-FFF2-40B4-BE49-F238E27FC236}">
                  <a16:creationId xmlns:a16="http://schemas.microsoft.com/office/drawing/2014/main" id="{8B2EECF0-02DF-2E9D-D40B-42E8125BF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49213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38" name="Line 11">
              <a:extLst>
                <a:ext uri="{FF2B5EF4-FFF2-40B4-BE49-F238E27FC236}">
                  <a16:creationId xmlns:a16="http://schemas.microsoft.com/office/drawing/2014/main" id="{DA206D2F-08EC-68AE-1922-7CE3F200C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17525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39" name="Line 12">
              <a:extLst>
                <a:ext uri="{FF2B5EF4-FFF2-40B4-BE49-F238E27FC236}">
                  <a16:creationId xmlns:a16="http://schemas.microsoft.com/office/drawing/2014/main" id="{3A923760-D9E1-B518-75C1-B0A2D57BC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59088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0" name="Line 13">
              <a:extLst>
                <a:ext uri="{FF2B5EF4-FFF2-40B4-BE49-F238E27FC236}">
                  <a16:creationId xmlns:a16="http://schemas.microsoft.com/office/drawing/2014/main" id="{F38B5AB9-3A04-91A4-2B25-3ACBD32900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27400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1" name="Line 14">
              <a:extLst>
                <a:ext uri="{FF2B5EF4-FFF2-40B4-BE49-F238E27FC236}">
                  <a16:creationId xmlns:a16="http://schemas.microsoft.com/office/drawing/2014/main" id="{10A3DB17-ED80-93E6-FFBC-EA35CB623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22463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2" name="Line 15">
              <a:extLst>
                <a:ext uri="{FF2B5EF4-FFF2-40B4-BE49-F238E27FC236}">
                  <a16:creationId xmlns:a16="http://schemas.microsoft.com/office/drawing/2014/main" id="{44342CE2-5A3D-6BAB-6D92-609041AB8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90775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3" name="Line 16">
              <a:extLst>
                <a:ext uri="{FF2B5EF4-FFF2-40B4-BE49-F238E27FC236}">
                  <a16:creationId xmlns:a16="http://schemas.microsoft.com/office/drawing/2014/main" id="{53D208DF-FB87-C7F3-631D-265C333414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72925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4" name="Line 17">
              <a:extLst>
                <a:ext uri="{FF2B5EF4-FFF2-40B4-BE49-F238E27FC236}">
                  <a16:creationId xmlns:a16="http://schemas.microsoft.com/office/drawing/2014/main" id="{92F5F85D-FB22-5C13-8421-79F563EA9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12588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5" name="Line 18">
              <a:extLst>
                <a:ext uri="{FF2B5EF4-FFF2-40B4-BE49-F238E27FC236}">
                  <a16:creationId xmlns:a16="http://schemas.microsoft.com/office/drawing/2014/main" id="{C3C3118C-D942-254E-438E-F30DDE644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58600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6" name="Line 19">
              <a:extLst>
                <a:ext uri="{FF2B5EF4-FFF2-40B4-BE49-F238E27FC236}">
                  <a16:creationId xmlns:a16="http://schemas.microsoft.com/office/drawing/2014/main" id="{472F086B-8761-3859-4519-EFD2ABCA0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80900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7" name="Line 20">
              <a:extLst>
                <a:ext uri="{FF2B5EF4-FFF2-40B4-BE49-F238E27FC236}">
                  <a16:creationId xmlns:a16="http://schemas.microsoft.com/office/drawing/2014/main" id="{825F46C4-48FB-5E0C-E06E-6EABE53E3D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31675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F420548D-6F4A-E0D8-D772-20DE807D4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9538" y="5811838"/>
              <a:ext cx="0" cy="93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49" name="Line 22">
              <a:extLst>
                <a:ext uri="{FF2B5EF4-FFF2-40B4-BE49-F238E27FC236}">
                  <a16:creationId xmlns:a16="http://schemas.microsoft.com/office/drawing/2014/main" id="{D1DAAFB4-32CE-173B-EA2C-029405464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4750" y="3086100"/>
              <a:ext cx="873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0" name="Line 23">
              <a:extLst>
                <a:ext uri="{FF2B5EF4-FFF2-40B4-BE49-F238E27FC236}">
                  <a16:creationId xmlns:a16="http://schemas.microsoft.com/office/drawing/2014/main" id="{96C9ACC3-7C69-C651-BF6C-93F511264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4750" y="3821113"/>
              <a:ext cx="873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1" name="Line 24">
              <a:extLst>
                <a:ext uri="{FF2B5EF4-FFF2-40B4-BE49-F238E27FC236}">
                  <a16:creationId xmlns:a16="http://schemas.microsoft.com/office/drawing/2014/main" id="{E6D447F8-4AAF-AEA1-4E0F-6550E522C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4750" y="4557713"/>
              <a:ext cx="873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2" name="Line 25">
              <a:extLst>
                <a:ext uri="{FF2B5EF4-FFF2-40B4-BE49-F238E27FC236}">
                  <a16:creationId xmlns:a16="http://schemas.microsoft.com/office/drawing/2014/main" id="{03B2B77F-C0BE-4300-6D24-782EB18BB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4750" y="5294313"/>
              <a:ext cx="873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3" name="Line 26">
              <a:extLst>
                <a:ext uri="{FF2B5EF4-FFF2-40B4-BE49-F238E27FC236}">
                  <a16:creationId xmlns:a16="http://schemas.microsoft.com/office/drawing/2014/main" id="{B35F6F6B-9328-271A-C651-6AFACAFBB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34750" y="2349500"/>
              <a:ext cx="8731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4" name="Line 27">
              <a:extLst>
                <a:ext uri="{FF2B5EF4-FFF2-40B4-BE49-F238E27FC236}">
                  <a16:creationId xmlns:a16="http://schemas.microsoft.com/office/drawing/2014/main" id="{5934F51C-AE87-61A3-8E8A-4334B2FC2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22063" y="3086100"/>
              <a:ext cx="52212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5" name="Line 28">
              <a:extLst>
                <a:ext uri="{FF2B5EF4-FFF2-40B4-BE49-F238E27FC236}">
                  <a16:creationId xmlns:a16="http://schemas.microsoft.com/office/drawing/2014/main" id="{5A3A13AC-E69D-F747-C083-1A9A7E448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60600" y="5111750"/>
              <a:ext cx="234950" cy="0"/>
            </a:xfrm>
            <a:prstGeom prst="line">
              <a:avLst/>
            </a:prstGeom>
            <a:noFill/>
            <a:ln w="17463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24B98CA1-B230-187E-EA2C-25BB7392C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60600" y="5546725"/>
              <a:ext cx="234950" cy="0"/>
            </a:xfrm>
            <a:prstGeom prst="line">
              <a:avLst/>
            </a:prstGeom>
            <a:noFill/>
            <a:ln w="17463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7" name="Line 30">
              <a:extLst>
                <a:ext uri="{FF2B5EF4-FFF2-40B4-BE49-F238E27FC236}">
                  <a16:creationId xmlns:a16="http://schemas.microsoft.com/office/drawing/2014/main" id="{57ECE0FB-0A33-7BEB-9715-9E404657C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60600" y="5329238"/>
              <a:ext cx="234950" cy="0"/>
            </a:xfrm>
            <a:prstGeom prst="line">
              <a:avLst/>
            </a:prstGeom>
            <a:noFill/>
            <a:ln w="1746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8" name="Line 31">
              <a:extLst>
                <a:ext uri="{FF2B5EF4-FFF2-40B4-BE49-F238E27FC236}">
                  <a16:creationId xmlns:a16="http://schemas.microsoft.com/office/drawing/2014/main" id="{8D66B8CE-2044-59EF-3362-4AD4E1CF3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9838" y="3160713"/>
              <a:ext cx="0" cy="1122362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59" name="Line 32">
              <a:extLst>
                <a:ext uri="{FF2B5EF4-FFF2-40B4-BE49-F238E27FC236}">
                  <a16:creationId xmlns:a16="http://schemas.microsoft.com/office/drawing/2014/main" id="{181D69CF-0CE7-8741-2A08-54F60621A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08175" y="3254375"/>
              <a:ext cx="0" cy="962025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0" name="Line 33">
              <a:extLst>
                <a:ext uri="{FF2B5EF4-FFF2-40B4-BE49-F238E27FC236}">
                  <a16:creationId xmlns:a16="http://schemas.microsoft.com/office/drawing/2014/main" id="{F225FA7E-F6F1-DE78-8038-086DBEF12C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76488" y="3200400"/>
              <a:ext cx="0" cy="996950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1" name="Line 34">
              <a:extLst>
                <a:ext uri="{FF2B5EF4-FFF2-40B4-BE49-F238E27FC236}">
                  <a16:creationId xmlns:a16="http://schemas.microsoft.com/office/drawing/2014/main" id="{3C5A6D7E-F748-F9F3-3D41-0F5604885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43213" y="3154363"/>
              <a:ext cx="0" cy="915987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2" name="Line 35">
              <a:extLst>
                <a:ext uri="{FF2B5EF4-FFF2-40B4-BE49-F238E27FC236}">
                  <a16:creationId xmlns:a16="http://schemas.microsoft.com/office/drawing/2014/main" id="{35FE80E9-811B-CD75-63C5-CEE07AB98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14700" y="3043238"/>
              <a:ext cx="0" cy="1141412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3" name="Line 36">
              <a:extLst>
                <a:ext uri="{FF2B5EF4-FFF2-40B4-BE49-F238E27FC236}">
                  <a16:creationId xmlns:a16="http://schemas.microsoft.com/office/drawing/2014/main" id="{9393AEB0-9E43-3EAC-3464-6715257F8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4925" y="3646488"/>
              <a:ext cx="0" cy="928687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4" name="Line 37">
              <a:extLst>
                <a:ext uri="{FF2B5EF4-FFF2-40B4-BE49-F238E27FC236}">
                  <a16:creationId xmlns:a16="http://schemas.microsoft.com/office/drawing/2014/main" id="{C7E2769B-2A2C-54FC-FB96-23CAB9EC8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98475" y="3562350"/>
              <a:ext cx="0" cy="1065212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5" name="Line 38">
              <a:extLst>
                <a:ext uri="{FF2B5EF4-FFF2-40B4-BE49-F238E27FC236}">
                  <a16:creationId xmlns:a16="http://schemas.microsoft.com/office/drawing/2014/main" id="{271A2840-1879-081B-52E1-E1D3D98CB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68375" y="3314700"/>
              <a:ext cx="0" cy="1020762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6" name="Line 39">
              <a:extLst>
                <a:ext uri="{FF2B5EF4-FFF2-40B4-BE49-F238E27FC236}">
                  <a16:creationId xmlns:a16="http://schemas.microsoft.com/office/drawing/2014/main" id="{633BA575-FB3C-DC0E-72F7-0D89D2E82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36688" y="3289300"/>
              <a:ext cx="0" cy="1028700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7" name="Line 40">
              <a:extLst>
                <a:ext uri="{FF2B5EF4-FFF2-40B4-BE49-F238E27FC236}">
                  <a16:creationId xmlns:a16="http://schemas.microsoft.com/office/drawing/2014/main" id="{BCD38992-6DD8-91F1-1247-F07C57C5E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6375" y="3719513"/>
              <a:ext cx="0" cy="1096962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8" name="Line 41">
              <a:extLst>
                <a:ext uri="{FF2B5EF4-FFF2-40B4-BE49-F238E27FC236}">
                  <a16:creationId xmlns:a16="http://schemas.microsoft.com/office/drawing/2014/main" id="{9D9B63A3-BE6A-53CB-3635-801058A25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95125" y="3533775"/>
              <a:ext cx="0" cy="989012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69" name="Line 42">
              <a:extLst>
                <a:ext uri="{FF2B5EF4-FFF2-40B4-BE49-F238E27FC236}">
                  <a16:creationId xmlns:a16="http://schemas.microsoft.com/office/drawing/2014/main" id="{D657D86C-6623-BF1B-C820-721F2BE32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53875" y="3603625"/>
              <a:ext cx="0" cy="1092200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0" name="Line 43">
              <a:extLst>
                <a:ext uri="{FF2B5EF4-FFF2-40B4-BE49-F238E27FC236}">
                  <a16:creationId xmlns:a16="http://schemas.microsoft.com/office/drawing/2014/main" id="{97584DCE-683E-3588-1222-51F5CDC4C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06275" y="4006850"/>
              <a:ext cx="0" cy="1016000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1" name="Line 44">
              <a:extLst>
                <a:ext uri="{FF2B5EF4-FFF2-40B4-BE49-F238E27FC236}">
                  <a16:creationId xmlns:a16="http://schemas.microsoft.com/office/drawing/2014/main" id="{07DEEF9D-3668-DA5C-AEA0-043FB3B14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61850" y="3351213"/>
              <a:ext cx="0" cy="1271587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2" name="Line 45">
              <a:extLst>
                <a:ext uri="{FF2B5EF4-FFF2-40B4-BE49-F238E27FC236}">
                  <a16:creationId xmlns:a16="http://schemas.microsoft.com/office/drawing/2014/main" id="{A7BCE7AD-2F8A-C1EF-1DD0-51A65922B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0175" y="4327525"/>
              <a:ext cx="0" cy="1122362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3" name="Freeform 46">
              <a:extLst>
                <a:ext uri="{FF2B5EF4-FFF2-40B4-BE49-F238E27FC236}">
                  <a16:creationId xmlns:a16="http://schemas.microsoft.com/office/drawing/2014/main" id="{0E9C4A3F-A204-D073-5632-69E42B2D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0175" y="3608388"/>
              <a:ext cx="4919663" cy="1292225"/>
            </a:xfrm>
            <a:custGeom>
              <a:avLst/>
              <a:gdLst>
                <a:gd name="T0" fmla="*/ 18594 w 18594"/>
                <a:gd name="T1" fmla="*/ 456 h 4887"/>
                <a:gd name="T2" fmla="*/ 16825 w 18594"/>
                <a:gd name="T3" fmla="*/ 0 h 4887"/>
                <a:gd name="T4" fmla="*/ 15071 w 18594"/>
                <a:gd name="T5" fmla="*/ 23 h 4887"/>
                <a:gd name="T6" fmla="*/ 13284 w 18594"/>
                <a:gd name="T7" fmla="*/ 345 h 4887"/>
                <a:gd name="T8" fmla="*/ 11520 w 18594"/>
                <a:gd name="T9" fmla="*/ 478 h 4887"/>
                <a:gd name="T10" fmla="*/ 9744 w 18594"/>
                <a:gd name="T11" fmla="*/ 744 h 4887"/>
                <a:gd name="T12" fmla="*/ 7957 w 18594"/>
                <a:gd name="T13" fmla="*/ 822 h 4887"/>
                <a:gd name="T14" fmla="*/ 6204 w 18594"/>
                <a:gd name="T15" fmla="*/ 1855 h 4887"/>
                <a:gd name="T16" fmla="*/ 4417 w 18594"/>
                <a:gd name="T17" fmla="*/ 1922 h 4887"/>
                <a:gd name="T18" fmla="*/ 2664 w 18594"/>
                <a:gd name="T19" fmla="*/ 1466 h 4887"/>
                <a:gd name="T20" fmla="*/ 2075 w 18594"/>
                <a:gd name="T21" fmla="*/ 3466 h 4887"/>
                <a:gd name="T22" fmla="*/ 1465 w 18594"/>
                <a:gd name="T23" fmla="*/ 2066 h 4887"/>
                <a:gd name="T24" fmla="*/ 877 w 18594"/>
                <a:gd name="T25" fmla="*/ 1644 h 4887"/>
                <a:gd name="T26" fmla="*/ 277 w 18594"/>
                <a:gd name="T27" fmla="*/ 2555 h 4887"/>
                <a:gd name="T28" fmla="*/ 0 w 18594"/>
                <a:gd name="T29" fmla="*/ 4887 h 4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94" h="4887">
                  <a:moveTo>
                    <a:pt x="18594" y="456"/>
                  </a:moveTo>
                  <a:lnTo>
                    <a:pt x="16825" y="0"/>
                  </a:lnTo>
                  <a:lnTo>
                    <a:pt x="15071" y="23"/>
                  </a:lnTo>
                  <a:lnTo>
                    <a:pt x="13284" y="345"/>
                  </a:lnTo>
                  <a:lnTo>
                    <a:pt x="11520" y="478"/>
                  </a:lnTo>
                  <a:lnTo>
                    <a:pt x="9744" y="744"/>
                  </a:lnTo>
                  <a:lnTo>
                    <a:pt x="7957" y="822"/>
                  </a:lnTo>
                  <a:lnTo>
                    <a:pt x="6204" y="1855"/>
                  </a:lnTo>
                  <a:lnTo>
                    <a:pt x="4417" y="1922"/>
                  </a:lnTo>
                  <a:lnTo>
                    <a:pt x="2664" y="1466"/>
                  </a:lnTo>
                  <a:lnTo>
                    <a:pt x="2075" y="3466"/>
                  </a:lnTo>
                  <a:lnTo>
                    <a:pt x="1465" y="2066"/>
                  </a:lnTo>
                  <a:lnTo>
                    <a:pt x="877" y="1644"/>
                  </a:lnTo>
                  <a:lnTo>
                    <a:pt x="277" y="2555"/>
                  </a:lnTo>
                  <a:lnTo>
                    <a:pt x="0" y="4887"/>
                  </a:lnTo>
                </a:path>
              </a:pathLst>
            </a:custGeom>
            <a:noFill/>
            <a:ln w="17463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4" name="Freeform 47">
              <a:extLst>
                <a:ext uri="{FF2B5EF4-FFF2-40B4-BE49-F238E27FC236}">
                  <a16:creationId xmlns:a16="http://schemas.microsoft.com/office/drawing/2014/main" id="{22052DDF-6C96-2FDA-C10C-302B0782E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600" y="4872038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7 w 222"/>
                <a:gd name="T3" fmla="*/ 1 h 222"/>
                <a:gd name="T4" fmla="*/ 67 w 222"/>
                <a:gd name="T5" fmla="*/ 8 h 222"/>
                <a:gd name="T6" fmla="*/ 49 w 222"/>
                <a:gd name="T7" fmla="*/ 18 h 222"/>
                <a:gd name="T8" fmla="*/ 32 w 222"/>
                <a:gd name="T9" fmla="*/ 34 h 222"/>
                <a:gd name="T10" fmla="*/ 16 w 222"/>
                <a:gd name="T11" fmla="*/ 49 h 222"/>
                <a:gd name="T12" fmla="*/ 8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3 h 222"/>
                <a:gd name="T20" fmla="*/ 3 w 222"/>
                <a:gd name="T21" fmla="*/ 143 h 222"/>
                <a:gd name="T22" fmla="*/ 8 w 222"/>
                <a:gd name="T23" fmla="*/ 154 h 222"/>
                <a:gd name="T24" fmla="*/ 11 w 222"/>
                <a:gd name="T25" fmla="*/ 163 h 222"/>
                <a:gd name="T26" fmla="*/ 16 w 222"/>
                <a:gd name="T27" fmla="*/ 172 h 222"/>
                <a:gd name="T28" fmla="*/ 32 w 222"/>
                <a:gd name="T29" fmla="*/ 190 h 222"/>
                <a:gd name="T30" fmla="*/ 49 w 222"/>
                <a:gd name="T31" fmla="*/ 204 h 222"/>
                <a:gd name="T32" fmla="*/ 67 w 222"/>
                <a:gd name="T33" fmla="*/ 214 h 222"/>
                <a:gd name="T34" fmla="*/ 87 w 222"/>
                <a:gd name="T35" fmla="*/ 220 h 222"/>
                <a:gd name="T36" fmla="*/ 111 w 222"/>
                <a:gd name="T37" fmla="*/ 222 h 222"/>
                <a:gd name="T38" fmla="*/ 115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6 w 222"/>
                <a:gd name="T45" fmla="*/ 218 h 222"/>
                <a:gd name="T46" fmla="*/ 138 w 222"/>
                <a:gd name="T47" fmla="*/ 217 h 222"/>
                <a:gd name="T48" fmla="*/ 142 w 222"/>
                <a:gd name="T49" fmla="*/ 217 h 222"/>
                <a:gd name="T50" fmla="*/ 153 w 222"/>
                <a:gd name="T51" fmla="*/ 214 h 222"/>
                <a:gd name="T52" fmla="*/ 162 w 222"/>
                <a:gd name="T53" fmla="*/ 208 h 222"/>
                <a:gd name="T54" fmla="*/ 172 w 222"/>
                <a:gd name="T55" fmla="*/ 204 h 222"/>
                <a:gd name="T56" fmla="*/ 190 w 222"/>
                <a:gd name="T57" fmla="*/ 190 h 222"/>
                <a:gd name="T58" fmla="*/ 203 w 222"/>
                <a:gd name="T59" fmla="*/ 172 h 222"/>
                <a:gd name="T60" fmla="*/ 207 w 222"/>
                <a:gd name="T61" fmla="*/ 163 h 222"/>
                <a:gd name="T62" fmla="*/ 213 w 222"/>
                <a:gd name="T63" fmla="*/ 154 h 222"/>
                <a:gd name="T64" fmla="*/ 216 w 222"/>
                <a:gd name="T65" fmla="*/ 143 h 222"/>
                <a:gd name="T66" fmla="*/ 216 w 222"/>
                <a:gd name="T67" fmla="*/ 139 h 222"/>
                <a:gd name="T68" fmla="*/ 217 w 222"/>
                <a:gd name="T69" fmla="*/ 137 h 222"/>
                <a:gd name="T70" fmla="*/ 220 w 222"/>
                <a:gd name="T71" fmla="*/ 133 h 222"/>
                <a:gd name="T72" fmla="*/ 221 w 222"/>
                <a:gd name="T73" fmla="*/ 121 h 222"/>
                <a:gd name="T74" fmla="*/ 221 w 222"/>
                <a:gd name="T75" fmla="*/ 116 h 222"/>
                <a:gd name="T76" fmla="*/ 222 w 222"/>
                <a:gd name="T77" fmla="*/ 111 h 222"/>
                <a:gd name="T78" fmla="*/ 220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90 w 222"/>
                <a:gd name="T85" fmla="*/ 34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4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7" y="1"/>
                  </a:lnTo>
                  <a:lnTo>
                    <a:pt x="67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6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3"/>
                  </a:lnTo>
                  <a:lnTo>
                    <a:pt x="3" y="143"/>
                  </a:lnTo>
                  <a:lnTo>
                    <a:pt x="8" y="154"/>
                  </a:lnTo>
                  <a:lnTo>
                    <a:pt x="11" y="163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9" y="204"/>
                  </a:lnTo>
                  <a:lnTo>
                    <a:pt x="67" y="214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7" y="163"/>
                  </a:lnTo>
                  <a:lnTo>
                    <a:pt x="213" y="154"/>
                  </a:lnTo>
                  <a:lnTo>
                    <a:pt x="216" y="143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20" y="133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5" name="Freeform 48">
              <a:extLst>
                <a:ext uri="{FF2B5EF4-FFF2-40B4-BE49-F238E27FC236}">
                  <a16:creationId xmlns:a16="http://schemas.microsoft.com/office/drawing/2014/main" id="{8A02DEE7-DD01-8CCB-6099-5CA93121D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9863" y="4259263"/>
              <a:ext cx="58738" cy="58737"/>
            </a:xfrm>
            <a:custGeom>
              <a:avLst/>
              <a:gdLst>
                <a:gd name="T0" fmla="*/ 111 w 222"/>
                <a:gd name="T1" fmla="*/ 0 h 223"/>
                <a:gd name="T2" fmla="*/ 87 w 222"/>
                <a:gd name="T3" fmla="*/ 2 h 223"/>
                <a:gd name="T4" fmla="*/ 67 w 222"/>
                <a:gd name="T5" fmla="*/ 8 h 223"/>
                <a:gd name="T6" fmla="*/ 49 w 222"/>
                <a:gd name="T7" fmla="*/ 18 h 223"/>
                <a:gd name="T8" fmla="*/ 32 w 222"/>
                <a:gd name="T9" fmla="*/ 34 h 223"/>
                <a:gd name="T10" fmla="*/ 16 w 222"/>
                <a:gd name="T11" fmla="*/ 49 h 223"/>
                <a:gd name="T12" fmla="*/ 7 w 222"/>
                <a:gd name="T13" fmla="*/ 68 h 223"/>
                <a:gd name="T14" fmla="*/ 1 w 222"/>
                <a:gd name="T15" fmla="*/ 88 h 223"/>
                <a:gd name="T16" fmla="*/ 0 w 222"/>
                <a:gd name="T17" fmla="*/ 111 h 223"/>
                <a:gd name="T18" fmla="*/ 1 w 222"/>
                <a:gd name="T19" fmla="*/ 133 h 223"/>
                <a:gd name="T20" fmla="*/ 3 w 222"/>
                <a:gd name="T21" fmla="*/ 143 h 223"/>
                <a:gd name="T22" fmla="*/ 7 w 222"/>
                <a:gd name="T23" fmla="*/ 154 h 223"/>
                <a:gd name="T24" fmla="*/ 11 w 222"/>
                <a:gd name="T25" fmla="*/ 163 h 223"/>
                <a:gd name="T26" fmla="*/ 16 w 222"/>
                <a:gd name="T27" fmla="*/ 173 h 223"/>
                <a:gd name="T28" fmla="*/ 32 w 222"/>
                <a:gd name="T29" fmla="*/ 190 h 223"/>
                <a:gd name="T30" fmla="*/ 49 w 222"/>
                <a:gd name="T31" fmla="*/ 204 h 223"/>
                <a:gd name="T32" fmla="*/ 67 w 222"/>
                <a:gd name="T33" fmla="*/ 214 h 223"/>
                <a:gd name="T34" fmla="*/ 87 w 222"/>
                <a:gd name="T35" fmla="*/ 220 h 223"/>
                <a:gd name="T36" fmla="*/ 111 w 222"/>
                <a:gd name="T37" fmla="*/ 223 h 223"/>
                <a:gd name="T38" fmla="*/ 115 w 222"/>
                <a:gd name="T39" fmla="*/ 221 h 223"/>
                <a:gd name="T40" fmla="*/ 121 w 222"/>
                <a:gd name="T41" fmla="*/ 221 h 223"/>
                <a:gd name="T42" fmla="*/ 132 w 222"/>
                <a:gd name="T43" fmla="*/ 220 h 223"/>
                <a:gd name="T44" fmla="*/ 136 w 222"/>
                <a:gd name="T45" fmla="*/ 218 h 223"/>
                <a:gd name="T46" fmla="*/ 138 w 222"/>
                <a:gd name="T47" fmla="*/ 217 h 223"/>
                <a:gd name="T48" fmla="*/ 142 w 222"/>
                <a:gd name="T49" fmla="*/ 217 h 223"/>
                <a:gd name="T50" fmla="*/ 153 w 222"/>
                <a:gd name="T51" fmla="*/ 214 h 223"/>
                <a:gd name="T52" fmla="*/ 162 w 222"/>
                <a:gd name="T53" fmla="*/ 208 h 223"/>
                <a:gd name="T54" fmla="*/ 172 w 222"/>
                <a:gd name="T55" fmla="*/ 204 h 223"/>
                <a:gd name="T56" fmla="*/ 189 w 222"/>
                <a:gd name="T57" fmla="*/ 190 h 223"/>
                <a:gd name="T58" fmla="*/ 203 w 222"/>
                <a:gd name="T59" fmla="*/ 173 h 223"/>
                <a:gd name="T60" fmla="*/ 207 w 222"/>
                <a:gd name="T61" fmla="*/ 163 h 223"/>
                <a:gd name="T62" fmla="*/ 213 w 222"/>
                <a:gd name="T63" fmla="*/ 154 h 223"/>
                <a:gd name="T64" fmla="*/ 216 w 222"/>
                <a:gd name="T65" fmla="*/ 143 h 223"/>
                <a:gd name="T66" fmla="*/ 216 w 222"/>
                <a:gd name="T67" fmla="*/ 139 h 223"/>
                <a:gd name="T68" fmla="*/ 217 w 222"/>
                <a:gd name="T69" fmla="*/ 137 h 223"/>
                <a:gd name="T70" fmla="*/ 219 w 222"/>
                <a:gd name="T71" fmla="*/ 133 h 223"/>
                <a:gd name="T72" fmla="*/ 221 w 222"/>
                <a:gd name="T73" fmla="*/ 121 h 223"/>
                <a:gd name="T74" fmla="*/ 221 w 222"/>
                <a:gd name="T75" fmla="*/ 116 h 223"/>
                <a:gd name="T76" fmla="*/ 222 w 222"/>
                <a:gd name="T77" fmla="*/ 111 h 223"/>
                <a:gd name="T78" fmla="*/ 219 w 222"/>
                <a:gd name="T79" fmla="*/ 88 h 223"/>
                <a:gd name="T80" fmla="*/ 213 w 222"/>
                <a:gd name="T81" fmla="*/ 68 h 223"/>
                <a:gd name="T82" fmla="*/ 203 w 222"/>
                <a:gd name="T83" fmla="*/ 49 h 223"/>
                <a:gd name="T84" fmla="*/ 189 w 222"/>
                <a:gd name="T85" fmla="*/ 34 h 223"/>
                <a:gd name="T86" fmla="*/ 172 w 222"/>
                <a:gd name="T87" fmla="*/ 18 h 223"/>
                <a:gd name="T88" fmla="*/ 153 w 222"/>
                <a:gd name="T89" fmla="*/ 8 h 223"/>
                <a:gd name="T90" fmla="*/ 142 w 222"/>
                <a:gd name="T91" fmla="*/ 4 h 223"/>
                <a:gd name="T92" fmla="*/ 132 w 222"/>
                <a:gd name="T93" fmla="*/ 2 h 223"/>
                <a:gd name="T94" fmla="*/ 111 w 222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3">
                  <a:moveTo>
                    <a:pt x="111" y="0"/>
                  </a:moveTo>
                  <a:lnTo>
                    <a:pt x="87" y="2"/>
                  </a:lnTo>
                  <a:lnTo>
                    <a:pt x="67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3"/>
                  </a:lnTo>
                  <a:lnTo>
                    <a:pt x="3" y="143"/>
                  </a:lnTo>
                  <a:lnTo>
                    <a:pt x="7" y="154"/>
                  </a:lnTo>
                  <a:lnTo>
                    <a:pt x="11" y="163"/>
                  </a:lnTo>
                  <a:lnTo>
                    <a:pt x="16" y="173"/>
                  </a:lnTo>
                  <a:lnTo>
                    <a:pt x="32" y="190"/>
                  </a:lnTo>
                  <a:lnTo>
                    <a:pt x="49" y="204"/>
                  </a:lnTo>
                  <a:lnTo>
                    <a:pt x="67" y="214"/>
                  </a:lnTo>
                  <a:lnTo>
                    <a:pt x="87" y="220"/>
                  </a:lnTo>
                  <a:lnTo>
                    <a:pt x="111" y="223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89" y="190"/>
                  </a:lnTo>
                  <a:lnTo>
                    <a:pt x="203" y="173"/>
                  </a:lnTo>
                  <a:lnTo>
                    <a:pt x="207" y="163"/>
                  </a:lnTo>
                  <a:lnTo>
                    <a:pt x="213" y="154"/>
                  </a:lnTo>
                  <a:lnTo>
                    <a:pt x="216" y="143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19" y="133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6" name="Freeform 49">
              <a:extLst>
                <a:ext uri="{FF2B5EF4-FFF2-40B4-BE49-F238E27FC236}">
                  <a16:creationId xmlns:a16="http://schemas.microsoft.com/office/drawing/2014/main" id="{25B0B9E4-BFCE-F263-6EBF-A12121FD9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75" y="4013200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7 w 222"/>
                <a:gd name="T3" fmla="*/ 1 h 222"/>
                <a:gd name="T4" fmla="*/ 67 w 222"/>
                <a:gd name="T5" fmla="*/ 8 h 222"/>
                <a:gd name="T6" fmla="*/ 48 w 222"/>
                <a:gd name="T7" fmla="*/ 18 h 222"/>
                <a:gd name="T8" fmla="*/ 32 w 222"/>
                <a:gd name="T9" fmla="*/ 33 h 222"/>
                <a:gd name="T10" fmla="*/ 16 w 222"/>
                <a:gd name="T11" fmla="*/ 49 h 222"/>
                <a:gd name="T12" fmla="*/ 7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2 h 222"/>
                <a:gd name="T20" fmla="*/ 3 w 222"/>
                <a:gd name="T21" fmla="*/ 142 h 222"/>
                <a:gd name="T22" fmla="*/ 7 w 222"/>
                <a:gd name="T23" fmla="*/ 153 h 222"/>
                <a:gd name="T24" fmla="*/ 11 w 222"/>
                <a:gd name="T25" fmla="*/ 162 h 222"/>
                <a:gd name="T26" fmla="*/ 16 w 222"/>
                <a:gd name="T27" fmla="*/ 172 h 222"/>
                <a:gd name="T28" fmla="*/ 32 w 222"/>
                <a:gd name="T29" fmla="*/ 190 h 222"/>
                <a:gd name="T30" fmla="*/ 48 w 222"/>
                <a:gd name="T31" fmla="*/ 203 h 222"/>
                <a:gd name="T32" fmla="*/ 67 w 222"/>
                <a:gd name="T33" fmla="*/ 213 h 222"/>
                <a:gd name="T34" fmla="*/ 87 w 222"/>
                <a:gd name="T35" fmla="*/ 220 h 222"/>
                <a:gd name="T36" fmla="*/ 111 w 222"/>
                <a:gd name="T37" fmla="*/ 222 h 222"/>
                <a:gd name="T38" fmla="*/ 115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6 w 222"/>
                <a:gd name="T45" fmla="*/ 218 h 222"/>
                <a:gd name="T46" fmla="*/ 138 w 222"/>
                <a:gd name="T47" fmla="*/ 217 h 222"/>
                <a:gd name="T48" fmla="*/ 142 w 222"/>
                <a:gd name="T49" fmla="*/ 217 h 222"/>
                <a:gd name="T50" fmla="*/ 153 w 222"/>
                <a:gd name="T51" fmla="*/ 213 h 222"/>
                <a:gd name="T52" fmla="*/ 162 w 222"/>
                <a:gd name="T53" fmla="*/ 208 h 222"/>
                <a:gd name="T54" fmla="*/ 172 w 222"/>
                <a:gd name="T55" fmla="*/ 203 h 222"/>
                <a:gd name="T56" fmla="*/ 189 w 222"/>
                <a:gd name="T57" fmla="*/ 190 h 222"/>
                <a:gd name="T58" fmla="*/ 203 w 222"/>
                <a:gd name="T59" fmla="*/ 172 h 222"/>
                <a:gd name="T60" fmla="*/ 207 w 222"/>
                <a:gd name="T61" fmla="*/ 162 h 222"/>
                <a:gd name="T62" fmla="*/ 213 w 222"/>
                <a:gd name="T63" fmla="*/ 153 h 222"/>
                <a:gd name="T64" fmla="*/ 216 w 222"/>
                <a:gd name="T65" fmla="*/ 142 h 222"/>
                <a:gd name="T66" fmla="*/ 216 w 222"/>
                <a:gd name="T67" fmla="*/ 139 h 222"/>
                <a:gd name="T68" fmla="*/ 217 w 222"/>
                <a:gd name="T69" fmla="*/ 137 h 222"/>
                <a:gd name="T70" fmla="*/ 219 w 222"/>
                <a:gd name="T71" fmla="*/ 132 h 222"/>
                <a:gd name="T72" fmla="*/ 220 w 222"/>
                <a:gd name="T73" fmla="*/ 121 h 222"/>
                <a:gd name="T74" fmla="*/ 220 w 222"/>
                <a:gd name="T75" fmla="*/ 116 h 222"/>
                <a:gd name="T76" fmla="*/ 222 w 222"/>
                <a:gd name="T77" fmla="*/ 111 h 222"/>
                <a:gd name="T78" fmla="*/ 219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89 w 222"/>
                <a:gd name="T85" fmla="*/ 33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3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7" y="1"/>
                  </a:lnTo>
                  <a:lnTo>
                    <a:pt x="67" y="8"/>
                  </a:lnTo>
                  <a:lnTo>
                    <a:pt x="48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7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8" y="203"/>
                  </a:lnTo>
                  <a:lnTo>
                    <a:pt x="67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89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19" y="132"/>
                  </a:lnTo>
                  <a:lnTo>
                    <a:pt x="220" y="121"/>
                  </a:lnTo>
                  <a:lnTo>
                    <a:pt x="220" y="116"/>
                  </a:lnTo>
                  <a:lnTo>
                    <a:pt x="222" y="111"/>
                  </a:ln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7" name="Freeform 50">
              <a:extLst>
                <a:ext uri="{FF2B5EF4-FFF2-40B4-BE49-F238E27FC236}">
                  <a16:creationId xmlns:a16="http://schemas.microsoft.com/office/drawing/2014/main" id="{37830AEB-1250-1531-F18E-B9C7068C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8950" y="4125913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8 w 222"/>
                <a:gd name="T3" fmla="*/ 1 h 222"/>
                <a:gd name="T4" fmla="*/ 68 w 222"/>
                <a:gd name="T5" fmla="*/ 8 h 222"/>
                <a:gd name="T6" fmla="*/ 49 w 222"/>
                <a:gd name="T7" fmla="*/ 18 h 222"/>
                <a:gd name="T8" fmla="*/ 32 w 222"/>
                <a:gd name="T9" fmla="*/ 33 h 222"/>
                <a:gd name="T10" fmla="*/ 16 w 222"/>
                <a:gd name="T11" fmla="*/ 49 h 222"/>
                <a:gd name="T12" fmla="*/ 8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2 h 222"/>
                <a:gd name="T20" fmla="*/ 3 w 222"/>
                <a:gd name="T21" fmla="*/ 142 h 222"/>
                <a:gd name="T22" fmla="*/ 8 w 222"/>
                <a:gd name="T23" fmla="*/ 153 h 222"/>
                <a:gd name="T24" fmla="*/ 11 w 222"/>
                <a:gd name="T25" fmla="*/ 162 h 222"/>
                <a:gd name="T26" fmla="*/ 16 w 222"/>
                <a:gd name="T27" fmla="*/ 172 h 222"/>
                <a:gd name="T28" fmla="*/ 32 w 222"/>
                <a:gd name="T29" fmla="*/ 190 h 222"/>
                <a:gd name="T30" fmla="*/ 49 w 222"/>
                <a:gd name="T31" fmla="*/ 203 h 222"/>
                <a:gd name="T32" fmla="*/ 68 w 222"/>
                <a:gd name="T33" fmla="*/ 213 h 222"/>
                <a:gd name="T34" fmla="*/ 88 w 222"/>
                <a:gd name="T35" fmla="*/ 220 h 222"/>
                <a:gd name="T36" fmla="*/ 111 w 222"/>
                <a:gd name="T37" fmla="*/ 222 h 222"/>
                <a:gd name="T38" fmla="*/ 115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6 w 222"/>
                <a:gd name="T45" fmla="*/ 218 h 222"/>
                <a:gd name="T46" fmla="*/ 139 w 222"/>
                <a:gd name="T47" fmla="*/ 217 h 222"/>
                <a:gd name="T48" fmla="*/ 142 w 222"/>
                <a:gd name="T49" fmla="*/ 217 h 222"/>
                <a:gd name="T50" fmla="*/ 153 w 222"/>
                <a:gd name="T51" fmla="*/ 213 h 222"/>
                <a:gd name="T52" fmla="*/ 162 w 222"/>
                <a:gd name="T53" fmla="*/ 208 h 222"/>
                <a:gd name="T54" fmla="*/ 172 w 222"/>
                <a:gd name="T55" fmla="*/ 203 h 222"/>
                <a:gd name="T56" fmla="*/ 190 w 222"/>
                <a:gd name="T57" fmla="*/ 190 h 222"/>
                <a:gd name="T58" fmla="*/ 203 w 222"/>
                <a:gd name="T59" fmla="*/ 172 h 222"/>
                <a:gd name="T60" fmla="*/ 207 w 222"/>
                <a:gd name="T61" fmla="*/ 162 h 222"/>
                <a:gd name="T62" fmla="*/ 213 w 222"/>
                <a:gd name="T63" fmla="*/ 153 h 222"/>
                <a:gd name="T64" fmla="*/ 216 w 222"/>
                <a:gd name="T65" fmla="*/ 142 h 222"/>
                <a:gd name="T66" fmla="*/ 216 w 222"/>
                <a:gd name="T67" fmla="*/ 139 h 222"/>
                <a:gd name="T68" fmla="*/ 217 w 222"/>
                <a:gd name="T69" fmla="*/ 137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6 h 222"/>
                <a:gd name="T76" fmla="*/ 222 w 222"/>
                <a:gd name="T77" fmla="*/ 111 h 222"/>
                <a:gd name="T78" fmla="*/ 220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90 w 222"/>
                <a:gd name="T85" fmla="*/ 33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3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8" name="Freeform 51">
              <a:extLst>
                <a:ext uri="{FF2B5EF4-FFF2-40B4-BE49-F238E27FC236}">
                  <a16:creationId xmlns:a16="http://schemas.microsoft.com/office/drawing/2014/main" id="{E48ED14D-9B0B-F0EE-4192-4D38C3A38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75" y="4495800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8 w 222"/>
                <a:gd name="T3" fmla="*/ 1 h 222"/>
                <a:gd name="T4" fmla="*/ 68 w 222"/>
                <a:gd name="T5" fmla="*/ 7 h 222"/>
                <a:gd name="T6" fmla="*/ 49 w 222"/>
                <a:gd name="T7" fmla="*/ 17 h 222"/>
                <a:gd name="T8" fmla="*/ 32 w 222"/>
                <a:gd name="T9" fmla="*/ 33 h 222"/>
                <a:gd name="T10" fmla="*/ 17 w 222"/>
                <a:gd name="T11" fmla="*/ 49 h 222"/>
                <a:gd name="T12" fmla="*/ 8 w 222"/>
                <a:gd name="T13" fmla="*/ 67 h 222"/>
                <a:gd name="T14" fmla="*/ 1 w 222"/>
                <a:gd name="T15" fmla="*/ 87 h 222"/>
                <a:gd name="T16" fmla="*/ 0 w 222"/>
                <a:gd name="T17" fmla="*/ 111 h 222"/>
                <a:gd name="T18" fmla="*/ 1 w 222"/>
                <a:gd name="T19" fmla="*/ 132 h 222"/>
                <a:gd name="T20" fmla="*/ 4 w 222"/>
                <a:gd name="T21" fmla="*/ 142 h 222"/>
                <a:gd name="T22" fmla="*/ 8 w 222"/>
                <a:gd name="T23" fmla="*/ 153 h 222"/>
                <a:gd name="T24" fmla="*/ 11 w 222"/>
                <a:gd name="T25" fmla="*/ 162 h 222"/>
                <a:gd name="T26" fmla="*/ 17 w 222"/>
                <a:gd name="T27" fmla="*/ 172 h 222"/>
                <a:gd name="T28" fmla="*/ 32 w 222"/>
                <a:gd name="T29" fmla="*/ 190 h 222"/>
                <a:gd name="T30" fmla="*/ 49 w 222"/>
                <a:gd name="T31" fmla="*/ 203 h 222"/>
                <a:gd name="T32" fmla="*/ 68 w 222"/>
                <a:gd name="T33" fmla="*/ 213 h 222"/>
                <a:gd name="T34" fmla="*/ 88 w 222"/>
                <a:gd name="T35" fmla="*/ 220 h 222"/>
                <a:gd name="T36" fmla="*/ 111 w 222"/>
                <a:gd name="T37" fmla="*/ 222 h 222"/>
                <a:gd name="T38" fmla="*/ 116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7 w 222"/>
                <a:gd name="T45" fmla="*/ 217 h 222"/>
                <a:gd name="T46" fmla="*/ 139 w 222"/>
                <a:gd name="T47" fmla="*/ 216 h 222"/>
                <a:gd name="T48" fmla="*/ 142 w 222"/>
                <a:gd name="T49" fmla="*/ 216 h 222"/>
                <a:gd name="T50" fmla="*/ 153 w 222"/>
                <a:gd name="T51" fmla="*/ 213 h 222"/>
                <a:gd name="T52" fmla="*/ 162 w 222"/>
                <a:gd name="T53" fmla="*/ 207 h 222"/>
                <a:gd name="T54" fmla="*/ 172 w 222"/>
                <a:gd name="T55" fmla="*/ 203 h 222"/>
                <a:gd name="T56" fmla="*/ 190 w 222"/>
                <a:gd name="T57" fmla="*/ 190 h 222"/>
                <a:gd name="T58" fmla="*/ 203 w 222"/>
                <a:gd name="T59" fmla="*/ 172 h 222"/>
                <a:gd name="T60" fmla="*/ 208 w 222"/>
                <a:gd name="T61" fmla="*/ 162 h 222"/>
                <a:gd name="T62" fmla="*/ 213 w 222"/>
                <a:gd name="T63" fmla="*/ 153 h 222"/>
                <a:gd name="T64" fmla="*/ 217 w 222"/>
                <a:gd name="T65" fmla="*/ 142 h 222"/>
                <a:gd name="T66" fmla="*/ 217 w 222"/>
                <a:gd name="T67" fmla="*/ 138 h 222"/>
                <a:gd name="T68" fmla="*/ 218 w 222"/>
                <a:gd name="T69" fmla="*/ 136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5 h 222"/>
                <a:gd name="T76" fmla="*/ 222 w 222"/>
                <a:gd name="T77" fmla="*/ 111 h 222"/>
                <a:gd name="T78" fmla="*/ 220 w 222"/>
                <a:gd name="T79" fmla="*/ 87 h 222"/>
                <a:gd name="T80" fmla="*/ 213 w 222"/>
                <a:gd name="T81" fmla="*/ 67 h 222"/>
                <a:gd name="T82" fmla="*/ 203 w 222"/>
                <a:gd name="T83" fmla="*/ 49 h 222"/>
                <a:gd name="T84" fmla="*/ 190 w 222"/>
                <a:gd name="T85" fmla="*/ 33 h 222"/>
                <a:gd name="T86" fmla="*/ 172 w 222"/>
                <a:gd name="T87" fmla="*/ 17 h 222"/>
                <a:gd name="T88" fmla="*/ 153 w 222"/>
                <a:gd name="T89" fmla="*/ 7 h 222"/>
                <a:gd name="T90" fmla="*/ 142 w 222"/>
                <a:gd name="T91" fmla="*/ 3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79" name="Freeform 52">
              <a:extLst>
                <a:ext uri="{FF2B5EF4-FFF2-40B4-BE49-F238E27FC236}">
                  <a16:creationId xmlns:a16="http://schemas.microsoft.com/office/drawing/2014/main" id="{CDADD27E-C640-CC77-EFD8-B9EF6C486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6450" y="3967163"/>
              <a:ext cx="58738" cy="58737"/>
            </a:xfrm>
            <a:custGeom>
              <a:avLst/>
              <a:gdLst>
                <a:gd name="T0" fmla="*/ 111 w 222"/>
                <a:gd name="T1" fmla="*/ 0 h 223"/>
                <a:gd name="T2" fmla="*/ 87 w 222"/>
                <a:gd name="T3" fmla="*/ 1 h 223"/>
                <a:gd name="T4" fmla="*/ 67 w 222"/>
                <a:gd name="T5" fmla="*/ 8 h 223"/>
                <a:gd name="T6" fmla="*/ 48 w 222"/>
                <a:gd name="T7" fmla="*/ 18 h 223"/>
                <a:gd name="T8" fmla="*/ 32 w 222"/>
                <a:gd name="T9" fmla="*/ 34 h 223"/>
                <a:gd name="T10" fmla="*/ 16 w 222"/>
                <a:gd name="T11" fmla="*/ 49 h 223"/>
                <a:gd name="T12" fmla="*/ 7 w 222"/>
                <a:gd name="T13" fmla="*/ 68 h 223"/>
                <a:gd name="T14" fmla="*/ 1 w 222"/>
                <a:gd name="T15" fmla="*/ 88 h 223"/>
                <a:gd name="T16" fmla="*/ 0 w 222"/>
                <a:gd name="T17" fmla="*/ 111 h 223"/>
                <a:gd name="T18" fmla="*/ 1 w 222"/>
                <a:gd name="T19" fmla="*/ 133 h 223"/>
                <a:gd name="T20" fmla="*/ 3 w 222"/>
                <a:gd name="T21" fmla="*/ 143 h 223"/>
                <a:gd name="T22" fmla="*/ 7 w 222"/>
                <a:gd name="T23" fmla="*/ 154 h 223"/>
                <a:gd name="T24" fmla="*/ 11 w 222"/>
                <a:gd name="T25" fmla="*/ 163 h 223"/>
                <a:gd name="T26" fmla="*/ 16 w 222"/>
                <a:gd name="T27" fmla="*/ 173 h 223"/>
                <a:gd name="T28" fmla="*/ 32 w 222"/>
                <a:gd name="T29" fmla="*/ 190 h 223"/>
                <a:gd name="T30" fmla="*/ 48 w 222"/>
                <a:gd name="T31" fmla="*/ 204 h 223"/>
                <a:gd name="T32" fmla="*/ 67 w 222"/>
                <a:gd name="T33" fmla="*/ 214 h 223"/>
                <a:gd name="T34" fmla="*/ 87 w 222"/>
                <a:gd name="T35" fmla="*/ 220 h 223"/>
                <a:gd name="T36" fmla="*/ 111 w 222"/>
                <a:gd name="T37" fmla="*/ 223 h 223"/>
                <a:gd name="T38" fmla="*/ 115 w 222"/>
                <a:gd name="T39" fmla="*/ 221 h 223"/>
                <a:gd name="T40" fmla="*/ 121 w 222"/>
                <a:gd name="T41" fmla="*/ 221 h 223"/>
                <a:gd name="T42" fmla="*/ 132 w 222"/>
                <a:gd name="T43" fmla="*/ 220 h 223"/>
                <a:gd name="T44" fmla="*/ 136 w 222"/>
                <a:gd name="T45" fmla="*/ 218 h 223"/>
                <a:gd name="T46" fmla="*/ 138 w 222"/>
                <a:gd name="T47" fmla="*/ 217 h 223"/>
                <a:gd name="T48" fmla="*/ 142 w 222"/>
                <a:gd name="T49" fmla="*/ 217 h 223"/>
                <a:gd name="T50" fmla="*/ 153 w 222"/>
                <a:gd name="T51" fmla="*/ 214 h 223"/>
                <a:gd name="T52" fmla="*/ 162 w 222"/>
                <a:gd name="T53" fmla="*/ 208 h 223"/>
                <a:gd name="T54" fmla="*/ 172 w 222"/>
                <a:gd name="T55" fmla="*/ 204 h 223"/>
                <a:gd name="T56" fmla="*/ 189 w 222"/>
                <a:gd name="T57" fmla="*/ 190 h 223"/>
                <a:gd name="T58" fmla="*/ 203 w 222"/>
                <a:gd name="T59" fmla="*/ 173 h 223"/>
                <a:gd name="T60" fmla="*/ 207 w 222"/>
                <a:gd name="T61" fmla="*/ 163 h 223"/>
                <a:gd name="T62" fmla="*/ 213 w 222"/>
                <a:gd name="T63" fmla="*/ 154 h 223"/>
                <a:gd name="T64" fmla="*/ 216 w 222"/>
                <a:gd name="T65" fmla="*/ 143 h 223"/>
                <a:gd name="T66" fmla="*/ 216 w 222"/>
                <a:gd name="T67" fmla="*/ 139 h 223"/>
                <a:gd name="T68" fmla="*/ 217 w 222"/>
                <a:gd name="T69" fmla="*/ 137 h 223"/>
                <a:gd name="T70" fmla="*/ 219 w 222"/>
                <a:gd name="T71" fmla="*/ 133 h 223"/>
                <a:gd name="T72" fmla="*/ 220 w 222"/>
                <a:gd name="T73" fmla="*/ 121 h 223"/>
                <a:gd name="T74" fmla="*/ 220 w 222"/>
                <a:gd name="T75" fmla="*/ 116 h 223"/>
                <a:gd name="T76" fmla="*/ 222 w 222"/>
                <a:gd name="T77" fmla="*/ 111 h 223"/>
                <a:gd name="T78" fmla="*/ 219 w 222"/>
                <a:gd name="T79" fmla="*/ 88 h 223"/>
                <a:gd name="T80" fmla="*/ 213 w 222"/>
                <a:gd name="T81" fmla="*/ 68 h 223"/>
                <a:gd name="T82" fmla="*/ 203 w 222"/>
                <a:gd name="T83" fmla="*/ 49 h 223"/>
                <a:gd name="T84" fmla="*/ 189 w 222"/>
                <a:gd name="T85" fmla="*/ 34 h 223"/>
                <a:gd name="T86" fmla="*/ 172 w 222"/>
                <a:gd name="T87" fmla="*/ 18 h 223"/>
                <a:gd name="T88" fmla="*/ 153 w 222"/>
                <a:gd name="T89" fmla="*/ 8 h 223"/>
                <a:gd name="T90" fmla="*/ 142 w 222"/>
                <a:gd name="T91" fmla="*/ 4 h 223"/>
                <a:gd name="T92" fmla="*/ 132 w 222"/>
                <a:gd name="T93" fmla="*/ 1 h 223"/>
                <a:gd name="T94" fmla="*/ 111 w 222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3">
                  <a:moveTo>
                    <a:pt x="111" y="0"/>
                  </a:moveTo>
                  <a:lnTo>
                    <a:pt x="87" y="1"/>
                  </a:lnTo>
                  <a:lnTo>
                    <a:pt x="67" y="8"/>
                  </a:lnTo>
                  <a:lnTo>
                    <a:pt x="48" y="18"/>
                  </a:lnTo>
                  <a:lnTo>
                    <a:pt x="32" y="34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3"/>
                  </a:lnTo>
                  <a:lnTo>
                    <a:pt x="3" y="143"/>
                  </a:lnTo>
                  <a:lnTo>
                    <a:pt x="7" y="154"/>
                  </a:lnTo>
                  <a:lnTo>
                    <a:pt x="11" y="163"/>
                  </a:lnTo>
                  <a:lnTo>
                    <a:pt x="16" y="173"/>
                  </a:lnTo>
                  <a:lnTo>
                    <a:pt x="32" y="190"/>
                  </a:lnTo>
                  <a:lnTo>
                    <a:pt x="48" y="204"/>
                  </a:lnTo>
                  <a:lnTo>
                    <a:pt x="67" y="214"/>
                  </a:lnTo>
                  <a:lnTo>
                    <a:pt x="87" y="220"/>
                  </a:lnTo>
                  <a:lnTo>
                    <a:pt x="111" y="223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89" y="190"/>
                  </a:lnTo>
                  <a:lnTo>
                    <a:pt x="203" y="173"/>
                  </a:lnTo>
                  <a:lnTo>
                    <a:pt x="207" y="163"/>
                  </a:lnTo>
                  <a:lnTo>
                    <a:pt x="213" y="154"/>
                  </a:lnTo>
                  <a:lnTo>
                    <a:pt x="216" y="143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19" y="133"/>
                  </a:lnTo>
                  <a:lnTo>
                    <a:pt x="220" y="121"/>
                  </a:lnTo>
                  <a:lnTo>
                    <a:pt x="220" y="116"/>
                  </a:lnTo>
                  <a:lnTo>
                    <a:pt x="222" y="111"/>
                  </a:ln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0" name="Freeform 53">
              <a:extLst>
                <a:ext uri="{FF2B5EF4-FFF2-40B4-BE49-F238E27FC236}">
                  <a16:creationId xmlns:a16="http://schemas.microsoft.com/office/drawing/2014/main" id="{41A8FF93-8D7B-BAF7-8BAE-256F86F1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00" y="4086225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8 w 222"/>
                <a:gd name="T3" fmla="*/ 1 h 222"/>
                <a:gd name="T4" fmla="*/ 68 w 222"/>
                <a:gd name="T5" fmla="*/ 8 h 222"/>
                <a:gd name="T6" fmla="*/ 49 w 222"/>
                <a:gd name="T7" fmla="*/ 18 h 222"/>
                <a:gd name="T8" fmla="*/ 32 w 222"/>
                <a:gd name="T9" fmla="*/ 33 h 222"/>
                <a:gd name="T10" fmla="*/ 17 w 222"/>
                <a:gd name="T11" fmla="*/ 49 h 222"/>
                <a:gd name="T12" fmla="*/ 8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2 h 222"/>
                <a:gd name="T20" fmla="*/ 4 w 222"/>
                <a:gd name="T21" fmla="*/ 142 h 222"/>
                <a:gd name="T22" fmla="*/ 8 w 222"/>
                <a:gd name="T23" fmla="*/ 153 h 222"/>
                <a:gd name="T24" fmla="*/ 11 w 222"/>
                <a:gd name="T25" fmla="*/ 162 h 222"/>
                <a:gd name="T26" fmla="*/ 17 w 222"/>
                <a:gd name="T27" fmla="*/ 172 h 222"/>
                <a:gd name="T28" fmla="*/ 32 w 222"/>
                <a:gd name="T29" fmla="*/ 190 h 222"/>
                <a:gd name="T30" fmla="*/ 49 w 222"/>
                <a:gd name="T31" fmla="*/ 203 h 222"/>
                <a:gd name="T32" fmla="*/ 68 w 222"/>
                <a:gd name="T33" fmla="*/ 213 h 222"/>
                <a:gd name="T34" fmla="*/ 88 w 222"/>
                <a:gd name="T35" fmla="*/ 220 h 222"/>
                <a:gd name="T36" fmla="*/ 111 w 222"/>
                <a:gd name="T37" fmla="*/ 222 h 222"/>
                <a:gd name="T38" fmla="*/ 116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7 w 222"/>
                <a:gd name="T45" fmla="*/ 217 h 222"/>
                <a:gd name="T46" fmla="*/ 139 w 222"/>
                <a:gd name="T47" fmla="*/ 216 h 222"/>
                <a:gd name="T48" fmla="*/ 142 w 222"/>
                <a:gd name="T49" fmla="*/ 216 h 222"/>
                <a:gd name="T50" fmla="*/ 153 w 222"/>
                <a:gd name="T51" fmla="*/ 213 h 222"/>
                <a:gd name="T52" fmla="*/ 162 w 222"/>
                <a:gd name="T53" fmla="*/ 207 h 222"/>
                <a:gd name="T54" fmla="*/ 172 w 222"/>
                <a:gd name="T55" fmla="*/ 203 h 222"/>
                <a:gd name="T56" fmla="*/ 190 w 222"/>
                <a:gd name="T57" fmla="*/ 190 h 222"/>
                <a:gd name="T58" fmla="*/ 203 w 222"/>
                <a:gd name="T59" fmla="*/ 172 h 222"/>
                <a:gd name="T60" fmla="*/ 208 w 222"/>
                <a:gd name="T61" fmla="*/ 162 h 222"/>
                <a:gd name="T62" fmla="*/ 213 w 222"/>
                <a:gd name="T63" fmla="*/ 153 h 222"/>
                <a:gd name="T64" fmla="*/ 217 w 222"/>
                <a:gd name="T65" fmla="*/ 142 h 222"/>
                <a:gd name="T66" fmla="*/ 217 w 222"/>
                <a:gd name="T67" fmla="*/ 139 h 222"/>
                <a:gd name="T68" fmla="*/ 218 w 222"/>
                <a:gd name="T69" fmla="*/ 136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5 h 222"/>
                <a:gd name="T76" fmla="*/ 222 w 222"/>
                <a:gd name="T77" fmla="*/ 111 h 222"/>
                <a:gd name="T78" fmla="*/ 220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90 w 222"/>
                <a:gd name="T85" fmla="*/ 33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3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1" name="Freeform 54">
              <a:extLst>
                <a:ext uri="{FF2B5EF4-FFF2-40B4-BE49-F238E27FC236}">
                  <a16:creationId xmlns:a16="http://schemas.microsoft.com/office/drawing/2014/main" id="{DADD909E-883D-46F3-9B63-E1AACB80D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3075" y="4068763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8 w 222"/>
                <a:gd name="T3" fmla="*/ 1 h 222"/>
                <a:gd name="T4" fmla="*/ 68 w 222"/>
                <a:gd name="T5" fmla="*/ 8 h 222"/>
                <a:gd name="T6" fmla="*/ 49 w 222"/>
                <a:gd name="T7" fmla="*/ 18 h 222"/>
                <a:gd name="T8" fmla="*/ 32 w 222"/>
                <a:gd name="T9" fmla="*/ 33 h 222"/>
                <a:gd name="T10" fmla="*/ 17 w 222"/>
                <a:gd name="T11" fmla="*/ 49 h 222"/>
                <a:gd name="T12" fmla="*/ 8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2 h 222"/>
                <a:gd name="T20" fmla="*/ 4 w 222"/>
                <a:gd name="T21" fmla="*/ 142 h 222"/>
                <a:gd name="T22" fmla="*/ 8 w 222"/>
                <a:gd name="T23" fmla="*/ 153 h 222"/>
                <a:gd name="T24" fmla="*/ 11 w 222"/>
                <a:gd name="T25" fmla="*/ 162 h 222"/>
                <a:gd name="T26" fmla="*/ 17 w 222"/>
                <a:gd name="T27" fmla="*/ 172 h 222"/>
                <a:gd name="T28" fmla="*/ 32 w 222"/>
                <a:gd name="T29" fmla="*/ 190 h 222"/>
                <a:gd name="T30" fmla="*/ 49 w 222"/>
                <a:gd name="T31" fmla="*/ 203 h 222"/>
                <a:gd name="T32" fmla="*/ 68 w 222"/>
                <a:gd name="T33" fmla="*/ 213 h 222"/>
                <a:gd name="T34" fmla="*/ 88 w 222"/>
                <a:gd name="T35" fmla="*/ 220 h 222"/>
                <a:gd name="T36" fmla="*/ 111 w 222"/>
                <a:gd name="T37" fmla="*/ 222 h 222"/>
                <a:gd name="T38" fmla="*/ 116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7 w 222"/>
                <a:gd name="T45" fmla="*/ 218 h 222"/>
                <a:gd name="T46" fmla="*/ 139 w 222"/>
                <a:gd name="T47" fmla="*/ 217 h 222"/>
                <a:gd name="T48" fmla="*/ 142 w 222"/>
                <a:gd name="T49" fmla="*/ 217 h 222"/>
                <a:gd name="T50" fmla="*/ 153 w 222"/>
                <a:gd name="T51" fmla="*/ 213 h 222"/>
                <a:gd name="T52" fmla="*/ 162 w 222"/>
                <a:gd name="T53" fmla="*/ 208 h 222"/>
                <a:gd name="T54" fmla="*/ 172 w 222"/>
                <a:gd name="T55" fmla="*/ 203 h 222"/>
                <a:gd name="T56" fmla="*/ 190 w 222"/>
                <a:gd name="T57" fmla="*/ 190 h 222"/>
                <a:gd name="T58" fmla="*/ 203 w 222"/>
                <a:gd name="T59" fmla="*/ 172 h 222"/>
                <a:gd name="T60" fmla="*/ 208 w 222"/>
                <a:gd name="T61" fmla="*/ 162 h 222"/>
                <a:gd name="T62" fmla="*/ 213 w 222"/>
                <a:gd name="T63" fmla="*/ 153 h 222"/>
                <a:gd name="T64" fmla="*/ 217 w 222"/>
                <a:gd name="T65" fmla="*/ 142 h 222"/>
                <a:gd name="T66" fmla="*/ 217 w 222"/>
                <a:gd name="T67" fmla="*/ 139 h 222"/>
                <a:gd name="T68" fmla="*/ 218 w 222"/>
                <a:gd name="T69" fmla="*/ 137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6 h 222"/>
                <a:gd name="T76" fmla="*/ 222 w 222"/>
                <a:gd name="T77" fmla="*/ 111 h 222"/>
                <a:gd name="T78" fmla="*/ 220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90 w 222"/>
                <a:gd name="T85" fmla="*/ 33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3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89F8088A-345B-65FC-9649-32F5FBEBE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6625" y="3795713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7 w 222"/>
                <a:gd name="T3" fmla="*/ 1 h 222"/>
                <a:gd name="T4" fmla="*/ 68 w 222"/>
                <a:gd name="T5" fmla="*/ 8 h 222"/>
                <a:gd name="T6" fmla="*/ 49 w 222"/>
                <a:gd name="T7" fmla="*/ 18 h 222"/>
                <a:gd name="T8" fmla="*/ 32 w 222"/>
                <a:gd name="T9" fmla="*/ 33 h 222"/>
                <a:gd name="T10" fmla="*/ 16 w 222"/>
                <a:gd name="T11" fmla="*/ 49 h 222"/>
                <a:gd name="T12" fmla="*/ 8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2 h 222"/>
                <a:gd name="T20" fmla="*/ 3 w 222"/>
                <a:gd name="T21" fmla="*/ 142 h 222"/>
                <a:gd name="T22" fmla="*/ 8 w 222"/>
                <a:gd name="T23" fmla="*/ 153 h 222"/>
                <a:gd name="T24" fmla="*/ 11 w 222"/>
                <a:gd name="T25" fmla="*/ 162 h 222"/>
                <a:gd name="T26" fmla="*/ 16 w 222"/>
                <a:gd name="T27" fmla="*/ 172 h 222"/>
                <a:gd name="T28" fmla="*/ 32 w 222"/>
                <a:gd name="T29" fmla="*/ 190 h 222"/>
                <a:gd name="T30" fmla="*/ 49 w 222"/>
                <a:gd name="T31" fmla="*/ 203 h 222"/>
                <a:gd name="T32" fmla="*/ 68 w 222"/>
                <a:gd name="T33" fmla="*/ 213 h 222"/>
                <a:gd name="T34" fmla="*/ 87 w 222"/>
                <a:gd name="T35" fmla="*/ 220 h 222"/>
                <a:gd name="T36" fmla="*/ 111 w 222"/>
                <a:gd name="T37" fmla="*/ 222 h 222"/>
                <a:gd name="T38" fmla="*/ 115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6 w 222"/>
                <a:gd name="T45" fmla="*/ 218 h 222"/>
                <a:gd name="T46" fmla="*/ 139 w 222"/>
                <a:gd name="T47" fmla="*/ 217 h 222"/>
                <a:gd name="T48" fmla="*/ 142 w 222"/>
                <a:gd name="T49" fmla="*/ 217 h 222"/>
                <a:gd name="T50" fmla="*/ 153 w 222"/>
                <a:gd name="T51" fmla="*/ 213 h 222"/>
                <a:gd name="T52" fmla="*/ 162 w 222"/>
                <a:gd name="T53" fmla="*/ 208 h 222"/>
                <a:gd name="T54" fmla="*/ 172 w 222"/>
                <a:gd name="T55" fmla="*/ 203 h 222"/>
                <a:gd name="T56" fmla="*/ 190 w 222"/>
                <a:gd name="T57" fmla="*/ 190 h 222"/>
                <a:gd name="T58" fmla="*/ 203 w 222"/>
                <a:gd name="T59" fmla="*/ 172 h 222"/>
                <a:gd name="T60" fmla="*/ 207 w 222"/>
                <a:gd name="T61" fmla="*/ 162 h 222"/>
                <a:gd name="T62" fmla="*/ 213 w 222"/>
                <a:gd name="T63" fmla="*/ 153 h 222"/>
                <a:gd name="T64" fmla="*/ 216 w 222"/>
                <a:gd name="T65" fmla="*/ 142 h 222"/>
                <a:gd name="T66" fmla="*/ 216 w 222"/>
                <a:gd name="T67" fmla="*/ 139 h 222"/>
                <a:gd name="T68" fmla="*/ 217 w 222"/>
                <a:gd name="T69" fmla="*/ 137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6 h 222"/>
                <a:gd name="T76" fmla="*/ 222 w 222"/>
                <a:gd name="T77" fmla="*/ 111 h 222"/>
                <a:gd name="T78" fmla="*/ 220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90 w 222"/>
                <a:gd name="T85" fmla="*/ 33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4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7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3" name="Freeform 56">
              <a:extLst>
                <a:ext uri="{FF2B5EF4-FFF2-40B4-BE49-F238E27FC236}">
                  <a16:creationId xmlns:a16="http://schemas.microsoft.com/office/drawing/2014/main" id="{CCC600BC-020B-EBCF-8CDA-791734F0D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9700" y="3775075"/>
              <a:ext cx="58738" cy="58737"/>
            </a:xfrm>
            <a:custGeom>
              <a:avLst/>
              <a:gdLst>
                <a:gd name="T0" fmla="*/ 111 w 222"/>
                <a:gd name="T1" fmla="*/ 0 h 223"/>
                <a:gd name="T2" fmla="*/ 87 w 222"/>
                <a:gd name="T3" fmla="*/ 2 h 223"/>
                <a:gd name="T4" fmla="*/ 67 w 222"/>
                <a:gd name="T5" fmla="*/ 8 h 223"/>
                <a:gd name="T6" fmla="*/ 49 w 222"/>
                <a:gd name="T7" fmla="*/ 18 h 223"/>
                <a:gd name="T8" fmla="*/ 32 w 222"/>
                <a:gd name="T9" fmla="*/ 34 h 223"/>
                <a:gd name="T10" fmla="*/ 16 w 222"/>
                <a:gd name="T11" fmla="*/ 49 h 223"/>
                <a:gd name="T12" fmla="*/ 8 w 222"/>
                <a:gd name="T13" fmla="*/ 68 h 223"/>
                <a:gd name="T14" fmla="*/ 1 w 222"/>
                <a:gd name="T15" fmla="*/ 88 h 223"/>
                <a:gd name="T16" fmla="*/ 0 w 222"/>
                <a:gd name="T17" fmla="*/ 111 h 223"/>
                <a:gd name="T18" fmla="*/ 1 w 222"/>
                <a:gd name="T19" fmla="*/ 133 h 223"/>
                <a:gd name="T20" fmla="*/ 3 w 222"/>
                <a:gd name="T21" fmla="*/ 143 h 223"/>
                <a:gd name="T22" fmla="*/ 8 w 222"/>
                <a:gd name="T23" fmla="*/ 154 h 223"/>
                <a:gd name="T24" fmla="*/ 11 w 222"/>
                <a:gd name="T25" fmla="*/ 163 h 223"/>
                <a:gd name="T26" fmla="*/ 16 w 222"/>
                <a:gd name="T27" fmla="*/ 173 h 223"/>
                <a:gd name="T28" fmla="*/ 32 w 222"/>
                <a:gd name="T29" fmla="*/ 190 h 223"/>
                <a:gd name="T30" fmla="*/ 49 w 222"/>
                <a:gd name="T31" fmla="*/ 204 h 223"/>
                <a:gd name="T32" fmla="*/ 67 w 222"/>
                <a:gd name="T33" fmla="*/ 214 h 223"/>
                <a:gd name="T34" fmla="*/ 87 w 222"/>
                <a:gd name="T35" fmla="*/ 220 h 223"/>
                <a:gd name="T36" fmla="*/ 111 w 222"/>
                <a:gd name="T37" fmla="*/ 223 h 223"/>
                <a:gd name="T38" fmla="*/ 115 w 222"/>
                <a:gd name="T39" fmla="*/ 221 h 223"/>
                <a:gd name="T40" fmla="*/ 121 w 222"/>
                <a:gd name="T41" fmla="*/ 221 h 223"/>
                <a:gd name="T42" fmla="*/ 132 w 222"/>
                <a:gd name="T43" fmla="*/ 220 h 223"/>
                <a:gd name="T44" fmla="*/ 136 w 222"/>
                <a:gd name="T45" fmla="*/ 218 h 223"/>
                <a:gd name="T46" fmla="*/ 139 w 222"/>
                <a:gd name="T47" fmla="*/ 217 h 223"/>
                <a:gd name="T48" fmla="*/ 142 w 222"/>
                <a:gd name="T49" fmla="*/ 217 h 223"/>
                <a:gd name="T50" fmla="*/ 153 w 222"/>
                <a:gd name="T51" fmla="*/ 214 h 223"/>
                <a:gd name="T52" fmla="*/ 162 w 222"/>
                <a:gd name="T53" fmla="*/ 208 h 223"/>
                <a:gd name="T54" fmla="*/ 172 w 222"/>
                <a:gd name="T55" fmla="*/ 204 h 223"/>
                <a:gd name="T56" fmla="*/ 190 w 222"/>
                <a:gd name="T57" fmla="*/ 190 h 223"/>
                <a:gd name="T58" fmla="*/ 203 w 222"/>
                <a:gd name="T59" fmla="*/ 173 h 223"/>
                <a:gd name="T60" fmla="*/ 207 w 222"/>
                <a:gd name="T61" fmla="*/ 163 h 223"/>
                <a:gd name="T62" fmla="*/ 213 w 222"/>
                <a:gd name="T63" fmla="*/ 154 h 223"/>
                <a:gd name="T64" fmla="*/ 216 w 222"/>
                <a:gd name="T65" fmla="*/ 143 h 223"/>
                <a:gd name="T66" fmla="*/ 216 w 222"/>
                <a:gd name="T67" fmla="*/ 139 h 223"/>
                <a:gd name="T68" fmla="*/ 217 w 222"/>
                <a:gd name="T69" fmla="*/ 137 h 223"/>
                <a:gd name="T70" fmla="*/ 220 w 222"/>
                <a:gd name="T71" fmla="*/ 133 h 223"/>
                <a:gd name="T72" fmla="*/ 221 w 222"/>
                <a:gd name="T73" fmla="*/ 121 h 223"/>
                <a:gd name="T74" fmla="*/ 221 w 222"/>
                <a:gd name="T75" fmla="*/ 116 h 223"/>
                <a:gd name="T76" fmla="*/ 222 w 222"/>
                <a:gd name="T77" fmla="*/ 111 h 223"/>
                <a:gd name="T78" fmla="*/ 220 w 222"/>
                <a:gd name="T79" fmla="*/ 88 h 223"/>
                <a:gd name="T80" fmla="*/ 213 w 222"/>
                <a:gd name="T81" fmla="*/ 68 h 223"/>
                <a:gd name="T82" fmla="*/ 203 w 222"/>
                <a:gd name="T83" fmla="*/ 49 h 223"/>
                <a:gd name="T84" fmla="*/ 190 w 222"/>
                <a:gd name="T85" fmla="*/ 34 h 223"/>
                <a:gd name="T86" fmla="*/ 172 w 222"/>
                <a:gd name="T87" fmla="*/ 18 h 223"/>
                <a:gd name="T88" fmla="*/ 153 w 222"/>
                <a:gd name="T89" fmla="*/ 8 h 223"/>
                <a:gd name="T90" fmla="*/ 142 w 222"/>
                <a:gd name="T91" fmla="*/ 4 h 223"/>
                <a:gd name="T92" fmla="*/ 132 w 222"/>
                <a:gd name="T93" fmla="*/ 2 h 223"/>
                <a:gd name="T94" fmla="*/ 111 w 222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3">
                  <a:moveTo>
                    <a:pt x="111" y="0"/>
                  </a:moveTo>
                  <a:lnTo>
                    <a:pt x="87" y="2"/>
                  </a:lnTo>
                  <a:lnTo>
                    <a:pt x="67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6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3"/>
                  </a:lnTo>
                  <a:lnTo>
                    <a:pt x="3" y="143"/>
                  </a:lnTo>
                  <a:lnTo>
                    <a:pt x="8" y="154"/>
                  </a:lnTo>
                  <a:lnTo>
                    <a:pt x="11" y="163"/>
                  </a:lnTo>
                  <a:lnTo>
                    <a:pt x="16" y="173"/>
                  </a:lnTo>
                  <a:lnTo>
                    <a:pt x="32" y="190"/>
                  </a:lnTo>
                  <a:lnTo>
                    <a:pt x="49" y="204"/>
                  </a:lnTo>
                  <a:lnTo>
                    <a:pt x="67" y="214"/>
                  </a:lnTo>
                  <a:lnTo>
                    <a:pt x="87" y="220"/>
                  </a:lnTo>
                  <a:lnTo>
                    <a:pt x="111" y="223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90" y="190"/>
                  </a:lnTo>
                  <a:lnTo>
                    <a:pt x="203" y="173"/>
                  </a:lnTo>
                  <a:lnTo>
                    <a:pt x="207" y="163"/>
                  </a:lnTo>
                  <a:lnTo>
                    <a:pt x="213" y="154"/>
                  </a:lnTo>
                  <a:lnTo>
                    <a:pt x="216" y="143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20" y="133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4" name="Freeform 57">
              <a:extLst>
                <a:ext uri="{FF2B5EF4-FFF2-40B4-BE49-F238E27FC236}">
                  <a16:creationId xmlns:a16="http://schemas.microsoft.com/office/drawing/2014/main" id="{87A26FA4-AE48-9DD7-E164-AC80DED35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9600" y="3705225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7 w 222"/>
                <a:gd name="T3" fmla="*/ 1 h 222"/>
                <a:gd name="T4" fmla="*/ 67 w 222"/>
                <a:gd name="T5" fmla="*/ 8 h 222"/>
                <a:gd name="T6" fmla="*/ 48 w 222"/>
                <a:gd name="T7" fmla="*/ 18 h 222"/>
                <a:gd name="T8" fmla="*/ 32 w 222"/>
                <a:gd name="T9" fmla="*/ 33 h 222"/>
                <a:gd name="T10" fmla="*/ 16 w 222"/>
                <a:gd name="T11" fmla="*/ 49 h 222"/>
                <a:gd name="T12" fmla="*/ 7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2 h 222"/>
                <a:gd name="T20" fmla="*/ 3 w 222"/>
                <a:gd name="T21" fmla="*/ 142 h 222"/>
                <a:gd name="T22" fmla="*/ 7 w 222"/>
                <a:gd name="T23" fmla="*/ 153 h 222"/>
                <a:gd name="T24" fmla="*/ 11 w 222"/>
                <a:gd name="T25" fmla="*/ 162 h 222"/>
                <a:gd name="T26" fmla="*/ 16 w 222"/>
                <a:gd name="T27" fmla="*/ 172 h 222"/>
                <a:gd name="T28" fmla="*/ 32 w 222"/>
                <a:gd name="T29" fmla="*/ 190 h 222"/>
                <a:gd name="T30" fmla="*/ 48 w 222"/>
                <a:gd name="T31" fmla="*/ 203 h 222"/>
                <a:gd name="T32" fmla="*/ 67 w 222"/>
                <a:gd name="T33" fmla="*/ 213 h 222"/>
                <a:gd name="T34" fmla="*/ 87 w 222"/>
                <a:gd name="T35" fmla="*/ 220 h 222"/>
                <a:gd name="T36" fmla="*/ 111 w 222"/>
                <a:gd name="T37" fmla="*/ 222 h 222"/>
                <a:gd name="T38" fmla="*/ 115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6 w 222"/>
                <a:gd name="T45" fmla="*/ 218 h 222"/>
                <a:gd name="T46" fmla="*/ 138 w 222"/>
                <a:gd name="T47" fmla="*/ 216 h 222"/>
                <a:gd name="T48" fmla="*/ 142 w 222"/>
                <a:gd name="T49" fmla="*/ 216 h 222"/>
                <a:gd name="T50" fmla="*/ 153 w 222"/>
                <a:gd name="T51" fmla="*/ 213 h 222"/>
                <a:gd name="T52" fmla="*/ 162 w 222"/>
                <a:gd name="T53" fmla="*/ 208 h 222"/>
                <a:gd name="T54" fmla="*/ 172 w 222"/>
                <a:gd name="T55" fmla="*/ 203 h 222"/>
                <a:gd name="T56" fmla="*/ 189 w 222"/>
                <a:gd name="T57" fmla="*/ 190 h 222"/>
                <a:gd name="T58" fmla="*/ 203 w 222"/>
                <a:gd name="T59" fmla="*/ 172 h 222"/>
                <a:gd name="T60" fmla="*/ 207 w 222"/>
                <a:gd name="T61" fmla="*/ 162 h 222"/>
                <a:gd name="T62" fmla="*/ 213 w 222"/>
                <a:gd name="T63" fmla="*/ 153 h 222"/>
                <a:gd name="T64" fmla="*/ 216 w 222"/>
                <a:gd name="T65" fmla="*/ 142 h 222"/>
                <a:gd name="T66" fmla="*/ 216 w 222"/>
                <a:gd name="T67" fmla="*/ 139 h 222"/>
                <a:gd name="T68" fmla="*/ 217 w 222"/>
                <a:gd name="T69" fmla="*/ 136 h 222"/>
                <a:gd name="T70" fmla="*/ 219 w 222"/>
                <a:gd name="T71" fmla="*/ 132 h 222"/>
                <a:gd name="T72" fmla="*/ 221 w 222"/>
                <a:gd name="T73" fmla="*/ 121 h 222"/>
                <a:gd name="T74" fmla="*/ 221 w 222"/>
                <a:gd name="T75" fmla="*/ 115 h 222"/>
                <a:gd name="T76" fmla="*/ 222 w 222"/>
                <a:gd name="T77" fmla="*/ 111 h 222"/>
                <a:gd name="T78" fmla="*/ 219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89 w 222"/>
                <a:gd name="T85" fmla="*/ 33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3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7" y="1"/>
                  </a:lnTo>
                  <a:lnTo>
                    <a:pt x="67" y="8"/>
                  </a:lnTo>
                  <a:lnTo>
                    <a:pt x="48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7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8" y="203"/>
                  </a:lnTo>
                  <a:lnTo>
                    <a:pt x="67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89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6"/>
                  </a:lnTo>
                  <a:lnTo>
                    <a:pt x="219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5" name="Freeform 58">
              <a:extLst>
                <a:ext uri="{FF2B5EF4-FFF2-40B4-BE49-F238E27FC236}">
                  <a16:creationId xmlns:a16="http://schemas.microsoft.com/office/drawing/2014/main" id="{05629749-7F68-ACBC-DC50-EED2B624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6325" y="3670300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8 w 222"/>
                <a:gd name="T3" fmla="*/ 1 h 222"/>
                <a:gd name="T4" fmla="*/ 68 w 222"/>
                <a:gd name="T5" fmla="*/ 7 h 222"/>
                <a:gd name="T6" fmla="*/ 49 w 222"/>
                <a:gd name="T7" fmla="*/ 17 h 222"/>
                <a:gd name="T8" fmla="*/ 33 w 222"/>
                <a:gd name="T9" fmla="*/ 33 h 222"/>
                <a:gd name="T10" fmla="*/ 17 w 222"/>
                <a:gd name="T11" fmla="*/ 48 h 222"/>
                <a:gd name="T12" fmla="*/ 8 w 222"/>
                <a:gd name="T13" fmla="*/ 67 h 222"/>
                <a:gd name="T14" fmla="*/ 2 w 222"/>
                <a:gd name="T15" fmla="*/ 87 h 222"/>
                <a:gd name="T16" fmla="*/ 0 w 222"/>
                <a:gd name="T17" fmla="*/ 111 h 222"/>
                <a:gd name="T18" fmla="*/ 2 w 222"/>
                <a:gd name="T19" fmla="*/ 132 h 222"/>
                <a:gd name="T20" fmla="*/ 4 w 222"/>
                <a:gd name="T21" fmla="*/ 142 h 222"/>
                <a:gd name="T22" fmla="*/ 8 w 222"/>
                <a:gd name="T23" fmla="*/ 153 h 222"/>
                <a:gd name="T24" fmla="*/ 12 w 222"/>
                <a:gd name="T25" fmla="*/ 162 h 222"/>
                <a:gd name="T26" fmla="*/ 17 w 222"/>
                <a:gd name="T27" fmla="*/ 172 h 222"/>
                <a:gd name="T28" fmla="*/ 33 w 222"/>
                <a:gd name="T29" fmla="*/ 190 h 222"/>
                <a:gd name="T30" fmla="*/ 49 w 222"/>
                <a:gd name="T31" fmla="*/ 203 h 222"/>
                <a:gd name="T32" fmla="*/ 68 w 222"/>
                <a:gd name="T33" fmla="*/ 213 h 222"/>
                <a:gd name="T34" fmla="*/ 88 w 222"/>
                <a:gd name="T35" fmla="*/ 219 h 222"/>
                <a:gd name="T36" fmla="*/ 111 w 222"/>
                <a:gd name="T37" fmla="*/ 222 h 222"/>
                <a:gd name="T38" fmla="*/ 116 w 222"/>
                <a:gd name="T39" fmla="*/ 221 h 222"/>
                <a:gd name="T40" fmla="*/ 121 w 222"/>
                <a:gd name="T41" fmla="*/ 221 h 222"/>
                <a:gd name="T42" fmla="*/ 133 w 222"/>
                <a:gd name="T43" fmla="*/ 219 h 222"/>
                <a:gd name="T44" fmla="*/ 137 w 222"/>
                <a:gd name="T45" fmla="*/ 217 h 222"/>
                <a:gd name="T46" fmla="*/ 139 w 222"/>
                <a:gd name="T47" fmla="*/ 216 h 222"/>
                <a:gd name="T48" fmla="*/ 143 w 222"/>
                <a:gd name="T49" fmla="*/ 216 h 222"/>
                <a:gd name="T50" fmla="*/ 154 w 222"/>
                <a:gd name="T51" fmla="*/ 213 h 222"/>
                <a:gd name="T52" fmla="*/ 162 w 222"/>
                <a:gd name="T53" fmla="*/ 207 h 222"/>
                <a:gd name="T54" fmla="*/ 172 w 222"/>
                <a:gd name="T55" fmla="*/ 203 h 222"/>
                <a:gd name="T56" fmla="*/ 190 w 222"/>
                <a:gd name="T57" fmla="*/ 190 h 222"/>
                <a:gd name="T58" fmla="*/ 204 w 222"/>
                <a:gd name="T59" fmla="*/ 172 h 222"/>
                <a:gd name="T60" fmla="*/ 208 w 222"/>
                <a:gd name="T61" fmla="*/ 162 h 222"/>
                <a:gd name="T62" fmla="*/ 214 w 222"/>
                <a:gd name="T63" fmla="*/ 153 h 222"/>
                <a:gd name="T64" fmla="*/ 217 w 222"/>
                <a:gd name="T65" fmla="*/ 142 h 222"/>
                <a:gd name="T66" fmla="*/ 217 w 222"/>
                <a:gd name="T67" fmla="*/ 138 h 222"/>
                <a:gd name="T68" fmla="*/ 218 w 222"/>
                <a:gd name="T69" fmla="*/ 136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5 h 222"/>
                <a:gd name="T76" fmla="*/ 222 w 222"/>
                <a:gd name="T77" fmla="*/ 111 h 222"/>
                <a:gd name="T78" fmla="*/ 220 w 222"/>
                <a:gd name="T79" fmla="*/ 87 h 222"/>
                <a:gd name="T80" fmla="*/ 214 w 222"/>
                <a:gd name="T81" fmla="*/ 67 h 222"/>
                <a:gd name="T82" fmla="*/ 204 w 222"/>
                <a:gd name="T83" fmla="*/ 48 h 222"/>
                <a:gd name="T84" fmla="*/ 190 w 222"/>
                <a:gd name="T85" fmla="*/ 33 h 222"/>
                <a:gd name="T86" fmla="*/ 172 w 222"/>
                <a:gd name="T87" fmla="*/ 17 h 222"/>
                <a:gd name="T88" fmla="*/ 154 w 222"/>
                <a:gd name="T89" fmla="*/ 7 h 222"/>
                <a:gd name="T90" fmla="*/ 143 w 222"/>
                <a:gd name="T91" fmla="*/ 3 h 222"/>
                <a:gd name="T92" fmla="*/ 133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3" y="33"/>
                  </a:lnTo>
                  <a:lnTo>
                    <a:pt x="17" y="48"/>
                  </a:lnTo>
                  <a:lnTo>
                    <a:pt x="8" y="67"/>
                  </a:lnTo>
                  <a:lnTo>
                    <a:pt x="2" y="87"/>
                  </a:lnTo>
                  <a:lnTo>
                    <a:pt x="0" y="111"/>
                  </a:lnTo>
                  <a:lnTo>
                    <a:pt x="2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2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19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3" y="219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3" y="216"/>
                  </a:lnTo>
                  <a:lnTo>
                    <a:pt x="154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4" y="172"/>
                  </a:lnTo>
                  <a:lnTo>
                    <a:pt x="208" y="162"/>
                  </a:lnTo>
                  <a:lnTo>
                    <a:pt x="214" y="153"/>
                  </a:lnTo>
                  <a:lnTo>
                    <a:pt x="217" y="142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4" y="67"/>
                  </a:lnTo>
                  <a:lnTo>
                    <a:pt x="204" y="48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4" y="7"/>
                  </a:lnTo>
                  <a:lnTo>
                    <a:pt x="143" y="3"/>
                  </a:lnTo>
                  <a:lnTo>
                    <a:pt x="133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6" name="Freeform 59">
              <a:extLst>
                <a:ext uri="{FF2B5EF4-FFF2-40B4-BE49-F238E27FC236}">
                  <a16:creationId xmlns:a16="http://schemas.microsoft.com/office/drawing/2014/main" id="{D5862673-24C8-327D-A1D0-351E813FE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9400" y="3584575"/>
              <a:ext cx="58738" cy="58737"/>
            </a:xfrm>
            <a:custGeom>
              <a:avLst/>
              <a:gdLst>
                <a:gd name="T0" fmla="*/ 111 w 222"/>
                <a:gd name="T1" fmla="*/ 0 h 223"/>
                <a:gd name="T2" fmla="*/ 88 w 222"/>
                <a:gd name="T3" fmla="*/ 2 h 223"/>
                <a:gd name="T4" fmla="*/ 68 w 222"/>
                <a:gd name="T5" fmla="*/ 8 h 223"/>
                <a:gd name="T6" fmla="*/ 49 w 222"/>
                <a:gd name="T7" fmla="*/ 18 h 223"/>
                <a:gd name="T8" fmla="*/ 33 w 222"/>
                <a:gd name="T9" fmla="*/ 34 h 223"/>
                <a:gd name="T10" fmla="*/ 17 w 222"/>
                <a:gd name="T11" fmla="*/ 49 h 223"/>
                <a:gd name="T12" fmla="*/ 8 w 222"/>
                <a:gd name="T13" fmla="*/ 68 h 223"/>
                <a:gd name="T14" fmla="*/ 2 w 222"/>
                <a:gd name="T15" fmla="*/ 88 h 223"/>
                <a:gd name="T16" fmla="*/ 0 w 222"/>
                <a:gd name="T17" fmla="*/ 112 h 223"/>
                <a:gd name="T18" fmla="*/ 2 w 222"/>
                <a:gd name="T19" fmla="*/ 133 h 223"/>
                <a:gd name="T20" fmla="*/ 4 w 222"/>
                <a:gd name="T21" fmla="*/ 143 h 223"/>
                <a:gd name="T22" fmla="*/ 8 w 222"/>
                <a:gd name="T23" fmla="*/ 154 h 223"/>
                <a:gd name="T24" fmla="*/ 12 w 222"/>
                <a:gd name="T25" fmla="*/ 163 h 223"/>
                <a:gd name="T26" fmla="*/ 17 w 222"/>
                <a:gd name="T27" fmla="*/ 173 h 223"/>
                <a:gd name="T28" fmla="*/ 33 w 222"/>
                <a:gd name="T29" fmla="*/ 190 h 223"/>
                <a:gd name="T30" fmla="*/ 49 w 222"/>
                <a:gd name="T31" fmla="*/ 204 h 223"/>
                <a:gd name="T32" fmla="*/ 68 w 222"/>
                <a:gd name="T33" fmla="*/ 214 h 223"/>
                <a:gd name="T34" fmla="*/ 88 w 222"/>
                <a:gd name="T35" fmla="*/ 220 h 223"/>
                <a:gd name="T36" fmla="*/ 111 w 222"/>
                <a:gd name="T37" fmla="*/ 223 h 223"/>
                <a:gd name="T38" fmla="*/ 116 w 222"/>
                <a:gd name="T39" fmla="*/ 222 h 223"/>
                <a:gd name="T40" fmla="*/ 121 w 222"/>
                <a:gd name="T41" fmla="*/ 222 h 223"/>
                <a:gd name="T42" fmla="*/ 132 w 222"/>
                <a:gd name="T43" fmla="*/ 220 h 223"/>
                <a:gd name="T44" fmla="*/ 137 w 222"/>
                <a:gd name="T45" fmla="*/ 218 h 223"/>
                <a:gd name="T46" fmla="*/ 139 w 222"/>
                <a:gd name="T47" fmla="*/ 217 h 223"/>
                <a:gd name="T48" fmla="*/ 142 w 222"/>
                <a:gd name="T49" fmla="*/ 217 h 223"/>
                <a:gd name="T50" fmla="*/ 154 w 222"/>
                <a:gd name="T51" fmla="*/ 214 h 223"/>
                <a:gd name="T52" fmla="*/ 162 w 222"/>
                <a:gd name="T53" fmla="*/ 208 h 223"/>
                <a:gd name="T54" fmla="*/ 172 w 222"/>
                <a:gd name="T55" fmla="*/ 204 h 223"/>
                <a:gd name="T56" fmla="*/ 190 w 222"/>
                <a:gd name="T57" fmla="*/ 190 h 223"/>
                <a:gd name="T58" fmla="*/ 204 w 222"/>
                <a:gd name="T59" fmla="*/ 173 h 223"/>
                <a:gd name="T60" fmla="*/ 208 w 222"/>
                <a:gd name="T61" fmla="*/ 163 h 223"/>
                <a:gd name="T62" fmla="*/ 214 w 222"/>
                <a:gd name="T63" fmla="*/ 154 h 223"/>
                <a:gd name="T64" fmla="*/ 217 w 222"/>
                <a:gd name="T65" fmla="*/ 143 h 223"/>
                <a:gd name="T66" fmla="*/ 217 w 222"/>
                <a:gd name="T67" fmla="*/ 139 h 223"/>
                <a:gd name="T68" fmla="*/ 218 w 222"/>
                <a:gd name="T69" fmla="*/ 137 h 223"/>
                <a:gd name="T70" fmla="*/ 220 w 222"/>
                <a:gd name="T71" fmla="*/ 133 h 223"/>
                <a:gd name="T72" fmla="*/ 221 w 222"/>
                <a:gd name="T73" fmla="*/ 122 h 223"/>
                <a:gd name="T74" fmla="*/ 221 w 222"/>
                <a:gd name="T75" fmla="*/ 116 h 223"/>
                <a:gd name="T76" fmla="*/ 222 w 222"/>
                <a:gd name="T77" fmla="*/ 112 h 223"/>
                <a:gd name="T78" fmla="*/ 220 w 222"/>
                <a:gd name="T79" fmla="*/ 88 h 223"/>
                <a:gd name="T80" fmla="*/ 214 w 222"/>
                <a:gd name="T81" fmla="*/ 68 h 223"/>
                <a:gd name="T82" fmla="*/ 204 w 222"/>
                <a:gd name="T83" fmla="*/ 49 h 223"/>
                <a:gd name="T84" fmla="*/ 190 w 222"/>
                <a:gd name="T85" fmla="*/ 34 h 223"/>
                <a:gd name="T86" fmla="*/ 172 w 222"/>
                <a:gd name="T87" fmla="*/ 18 h 223"/>
                <a:gd name="T88" fmla="*/ 154 w 222"/>
                <a:gd name="T89" fmla="*/ 8 h 223"/>
                <a:gd name="T90" fmla="*/ 142 w 222"/>
                <a:gd name="T91" fmla="*/ 4 h 223"/>
                <a:gd name="T92" fmla="*/ 132 w 222"/>
                <a:gd name="T93" fmla="*/ 2 h 223"/>
                <a:gd name="T94" fmla="*/ 111 w 222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3">
                  <a:moveTo>
                    <a:pt x="111" y="0"/>
                  </a:moveTo>
                  <a:lnTo>
                    <a:pt x="88" y="2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3" y="34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2" y="88"/>
                  </a:lnTo>
                  <a:lnTo>
                    <a:pt x="0" y="112"/>
                  </a:lnTo>
                  <a:lnTo>
                    <a:pt x="2" y="133"/>
                  </a:lnTo>
                  <a:lnTo>
                    <a:pt x="4" y="143"/>
                  </a:lnTo>
                  <a:lnTo>
                    <a:pt x="8" y="154"/>
                  </a:lnTo>
                  <a:lnTo>
                    <a:pt x="12" y="163"/>
                  </a:lnTo>
                  <a:lnTo>
                    <a:pt x="17" y="173"/>
                  </a:lnTo>
                  <a:lnTo>
                    <a:pt x="33" y="190"/>
                  </a:lnTo>
                  <a:lnTo>
                    <a:pt x="49" y="204"/>
                  </a:lnTo>
                  <a:lnTo>
                    <a:pt x="68" y="214"/>
                  </a:lnTo>
                  <a:lnTo>
                    <a:pt x="88" y="220"/>
                  </a:lnTo>
                  <a:lnTo>
                    <a:pt x="111" y="223"/>
                  </a:lnTo>
                  <a:lnTo>
                    <a:pt x="116" y="222"/>
                  </a:lnTo>
                  <a:lnTo>
                    <a:pt x="121" y="222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4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90" y="190"/>
                  </a:lnTo>
                  <a:lnTo>
                    <a:pt x="204" y="173"/>
                  </a:lnTo>
                  <a:lnTo>
                    <a:pt x="208" y="163"/>
                  </a:lnTo>
                  <a:lnTo>
                    <a:pt x="214" y="154"/>
                  </a:lnTo>
                  <a:lnTo>
                    <a:pt x="217" y="143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3"/>
                  </a:lnTo>
                  <a:lnTo>
                    <a:pt x="221" y="122"/>
                  </a:lnTo>
                  <a:lnTo>
                    <a:pt x="221" y="116"/>
                  </a:lnTo>
                  <a:lnTo>
                    <a:pt x="222" y="112"/>
                  </a:lnTo>
                  <a:lnTo>
                    <a:pt x="220" y="88"/>
                  </a:lnTo>
                  <a:lnTo>
                    <a:pt x="214" y="68"/>
                  </a:lnTo>
                  <a:lnTo>
                    <a:pt x="204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4" y="8"/>
                  </a:lnTo>
                  <a:lnTo>
                    <a:pt x="142" y="4"/>
                  </a:lnTo>
                  <a:lnTo>
                    <a:pt x="132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7" name="Freeform 60">
              <a:extLst>
                <a:ext uri="{FF2B5EF4-FFF2-40B4-BE49-F238E27FC236}">
                  <a16:creationId xmlns:a16="http://schemas.microsoft.com/office/drawing/2014/main" id="{4C6CCCAA-2000-D240-85C0-7253E5C2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2950" y="3578225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8 w 222"/>
                <a:gd name="T3" fmla="*/ 1 h 222"/>
                <a:gd name="T4" fmla="*/ 68 w 222"/>
                <a:gd name="T5" fmla="*/ 8 h 222"/>
                <a:gd name="T6" fmla="*/ 49 w 222"/>
                <a:gd name="T7" fmla="*/ 18 h 222"/>
                <a:gd name="T8" fmla="*/ 32 w 222"/>
                <a:gd name="T9" fmla="*/ 34 h 222"/>
                <a:gd name="T10" fmla="*/ 17 w 222"/>
                <a:gd name="T11" fmla="*/ 49 h 222"/>
                <a:gd name="T12" fmla="*/ 8 w 222"/>
                <a:gd name="T13" fmla="*/ 68 h 222"/>
                <a:gd name="T14" fmla="*/ 1 w 222"/>
                <a:gd name="T15" fmla="*/ 88 h 222"/>
                <a:gd name="T16" fmla="*/ 0 w 222"/>
                <a:gd name="T17" fmla="*/ 111 h 222"/>
                <a:gd name="T18" fmla="*/ 1 w 222"/>
                <a:gd name="T19" fmla="*/ 132 h 222"/>
                <a:gd name="T20" fmla="*/ 3 w 222"/>
                <a:gd name="T21" fmla="*/ 142 h 222"/>
                <a:gd name="T22" fmla="*/ 8 w 222"/>
                <a:gd name="T23" fmla="*/ 154 h 222"/>
                <a:gd name="T24" fmla="*/ 11 w 222"/>
                <a:gd name="T25" fmla="*/ 162 h 222"/>
                <a:gd name="T26" fmla="*/ 17 w 222"/>
                <a:gd name="T27" fmla="*/ 172 h 222"/>
                <a:gd name="T28" fmla="*/ 32 w 222"/>
                <a:gd name="T29" fmla="*/ 190 h 222"/>
                <a:gd name="T30" fmla="*/ 49 w 222"/>
                <a:gd name="T31" fmla="*/ 204 h 222"/>
                <a:gd name="T32" fmla="*/ 68 w 222"/>
                <a:gd name="T33" fmla="*/ 214 h 222"/>
                <a:gd name="T34" fmla="*/ 88 w 222"/>
                <a:gd name="T35" fmla="*/ 220 h 222"/>
                <a:gd name="T36" fmla="*/ 111 w 222"/>
                <a:gd name="T37" fmla="*/ 222 h 222"/>
                <a:gd name="T38" fmla="*/ 116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7 w 222"/>
                <a:gd name="T45" fmla="*/ 218 h 222"/>
                <a:gd name="T46" fmla="*/ 139 w 222"/>
                <a:gd name="T47" fmla="*/ 217 h 222"/>
                <a:gd name="T48" fmla="*/ 142 w 222"/>
                <a:gd name="T49" fmla="*/ 217 h 222"/>
                <a:gd name="T50" fmla="*/ 153 w 222"/>
                <a:gd name="T51" fmla="*/ 214 h 222"/>
                <a:gd name="T52" fmla="*/ 162 w 222"/>
                <a:gd name="T53" fmla="*/ 208 h 222"/>
                <a:gd name="T54" fmla="*/ 172 w 222"/>
                <a:gd name="T55" fmla="*/ 204 h 222"/>
                <a:gd name="T56" fmla="*/ 190 w 222"/>
                <a:gd name="T57" fmla="*/ 190 h 222"/>
                <a:gd name="T58" fmla="*/ 203 w 222"/>
                <a:gd name="T59" fmla="*/ 172 h 222"/>
                <a:gd name="T60" fmla="*/ 208 w 222"/>
                <a:gd name="T61" fmla="*/ 162 h 222"/>
                <a:gd name="T62" fmla="*/ 213 w 222"/>
                <a:gd name="T63" fmla="*/ 154 h 222"/>
                <a:gd name="T64" fmla="*/ 217 w 222"/>
                <a:gd name="T65" fmla="*/ 142 h 222"/>
                <a:gd name="T66" fmla="*/ 217 w 222"/>
                <a:gd name="T67" fmla="*/ 139 h 222"/>
                <a:gd name="T68" fmla="*/ 218 w 222"/>
                <a:gd name="T69" fmla="*/ 137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6 h 222"/>
                <a:gd name="T76" fmla="*/ 222 w 222"/>
                <a:gd name="T77" fmla="*/ 111 h 222"/>
                <a:gd name="T78" fmla="*/ 220 w 222"/>
                <a:gd name="T79" fmla="*/ 88 h 222"/>
                <a:gd name="T80" fmla="*/ 213 w 222"/>
                <a:gd name="T81" fmla="*/ 68 h 222"/>
                <a:gd name="T82" fmla="*/ 203 w 222"/>
                <a:gd name="T83" fmla="*/ 49 h 222"/>
                <a:gd name="T84" fmla="*/ 190 w 222"/>
                <a:gd name="T85" fmla="*/ 34 h 222"/>
                <a:gd name="T86" fmla="*/ 172 w 222"/>
                <a:gd name="T87" fmla="*/ 18 h 222"/>
                <a:gd name="T88" fmla="*/ 153 w 222"/>
                <a:gd name="T89" fmla="*/ 8 h 222"/>
                <a:gd name="T90" fmla="*/ 142 w 222"/>
                <a:gd name="T91" fmla="*/ 4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4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4"/>
                  </a:lnTo>
                  <a:lnTo>
                    <a:pt x="68" y="214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4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EEEF0E95-21D2-24FA-7DCD-6CC10EDA7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49675" y="3698875"/>
              <a:ext cx="58738" cy="58737"/>
            </a:xfrm>
            <a:custGeom>
              <a:avLst/>
              <a:gdLst>
                <a:gd name="T0" fmla="*/ 111 w 222"/>
                <a:gd name="T1" fmla="*/ 0 h 222"/>
                <a:gd name="T2" fmla="*/ 88 w 222"/>
                <a:gd name="T3" fmla="*/ 1 h 222"/>
                <a:gd name="T4" fmla="*/ 68 w 222"/>
                <a:gd name="T5" fmla="*/ 7 h 222"/>
                <a:gd name="T6" fmla="*/ 49 w 222"/>
                <a:gd name="T7" fmla="*/ 17 h 222"/>
                <a:gd name="T8" fmla="*/ 32 w 222"/>
                <a:gd name="T9" fmla="*/ 33 h 222"/>
                <a:gd name="T10" fmla="*/ 17 w 222"/>
                <a:gd name="T11" fmla="*/ 49 h 222"/>
                <a:gd name="T12" fmla="*/ 8 w 222"/>
                <a:gd name="T13" fmla="*/ 67 h 222"/>
                <a:gd name="T14" fmla="*/ 1 w 222"/>
                <a:gd name="T15" fmla="*/ 87 h 222"/>
                <a:gd name="T16" fmla="*/ 0 w 222"/>
                <a:gd name="T17" fmla="*/ 111 h 222"/>
                <a:gd name="T18" fmla="*/ 1 w 222"/>
                <a:gd name="T19" fmla="*/ 132 h 222"/>
                <a:gd name="T20" fmla="*/ 3 w 222"/>
                <a:gd name="T21" fmla="*/ 142 h 222"/>
                <a:gd name="T22" fmla="*/ 8 w 222"/>
                <a:gd name="T23" fmla="*/ 153 h 222"/>
                <a:gd name="T24" fmla="*/ 11 w 222"/>
                <a:gd name="T25" fmla="*/ 162 h 222"/>
                <a:gd name="T26" fmla="*/ 17 w 222"/>
                <a:gd name="T27" fmla="*/ 172 h 222"/>
                <a:gd name="T28" fmla="*/ 32 w 222"/>
                <a:gd name="T29" fmla="*/ 190 h 222"/>
                <a:gd name="T30" fmla="*/ 49 w 222"/>
                <a:gd name="T31" fmla="*/ 203 h 222"/>
                <a:gd name="T32" fmla="*/ 68 w 222"/>
                <a:gd name="T33" fmla="*/ 213 h 222"/>
                <a:gd name="T34" fmla="*/ 88 w 222"/>
                <a:gd name="T35" fmla="*/ 220 h 222"/>
                <a:gd name="T36" fmla="*/ 111 w 222"/>
                <a:gd name="T37" fmla="*/ 222 h 222"/>
                <a:gd name="T38" fmla="*/ 115 w 222"/>
                <a:gd name="T39" fmla="*/ 221 h 222"/>
                <a:gd name="T40" fmla="*/ 121 w 222"/>
                <a:gd name="T41" fmla="*/ 221 h 222"/>
                <a:gd name="T42" fmla="*/ 132 w 222"/>
                <a:gd name="T43" fmla="*/ 220 h 222"/>
                <a:gd name="T44" fmla="*/ 136 w 222"/>
                <a:gd name="T45" fmla="*/ 217 h 222"/>
                <a:gd name="T46" fmla="*/ 139 w 222"/>
                <a:gd name="T47" fmla="*/ 216 h 222"/>
                <a:gd name="T48" fmla="*/ 142 w 222"/>
                <a:gd name="T49" fmla="*/ 216 h 222"/>
                <a:gd name="T50" fmla="*/ 153 w 222"/>
                <a:gd name="T51" fmla="*/ 213 h 222"/>
                <a:gd name="T52" fmla="*/ 162 w 222"/>
                <a:gd name="T53" fmla="*/ 207 h 222"/>
                <a:gd name="T54" fmla="*/ 172 w 222"/>
                <a:gd name="T55" fmla="*/ 203 h 222"/>
                <a:gd name="T56" fmla="*/ 190 w 222"/>
                <a:gd name="T57" fmla="*/ 190 h 222"/>
                <a:gd name="T58" fmla="*/ 203 w 222"/>
                <a:gd name="T59" fmla="*/ 172 h 222"/>
                <a:gd name="T60" fmla="*/ 207 w 222"/>
                <a:gd name="T61" fmla="*/ 162 h 222"/>
                <a:gd name="T62" fmla="*/ 213 w 222"/>
                <a:gd name="T63" fmla="*/ 153 h 222"/>
                <a:gd name="T64" fmla="*/ 216 w 222"/>
                <a:gd name="T65" fmla="*/ 142 h 222"/>
                <a:gd name="T66" fmla="*/ 216 w 222"/>
                <a:gd name="T67" fmla="*/ 138 h 222"/>
                <a:gd name="T68" fmla="*/ 217 w 222"/>
                <a:gd name="T69" fmla="*/ 136 h 222"/>
                <a:gd name="T70" fmla="*/ 220 w 222"/>
                <a:gd name="T71" fmla="*/ 132 h 222"/>
                <a:gd name="T72" fmla="*/ 221 w 222"/>
                <a:gd name="T73" fmla="*/ 121 h 222"/>
                <a:gd name="T74" fmla="*/ 221 w 222"/>
                <a:gd name="T75" fmla="*/ 115 h 222"/>
                <a:gd name="T76" fmla="*/ 222 w 222"/>
                <a:gd name="T77" fmla="*/ 111 h 222"/>
                <a:gd name="T78" fmla="*/ 220 w 222"/>
                <a:gd name="T79" fmla="*/ 87 h 222"/>
                <a:gd name="T80" fmla="*/ 213 w 222"/>
                <a:gd name="T81" fmla="*/ 67 h 222"/>
                <a:gd name="T82" fmla="*/ 203 w 222"/>
                <a:gd name="T83" fmla="*/ 49 h 222"/>
                <a:gd name="T84" fmla="*/ 190 w 222"/>
                <a:gd name="T85" fmla="*/ 33 h 222"/>
                <a:gd name="T86" fmla="*/ 172 w 222"/>
                <a:gd name="T87" fmla="*/ 17 h 222"/>
                <a:gd name="T88" fmla="*/ 153 w 222"/>
                <a:gd name="T89" fmla="*/ 7 h 222"/>
                <a:gd name="T90" fmla="*/ 142 w 222"/>
                <a:gd name="T91" fmla="*/ 3 h 222"/>
                <a:gd name="T92" fmla="*/ 132 w 222"/>
                <a:gd name="T93" fmla="*/ 1 h 222"/>
                <a:gd name="T94" fmla="*/ 111 w 222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11" y="0"/>
                  </a:move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8"/>
                  </a:lnTo>
                  <a:lnTo>
                    <a:pt x="217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AF068541-1DA5-FD87-3E82-2E798E2A1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8063" y="3070225"/>
              <a:ext cx="0" cy="1238250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0" name="Line 63">
              <a:extLst>
                <a:ext uri="{FF2B5EF4-FFF2-40B4-BE49-F238E27FC236}">
                  <a16:creationId xmlns:a16="http://schemas.microsoft.com/office/drawing/2014/main" id="{862BD841-1AFC-1F00-3099-CA8E8A0B9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42925" y="3121025"/>
              <a:ext cx="0" cy="1158875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1" name="Line 64">
              <a:extLst>
                <a:ext uri="{FF2B5EF4-FFF2-40B4-BE49-F238E27FC236}">
                  <a16:creationId xmlns:a16="http://schemas.microsoft.com/office/drawing/2014/main" id="{174B9217-27E5-DCAF-DBEB-59E526FCE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71438" y="3165475"/>
              <a:ext cx="0" cy="1230312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FADFDCCF-4FA3-B903-0F2D-A7A9E59E9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06300" y="2927350"/>
              <a:ext cx="0" cy="1179512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3" name="Line 66">
              <a:extLst>
                <a:ext uri="{FF2B5EF4-FFF2-40B4-BE49-F238E27FC236}">
                  <a16:creationId xmlns:a16="http://schemas.microsoft.com/office/drawing/2014/main" id="{D6F2D66A-154E-6788-C4DC-D5BD8A958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49138" y="3451225"/>
              <a:ext cx="0" cy="1171575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4" name="Line 67">
              <a:extLst>
                <a:ext uri="{FF2B5EF4-FFF2-40B4-BE49-F238E27FC236}">
                  <a16:creationId xmlns:a16="http://schemas.microsoft.com/office/drawing/2014/main" id="{FD20ADDA-4223-C924-FDEE-309DD119B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95150" y="3622675"/>
              <a:ext cx="0" cy="1046162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5" name="Line 68">
              <a:extLst>
                <a:ext uri="{FF2B5EF4-FFF2-40B4-BE49-F238E27FC236}">
                  <a16:creationId xmlns:a16="http://schemas.microsoft.com/office/drawing/2014/main" id="{D3BE9556-D4C9-80D9-D987-7A548C998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37988" y="3290888"/>
              <a:ext cx="0" cy="1101725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6" name="Line 69">
              <a:extLst>
                <a:ext uri="{FF2B5EF4-FFF2-40B4-BE49-F238E27FC236}">
                  <a16:creationId xmlns:a16="http://schemas.microsoft.com/office/drawing/2014/main" id="{8427D9D4-3C36-DFB1-113E-53E176E54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01450" y="4005263"/>
              <a:ext cx="0" cy="1050925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7" name="Line 70">
              <a:extLst>
                <a:ext uri="{FF2B5EF4-FFF2-40B4-BE49-F238E27FC236}">
                  <a16:creationId xmlns:a16="http://schemas.microsoft.com/office/drawing/2014/main" id="{D43BD59D-E03F-7E0B-1AA3-FE5E8696D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0825" y="3771900"/>
              <a:ext cx="0" cy="1041400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8" name="Line 71">
              <a:extLst>
                <a:ext uri="{FF2B5EF4-FFF2-40B4-BE49-F238E27FC236}">
                  <a16:creationId xmlns:a16="http://schemas.microsoft.com/office/drawing/2014/main" id="{78622FC2-A050-9526-E1C7-92A46C791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24288" y="2814638"/>
              <a:ext cx="0" cy="1123950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99" name="Line 72">
              <a:extLst>
                <a:ext uri="{FF2B5EF4-FFF2-40B4-BE49-F238E27FC236}">
                  <a16:creationId xmlns:a16="http://schemas.microsoft.com/office/drawing/2014/main" id="{8F811EE7-0792-612F-525F-35D7F7F8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54388" y="2822575"/>
              <a:ext cx="0" cy="1087437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0" name="Line 73">
              <a:extLst>
                <a:ext uri="{FF2B5EF4-FFF2-40B4-BE49-F238E27FC236}">
                  <a16:creationId xmlns:a16="http://schemas.microsoft.com/office/drawing/2014/main" id="{1D998260-EEAC-5305-E2AE-608026E07B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87663" y="2854325"/>
              <a:ext cx="0" cy="1085850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1" name="Line 74">
              <a:extLst>
                <a:ext uri="{FF2B5EF4-FFF2-40B4-BE49-F238E27FC236}">
                  <a16:creationId xmlns:a16="http://schemas.microsoft.com/office/drawing/2014/main" id="{8755E056-7C9D-A6CE-5793-12C2F8D04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17763" y="2827338"/>
              <a:ext cx="0" cy="1082675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2" name="Line 75">
              <a:extLst>
                <a:ext uri="{FF2B5EF4-FFF2-40B4-BE49-F238E27FC236}">
                  <a16:creationId xmlns:a16="http://schemas.microsoft.com/office/drawing/2014/main" id="{3D02CB5F-28E3-B1DE-DD43-C28C0E472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7863" y="2814638"/>
              <a:ext cx="0" cy="1136650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3" name="Line 76">
              <a:extLst>
                <a:ext uri="{FF2B5EF4-FFF2-40B4-BE49-F238E27FC236}">
                  <a16:creationId xmlns:a16="http://schemas.microsoft.com/office/drawing/2014/main" id="{34921744-445B-33C0-F8F8-703C73A7C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79550" y="2878138"/>
              <a:ext cx="0" cy="1087437"/>
            </a:xfrm>
            <a:prstGeom prst="line">
              <a:avLst/>
            </a:prstGeom>
            <a:noFill/>
            <a:ln w="6350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4" name="Freeform 77">
              <a:extLst>
                <a:ext uri="{FF2B5EF4-FFF2-40B4-BE49-F238E27FC236}">
                  <a16:creationId xmlns:a16="http://schemas.microsoft.com/office/drawing/2014/main" id="{8C55AF29-B3C1-3E62-C72F-C48C85B2C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9863" y="3365500"/>
              <a:ext cx="4924425" cy="1168400"/>
            </a:xfrm>
            <a:custGeom>
              <a:avLst/>
              <a:gdLst>
                <a:gd name="T0" fmla="*/ 18616 w 18616"/>
                <a:gd name="T1" fmla="*/ 27 h 4418"/>
                <a:gd name="T2" fmla="*/ 16847 w 18616"/>
                <a:gd name="T3" fmla="*/ 0 h 4418"/>
                <a:gd name="T4" fmla="*/ 15086 w 18616"/>
                <a:gd name="T5" fmla="*/ 105 h 4418"/>
                <a:gd name="T6" fmla="*/ 13307 w 18616"/>
                <a:gd name="T7" fmla="*/ 0 h 4418"/>
                <a:gd name="T8" fmla="*/ 11529 w 18616"/>
                <a:gd name="T9" fmla="*/ 79 h 4418"/>
                <a:gd name="T10" fmla="*/ 9751 w 18616"/>
                <a:gd name="T11" fmla="*/ 210 h 4418"/>
                <a:gd name="T12" fmla="*/ 7998 w 18616"/>
                <a:gd name="T13" fmla="*/ 1236 h 4418"/>
                <a:gd name="T14" fmla="*/ 6228 w 18616"/>
                <a:gd name="T15" fmla="*/ 1263 h 4418"/>
                <a:gd name="T16" fmla="*/ 4441 w 18616"/>
                <a:gd name="T17" fmla="*/ 1569 h 4418"/>
                <a:gd name="T18" fmla="*/ 2654 w 18616"/>
                <a:gd name="T19" fmla="*/ 570 h 4418"/>
                <a:gd name="T20" fmla="*/ 2085 w 18616"/>
                <a:gd name="T21" fmla="*/ 2533 h 4418"/>
                <a:gd name="T22" fmla="*/ 1497 w 18616"/>
                <a:gd name="T23" fmla="*/ 2954 h 4418"/>
                <a:gd name="T24" fmla="*/ 910 w 18616"/>
                <a:gd name="T25" fmla="*/ 1806 h 4418"/>
                <a:gd name="T26" fmla="*/ 306 w 18616"/>
                <a:gd name="T27" fmla="*/ 3472 h 4418"/>
                <a:gd name="T28" fmla="*/ 0 w 18616"/>
                <a:gd name="T29" fmla="*/ 4418 h 4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16" h="4418">
                  <a:moveTo>
                    <a:pt x="18616" y="27"/>
                  </a:moveTo>
                  <a:lnTo>
                    <a:pt x="16847" y="0"/>
                  </a:lnTo>
                  <a:lnTo>
                    <a:pt x="15086" y="105"/>
                  </a:lnTo>
                  <a:lnTo>
                    <a:pt x="13307" y="0"/>
                  </a:lnTo>
                  <a:lnTo>
                    <a:pt x="11529" y="79"/>
                  </a:lnTo>
                  <a:lnTo>
                    <a:pt x="9751" y="210"/>
                  </a:lnTo>
                  <a:lnTo>
                    <a:pt x="7998" y="1236"/>
                  </a:lnTo>
                  <a:lnTo>
                    <a:pt x="6228" y="1263"/>
                  </a:lnTo>
                  <a:lnTo>
                    <a:pt x="4441" y="1569"/>
                  </a:lnTo>
                  <a:lnTo>
                    <a:pt x="2654" y="570"/>
                  </a:lnTo>
                  <a:lnTo>
                    <a:pt x="2085" y="2533"/>
                  </a:lnTo>
                  <a:lnTo>
                    <a:pt x="1497" y="2954"/>
                  </a:lnTo>
                  <a:lnTo>
                    <a:pt x="910" y="1806"/>
                  </a:lnTo>
                  <a:lnTo>
                    <a:pt x="306" y="3472"/>
                  </a:lnTo>
                  <a:lnTo>
                    <a:pt x="0" y="4418"/>
                  </a:lnTo>
                </a:path>
              </a:pathLst>
            </a:custGeom>
            <a:noFill/>
            <a:ln w="1746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5" name="Freeform 78">
              <a:extLst>
                <a:ext uri="{FF2B5EF4-FFF2-40B4-BE49-F238E27FC236}">
                  <a16:creationId xmlns:a16="http://schemas.microsoft.com/office/drawing/2014/main" id="{13B5C200-F750-D2D6-87D4-36312689C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5713" y="3343275"/>
              <a:ext cx="58738" cy="58737"/>
            </a:xfrm>
            <a:custGeom>
              <a:avLst/>
              <a:gdLst>
                <a:gd name="T0" fmla="*/ 222 w 222"/>
                <a:gd name="T1" fmla="*/ 112 h 223"/>
                <a:gd name="T2" fmla="*/ 220 w 222"/>
                <a:gd name="T3" fmla="*/ 88 h 223"/>
                <a:gd name="T4" fmla="*/ 213 w 222"/>
                <a:gd name="T5" fmla="*/ 68 h 223"/>
                <a:gd name="T6" fmla="*/ 203 w 222"/>
                <a:gd name="T7" fmla="*/ 49 h 223"/>
                <a:gd name="T8" fmla="*/ 190 w 222"/>
                <a:gd name="T9" fmla="*/ 34 h 223"/>
                <a:gd name="T10" fmla="*/ 172 w 222"/>
                <a:gd name="T11" fmla="*/ 18 h 223"/>
                <a:gd name="T12" fmla="*/ 153 w 222"/>
                <a:gd name="T13" fmla="*/ 8 h 223"/>
                <a:gd name="T14" fmla="*/ 142 w 222"/>
                <a:gd name="T15" fmla="*/ 4 h 223"/>
                <a:gd name="T16" fmla="*/ 132 w 222"/>
                <a:gd name="T17" fmla="*/ 2 h 223"/>
                <a:gd name="T18" fmla="*/ 111 w 222"/>
                <a:gd name="T19" fmla="*/ 0 h 223"/>
                <a:gd name="T20" fmla="*/ 87 w 222"/>
                <a:gd name="T21" fmla="*/ 2 h 223"/>
                <a:gd name="T22" fmla="*/ 68 w 222"/>
                <a:gd name="T23" fmla="*/ 8 h 223"/>
                <a:gd name="T24" fmla="*/ 49 w 222"/>
                <a:gd name="T25" fmla="*/ 18 h 223"/>
                <a:gd name="T26" fmla="*/ 32 w 222"/>
                <a:gd name="T27" fmla="*/ 34 h 223"/>
                <a:gd name="T28" fmla="*/ 16 w 222"/>
                <a:gd name="T29" fmla="*/ 49 h 223"/>
                <a:gd name="T30" fmla="*/ 8 w 222"/>
                <a:gd name="T31" fmla="*/ 68 h 223"/>
                <a:gd name="T32" fmla="*/ 1 w 222"/>
                <a:gd name="T33" fmla="*/ 88 h 223"/>
                <a:gd name="T34" fmla="*/ 0 w 222"/>
                <a:gd name="T35" fmla="*/ 112 h 223"/>
                <a:gd name="T36" fmla="*/ 1 w 222"/>
                <a:gd name="T37" fmla="*/ 133 h 223"/>
                <a:gd name="T38" fmla="*/ 3 w 222"/>
                <a:gd name="T39" fmla="*/ 143 h 223"/>
                <a:gd name="T40" fmla="*/ 8 w 222"/>
                <a:gd name="T41" fmla="*/ 154 h 223"/>
                <a:gd name="T42" fmla="*/ 11 w 222"/>
                <a:gd name="T43" fmla="*/ 163 h 223"/>
                <a:gd name="T44" fmla="*/ 16 w 222"/>
                <a:gd name="T45" fmla="*/ 173 h 223"/>
                <a:gd name="T46" fmla="*/ 32 w 222"/>
                <a:gd name="T47" fmla="*/ 190 h 223"/>
                <a:gd name="T48" fmla="*/ 49 w 222"/>
                <a:gd name="T49" fmla="*/ 204 h 223"/>
                <a:gd name="T50" fmla="*/ 68 w 222"/>
                <a:gd name="T51" fmla="*/ 214 h 223"/>
                <a:gd name="T52" fmla="*/ 87 w 222"/>
                <a:gd name="T53" fmla="*/ 220 h 223"/>
                <a:gd name="T54" fmla="*/ 111 w 222"/>
                <a:gd name="T55" fmla="*/ 223 h 223"/>
                <a:gd name="T56" fmla="*/ 115 w 222"/>
                <a:gd name="T57" fmla="*/ 222 h 223"/>
                <a:gd name="T58" fmla="*/ 121 w 222"/>
                <a:gd name="T59" fmla="*/ 222 h 223"/>
                <a:gd name="T60" fmla="*/ 132 w 222"/>
                <a:gd name="T61" fmla="*/ 220 h 223"/>
                <a:gd name="T62" fmla="*/ 136 w 222"/>
                <a:gd name="T63" fmla="*/ 218 h 223"/>
                <a:gd name="T64" fmla="*/ 139 w 222"/>
                <a:gd name="T65" fmla="*/ 217 h 223"/>
                <a:gd name="T66" fmla="*/ 142 w 222"/>
                <a:gd name="T67" fmla="*/ 217 h 223"/>
                <a:gd name="T68" fmla="*/ 153 w 222"/>
                <a:gd name="T69" fmla="*/ 214 h 223"/>
                <a:gd name="T70" fmla="*/ 162 w 222"/>
                <a:gd name="T71" fmla="*/ 208 h 223"/>
                <a:gd name="T72" fmla="*/ 172 w 222"/>
                <a:gd name="T73" fmla="*/ 204 h 223"/>
                <a:gd name="T74" fmla="*/ 190 w 222"/>
                <a:gd name="T75" fmla="*/ 190 h 223"/>
                <a:gd name="T76" fmla="*/ 203 w 222"/>
                <a:gd name="T77" fmla="*/ 173 h 223"/>
                <a:gd name="T78" fmla="*/ 207 w 222"/>
                <a:gd name="T79" fmla="*/ 163 h 223"/>
                <a:gd name="T80" fmla="*/ 213 w 222"/>
                <a:gd name="T81" fmla="*/ 154 h 223"/>
                <a:gd name="T82" fmla="*/ 216 w 222"/>
                <a:gd name="T83" fmla="*/ 143 h 223"/>
                <a:gd name="T84" fmla="*/ 216 w 222"/>
                <a:gd name="T85" fmla="*/ 139 h 223"/>
                <a:gd name="T86" fmla="*/ 217 w 222"/>
                <a:gd name="T87" fmla="*/ 137 h 223"/>
                <a:gd name="T88" fmla="*/ 220 w 222"/>
                <a:gd name="T89" fmla="*/ 133 h 223"/>
                <a:gd name="T90" fmla="*/ 221 w 222"/>
                <a:gd name="T91" fmla="*/ 122 h 223"/>
                <a:gd name="T92" fmla="*/ 221 w 222"/>
                <a:gd name="T93" fmla="*/ 116 h 223"/>
                <a:gd name="T94" fmla="*/ 222 w 222"/>
                <a:gd name="T95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3">
                  <a:moveTo>
                    <a:pt x="222" y="112"/>
                  </a:move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2"/>
                  </a:lnTo>
                  <a:lnTo>
                    <a:pt x="111" y="0"/>
                  </a:lnTo>
                  <a:lnTo>
                    <a:pt x="87" y="2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6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2"/>
                  </a:lnTo>
                  <a:lnTo>
                    <a:pt x="1" y="133"/>
                  </a:lnTo>
                  <a:lnTo>
                    <a:pt x="3" y="143"/>
                  </a:lnTo>
                  <a:lnTo>
                    <a:pt x="8" y="154"/>
                  </a:lnTo>
                  <a:lnTo>
                    <a:pt x="11" y="163"/>
                  </a:lnTo>
                  <a:lnTo>
                    <a:pt x="16" y="173"/>
                  </a:lnTo>
                  <a:lnTo>
                    <a:pt x="32" y="190"/>
                  </a:lnTo>
                  <a:lnTo>
                    <a:pt x="49" y="204"/>
                  </a:lnTo>
                  <a:lnTo>
                    <a:pt x="68" y="214"/>
                  </a:lnTo>
                  <a:lnTo>
                    <a:pt x="87" y="220"/>
                  </a:lnTo>
                  <a:lnTo>
                    <a:pt x="111" y="223"/>
                  </a:lnTo>
                  <a:lnTo>
                    <a:pt x="115" y="222"/>
                  </a:lnTo>
                  <a:lnTo>
                    <a:pt x="121" y="222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90" y="190"/>
                  </a:lnTo>
                  <a:lnTo>
                    <a:pt x="203" y="173"/>
                  </a:lnTo>
                  <a:lnTo>
                    <a:pt x="207" y="163"/>
                  </a:lnTo>
                  <a:lnTo>
                    <a:pt x="213" y="154"/>
                  </a:lnTo>
                  <a:lnTo>
                    <a:pt x="216" y="143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20" y="133"/>
                  </a:lnTo>
                  <a:lnTo>
                    <a:pt x="221" y="122"/>
                  </a:lnTo>
                  <a:lnTo>
                    <a:pt x="221" y="116"/>
                  </a:lnTo>
                  <a:lnTo>
                    <a:pt x="222" y="112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6" name="Freeform 79">
              <a:extLst>
                <a:ext uri="{FF2B5EF4-FFF2-40B4-BE49-F238E27FC236}">
                  <a16:creationId xmlns:a16="http://schemas.microsoft.com/office/drawing/2014/main" id="{33379ABD-6D83-B63E-4F8B-D3D2D4E10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7400" y="3335338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19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89 w 222"/>
                <a:gd name="T9" fmla="*/ 33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7 w 222"/>
                <a:gd name="T21" fmla="*/ 1 h 222"/>
                <a:gd name="T22" fmla="*/ 67 w 222"/>
                <a:gd name="T23" fmla="*/ 8 h 222"/>
                <a:gd name="T24" fmla="*/ 48 w 222"/>
                <a:gd name="T25" fmla="*/ 18 h 222"/>
                <a:gd name="T26" fmla="*/ 32 w 222"/>
                <a:gd name="T27" fmla="*/ 33 h 222"/>
                <a:gd name="T28" fmla="*/ 16 w 222"/>
                <a:gd name="T29" fmla="*/ 49 h 222"/>
                <a:gd name="T30" fmla="*/ 7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7 w 222"/>
                <a:gd name="T41" fmla="*/ 153 h 222"/>
                <a:gd name="T42" fmla="*/ 11 w 222"/>
                <a:gd name="T43" fmla="*/ 162 h 222"/>
                <a:gd name="T44" fmla="*/ 16 w 222"/>
                <a:gd name="T45" fmla="*/ 172 h 222"/>
                <a:gd name="T46" fmla="*/ 32 w 222"/>
                <a:gd name="T47" fmla="*/ 190 h 222"/>
                <a:gd name="T48" fmla="*/ 48 w 222"/>
                <a:gd name="T49" fmla="*/ 203 h 222"/>
                <a:gd name="T50" fmla="*/ 67 w 222"/>
                <a:gd name="T51" fmla="*/ 213 h 222"/>
                <a:gd name="T52" fmla="*/ 87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6 w 222"/>
                <a:gd name="T63" fmla="*/ 218 h 222"/>
                <a:gd name="T64" fmla="*/ 138 w 222"/>
                <a:gd name="T65" fmla="*/ 216 h 222"/>
                <a:gd name="T66" fmla="*/ 142 w 222"/>
                <a:gd name="T67" fmla="*/ 216 h 222"/>
                <a:gd name="T68" fmla="*/ 153 w 222"/>
                <a:gd name="T69" fmla="*/ 213 h 222"/>
                <a:gd name="T70" fmla="*/ 162 w 222"/>
                <a:gd name="T71" fmla="*/ 208 h 222"/>
                <a:gd name="T72" fmla="*/ 172 w 222"/>
                <a:gd name="T73" fmla="*/ 203 h 222"/>
                <a:gd name="T74" fmla="*/ 189 w 222"/>
                <a:gd name="T75" fmla="*/ 190 h 222"/>
                <a:gd name="T76" fmla="*/ 203 w 222"/>
                <a:gd name="T77" fmla="*/ 172 h 222"/>
                <a:gd name="T78" fmla="*/ 207 w 222"/>
                <a:gd name="T79" fmla="*/ 162 h 222"/>
                <a:gd name="T80" fmla="*/ 213 w 222"/>
                <a:gd name="T81" fmla="*/ 153 h 222"/>
                <a:gd name="T82" fmla="*/ 216 w 222"/>
                <a:gd name="T83" fmla="*/ 142 h 222"/>
                <a:gd name="T84" fmla="*/ 216 w 222"/>
                <a:gd name="T85" fmla="*/ 139 h 222"/>
                <a:gd name="T86" fmla="*/ 217 w 222"/>
                <a:gd name="T87" fmla="*/ 136 h 222"/>
                <a:gd name="T88" fmla="*/ 219 w 222"/>
                <a:gd name="T89" fmla="*/ 132 h 222"/>
                <a:gd name="T90" fmla="*/ 220 w 222"/>
                <a:gd name="T91" fmla="*/ 121 h 222"/>
                <a:gd name="T92" fmla="*/ 220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8"/>
                  </a:lnTo>
                  <a:lnTo>
                    <a:pt x="48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7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8" y="203"/>
                  </a:lnTo>
                  <a:lnTo>
                    <a:pt x="67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89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6"/>
                  </a:lnTo>
                  <a:lnTo>
                    <a:pt x="219" y="132"/>
                  </a:lnTo>
                  <a:lnTo>
                    <a:pt x="220" y="121"/>
                  </a:lnTo>
                  <a:lnTo>
                    <a:pt x="220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7" name="Freeform 80">
              <a:extLst>
                <a:ext uri="{FF2B5EF4-FFF2-40B4-BE49-F238E27FC236}">
                  <a16:creationId xmlns:a16="http://schemas.microsoft.com/office/drawing/2014/main" id="{6386E76C-377F-2AB0-0C04-0838F8C5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0675" y="3363913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90 w 222"/>
                <a:gd name="T9" fmla="*/ 34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4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2 w 222"/>
                <a:gd name="T27" fmla="*/ 34 h 222"/>
                <a:gd name="T28" fmla="*/ 17 w 222"/>
                <a:gd name="T29" fmla="*/ 49 h 222"/>
                <a:gd name="T30" fmla="*/ 8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3 h 222"/>
                <a:gd name="T38" fmla="*/ 4 w 222"/>
                <a:gd name="T39" fmla="*/ 143 h 222"/>
                <a:gd name="T40" fmla="*/ 8 w 222"/>
                <a:gd name="T41" fmla="*/ 154 h 222"/>
                <a:gd name="T42" fmla="*/ 11 w 222"/>
                <a:gd name="T43" fmla="*/ 163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4 h 222"/>
                <a:gd name="T50" fmla="*/ 68 w 222"/>
                <a:gd name="T51" fmla="*/ 214 h 222"/>
                <a:gd name="T52" fmla="*/ 88 w 222"/>
                <a:gd name="T53" fmla="*/ 220 h 222"/>
                <a:gd name="T54" fmla="*/ 111 w 222"/>
                <a:gd name="T55" fmla="*/ 222 h 222"/>
                <a:gd name="T56" fmla="*/ 116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7 w 222"/>
                <a:gd name="T63" fmla="*/ 218 h 222"/>
                <a:gd name="T64" fmla="*/ 139 w 222"/>
                <a:gd name="T65" fmla="*/ 217 h 222"/>
                <a:gd name="T66" fmla="*/ 142 w 222"/>
                <a:gd name="T67" fmla="*/ 217 h 222"/>
                <a:gd name="T68" fmla="*/ 153 w 222"/>
                <a:gd name="T69" fmla="*/ 214 h 222"/>
                <a:gd name="T70" fmla="*/ 162 w 222"/>
                <a:gd name="T71" fmla="*/ 208 h 222"/>
                <a:gd name="T72" fmla="*/ 172 w 222"/>
                <a:gd name="T73" fmla="*/ 204 h 222"/>
                <a:gd name="T74" fmla="*/ 190 w 222"/>
                <a:gd name="T75" fmla="*/ 190 h 222"/>
                <a:gd name="T76" fmla="*/ 203 w 222"/>
                <a:gd name="T77" fmla="*/ 172 h 222"/>
                <a:gd name="T78" fmla="*/ 208 w 222"/>
                <a:gd name="T79" fmla="*/ 163 h 222"/>
                <a:gd name="T80" fmla="*/ 213 w 222"/>
                <a:gd name="T81" fmla="*/ 154 h 222"/>
                <a:gd name="T82" fmla="*/ 217 w 222"/>
                <a:gd name="T83" fmla="*/ 143 h 222"/>
                <a:gd name="T84" fmla="*/ 217 w 222"/>
                <a:gd name="T85" fmla="*/ 139 h 222"/>
                <a:gd name="T86" fmla="*/ 218 w 222"/>
                <a:gd name="T87" fmla="*/ 137 h 222"/>
                <a:gd name="T88" fmla="*/ 220 w 222"/>
                <a:gd name="T89" fmla="*/ 133 h 222"/>
                <a:gd name="T90" fmla="*/ 221 w 222"/>
                <a:gd name="T91" fmla="*/ 121 h 222"/>
                <a:gd name="T92" fmla="*/ 221 w 222"/>
                <a:gd name="T93" fmla="*/ 116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3"/>
                  </a:lnTo>
                  <a:lnTo>
                    <a:pt x="4" y="143"/>
                  </a:lnTo>
                  <a:lnTo>
                    <a:pt x="8" y="154"/>
                  </a:lnTo>
                  <a:lnTo>
                    <a:pt x="11" y="163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4"/>
                  </a:lnTo>
                  <a:lnTo>
                    <a:pt x="68" y="214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3"/>
                  </a:lnTo>
                  <a:lnTo>
                    <a:pt x="213" y="154"/>
                  </a:lnTo>
                  <a:lnTo>
                    <a:pt x="217" y="143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3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8" name="Freeform 81">
              <a:extLst>
                <a:ext uri="{FF2B5EF4-FFF2-40B4-BE49-F238E27FC236}">
                  <a16:creationId xmlns:a16="http://schemas.microsoft.com/office/drawing/2014/main" id="{20F047C4-1907-A9CC-B38B-9875DABF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0775" y="3335338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90 w 222"/>
                <a:gd name="T9" fmla="*/ 33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2 w 222"/>
                <a:gd name="T27" fmla="*/ 33 h 222"/>
                <a:gd name="T28" fmla="*/ 17 w 222"/>
                <a:gd name="T29" fmla="*/ 49 h 222"/>
                <a:gd name="T30" fmla="*/ 8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7 w 222"/>
                <a:gd name="T63" fmla="*/ 218 h 222"/>
                <a:gd name="T64" fmla="*/ 139 w 222"/>
                <a:gd name="T65" fmla="*/ 216 h 222"/>
                <a:gd name="T66" fmla="*/ 142 w 222"/>
                <a:gd name="T67" fmla="*/ 216 h 222"/>
                <a:gd name="T68" fmla="*/ 153 w 222"/>
                <a:gd name="T69" fmla="*/ 213 h 222"/>
                <a:gd name="T70" fmla="*/ 162 w 222"/>
                <a:gd name="T71" fmla="*/ 208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8 w 222"/>
                <a:gd name="T79" fmla="*/ 162 h 222"/>
                <a:gd name="T80" fmla="*/ 213 w 222"/>
                <a:gd name="T81" fmla="*/ 153 h 222"/>
                <a:gd name="T82" fmla="*/ 216 w 222"/>
                <a:gd name="T83" fmla="*/ 142 h 222"/>
                <a:gd name="T84" fmla="*/ 216 w 222"/>
                <a:gd name="T85" fmla="*/ 139 h 222"/>
                <a:gd name="T86" fmla="*/ 218 w 222"/>
                <a:gd name="T87" fmla="*/ 136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9" name="Freeform 82">
              <a:extLst>
                <a:ext uri="{FF2B5EF4-FFF2-40B4-BE49-F238E27FC236}">
                  <a16:creationId xmlns:a16="http://schemas.microsoft.com/office/drawing/2014/main" id="{10ACE9A7-F210-30C6-2775-45B7FF9D7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19288" y="3355975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7 h 222"/>
                <a:gd name="T4" fmla="*/ 213 w 222"/>
                <a:gd name="T5" fmla="*/ 67 h 222"/>
                <a:gd name="T6" fmla="*/ 203 w 222"/>
                <a:gd name="T7" fmla="*/ 49 h 222"/>
                <a:gd name="T8" fmla="*/ 190 w 222"/>
                <a:gd name="T9" fmla="*/ 33 h 222"/>
                <a:gd name="T10" fmla="*/ 172 w 222"/>
                <a:gd name="T11" fmla="*/ 17 h 222"/>
                <a:gd name="T12" fmla="*/ 153 w 222"/>
                <a:gd name="T13" fmla="*/ 7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7 h 222"/>
                <a:gd name="T24" fmla="*/ 49 w 222"/>
                <a:gd name="T25" fmla="*/ 17 h 222"/>
                <a:gd name="T26" fmla="*/ 32 w 222"/>
                <a:gd name="T27" fmla="*/ 33 h 222"/>
                <a:gd name="T28" fmla="*/ 17 w 222"/>
                <a:gd name="T29" fmla="*/ 49 h 222"/>
                <a:gd name="T30" fmla="*/ 8 w 222"/>
                <a:gd name="T31" fmla="*/ 67 h 222"/>
                <a:gd name="T32" fmla="*/ 1 w 222"/>
                <a:gd name="T33" fmla="*/ 87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6 w 222"/>
                <a:gd name="T63" fmla="*/ 217 h 222"/>
                <a:gd name="T64" fmla="*/ 139 w 222"/>
                <a:gd name="T65" fmla="*/ 216 h 222"/>
                <a:gd name="T66" fmla="*/ 142 w 222"/>
                <a:gd name="T67" fmla="*/ 216 h 222"/>
                <a:gd name="T68" fmla="*/ 153 w 222"/>
                <a:gd name="T69" fmla="*/ 213 h 222"/>
                <a:gd name="T70" fmla="*/ 162 w 222"/>
                <a:gd name="T71" fmla="*/ 207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7 w 222"/>
                <a:gd name="T79" fmla="*/ 162 h 222"/>
                <a:gd name="T80" fmla="*/ 213 w 222"/>
                <a:gd name="T81" fmla="*/ 153 h 222"/>
                <a:gd name="T82" fmla="*/ 216 w 222"/>
                <a:gd name="T83" fmla="*/ 142 h 222"/>
                <a:gd name="T84" fmla="*/ 216 w 222"/>
                <a:gd name="T85" fmla="*/ 139 h 222"/>
                <a:gd name="T86" fmla="*/ 217 w 222"/>
                <a:gd name="T87" fmla="*/ 136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0" name="Freeform 83">
              <a:extLst>
                <a:ext uri="{FF2B5EF4-FFF2-40B4-BE49-F238E27FC236}">
                  <a16:creationId xmlns:a16="http://schemas.microsoft.com/office/drawing/2014/main" id="{BF308616-D050-4E28-8194-F7339033D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9388" y="3390900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7 h 222"/>
                <a:gd name="T4" fmla="*/ 213 w 222"/>
                <a:gd name="T5" fmla="*/ 67 h 222"/>
                <a:gd name="T6" fmla="*/ 203 w 222"/>
                <a:gd name="T7" fmla="*/ 49 h 222"/>
                <a:gd name="T8" fmla="*/ 190 w 222"/>
                <a:gd name="T9" fmla="*/ 33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2 w 222"/>
                <a:gd name="T27" fmla="*/ 33 h 222"/>
                <a:gd name="T28" fmla="*/ 16 w 222"/>
                <a:gd name="T29" fmla="*/ 49 h 222"/>
                <a:gd name="T30" fmla="*/ 8 w 222"/>
                <a:gd name="T31" fmla="*/ 67 h 222"/>
                <a:gd name="T32" fmla="*/ 1 w 222"/>
                <a:gd name="T33" fmla="*/ 87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6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6 w 222"/>
                <a:gd name="T63" fmla="*/ 217 h 222"/>
                <a:gd name="T64" fmla="*/ 139 w 222"/>
                <a:gd name="T65" fmla="*/ 216 h 222"/>
                <a:gd name="T66" fmla="*/ 142 w 222"/>
                <a:gd name="T67" fmla="*/ 216 h 222"/>
                <a:gd name="T68" fmla="*/ 153 w 222"/>
                <a:gd name="T69" fmla="*/ 213 h 222"/>
                <a:gd name="T70" fmla="*/ 162 w 222"/>
                <a:gd name="T71" fmla="*/ 207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7 w 222"/>
                <a:gd name="T79" fmla="*/ 162 h 222"/>
                <a:gd name="T80" fmla="*/ 213 w 222"/>
                <a:gd name="T81" fmla="*/ 153 h 222"/>
                <a:gd name="T82" fmla="*/ 216 w 222"/>
                <a:gd name="T83" fmla="*/ 142 h 222"/>
                <a:gd name="T84" fmla="*/ 216 w 222"/>
                <a:gd name="T85" fmla="*/ 139 h 222"/>
                <a:gd name="T86" fmla="*/ 217 w 222"/>
                <a:gd name="T87" fmla="*/ 136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1" name="Freeform 84">
              <a:extLst>
                <a:ext uri="{FF2B5EF4-FFF2-40B4-BE49-F238E27FC236}">
                  <a16:creationId xmlns:a16="http://schemas.microsoft.com/office/drawing/2014/main" id="{540631B4-9402-A740-192D-2B97C1232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5838" y="3662363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90 w 222"/>
                <a:gd name="T9" fmla="*/ 33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2 w 222"/>
                <a:gd name="T27" fmla="*/ 33 h 222"/>
                <a:gd name="T28" fmla="*/ 17 w 222"/>
                <a:gd name="T29" fmla="*/ 49 h 222"/>
                <a:gd name="T30" fmla="*/ 8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2 h 222"/>
                <a:gd name="T38" fmla="*/ 4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6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7 w 222"/>
                <a:gd name="T63" fmla="*/ 218 h 222"/>
                <a:gd name="T64" fmla="*/ 139 w 222"/>
                <a:gd name="T65" fmla="*/ 217 h 222"/>
                <a:gd name="T66" fmla="*/ 142 w 222"/>
                <a:gd name="T67" fmla="*/ 217 h 222"/>
                <a:gd name="T68" fmla="*/ 153 w 222"/>
                <a:gd name="T69" fmla="*/ 213 h 222"/>
                <a:gd name="T70" fmla="*/ 162 w 222"/>
                <a:gd name="T71" fmla="*/ 208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8 w 222"/>
                <a:gd name="T79" fmla="*/ 162 h 222"/>
                <a:gd name="T80" fmla="*/ 213 w 222"/>
                <a:gd name="T81" fmla="*/ 153 h 222"/>
                <a:gd name="T82" fmla="*/ 217 w 222"/>
                <a:gd name="T83" fmla="*/ 142 h 222"/>
                <a:gd name="T84" fmla="*/ 217 w 222"/>
                <a:gd name="T85" fmla="*/ 139 h 222"/>
                <a:gd name="T86" fmla="*/ 218 w 222"/>
                <a:gd name="T87" fmla="*/ 137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6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2" name="Freeform 85">
              <a:extLst>
                <a:ext uri="{FF2B5EF4-FFF2-40B4-BE49-F238E27FC236}">
                  <a16:creationId xmlns:a16="http://schemas.microsoft.com/office/drawing/2014/main" id="{988BFB1D-90E0-36A1-31CB-DA781EBBB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525" y="3670300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7 h 222"/>
                <a:gd name="T4" fmla="*/ 213 w 222"/>
                <a:gd name="T5" fmla="*/ 67 h 222"/>
                <a:gd name="T6" fmla="*/ 203 w 222"/>
                <a:gd name="T7" fmla="*/ 49 h 222"/>
                <a:gd name="T8" fmla="*/ 190 w 222"/>
                <a:gd name="T9" fmla="*/ 33 h 222"/>
                <a:gd name="T10" fmla="*/ 172 w 222"/>
                <a:gd name="T11" fmla="*/ 17 h 222"/>
                <a:gd name="T12" fmla="*/ 153 w 222"/>
                <a:gd name="T13" fmla="*/ 7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7 h 222"/>
                <a:gd name="T24" fmla="*/ 49 w 222"/>
                <a:gd name="T25" fmla="*/ 17 h 222"/>
                <a:gd name="T26" fmla="*/ 32 w 222"/>
                <a:gd name="T27" fmla="*/ 33 h 222"/>
                <a:gd name="T28" fmla="*/ 17 w 222"/>
                <a:gd name="T29" fmla="*/ 49 h 222"/>
                <a:gd name="T30" fmla="*/ 8 w 222"/>
                <a:gd name="T31" fmla="*/ 67 h 222"/>
                <a:gd name="T32" fmla="*/ 1 w 222"/>
                <a:gd name="T33" fmla="*/ 87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6 w 222"/>
                <a:gd name="T63" fmla="*/ 217 h 222"/>
                <a:gd name="T64" fmla="*/ 139 w 222"/>
                <a:gd name="T65" fmla="*/ 216 h 222"/>
                <a:gd name="T66" fmla="*/ 142 w 222"/>
                <a:gd name="T67" fmla="*/ 216 h 222"/>
                <a:gd name="T68" fmla="*/ 153 w 222"/>
                <a:gd name="T69" fmla="*/ 213 h 222"/>
                <a:gd name="T70" fmla="*/ 162 w 222"/>
                <a:gd name="T71" fmla="*/ 207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7 w 222"/>
                <a:gd name="T79" fmla="*/ 162 h 222"/>
                <a:gd name="T80" fmla="*/ 213 w 222"/>
                <a:gd name="T81" fmla="*/ 153 h 222"/>
                <a:gd name="T82" fmla="*/ 216 w 222"/>
                <a:gd name="T83" fmla="*/ 142 h 222"/>
                <a:gd name="T84" fmla="*/ 216 w 222"/>
                <a:gd name="T85" fmla="*/ 139 h 222"/>
                <a:gd name="T86" fmla="*/ 217 w 222"/>
                <a:gd name="T87" fmla="*/ 136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3" name="Freeform 86">
              <a:extLst>
                <a:ext uri="{FF2B5EF4-FFF2-40B4-BE49-F238E27FC236}">
                  <a16:creationId xmlns:a16="http://schemas.microsoft.com/office/drawing/2014/main" id="{C3974ADE-8F7A-DE38-791C-84E81595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4450" y="3751263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90 w 222"/>
                <a:gd name="T9" fmla="*/ 34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4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2 w 222"/>
                <a:gd name="T27" fmla="*/ 34 h 222"/>
                <a:gd name="T28" fmla="*/ 17 w 222"/>
                <a:gd name="T29" fmla="*/ 49 h 222"/>
                <a:gd name="T30" fmla="*/ 8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8 w 222"/>
                <a:gd name="T41" fmla="*/ 154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6 w 222"/>
                <a:gd name="T63" fmla="*/ 218 h 222"/>
                <a:gd name="T64" fmla="*/ 139 w 222"/>
                <a:gd name="T65" fmla="*/ 217 h 222"/>
                <a:gd name="T66" fmla="*/ 142 w 222"/>
                <a:gd name="T67" fmla="*/ 217 h 222"/>
                <a:gd name="T68" fmla="*/ 153 w 222"/>
                <a:gd name="T69" fmla="*/ 213 h 222"/>
                <a:gd name="T70" fmla="*/ 162 w 222"/>
                <a:gd name="T71" fmla="*/ 208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8 w 222"/>
                <a:gd name="T79" fmla="*/ 162 h 222"/>
                <a:gd name="T80" fmla="*/ 213 w 222"/>
                <a:gd name="T81" fmla="*/ 154 h 222"/>
                <a:gd name="T82" fmla="*/ 216 w 222"/>
                <a:gd name="T83" fmla="*/ 142 h 222"/>
                <a:gd name="T84" fmla="*/ 216 w 222"/>
                <a:gd name="T85" fmla="*/ 139 h 222"/>
                <a:gd name="T86" fmla="*/ 218 w 222"/>
                <a:gd name="T87" fmla="*/ 137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6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4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4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8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4" name="Freeform 87">
              <a:extLst>
                <a:ext uri="{FF2B5EF4-FFF2-40B4-BE49-F238E27FC236}">
                  <a16:creationId xmlns:a16="http://schemas.microsoft.com/office/drawing/2014/main" id="{916CFABE-1011-1F2B-E8F4-5D47F3F85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1375" y="3486150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7 h 222"/>
                <a:gd name="T4" fmla="*/ 213 w 222"/>
                <a:gd name="T5" fmla="*/ 67 h 222"/>
                <a:gd name="T6" fmla="*/ 203 w 222"/>
                <a:gd name="T7" fmla="*/ 48 h 222"/>
                <a:gd name="T8" fmla="*/ 190 w 222"/>
                <a:gd name="T9" fmla="*/ 33 h 222"/>
                <a:gd name="T10" fmla="*/ 172 w 222"/>
                <a:gd name="T11" fmla="*/ 17 h 222"/>
                <a:gd name="T12" fmla="*/ 153 w 222"/>
                <a:gd name="T13" fmla="*/ 7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7 h 222"/>
                <a:gd name="T24" fmla="*/ 49 w 222"/>
                <a:gd name="T25" fmla="*/ 17 h 222"/>
                <a:gd name="T26" fmla="*/ 32 w 222"/>
                <a:gd name="T27" fmla="*/ 33 h 222"/>
                <a:gd name="T28" fmla="*/ 17 w 222"/>
                <a:gd name="T29" fmla="*/ 48 h 222"/>
                <a:gd name="T30" fmla="*/ 8 w 222"/>
                <a:gd name="T31" fmla="*/ 67 h 222"/>
                <a:gd name="T32" fmla="*/ 1 w 222"/>
                <a:gd name="T33" fmla="*/ 87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6 w 222"/>
                <a:gd name="T63" fmla="*/ 217 h 222"/>
                <a:gd name="T64" fmla="*/ 139 w 222"/>
                <a:gd name="T65" fmla="*/ 216 h 222"/>
                <a:gd name="T66" fmla="*/ 142 w 222"/>
                <a:gd name="T67" fmla="*/ 216 h 222"/>
                <a:gd name="T68" fmla="*/ 153 w 222"/>
                <a:gd name="T69" fmla="*/ 213 h 222"/>
                <a:gd name="T70" fmla="*/ 162 w 222"/>
                <a:gd name="T71" fmla="*/ 207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8 w 222"/>
                <a:gd name="T79" fmla="*/ 162 h 222"/>
                <a:gd name="T80" fmla="*/ 213 w 222"/>
                <a:gd name="T81" fmla="*/ 153 h 222"/>
                <a:gd name="T82" fmla="*/ 216 w 222"/>
                <a:gd name="T83" fmla="*/ 142 h 222"/>
                <a:gd name="T84" fmla="*/ 216 w 222"/>
                <a:gd name="T85" fmla="*/ 138 h 222"/>
                <a:gd name="T86" fmla="*/ 218 w 222"/>
                <a:gd name="T87" fmla="*/ 136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7"/>
                  </a:lnTo>
                  <a:lnTo>
                    <a:pt x="213" y="67"/>
                  </a:lnTo>
                  <a:lnTo>
                    <a:pt x="203" y="48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2" y="33"/>
                  </a:lnTo>
                  <a:lnTo>
                    <a:pt x="17" y="48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8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5" name="Freeform 88">
              <a:extLst>
                <a:ext uri="{FF2B5EF4-FFF2-40B4-BE49-F238E27FC236}">
                  <a16:creationId xmlns:a16="http://schemas.microsoft.com/office/drawing/2014/main" id="{3FCCF1A2-2CBA-B8E9-2E52-58509C73F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0563" y="4006850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19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89 w 222"/>
                <a:gd name="T9" fmla="*/ 34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4 h 222"/>
                <a:gd name="T16" fmla="*/ 132 w 222"/>
                <a:gd name="T17" fmla="*/ 1 h 222"/>
                <a:gd name="T18" fmla="*/ 111 w 222"/>
                <a:gd name="T19" fmla="*/ 0 h 222"/>
                <a:gd name="T20" fmla="*/ 87 w 222"/>
                <a:gd name="T21" fmla="*/ 1 h 222"/>
                <a:gd name="T22" fmla="*/ 67 w 222"/>
                <a:gd name="T23" fmla="*/ 8 h 222"/>
                <a:gd name="T24" fmla="*/ 48 w 222"/>
                <a:gd name="T25" fmla="*/ 18 h 222"/>
                <a:gd name="T26" fmla="*/ 32 w 222"/>
                <a:gd name="T27" fmla="*/ 34 h 222"/>
                <a:gd name="T28" fmla="*/ 16 w 222"/>
                <a:gd name="T29" fmla="*/ 49 h 222"/>
                <a:gd name="T30" fmla="*/ 7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3 h 222"/>
                <a:gd name="T38" fmla="*/ 3 w 222"/>
                <a:gd name="T39" fmla="*/ 142 h 222"/>
                <a:gd name="T40" fmla="*/ 7 w 222"/>
                <a:gd name="T41" fmla="*/ 154 h 222"/>
                <a:gd name="T42" fmla="*/ 11 w 222"/>
                <a:gd name="T43" fmla="*/ 162 h 222"/>
                <a:gd name="T44" fmla="*/ 16 w 222"/>
                <a:gd name="T45" fmla="*/ 172 h 222"/>
                <a:gd name="T46" fmla="*/ 32 w 222"/>
                <a:gd name="T47" fmla="*/ 190 h 222"/>
                <a:gd name="T48" fmla="*/ 48 w 222"/>
                <a:gd name="T49" fmla="*/ 204 h 222"/>
                <a:gd name="T50" fmla="*/ 67 w 222"/>
                <a:gd name="T51" fmla="*/ 214 h 222"/>
                <a:gd name="T52" fmla="*/ 87 w 222"/>
                <a:gd name="T53" fmla="*/ 220 h 222"/>
                <a:gd name="T54" fmla="*/ 111 w 222"/>
                <a:gd name="T55" fmla="*/ 222 h 222"/>
                <a:gd name="T56" fmla="*/ 115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6 w 222"/>
                <a:gd name="T63" fmla="*/ 218 h 222"/>
                <a:gd name="T64" fmla="*/ 138 w 222"/>
                <a:gd name="T65" fmla="*/ 217 h 222"/>
                <a:gd name="T66" fmla="*/ 142 w 222"/>
                <a:gd name="T67" fmla="*/ 217 h 222"/>
                <a:gd name="T68" fmla="*/ 153 w 222"/>
                <a:gd name="T69" fmla="*/ 214 h 222"/>
                <a:gd name="T70" fmla="*/ 162 w 222"/>
                <a:gd name="T71" fmla="*/ 208 h 222"/>
                <a:gd name="T72" fmla="*/ 172 w 222"/>
                <a:gd name="T73" fmla="*/ 204 h 222"/>
                <a:gd name="T74" fmla="*/ 189 w 222"/>
                <a:gd name="T75" fmla="*/ 190 h 222"/>
                <a:gd name="T76" fmla="*/ 203 w 222"/>
                <a:gd name="T77" fmla="*/ 172 h 222"/>
                <a:gd name="T78" fmla="*/ 207 w 222"/>
                <a:gd name="T79" fmla="*/ 162 h 222"/>
                <a:gd name="T80" fmla="*/ 213 w 222"/>
                <a:gd name="T81" fmla="*/ 154 h 222"/>
                <a:gd name="T82" fmla="*/ 216 w 222"/>
                <a:gd name="T83" fmla="*/ 142 h 222"/>
                <a:gd name="T84" fmla="*/ 216 w 222"/>
                <a:gd name="T85" fmla="*/ 139 h 222"/>
                <a:gd name="T86" fmla="*/ 217 w 222"/>
                <a:gd name="T87" fmla="*/ 137 h 222"/>
                <a:gd name="T88" fmla="*/ 219 w 222"/>
                <a:gd name="T89" fmla="*/ 133 h 222"/>
                <a:gd name="T90" fmla="*/ 220 w 222"/>
                <a:gd name="T91" fmla="*/ 121 h 222"/>
                <a:gd name="T92" fmla="*/ 220 w 222"/>
                <a:gd name="T93" fmla="*/ 116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8"/>
                  </a:lnTo>
                  <a:lnTo>
                    <a:pt x="48" y="18"/>
                  </a:lnTo>
                  <a:lnTo>
                    <a:pt x="32" y="34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3"/>
                  </a:lnTo>
                  <a:lnTo>
                    <a:pt x="3" y="142"/>
                  </a:lnTo>
                  <a:lnTo>
                    <a:pt x="7" y="154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8" y="204"/>
                  </a:lnTo>
                  <a:lnTo>
                    <a:pt x="67" y="214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89" y="190"/>
                  </a:lnTo>
                  <a:lnTo>
                    <a:pt x="203" y="172"/>
                  </a:lnTo>
                  <a:lnTo>
                    <a:pt x="207" y="162"/>
                  </a:lnTo>
                  <a:lnTo>
                    <a:pt x="213" y="154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19" y="133"/>
                  </a:lnTo>
                  <a:lnTo>
                    <a:pt x="220" y="121"/>
                  </a:lnTo>
                  <a:lnTo>
                    <a:pt x="220" y="116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64581E97-14B4-5AD0-0D2F-5EDA90E0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6575" y="4117975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4 w 222"/>
                <a:gd name="T5" fmla="*/ 68 h 222"/>
                <a:gd name="T6" fmla="*/ 204 w 222"/>
                <a:gd name="T7" fmla="*/ 49 h 222"/>
                <a:gd name="T8" fmla="*/ 190 w 222"/>
                <a:gd name="T9" fmla="*/ 34 h 222"/>
                <a:gd name="T10" fmla="*/ 172 w 222"/>
                <a:gd name="T11" fmla="*/ 18 h 222"/>
                <a:gd name="T12" fmla="*/ 154 w 222"/>
                <a:gd name="T13" fmla="*/ 8 h 222"/>
                <a:gd name="T14" fmla="*/ 143 w 222"/>
                <a:gd name="T15" fmla="*/ 4 h 222"/>
                <a:gd name="T16" fmla="*/ 133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3 w 222"/>
                <a:gd name="T27" fmla="*/ 34 h 222"/>
                <a:gd name="T28" fmla="*/ 17 w 222"/>
                <a:gd name="T29" fmla="*/ 49 h 222"/>
                <a:gd name="T30" fmla="*/ 8 w 222"/>
                <a:gd name="T31" fmla="*/ 68 h 222"/>
                <a:gd name="T32" fmla="*/ 2 w 222"/>
                <a:gd name="T33" fmla="*/ 88 h 222"/>
                <a:gd name="T34" fmla="*/ 0 w 222"/>
                <a:gd name="T35" fmla="*/ 111 h 222"/>
                <a:gd name="T36" fmla="*/ 2 w 222"/>
                <a:gd name="T37" fmla="*/ 132 h 222"/>
                <a:gd name="T38" fmla="*/ 4 w 222"/>
                <a:gd name="T39" fmla="*/ 142 h 222"/>
                <a:gd name="T40" fmla="*/ 8 w 222"/>
                <a:gd name="T41" fmla="*/ 154 h 222"/>
                <a:gd name="T42" fmla="*/ 12 w 222"/>
                <a:gd name="T43" fmla="*/ 162 h 222"/>
                <a:gd name="T44" fmla="*/ 17 w 222"/>
                <a:gd name="T45" fmla="*/ 172 h 222"/>
                <a:gd name="T46" fmla="*/ 33 w 222"/>
                <a:gd name="T47" fmla="*/ 190 h 222"/>
                <a:gd name="T48" fmla="*/ 49 w 222"/>
                <a:gd name="T49" fmla="*/ 204 h 222"/>
                <a:gd name="T50" fmla="*/ 68 w 222"/>
                <a:gd name="T51" fmla="*/ 214 h 222"/>
                <a:gd name="T52" fmla="*/ 88 w 222"/>
                <a:gd name="T53" fmla="*/ 220 h 222"/>
                <a:gd name="T54" fmla="*/ 111 w 222"/>
                <a:gd name="T55" fmla="*/ 222 h 222"/>
                <a:gd name="T56" fmla="*/ 116 w 222"/>
                <a:gd name="T57" fmla="*/ 221 h 222"/>
                <a:gd name="T58" fmla="*/ 121 w 222"/>
                <a:gd name="T59" fmla="*/ 221 h 222"/>
                <a:gd name="T60" fmla="*/ 133 w 222"/>
                <a:gd name="T61" fmla="*/ 220 h 222"/>
                <a:gd name="T62" fmla="*/ 137 w 222"/>
                <a:gd name="T63" fmla="*/ 218 h 222"/>
                <a:gd name="T64" fmla="*/ 139 w 222"/>
                <a:gd name="T65" fmla="*/ 217 h 222"/>
                <a:gd name="T66" fmla="*/ 143 w 222"/>
                <a:gd name="T67" fmla="*/ 217 h 222"/>
                <a:gd name="T68" fmla="*/ 154 w 222"/>
                <a:gd name="T69" fmla="*/ 214 h 222"/>
                <a:gd name="T70" fmla="*/ 162 w 222"/>
                <a:gd name="T71" fmla="*/ 208 h 222"/>
                <a:gd name="T72" fmla="*/ 172 w 222"/>
                <a:gd name="T73" fmla="*/ 204 h 222"/>
                <a:gd name="T74" fmla="*/ 190 w 222"/>
                <a:gd name="T75" fmla="*/ 190 h 222"/>
                <a:gd name="T76" fmla="*/ 204 w 222"/>
                <a:gd name="T77" fmla="*/ 172 h 222"/>
                <a:gd name="T78" fmla="*/ 208 w 222"/>
                <a:gd name="T79" fmla="*/ 162 h 222"/>
                <a:gd name="T80" fmla="*/ 214 w 222"/>
                <a:gd name="T81" fmla="*/ 154 h 222"/>
                <a:gd name="T82" fmla="*/ 217 w 222"/>
                <a:gd name="T83" fmla="*/ 142 h 222"/>
                <a:gd name="T84" fmla="*/ 217 w 222"/>
                <a:gd name="T85" fmla="*/ 139 h 222"/>
                <a:gd name="T86" fmla="*/ 218 w 222"/>
                <a:gd name="T87" fmla="*/ 137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6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4" y="68"/>
                  </a:lnTo>
                  <a:lnTo>
                    <a:pt x="204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4" y="8"/>
                  </a:lnTo>
                  <a:lnTo>
                    <a:pt x="143" y="4"/>
                  </a:lnTo>
                  <a:lnTo>
                    <a:pt x="133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3" y="34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2" y="88"/>
                  </a:lnTo>
                  <a:lnTo>
                    <a:pt x="0" y="111"/>
                  </a:lnTo>
                  <a:lnTo>
                    <a:pt x="2" y="132"/>
                  </a:lnTo>
                  <a:lnTo>
                    <a:pt x="4" y="142"/>
                  </a:lnTo>
                  <a:lnTo>
                    <a:pt x="8" y="154"/>
                  </a:lnTo>
                  <a:lnTo>
                    <a:pt x="12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4"/>
                  </a:lnTo>
                  <a:lnTo>
                    <a:pt x="68" y="214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3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3" y="217"/>
                  </a:lnTo>
                  <a:lnTo>
                    <a:pt x="154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90" y="190"/>
                  </a:lnTo>
                  <a:lnTo>
                    <a:pt x="204" y="172"/>
                  </a:lnTo>
                  <a:lnTo>
                    <a:pt x="208" y="162"/>
                  </a:lnTo>
                  <a:lnTo>
                    <a:pt x="214" y="154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7" name="Freeform 90">
              <a:extLst>
                <a:ext uri="{FF2B5EF4-FFF2-40B4-BE49-F238E27FC236}">
                  <a16:creationId xmlns:a16="http://schemas.microsoft.com/office/drawing/2014/main" id="{CB088B1D-0B95-A2A4-81E0-5CB775EC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1000" y="3813175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90 w 222"/>
                <a:gd name="T9" fmla="*/ 33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3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2 w 222"/>
                <a:gd name="T27" fmla="*/ 33 h 222"/>
                <a:gd name="T28" fmla="*/ 17 w 222"/>
                <a:gd name="T29" fmla="*/ 49 h 222"/>
                <a:gd name="T30" fmla="*/ 8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2 h 222"/>
                <a:gd name="T38" fmla="*/ 4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6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7 w 222"/>
                <a:gd name="T63" fmla="*/ 218 h 222"/>
                <a:gd name="T64" fmla="*/ 139 w 222"/>
                <a:gd name="T65" fmla="*/ 216 h 222"/>
                <a:gd name="T66" fmla="*/ 142 w 222"/>
                <a:gd name="T67" fmla="*/ 216 h 222"/>
                <a:gd name="T68" fmla="*/ 153 w 222"/>
                <a:gd name="T69" fmla="*/ 213 h 222"/>
                <a:gd name="T70" fmla="*/ 162 w 222"/>
                <a:gd name="T71" fmla="*/ 208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8 w 222"/>
                <a:gd name="T79" fmla="*/ 162 h 222"/>
                <a:gd name="T80" fmla="*/ 213 w 222"/>
                <a:gd name="T81" fmla="*/ 153 h 222"/>
                <a:gd name="T82" fmla="*/ 217 w 222"/>
                <a:gd name="T83" fmla="*/ 142 h 222"/>
                <a:gd name="T84" fmla="*/ 217 w 222"/>
                <a:gd name="T85" fmla="*/ 139 h 222"/>
                <a:gd name="T86" fmla="*/ 218 w 222"/>
                <a:gd name="T87" fmla="*/ 136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8" name="Freeform 91">
              <a:extLst>
                <a:ext uri="{FF2B5EF4-FFF2-40B4-BE49-F238E27FC236}">
                  <a16:creationId xmlns:a16="http://schemas.microsoft.com/office/drawing/2014/main" id="{9A10A1C4-1218-C389-92EC-C418958A9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4254500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4 w 222"/>
                <a:gd name="T5" fmla="*/ 68 h 222"/>
                <a:gd name="T6" fmla="*/ 204 w 222"/>
                <a:gd name="T7" fmla="*/ 49 h 222"/>
                <a:gd name="T8" fmla="*/ 190 w 222"/>
                <a:gd name="T9" fmla="*/ 33 h 222"/>
                <a:gd name="T10" fmla="*/ 173 w 222"/>
                <a:gd name="T11" fmla="*/ 18 h 222"/>
                <a:gd name="T12" fmla="*/ 154 w 222"/>
                <a:gd name="T13" fmla="*/ 8 h 222"/>
                <a:gd name="T14" fmla="*/ 143 w 222"/>
                <a:gd name="T15" fmla="*/ 3 h 222"/>
                <a:gd name="T16" fmla="*/ 133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3 w 222"/>
                <a:gd name="T27" fmla="*/ 33 h 222"/>
                <a:gd name="T28" fmla="*/ 17 w 222"/>
                <a:gd name="T29" fmla="*/ 49 h 222"/>
                <a:gd name="T30" fmla="*/ 8 w 222"/>
                <a:gd name="T31" fmla="*/ 68 h 222"/>
                <a:gd name="T32" fmla="*/ 2 w 222"/>
                <a:gd name="T33" fmla="*/ 88 h 222"/>
                <a:gd name="T34" fmla="*/ 0 w 222"/>
                <a:gd name="T35" fmla="*/ 111 h 222"/>
                <a:gd name="T36" fmla="*/ 2 w 222"/>
                <a:gd name="T37" fmla="*/ 132 h 222"/>
                <a:gd name="T38" fmla="*/ 4 w 222"/>
                <a:gd name="T39" fmla="*/ 142 h 222"/>
                <a:gd name="T40" fmla="*/ 8 w 222"/>
                <a:gd name="T41" fmla="*/ 153 h 222"/>
                <a:gd name="T42" fmla="*/ 12 w 222"/>
                <a:gd name="T43" fmla="*/ 162 h 222"/>
                <a:gd name="T44" fmla="*/ 17 w 222"/>
                <a:gd name="T45" fmla="*/ 172 h 222"/>
                <a:gd name="T46" fmla="*/ 33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6 w 222"/>
                <a:gd name="T57" fmla="*/ 221 h 222"/>
                <a:gd name="T58" fmla="*/ 121 w 222"/>
                <a:gd name="T59" fmla="*/ 221 h 222"/>
                <a:gd name="T60" fmla="*/ 133 w 222"/>
                <a:gd name="T61" fmla="*/ 220 h 222"/>
                <a:gd name="T62" fmla="*/ 137 w 222"/>
                <a:gd name="T63" fmla="*/ 218 h 222"/>
                <a:gd name="T64" fmla="*/ 139 w 222"/>
                <a:gd name="T65" fmla="*/ 216 h 222"/>
                <a:gd name="T66" fmla="*/ 143 w 222"/>
                <a:gd name="T67" fmla="*/ 216 h 222"/>
                <a:gd name="T68" fmla="*/ 154 w 222"/>
                <a:gd name="T69" fmla="*/ 213 h 222"/>
                <a:gd name="T70" fmla="*/ 163 w 222"/>
                <a:gd name="T71" fmla="*/ 208 h 222"/>
                <a:gd name="T72" fmla="*/ 173 w 222"/>
                <a:gd name="T73" fmla="*/ 203 h 222"/>
                <a:gd name="T74" fmla="*/ 190 w 222"/>
                <a:gd name="T75" fmla="*/ 190 h 222"/>
                <a:gd name="T76" fmla="*/ 204 w 222"/>
                <a:gd name="T77" fmla="*/ 172 h 222"/>
                <a:gd name="T78" fmla="*/ 208 w 222"/>
                <a:gd name="T79" fmla="*/ 162 h 222"/>
                <a:gd name="T80" fmla="*/ 214 w 222"/>
                <a:gd name="T81" fmla="*/ 153 h 222"/>
                <a:gd name="T82" fmla="*/ 217 w 222"/>
                <a:gd name="T83" fmla="*/ 142 h 222"/>
                <a:gd name="T84" fmla="*/ 217 w 222"/>
                <a:gd name="T85" fmla="*/ 139 h 222"/>
                <a:gd name="T86" fmla="*/ 218 w 222"/>
                <a:gd name="T87" fmla="*/ 136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5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4" y="68"/>
                  </a:lnTo>
                  <a:lnTo>
                    <a:pt x="204" y="49"/>
                  </a:lnTo>
                  <a:lnTo>
                    <a:pt x="190" y="33"/>
                  </a:lnTo>
                  <a:lnTo>
                    <a:pt x="173" y="18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3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2" y="88"/>
                  </a:lnTo>
                  <a:lnTo>
                    <a:pt x="0" y="111"/>
                  </a:lnTo>
                  <a:lnTo>
                    <a:pt x="2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2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3" y="220"/>
                  </a:lnTo>
                  <a:lnTo>
                    <a:pt x="137" y="218"/>
                  </a:lnTo>
                  <a:lnTo>
                    <a:pt x="139" y="216"/>
                  </a:lnTo>
                  <a:lnTo>
                    <a:pt x="143" y="216"/>
                  </a:lnTo>
                  <a:lnTo>
                    <a:pt x="154" y="213"/>
                  </a:lnTo>
                  <a:lnTo>
                    <a:pt x="163" y="208"/>
                  </a:lnTo>
                  <a:lnTo>
                    <a:pt x="173" y="203"/>
                  </a:lnTo>
                  <a:lnTo>
                    <a:pt x="190" y="190"/>
                  </a:lnTo>
                  <a:lnTo>
                    <a:pt x="204" y="172"/>
                  </a:lnTo>
                  <a:lnTo>
                    <a:pt x="208" y="162"/>
                  </a:lnTo>
                  <a:lnTo>
                    <a:pt x="214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0B44C719-BEF2-2047-B907-8626C202F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700" y="4505325"/>
              <a:ext cx="58738" cy="58737"/>
            </a:xfrm>
            <a:custGeom>
              <a:avLst/>
              <a:gdLst>
                <a:gd name="T0" fmla="*/ 222 w 222"/>
                <a:gd name="T1" fmla="*/ 111 h 222"/>
                <a:gd name="T2" fmla="*/ 220 w 222"/>
                <a:gd name="T3" fmla="*/ 88 h 222"/>
                <a:gd name="T4" fmla="*/ 213 w 222"/>
                <a:gd name="T5" fmla="*/ 68 h 222"/>
                <a:gd name="T6" fmla="*/ 203 w 222"/>
                <a:gd name="T7" fmla="*/ 49 h 222"/>
                <a:gd name="T8" fmla="*/ 190 w 222"/>
                <a:gd name="T9" fmla="*/ 34 h 222"/>
                <a:gd name="T10" fmla="*/ 172 w 222"/>
                <a:gd name="T11" fmla="*/ 18 h 222"/>
                <a:gd name="T12" fmla="*/ 153 w 222"/>
                <a:gd name="T13" fmla="*/ 8 h 222"/>
                <a:gd name="T14" fmla="*/ 142 w 222"/>
                <a:gd name="T15" fmla="*/ 4 h 222"/>
                <a:gd name="T16" fmla="*/ 132 w 222"/>
                <a:gd name="T17" fmla="*/ 1 h 222"/>
                <a:gd name="T18" fmla="*/ 111 w 222"/>
                <a:gd name="T19" fmla="*/ 0 h 222"/>
                <a:gd name="T20" fmla="*/ 88 w 222"/>
                <a:gd name="T21" fmla="*/ 1 h 222"/>
                <a:gd name="T22" fmla="*/ 68 w 222"/>
                <a:gd name="T23" fmla="*/ 8 h 222"/>
                <a:gd name="T24" fmla="*/ 49 w 222"/>
                <a:gd name="T25" fmla="*/ 18 h 222"/>
                <a:gd name="T26" fmla="*/ 32 w 222"/>
                <a:gd name="T27" fmla="*/ 34 h 222"/>
                <a:gd name="T28" fmla="*/ 17 w 222"/>
                <a:gd name="T29" fmla="*/ 49 h 222"/>
                <a:gd name="T30" fmla="*/ 8 w 222"/>
                <a:gd name="T31" fmla="*/ 68 h 222"/>
                <a:gd name="T32" fmla="*/ 1 w 222"/>
                <a:gd name="T33" fmla="*/ 88 h 222"/>
                <a:gd name="T34" fmla="*/ 0 w 222"/>
                <a:gd name="T35" fmla="*/ 111 h 222"/>
                <a:gd name="T36" fmla="*/ 1 w 222"/>
                <a:gd name="T37" fmla="*/ 132 h 222"/>
                <a:gd name="T38" fmla="*/ 3 w 222"/>
                <a:gd name="T39" fmla="*/ 142 h 222"/>
                <a:gd name="T40" fmla="*/ 8 w 222"/>
                <a:gd name="T41" fmla="*/ 153 h 222"/>
                <a:gd name="T42" fmla="*/ 11 w 222"/>
                <a:gd name="T43" fmla="*/ 162 h 222"/>
                <a:gd name="T44" fmla="*/ 17 w 222"/>
                <a:gd name="T45" fmla="*/ 172 h 222"/>
                <a:gd name="T46" fmla="*/ 32 w 222"/>
                <a:gd name="T47" fmla="*/ 190 h 222"/>
                <a:gd name="T48" fmla="*/ 49 w 222"/>
                <a:gd name="T49" fmla="*/ 203 h 222"/>
                <a:gd name="T50" fmla="*/ 68 w 222"/>
                <a:gd name="T51" fmla="*/ 213 h 222"/>
                <a:gd name="T52" fmla="*/ 88 w 222"/>
                <a:gd name="T53" fmla="*/ 220 h 222"/>
                <a:gd name="T54" fmla="*/ 111 w 222"/>
                <a:gd name="T55" fmla="*/ 222 h 222"/>
                <a:gd name="T56" fmla="*/ 116 w 222"/>
                <a:gd name="T57" fmla="*/ 221 h 222"/>
                <a:gd name="T58" fmla="*/ 121 w 222"/>
                <a:gd name="T59" fmla="*/ 221 h 222"/>
                <a:gd name="T60" fmla="*/ 132 w 222"/>
                <a:gd name="T61" fmla="*/ 220 h 222"/>
                <a:gd name="T62" fmla="*/ 137 w 222"/>
                <a:gd name="T63" fmla="*/ 218 h 222"/>
                <a:gd name="T64" fmla="*/ 139 w 222"/>
                <a:gd name="T65" fmla="*/ 217 h 222"/>
                <a:gd name="T66" fmla="*/ 142 w 222"/>
                <a:gd name="T67" fmla="*/ 217 h 222"/>
                <a:gd name="T68" fmla="*/ 153 w 222"/>
                <a:gd name="T69" fmla="*/ 213 h 222"/>
                <a:gd name="T70" fmla="*/ 162 w 222"/>
                <a:gd name="T71" fmla="*/ 208 h 222"/>
                <a:gd name="T72" fmla="*/ 172 w 222"/>
                <a:gd name="T73" fmla="*/ 203 h 222"/>
                <a:gd name="T74" fmla="*/ 190 w 222"/>
                <a:gd name="T75" fmla="*/ 190 h 222"/>
                <a:gd name="T76" fmla="*/ 203 w 222"/>
                <a:gd name="T77" fmla="*/ 172 h 222"/>
                <a:gd name="T78" fmla="*/ 208 w 222"/>
                <a:gd name="T79" fmla="*/ 162 h 222"/>
                <a:gd name="T80" fmla="*/ 213 w 222"/>
                <a:gd name="T81" fmla="*/ 153 h 222"/>
                <a:gd name="T82" fmla="*/ 217 w 222"/>
                <a:gd name="T83" fmla="*/ 142 h 222"/>
                <a:gd name="T84" fmla="*/ 217 w 222"/>
                <a:gd name="T85" fmla="*/ 139 h 222"/>
                <a:gd name="T86" fmla="*/ 218 w 222"/>
                <a:gd name="T87" fmla="*/ 137 h 222"/>
                <a:gd name="T88" fmla="*/ 220 w 222"/>
                <a:gd name="T89" fmla="*/ 132 h 222"/>
                <a:gd name="T90" fmla="*/ 221 w 222"/>
                <a:gd name="T91" fmla="*/ 121 h 222"/>
                <a:gd name="T92" fmla="*/ 221 w 222"/>
                <a:gd name="T93" fmla="*/ 116 h 222"/>
                <a:gd name="T94" fmla="*/ 222 w 222"/>
                <a:gd name="T95" fmla="*/ 1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222" y="111"/>
                  </a:move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0" name="Freeform 93">
              <a:extLst>
                <a:ext uri="{FF2B5EF4-FFF2-40B4-BE49-F238E27FC236}">
                  <a16:creationId xmlns:a16="http://schemas.microsoft.com/office/drawing/2014/main" id="{9476239D-9EC7-BA08-86F7-D8650C3E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5563" y="2870200"/>
              <a:ext cx="0" cy="1123950"/>
            </a:xfrm>
            <a:custGeom>
              <a:avLst/>
              <a:gdLst>
                <a:gd name="T0" fmla="*/ 4245 h 4245"/>
                <a:gd name="T1" fmla="*/ 2130 h 4245"/>
                <a:gd name="T2" fmla="*/ 0 h 42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45">
                  <a:moveTo>
                    <a:pt x="0" y="4245"/>
                  </a:moveTo>
                  <a:lnTo>
                    <a:pt x="0" y="213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1" name="Freeform 94">
              <a:extLst>
                <a:ext uri="{FF2B5EF4-FFF2-40B4-BE49-F238E27FC236}">
                  <a16:creationId xmlns:a16="http://schemas.microsoft.com/office/drawing/2014/main" id="{B92EC8AD-537B-8E02-522D-FAAFAC77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2063" y="2505075"/>
              <a:ext cx="0" cy="946150"/>
            </a:xfrm>
            <a:custGeom>
              <a:avLst/>
              <a:gdLst>
                <a:gd name="T0" fmla="*/ 3574 h 3574"/>
                <a:gd name="T1" fmla="*/ 1811 h 3574"/>
                <a:gd name="T2" fmla="*/ 0 h 35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74">
                  <a:moveTo>
                    <a:pt x="0" y="3574"/>
                  </a:moveTo>
                  <a:lnTo>
                    <a:pt x="0" y="181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D7433C3D-2BA1-8C57-886C-EABD6DF9E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5338" y="2433638"/>
              <a:ext cx="0" cy="946150"/>
            </a:xfrm>
            <a:custGeom>
              <a:avLst/>
              <a:gdLst>
                <a:gd name="T0" fmla="*/ 3574 h 3574"/>
                <a:gd name="T1" fmla="*/ 1807 h 3574"/>
                <a:gd name="T2" fmla="*/ 0 h 35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74">
                  <a:moveTo>
                    <a:pt x="0" y="3574"/>
                  </a:moveTo>
                  <a:lnTo>
                    <a:pt x="0" y="180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3" name="Freeform 96">
              <a:extLst>
                <a:ext uri="{FF2B5EF4-FFF2-40B4-BE49-F238E27FC236}">
                  <a16:creationId xmlns:a16="http://schemas.microsoft.com/office/drawing/2014/main" id="{7A0381B7-DB77-3D79-D0B5-C80D220B6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5438" y="2554288"/>
              <a:ext cx="0" cy="990600"/>
            </a:xfrm>
            <a:custGeom>
              <a:avLst/>
              <a:gdLst>
                <a:gd name="T0" fmla="*/ 3747 h 3747"/>
                <a:gd name="T1" fmla="*/ 1920 h 3747"/>
                <a:gd name="T2" fmla="*/ 0 h 37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47">
                  <a:moveTo>
                    <a:pt x="0" y="3747"/>
                  </a:move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4" name="Freeform 97">
              <a:extLst>
                <a:ext uri="{FF2B5EF4-FFF2-40B4-BE49-F238E27FC236}">
                  <a16:creationId xmlns:a16="http://schemas.microsoft.com/office/drawing/2014/main" id="{F854ED74-16F6-E8E0-B490-968CEC67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8813" y="2628900"/>
              <a:ext cx="0" cy="990600"/>
            </a:xfrm>
            <a:custGeom>
              <a:avLst/>
              <a:gdLst>
                <a:gd name="T0" fmla="*/ 3747 h 3747"/>
                <a:gd name="T1" fmla="*/ 1883 h 3747"/>
                <a:gd name="T2" fmla="*/ 0 h 37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47">
                  <a:moveTo>
                    <a:pt x="0" y="3747"/>
                  </a:moveTo>
                  <a:lnTo>
                    <a:pt x="0" y="188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72DCEEF5-8BBE-64DD-8957-CC3739787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5538" y="2644775"/>
              <a:ext cx="0" cy="976312"/>
            </a:xfrm>
            <a:custGeom>
              <a:avLst/>
              <a:gdLst>
                <a:gd name="T0" fmla="*/ 3692 h 3692"/>
                <a:gd name="T1" fmla="*/ 1879 h 3692"/>
                <a:gd name="T2" fmla="*/ 0 h 369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92">
                  <a:moveTo>
                    <a:pt x="0" y="3692"/>
                  </a:moveTo>
                  <a:lnTo>
                    <a:pt x="0" y="187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6" name="Freeform 99">
              <a:extLst>
                <a:ext uri="{FF2B5EF4-FFF2-40B4-BE49-F238E27FC236}">
                  <a16:creationId xmlns:a16="http://schemas.microsoft.com/office/drawing/2014/main" id="{EEE602C8-84B6-7BCC-419B-1B94E079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0600" y="2830513"/>
              <a:ext cx="0" cy="1062037"/>
            </a:xfrm>
            <a:custGeom>
              <a:avLst/>
              <a:gdLst>
                <a:gd name="T0" fmla="*/ 4019 h 4019"/>
                <a:gd name="T1" fmla="*/ 2037 h 4019"/>
                <a:gd name="T2" fmla="*/ 0 h 40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019">
                  <a:moveTo>
                    <a:pt x="0" y="4019"/>
                  </a:moveTo>
                  <a:lnTo>
                    <a:pt x="0" y="203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7" name="Freeform 100">
              <a:extLst>
                <a:ext uri="{FF2B5EF4-FFF2-40B4-BE49-F238E27FC236}">
                  <a16:creationId xmlns:a16="http://schemas.microsoft.com/office/drawing/2014/main" id="{3F4DD236-3D70-BF20-BE1D-534404C94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8913" y="2711450"/>
              <a:ext cx="0" cy="1054100"/>
            </a:xfrm>
            <a:custGeom>
              <a:avLst/>
              <a:gdLst>
                <a:gd name="T0" fmla="*/ 3982 h 3982"/>
                <a:gd name="T1" fmla="*/ 2028 h 3982"/>
                <a:gd name="T2" fmla="*/ 0 h 398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982">
                  <a:moveTo>
                    <a:pt x="0" y="3982"/>
                  </a:moveTo>
                  <a:lnTo>
                    <a:pt x="0" y="202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8" name="Line 101">
              <a:extLst>
                <a:ext uri="{FF2B5EF4-FFF2-40B4-BE49-F238E27FC236}">
                  <a16:creationId xmlns:a16="http://schemas.microsoft.com/office/drawing/2014/main" id="{014833B6-1B43-36C3-E118-96C979C0AD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82400" y="3676650"/>
              <a:ext cx="0" cy="1047750"/>
            </a:xfrm>
            <a:prstGeom prst="line">
              <a:avLst/>
            </a:pr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9" name="Freeform 102">
              <a:extLst>
                <a:ext uri="{FF2B5EF4-FFF2-40B4-BE49-F238E27FC236}">
                  <a16:creationId xmlns:a16="http://schemas.microsoft.com/office/drawing/2014/main" id="{0D3FFC39-108F-58C8-4298-76DE49FC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2288" y="2659063"/>
              <a:ext cx="0" cy="1119187"/>
            </a:xfrm>
            <a:custGeom>
              <a:avLst/>
              <a:gdLst>
                <a:gd name="T0" fmla="*/ 4227 h 4227"/>
                <a:gd name="T1" fmla="*/ 2116 h 4227"/>
                <a:gd name="T2" fmla="*/ 0 h 42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27">
                  <a:moveTo>
                    <a:pt x="0" y="4227"/>
                  </a:moveTo>
                  <a:lnTo>
                    <a:pt x="0" y="211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0" name="Freeform 103">
              <a:extLst>
                <a:ext uri="{FF2B5EF4-FFF2-40B4-BE49-F238E27FC236}">
                  <a16:creationId xmlns:a16="http://schemas.microsoft.com/office/drawing/2014/main" id="{DF67D09D-74A7-E660-F87E-3A3A47FF0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7350" y="2987675"/>
              <a:ext cx="0" cy="996950"/>
            </a:xfrm>
            <a:custGeom>
              <a:avLst/>
              <a:gdLst>
                <a:gd name="T0" fmla="*/ 3764 h 3764"/>
                <a:gd name="T1" fmla="*/ 1902 h 3764"/>
                <a:gd name="T2" fmla="*/ 0 h 37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64">
                  <a:moveTo>
                    <a:pt x="0" y="3764"/>
                  </a:moveTo>
                  <a:lnTo>
                    <a:pt x="0" y="190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1" name="Freeform 104">
              <a:extLst>
                <a:ext uri="{FF2B5EF4-FFF2-40B4-BE49-F238E27FC236}">
                  <a16:creationId xmlns:a16="http://schemas.microsoft.com/office/drawing/2014/main" id="{442485BE-BD94-8DAD-F0D7-15121CC49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3363" y="3248025"/>
              <a:ext cx="0" cy="1074737"/>
            </a:xfrm>
            <a:custGeom>
              <a:avLst/>
              <a:gdLst>
                <a:gd name="T0" fmla="*/ 4064 h 4064"/>
                <a:gd name="T1" fmla="*/ 2009 h 4064"/>
                <a:gd name="T2" fmla="*/ 0 h 40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064">
                  <a:moveTo>
                    <a:pt x="0" y="4064"/>
                  </a:moveTo>
                  <a:lnTo>
                    <a:pt x="0" y="200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2" name="Freeform 105">
              <a:extLst>
                <a:ext uri="{FF2B5EF4-FFF2-40B4-BE49-F238E27FC236}">
                  <a16:creationId xmlns:a16="http://schemas.microsoft.com/office/drawing/2014/main" id="{25D7E887-22C6-563F-0196-A99500E42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2925" y="3314700"/>
              <a:ext cx="0" cy="962025"/>
            </a:xfrm>
            <a:custGeom>
              <a:avLst/>
              <a:gdLst>
                <a:gd name="T0" fmla="*/ 3637 h 3637"/>
                <a:gd name="T1" fmla="*/ 1845 h 3637"/>
                <a:gd name="T2" fmla="*/ 0 h 36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37">
                  <a:moveTo>
                    <a:pt x="0" y="3637"/>
                  </a:moveTo>
                  <a:lnTo>
                    <a:pt x="0" y="184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3" name="Freeform 106">
              <a:extLst>
                <a:ext uri="{FF2B5EF4-FFF2-40B4-BE49-F238E27FC236}">
                  <a16:creationId xmlns:a16="http://schemas.microsoft.com/office/drawing/2014/main" id="{72318AAA-CF7C-4955-7D3C-0922DDD2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1675" y="3086100"/>
              <a:ext cx="0" cy="993775"/>
            </a:xfrm>
            <a:custGeom>
              <a:avLst/>
              <a:gdLst>
                <a:gd name="T0" fmla="*/ 3757 h 3757"/>
                <a:gd name="T1" fmla="*/ 1839 h 3757"/>
                <a:gd name="T2" fmla="*/ 0 h 375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757">
                  <a:moveTo>
                    <a:pt x="0" y="3757"/>
                  </a:moveTo>
                  <a:lnTo>
                    <a:pt x="0" y="183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4" name="Freeform 107">
              <a:extLst>
                <a:ext uri="{FF2B5EF4-FFF2-40B4-BE49-F238E27FC236}">
                  <a16:creationId xmlns:a16="http://schemas.microsoft.com/office/drawing/2014/main" id="{95EF7E5E-B588-7E58-7417-3EB81F6BC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0" y="2813050"/>
              <a:ext cx="0" cy="1054100"/>
            </a:xfrm>
            <a:custGeom>
              <a:avLst/>
              <a:gdLst>
                <a:gd name="T0" fmla="*/ 3982 h 3982"/>
                <a:gd name="T1" fmla="*/ 1979 h 3982"/>
                <a:gd name="T2" fmla="*/ 0 h 398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982">
                  <a:moveTo>
                    <a:pt x="0" y="3982"/>
                  </a:moveTo>
                  <a:lnTo>
                    <a:pt x="0" y="197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5" name="Freeform 108">
              <a:extLst>
                <a:ext uri="{FF2B5EF4-FFF2-40B4-BE49-F238E27FC236}">
                  <a16:creationId xmlns:a16="http://schemas.microsoft.com/office/drawing/2014/main" id="{19E28CA6-91EE-10F9-741D-AB093070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3988" y="2911475"/>
              <a:ext cx="4919663" cy="1296987"/>
            </a:xfrm>
            <a:custGeom>
              <a:avLst/>
              <a:gdLst>
                <a:gd name="T0" fmla="*/ 18591 w 18591"/>
                <a:gd name="T1" fmla="*/ 278 h 4904"/>
                <a:gd name="T2" fmla="*/ 18585 w 18591"/>
                <a:gd name="T3" fmla="*/ 277 h 4904"/>
                <a:gd name="T4" fmla="*/ 16826 w 18591"/>
                <a:gd name="T5" fmla="*/ 1 h 4904"/>
                <a:gd name="T6" fmla="*/ 16820 w 18591"/>
                <a:gd name="T7" fmla="*/ 0 h 4904"/>
                <a:gd name="T8" fmla="*/ 15056 w 18591"/>
                <a:gd name="T9" fmla="*/ 566 h 4904"/>
                <a:gd name="T10" fmla="*/ 15049 w 18591"/>
                <a:gd name="T11" fmla="*/ 568 h 4904"/>
                <a:gd name="T12" fmla="*/ 13280 w 18591"/>
                <a:gd name="T13" fmla="*/ 872 h 4904"/>
                <a:gd name="T14" fmla="*/ 13272 w 18591"/>
                <a:gd name="T15" fmla="*/ 872 h 4904"/>
                <a:gd name="T16" fmla="*/ 11509 w 18591"/>
                <a:gd name="T17" fmla="*/ 811 h 4904"/>
                <a:gd name="T18" fmla="*/ 11505 w 18591"/>
                <a:gd name="T19" fmla="*/ 812 h 4904"/>
                <a:gd name="T20" fmla="*/ 9728 w 18591"/>
                <a:gd name="T21" fmla="*/ 1275 h 4904"/>
                <a:gd name="T22" fmla="*/ 7974 w 18591"/>
                <a:gd name="T23" fmla="*/ 1733 h 4904"/>
                <a:gd name="T24" fmla="*/ 7961 w 18591"/>
                <a:gd name="T25" fmla="*/ 1728 h 4904"/>
                <a:gd name="T26" fmla="*/ 6193 w 18591"/>
                <a:gd name="T27" fmla="*/ 1163 h 4904"/>
                <a:gd name="T28" fmla="*/ 6187 w 18591"/>
                <a:gd name="T29" fmla="*/ 1161 h 4904"/>
                <a:gd name="T30" fmla="*/ 4425 w 18591"/>
                <a:gd name="T31" fmla="*/ 1976 h 4904"/>
                <a:gd name="T32" fmla="*/ 4423 w 18591"/>
                <a:gd name="T33" fmla="*/ 1977 h 4904"/>
                <a:gd name="T34" fmla="*/ 2657 w 18591"/>
                <a:gd name="T35" fmla="*/ 1607 h 4904"/>
                <a:gd name="T36" fmla="*/ 2647 w 18591"/>
                <a:gd name="T37" fmla="*/ 1605 h 4904"/>
                <a:gd name="T38" fmla="*/ 2067 w 18591"/>
                <a:gd name="T39" fmla="*/ 2499 h 4904"/>
                <a:gd name="T40" fmla="*/ 1470 w 18591"/>
                <a:gd name="T41" fmla="*/ 3371 h 4904"/>
                <a:gd name="T42" fmla="*/ 1469 w 18591"/>
                <a:gd name="T43" fmla="*/ 3369 h 4904"/>
                <a:gd name="T44" fmla="*/ 882 w 18591"/>
                <a:gd name="T45" fmla="*/ 2188 h 4904"/>
                <a:gd name="T46" fmla="*/ 880 w 18591"/>
                <a:gd name="T47" fmla="*/ 2192 h 4904"/>
                <a:gd name="T48" fmla="*/ 299 w 18591"/>
                <a:gd name="T49" fmla="*/ 3279 h 4904"/>
                <a:gd name="T50" fmla="*/ 288 w 18591"/>
                <a:gd name="T51" fmla="*/ 3299 h 4904"/>
                <a:gd name="T52" fmla="*/ 0 w 18591"/>
                <a:gd name="T53" fmla="*/ 4904 h 4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91" h="4904">
                  <a:moveTo>
                    <a:pt x="18591" y="278"/>
                  </a:moveTo>
                  <a:lnTo>
                    <a:pt x="18585" y="277"/>
                  </a:lnTo>
                  <a:lnTo>
                    <a:pt x="16826" y="1"/>
                  </a:lnTo>
                  <a:lnTo>
                    <a:pt x="16820" y="0"/>
                  </a:lnTo>
                  <a:lnTo>
                    <a:pt x="15056" y="566"/>
                  </a:lnTo>
                  <a:lnTo>
                    <a:pt x="15049" y="568"/>
                  </a:lnTo>
                  <a:lnTo>
                    <a:pt x="13280" y="872"/>
                  </a:lnTo>
                  <a:lnTo>
                    <a:pt x="13272" y="872"/>
                  </a:lnTo>
                  <a:lnTo>
                    <a:pt x="11509" y="811"/>
                  </a:lnTo>
                  <a:lnTo>
                    <a:pt x="11505" y="812"/>
                  </a:lnTo>
                  <a:lnTo>
                    <a:pt x="9728" y="1275"/>
                  </a:lnTo>
                  <a:lnTo>
                    <a:pt x="7974" y="1733"/>
                  </a:lnTo>
                  <a:lnTo>
                    <a:pt x="7961" y="1728"/>
                  </a:lnTo>
                  <a:lnTo>
                    <a:pt x="6193" y="1163"/>
                  </a:lnTo>
                  <a:lnTo>
                    <a:pt x="6187" y="1161"/>
                  </a:lnTo>
                  <a:lnTo>
                    <a:pt x="4425" y="1976"/>
                  </a:lnTo>
                  <a:lnTo>
                    <a:pt x="4423" y="1977"/>
                  </a:lnTo>
                  <a:lnTo>
                    <a:pt x="2657" y="1607"/>
                  </a:lnTo>
                  <a:lnTo>
                    <a:pt x="2647" y="1605"/>
                  </a:lnTo>
                  <a:lnTo>
                    <a:pt x="2067" y="2499"/>
                  </a:lnTo>
                  <a:lnTo>
                    <a:pt x="1470" y="3371"/>
                  </a:lnTo>
                  <a:lnTo>
                    <a:pt x="1469" y="3369"/>
                  </a:lnTo>
                  <a:lnTo>
                    <a:pt x="882" y="2188"/>
                  </a:lnTo>
                  <a:lnTo>
                    <a:pt x="880" y="2192"/>
                  </a:lnTo>
                  <a:lnTo>
                    <a:pt x="299" y="3279"/>
                  </a:lnTo>
                  <a:lnTo>
                    <a:pt x="288" y="3299"/>
                  </a:lnTo>
                  <a:lnTo>
                    <a:pt x="0" y="4904"/>
                  </a:lnTo>
                </a:path>
              </a:pathLst>
            </a:custGeom>
            <a:noFill/>
            <a:ln w="17463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6" name="Freeform 109">
              <a:extLst>
                <a:ext uri="{FF2B5EF4-FFF2-40B4-BE49-F238E27FC236}">
                  <a16:creationId xmlns:a16="http://schemas.microsoft.com/office/drawing/2014/main" id="{33E39650-F06F-3283-D27B-FC899C641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5413" y="4179888"/>
              <a:ext cx="58738" cy="58737"/>
            </a:xfrm>
            <a:custGeom>
              <a:avLst/>
              <a:gdLst>
                <a:gd name="T0" fmla="*/ 189 w 222"/>
                <a:gd name="T1" fmla="*/ 190 h 222"/>
                <a:gd name="T2" fmla="*/ 203 w 222"/>
                <a:gd name="T3" fmla="*/ 172 h 222"/>
                <a:gd name="T4" fmla="*/ 207 w 222"/>
                <a:gd name="T5" fmla="*/ 162 h 222"/>
                <a:gd name="T6" fmla="*/ 213 w 222"/>
                <a:gd name="T7" fmla="*/ 153 h 222"/>
                <a:gd name="T8" fmla="*/ 216 w 222"/>
                <a:gd name="T9" fmla="*/ 142 h 222"/>
                <a:gd name="T10" fmla="*/ 216 w 222"/>
                <a:gd name="T11" fmla="*/ 138 h 222"/>
                <a:gd name="T12" fmla="*/ 217 w 222"/>
                <a:gd name="T13" fmla="*/ 136 h 222"/>
                <a:gd name="T14" fmla="*/ 219 w 222"/>
                <a:gd name="T15" fmla="*/ 132 h 222"/>
                <a:gd name="T16" fmla="*/ 220 w 222"/>
                <a:gd name="T17" fmla="*/ 121 h 222"/>
                <a:gd name="T18" fmla="*/ 220 w 222"/>
                <a:gd name="T19" fmla="*/ 115 h 222"/>
                <a:gd name="T20" fmla="*/ 222 w 222"/>
                <a:gd name="T21" fmla="*/ 111 h 222"/>
                <a:gd name="T22" fmla="*/ 219 w 222"/>
                <a:gd name="T23" fmla="*/ 87 h 222"/>
                <a:gd name="T24" fmla="*/ 213 w 222"/>
                <a:gd name="T25" fmla="*/ 67 h 222"/>
                <a:gd name="T26" fmla="*/ 203 w 222"/>
                <a:gd name="T27" fmla="*/ 49 h 222"/>
                <a:gd name="T28" fmla="*/ 189 w 222"/>
                <a:gd name="T29" fmla="*/ 33 h 222"/>
                <a:gd name="T30" fmla="*/ 172 w 222"/>
                <a:gd name="T31" fmla="*/ 17 h 222"/>
                <a:gd name="T32" fmla="*/ 153 w 222"/>
                <a:gd name="T33" fmla="*/ 7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7 w 222"/>
                <a:gd name="T41" fmla="*/ 1 h 222"/>
                <a:gd name="T42" fmla="*/ 67 w 222"/>
                <a:gd name="T43" fmla="*/ 7 h 222"/>
                <a:gd name="T44" fmla="*/ 48 w 222"/>
                <a:gd name="T45" fmla="*/ 17 h 222"/>
                <a:gd name="T46" fmla="*/ 32 w 222"/>
                <a:gd name="T47" fmla="*/ 33 h 222"/>
                <a:gd name="T48" fmla="*/ 16 w 222"/>
                <a:gd name="T49" fmla="*/ 49 h 222"/>
                <a:gd name="T50" fmla="*/ 7 w 222"/>
                <a:gd name="T51" fmla="*/ 67 h 222"/>
                <a:gd name="T52" fmla="*/ 1 w 222"/>
                <a:gd name="T53" fmla="*/ 87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7 w 222"/>
                <a:gd name="T61" fmla="*/ 153 h 222"/>
                <a:gd name="T62" fmla="*/ 11 w 222"/>
                <a:gd name="T63" fmla="*/ 162 h 222"/>
                <a:gd name="T64" fmla="*/ 16 w 222"/>
                <a:gd name="T65" fmla="*/ 172 h 222"/>
                <a:gd name="T66" fmla="*/ 32 w 222"/>
                <a:gd name="T67" fmla="*/ 190 h 222"/>
                <a:gd name="T68" fmla="*/ 48 w 222"/>
                <a:gd name="T69" fmla="*/ 203 h 222"/>
                <a:gd name="T70" fmla="*/ 67 w 222"/>
                <a:gd name="T71" fmla="*/ 213 h 222"/>
                <a:gd name="T72" fmla="*/ 87 w 222"/>
                <a:gd name="T73" fmla="*/ 220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6 w 222"/>
                <a:gd name="T83" fmla="*/ 217 h 222"/>
                <a:gd name="T84" fmla="*/ 138 w 222"/>
                <a:gd name="T85" fmla="*/ 216 h 222"/>
                <a:gd name="T86" fmla="*/ 142 w 222"/>
                <a:gd name="T87" fmla="*/ 216 h 222"/>
                <a:gd name="T88" fmla="*/ 153 w 222"/>
                <a:gd name="T89" fmla="*/ 213 h 222"/>
                <a:gd name="T90" fmla="*/ 162 w 222"/>
                <a:gd name="T91" fmla="*/ 207 h 222"/>
                <a:gd name="T92" fmla="*/ 172 w 222"/>
                <a:gd name="T93" fmla="*/ 203 h 222"/>
                <a:gd name="T94" fmla="*/ 189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89" y="190"/>
                  </a:move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8"/>
                  </a:lnTo>
                  <a:lnTo>
                    <a:pt x="217" y="136"/>
                  </a:lnTo>
                  <a:lnTo>
                    <a:pt x="219" y="132"/>
                  </a:lnTo>
                  <a:lnTo>
                    <a:pt x="220" y="121"/>
                  </a:lnTo>
                  <a:lnTo>
                    <a:pt x="220" y="115"/>
                  </a:lnTo>
                  <a:lnTo>
                    <a:pt x="222" y="111"/>
                  </a:lnTo>
                  <a:lnTo>
                    <a:pt x="219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89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7"/>
                  </a:lnTo>
                  <a:lnTo>
                    <a:pt x="48" y="17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7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7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8" y="203"/>
                  </a:lnTo>
                  <a:lnTo>
                    <a:pt x="67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7"/>
                  </a:lnTo>
                  <a:lnTo>
                    <a:pt x="138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89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7" name="Freeform 110">
              <a:extLst>
                <a:ext uri="{FF2B5EF4-FFF2-40B4-BE49-F238E27FC236}">
                  <a16:creationId xmlns:a16="http://schemas.microsoft.com/office/drawing/2014/main" id="{853DFB7C-A7D7-8B54-397F-2FFBBCCB0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1613" y="3754438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8 w 222"/>
                <a:gd name="T5" fmla="*/ 162 h 222"/>
                <a:gd name="T6" fmla="*/ 213 w 222"/>
                <a:gd name="T7" fmla="*/ 153 h 222"/>
                <a:gd name="T8" fmla="*/ 217 w 222"/>
                <a:gd name="T9" fmla="*/ 142 h 222"/>
                <a:gd name="T10" fmla="*/ 217 w 222"/>
                <a:gd name="T11" fmla="*/ 139 h 222"/>
                <a:gd name="T12" fmla="*/ 218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7 h 222"/>
                <a:gd name="T24" fmla="*/ 213 w 222"/>
                <a:gd name="T25" fmla="*/ 67 h 222"/>
                <a:gd name="T26" fmla="*/ 203 w 222"/>
                <a:gd name="T27" fmla="*/ 49 h 222"/>
                <a:gd name="T28" fmla="*/ 190 w 222"/>
                <a:gd name="T29" fmla="*/ 33 h 222"/>
                <a:gd name="T30" fmla="*/ 172 w 222"/>
                <a:gd name="T31" fmla="*/ 17 h 222"/>
                <a:gd name="T32" fmla="*/ 153 w 222"/>
                <a:gd name="T33" fmla="*/ 7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7 h 222"/>
                <a:gd name="T44" fmla="*/ 49 w 222"/>
                <a:gd name="T45" fmla="*/ 17 h 222"/>
                <a:gd name="T46" fmla="*/ 32 w 222"/>
                <a:gd name="T47" fmla="*/ 33 h 222"/>
                <a:gd name="T48" fmla="*/ 17 w 222"/>
                <a:gd name="T49" fmla="*/ 49 h 222"/>
                <a:gd name="T50" fmla="*/ 8 w 222"/>
                <a:gd name="T51" fmla="*/ 67 h 222"/>
                <a:gd name="T52" fmla="*/ 1 w 222"/>
                <a:gd name="T53" fmla="*/ 87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7 w 222"/>
                <a:gd name="T65" fmla="*/ 172 h 222"/>
                <a:gd name="T66" fmla="*/ 32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6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7 w 222"/>
                <a:gd name="T83" fmla="*/ 217 h 222"/>
                <a:gd name="T84" fmla="*/ 139 w 222"/>
                <a:gd name="T85" fmla="*/ 216 h 222"/>
                <a:gd name="T86" fmla="*/ 142 w 222"/>
                <a:gd name="T87" fmla="*/ 216 h 222"/>
                <a:gd name="T88" fmla="*/ 153 w 222"/>
                <a:gd name="T89" fmla="*/ 213 h 222"/>
                <a:gd name="T90" fmla="*/ 162 w 222"/>
                <a:gd name="T91" fmla="*/ 207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8" name="Freeform 111">
              <a:extLst>
                <a:ext uri="{FF2B5EF4-FFF2-40B4-BE49-F238E27FC236}">
                  <a16:creationId xmlns:a16="http://schemas.microsoft.com/office/drawing/2014/main" id="{56D44755-F676-6CA8-174F-BC80AE20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8775" y="3460750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7 w 222"/>
                <a:gd name="T5" fmla="*/ 162 h 222"/>
                <a:gd name="T6" fmla="*/ 213 w 222"/>
                <a:gd name="T7" fmla="*/ 153 h 222"/>
                <a:gd name="T8" fmla="*/ 216 w 222"/>
                <a:gd name="T9" fmla="*/ 142 h 222"/>
                <a:gd name="T10" fmla="*/ 216 w 222"/>
                <a:gd name="T11" fmla="*/ 139 h 222"/>
                <a:gd name="T12" fmla="*/ 217 w 222"/>
                <a:gd name="T13" fmla="*/ 137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8 h 222"/>
                <a:gd name="T24" fmla="*/ 213 w 222"/>
                <a:gd name="T25" fmla="*/ 68 h 222"/>
                <a:gd name="T26" fmla="*/ 203 w 222"/>
                <a:gd name="T27" fmla="*/ 49 h 222"/>
                <a:gd name="T28" fmla="*/ 190 w 222"/>
                <a:gd name="T29" fmla="*/ 33 h 222"/>
                <a:gd name="T30" fmla="*/ 172 w 222"/>
                <a:gd name="T31" fmla="*/ 18 h 222"/>
                <a:gd name="T32" fmla="*/ 153 w 222"/>
                <a:gd name="T33" fmla="*/ 8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8 h 222"/>
                <a:gd name="T44" fmla="*/ 49 w 222"/>
                <a:gd name="T45" fmla="*/ 18 h 222"/>
                <a:gd name="T46" fmla="*/ 32 w 222"/>
                <a:gd name="T47" fmla="*/ 33 h 222"/>
                <a:gd name="T48" fmla="*/ 17 w 222"/>
                <a:gd name="T49" fmla="*/ 49 h 222"/>
                <a:gd name="T50" fmla="*/ 8 w 222"/>
                <a:gd name="T51" fmla="*/ 68 h 222"/>
                <a:gd name="T52" fmla="*/ 1 w 222"/>
                <a:gd name="T53" fmla="*/ 88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7 w 222"/>
                <a:gd name="T65" fmla="*/ 172 h 222"/>
                <a:gd name="T66" fmla="*/ 32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6 w 222"/>
                <a:gd name="T83" fmla="*/ 218 h 222"/>
                <a:gd name="T84" fmla="*/ 139 w 222"/>
                <a:gd name="T85" fmla="*/ 217 h 222"/>
                <a:gd name="T86" fmla="*/ 142 w 222"/>
                <a:gd name="T87" fmla="*/ 217 h 222"/>
                <a:gd name="T88" fmla="*/ 153 w 222"/>
                <a:gd name="T89" fmla="*/ 213 h 222"/>
                <a:gd name="T90" fmla="*/ 162 w 222"/>
                <a:gd name="T91" fmla="*/ 208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9" name="Freeform 112">
              <a:extLst>
                <a:ext uri="{FF2B5EF4-FFF2-40B4-BE49-F238E27FC236}">
                  <a16:creationId xmlns:a16="http://schemas.microsoft.com/office/drawing/2014/main" id="{DC9B48CD-F6D8-431B-8D7F-4D2078A6B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4350" y="3773488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8 w 222"/>
                <a:gd name="T5" fmla="*/ 162 h 222"/>
                <a:gd name="T6" fmla="*/ 213 w 222"/>
                <a:gd name="T7" fmla="*/ 153 h 222"/>
                <a:gd name="T8" fmla="*/ 217 w 222"/>
                <a:gd name="T9" fmla="*/ 142 h 222"/>
                <a:gd name="T10" fmla="*/ 217 w 222"/>
                <a:gd name="T11" fmla="*/ 139 h 222"/>
                <a:gd name="T12" fmla="*/ 218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8 h 222"/>
                <a:gd name="T24" fmla="*/ 213 w 222"/>
                <a:gd name="T25" fmla="*/ 68 h 222"/>
                <a:gd name="T26" fmla="*/ 203 w 222"/>
                <a:gd name="T27" fmla="*/ 49 h 222"/>
                <a:gd name="T28" fmla="*/ 190 w 222"/>
                <a:gd name="T29" fmla="*/ 33 h 222"/>
                <a:gd name="T30" fmla="*/ 172 w 222"/>
                <a:gd name="T31" fmla="*/ 18 h 222"/>
                <a:gd name="T32" fmla="*/ 153 w 222"/>
                <a:gd name="T33" fmla="*/ 8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8 h 222"/>
                <a:gd name="T44" fmla="*/ 49 w 222"/>
                <a:gd name="T45" fmla="*/ 18 h 222"/>
                <a:gd name="T46" fmla="*/ 32 w 222"/>
                <a:gd name="T47" fmla="*/ 33 h 222"/>
                <a:gd name="T48" fmla="*/ 17 w 222"/>
                <a:gd name="T49" fmla="*/ 49 h 222"/>
                <a:gd name="T50" fmla="*/ 8 w 222"/>
                <a:gd name="T51" fmla="*/ 68 h 222"/>
                <a:gd name="T52" fmla="*/ 1 w 222"/>
                <a:gd name="T53" fmla="*/ 88 h 222"/>
                <a:gd name="T54" fmla="*/ 0 w 222"/>
                <a:gd name="T55" fmla="*/ 111 h 222"/>
                <a:gd name="T56" fmla="*/ 1 w 222"/>
                <a:gd name="T57" fmla="*/ 132 h 222"/>
                <a:gd name="T58" fmla="*/ 4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7 w 222"/>
                <a:gd name="T65" fmla="*/ 172 h 222"/>
                <a:gd name="T66" fmla="*/ 32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6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7 w 222"/>
                <a:gd name="T83" fmla="*/ 218 h 222"/>
                <a:gd name="T84" fmla="*/ 139 w 222"/>
                <a:gd name="T85" fmla="*/ 216 h 222"/>
                <a:gd name="T86" fmla="*/ 142 w 222"/>
                <a:gd name="T87" fmla="*/ 216 h 222"/>
                <a:gd name="T88" fmla="*/ 153 w 222"/>
                <a:gd name="T89" fmla="*/ 213 h 222"/>
                <a:gd name="T90" fmla="*/ 162 w 222"/>
                <a:gd name="T91" fmla="*/ 208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8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0" name="Freeform 113">
              <a:extLst>
                <a:ext uri="{FF2B5EF4-FFF2-40B4-BE49-F238E27FC236}">
                  <a16:creationId xmlns:a16="http://schemas.microsoft.com/office/drawing/2014/main" id="{E0387C03-E12C-5DC9-E53C-02292AC3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338" y="3549650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7 w 222"/>
                <a:gd name="T5" fmla="*/ 162 h 222"/>
                <a:gd name="T6" fmla="*/ 213 w 222"/>
                <a:gd name="T7" fmla="*/ 153 h 222"/>
                <a:gd name="T8" fmla="*/ 216 w 222"/>
                <a:gd name="T9" fmla="*/ 142 h 222"/>
                <a:gd name="T10" fmla="*/ 216 w 222"/>
                <a:gd name="T11" fmla="*/ 139 h 222"/>
                <a:gd name="T12" fmla="*/ 217 w 222"/>
                <a:gd name="T13" fmla="*/ 137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6 h 222"/>
                <a:gd name="T20" fmla="*/ 222 w 222"/>
                <a:gd name="T21" fmla="*/ 111 h 222"/>
                <a:gd name="T22" fmla="*/ 220 w 222"/>
                <a:gd name="T23" fmla="*/ 88 h 222"/>
                <a:gd name="T24" fmla="*/ 213 w 222"/>
                <a:gd name="T25" fmla="*/ 68 h 222"/>
                <a:gd name="T26" fmla="*/ 203 w 222"/>
                <a:gd name="T27" fmla="*/ 49 h 222"/>
                <a:gd name="T28" fmla="*/ 190 w 222"/>
                <a:gd name="T29" fmla="*/ 34 h 222"/>
                <a:gd name="T30" fmla="*/ 172 w 222"/>
                <a:gd name="T31" fmla="*/ 18 h 222"/>
                <a:gd name="T32" fmla="*/ 153 w 222"/>
                <a:gd name="T33" fmla="*/ 8 h 222"/>
                <a:gd name="T34" fmla="*/ 142 w 222"/>
                <a:gd name="T35" fmla="*/ 4 h 222"/>
                <a:gd name="T36" fmla="*/ 132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8 h 222"/>
                <a:gd name="T44" fmla="*/ 49 w 222"/>
                <a:gd name="T45" fmla="*/ 18 h 222"/>
                <a:gd name="T46" fmla="*/ 32 w 222"/>
                <a:gd name="T47" fmla="*/ 34 h 222"/>
                <a:gd name="T48" fmla="*/ 17 w 222"/>
                <a:gd name="T49" fmla="*/ 49 h 222"/>
                <a:gd name="T50" fmla="*/ 8 w 222"/>
                <a:gd name="T51" fmla="*/ 68 h 222"/>
                <a:gd name="T52" fmla="*/ 1 w 222"/>
                <a:gd name="T53" fmla="*/ 88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7 w 222"/>
                <a:gd name="T65" fmla="*/ 172 h 222"/>
                <a:gd name="T66" fmla="*/ 32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6 w 222"/>
                <a:gd name="T83" fmla="*/ 218 h 222"/>
                <a:gd name="T84" fmla="*/ 139 w 222"/>
                <a:gd name="T85" fmla="*/ 217 h 222"/>
                <a:gd name="T86" fmla="*/ 142 w 222"/>
                <a:gd name="T87" fmla="*/ 217 h 222"/>
                <a:gd name="T88" fmla="*/ 153 w 222"/>
                <a:gd name="T89" fmla="*/ 213 h 222"/>
                <a:gd name="T90" fmla="*/ 162 w 222"/>
                <a:gd name="T91" fmla="*/ 208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9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1" name="Freeform 114">
              <a:extLst>
                <a:ext uri="{FF2B5EF4-FFF2-40B4-BE49-F238E27FC236}">
                  <a16:creationId xmlns:a16="http://schemas.microsoft.com/office/drawing/2014/main" id="{B8CDED30-CE28-DABB-EC2B-B13A841F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0" y="3306763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7 w 222"/>
                <a:gd name="T5" fmla="*/ 162 h 222"/>
                <a:gd name="T6" fmla="*/ 213 w 222"/>
                <a:gd name="T7" fmla="*/ 153 h 222"/>
                <a:gd name="T8" fmla="*/ 216 w 222"/>
                <a:gd name="T9" fmla="*/ 142 h 222"/>
                <a:gd name="T10" fmla="*/ 216 w 222"/>
                <a:gd name="T11" fmla="*/ 139 h 222"/>
                <a:gd name="T12" fmla="*/ 217 w 222"/>
                <a:gd name="T13" fmla="*/ 136 h 222"/>
                <a:gd name="T14" fmla="*/ 219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19 w 222"/>
                <a:gd name="T23" fmla="*/ 88 h 222"/>
                <a:gd name="T24" fmla="*/ 213 w 222"/>
                <a:gd name="T25" fmla="*/ 68 h 222"/>
                <a:gd name="T26" fmla="*/ 203 w 222"/>
                <a:gd name="T27" fmla="*/ 49 h 222"/>
                <a:gd name="T28" fmla="*/ 190 w 222"/>
                <a:gd name="T29" fmla="*/ 33 h 222"/>
                <a:gd name="T30" fmla="*/ 172 w 222"/>
                <a:gd name="T31" fmla="*/ 18 h 222"/>
                <a:gd name="T32" fmla="*/ 153 w 222"/>
                <a:gd name="T33" fmla="*/ 8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7 w 222"/>
                <a:gd name="T41" fmla="*/ 1 h 222"/>
                <a:gd name="T42" fmla="*/ 67 w 222"/>
                <a:gd name="T43" fmla="*/ 8 h 222"/>
                <a:gd name="T44" fmla="*/ 49 w 222"/>
                <a:gd name="T45" fmla="*/ 18 h 222"/>
                <a:gd name="T46" fmla="*/ 32 w 222"/>
                <a:gd name="T47" fmla="*/ 33 h 222"/>
                <a:gd name="T48" fmla="*/ 16 w 222"/>
                <a:gd name="T49" fmla="*/ 49 h 222"/>
                <a:gd name="T50" fmla="*/ 7 w 222"/>
                <a:gd name="T51" fmla="*/ 68 h 222"/>
                <a:gd name="T52" fmla="*/ 1 w 222"/>
                <a:gd name="T53" fmla="*/ 88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7 w 222"/>
                <a:gd name="T61" fmla="*/ 153 h 222"/>
                <a:gd name="T62" fmla="*/ 11 w 222"/>
                <a:gd name="T63" fmla="*/ 162 h 222"/>
                <a:gd name="T64" fmla="*/ 16 w 222"/>
                <a:gd name="T65" fmla="*/ 172 h 222"/>
                <a:gd name="T66" fmla="*/ 32 w 222"/>
                <a:gd name="T67" fmla="*/ 190 h 222"/>
                <a:gd name="T68" fmla="*/ 49 w 222"/>
                <a:gd name="T69" fmla="*/ 203 h 222"/>
                <a:gd name="T70" fmla="*/ 67 w 222"/>
                <a:gd name="T71" fmla="*/ 213 h 222"/>
                <a:gd name="T72" fmla="*/ 87 w 222"/>
                <a:gd name="T73" fmla="*/ 220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6 w 222"/>
                <a:gd name="T83" fmla="*/ 218 h 222"/>
                <a:gd name="T84" fmla="*/ 138 w 222"/>
                <a:gd name="T85" fmla="*/ 216 h 222"/>
                <a:gd name="T86" fmla="*/ 142 w 222"/>
                <a:gd name="T87" fmla="*/ 216 h 222"/>
                <a:gd name="T88" fmla="*/ 153 w 222"/>
                <a:gd name="T89" fmla="*/ 213 h 222"/>
                <a:gd name="T90" fmla="*/ 162 w 222"/>
                <a:gd name="T91" fmla="*/ 208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6"/>
                  </a:lnTo>
                  <a:lnTo>
                    <a:pt x="219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7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7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2" name="Freeform 115">
              <a:extLst>
                <a:ext uri="{FF2B5EF4-FFF2-40B4-BE49-F238E27FC236}">
                  <a16:creationId xmlns:a16="http://schemas.microsoft.com/office/drawing/2014/main" id="{CD5CD3E0-0F96-68EF-9019-B00FD877F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5400" y="3405188"/>
              <a:ext cx="58738" cy="58737"/>
            </a:xfrm>
            <a:custGeom>
              <a:avLst/>
              <a:gdLst>
                <a:gd name="T0" fmla="*/ 189 w 222"/>
                <a:gd name="T1" fmla="*/ 190 h 222"/>
                <a:gd name="T2" fmla="*/ 203 w 222"/>
                <a:gd name="T3" fmla="*/ 172 h 222"/>
                <a:gd name="T4" fmla="*/ 207 w 222"/>
                <a:gd name="T5" fmla="*/ 162 h 222"/>
                <a:gd name="T6" fmla="*/ 213 w 222"/>
                <a:gd name="T7" fmla="*/ 153 h 222"/>
                <a:gd name="T8" fmla="*/ 216 w 222"/>
                <a:gd name="T9" fmla="*/ 142 h 222"/>
                <a:gd name="T10" fmla="*/ 216 w 222"/>
                <a:gd name="T11" fmla="*/ 139 h 222"/>
                <a:gd name="T12" fmla="*/ 217 w 222"/>
                <a:gd name="T13" fmla="*/ 137 h 222"/>
                <a:gd name="T14" fmla="*/ 219 w 222"/>
                <a:gd name="T15" fmla="*/ 132 h 222"/>
                <a:gd name="T16" fmla="*/ 220 w 222"/>
                <a:gd name="T17" fmla="*/ 121 h 222"/>
                <a:gd name="T18" fmla="*/ 220 w 222"/>
                <a:gd name="T19" fmla="*/ 115 h 222"/>
                <a:gd name="T20" fmla="*/ 222 w 222"/>
                <a:gd name="T21" fmla="*/ 111 h 222"/>
                <a:gd name="T22" fmla="*/ 219 w 222"/>
                <a:gd name="T23" fmla="*/ 88 h 222"/>
                <a:gd name="T24" fmla="*/ 213 w 222"/>
                <a:gd name="T25" fmla="*/ 68 h 222"/>
                <a:gd name="T26" fmla="*/ 203 w 222"/>
                <a:gd name="T27" fmla="*/ 49 h 222"/>
                <a:gd name="T28" fmla="*/ 189 w 222"/>
                <a:gd name="T29" fmla="*/ 33 h 222"/>
                <a:gd name="T30" fmla="*/ 172 w 222"/>
                <a:gd name="T31" fmla="*/ 18 h 222"/>
                <a:gd name="T32" fmla="*/ 153 w 222"/>
                <a:gd name="T33" fmla="*/ 8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7 w 222"/>
                <a:gd name="T41" fmla="*/ 1 h 222"/>
                <a:gd name="T42" fmla="*/ 67 w 222"/>
                <a:gd name="T43" fmla="*/ 8 h 222"/>
                <a:gd name="T44" fmla="*/ 48 w 222"/>
                <a:gd name="T45" fmla="*/ 18 h 222"/>
                <a:gd name="T46" fmla="*/ 32 w 222"/>
                <a:gd name="T47" fmla="*/ 33 h 222"/>
                <a:gd name="T48" fmla="*/ 16 w 222"/>
                <a:gd name="T49" fmla="*/ 49 h 222"/>
                <a:gd name="T50" fmla="*/ 7 w 222"/>
                <a:gd name="T51" fmla="*/ 68 h 222"/>
                <a:gd name="T52" fmla="*/ 1 w 222"/>
                <a:gd name="T53" fmla="*/ 88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7 w 222"/>
                <a:gd name="T61" fmla="*/ 153 h 222"/>
                <a:gd name="T62" fmla="*/ 11 w 222"/>
                <a:gd name="T63" fmla="*/ 162 h 222"/>
                <a:gd name="T64" fmla="*/ 16 w 222"/>
                <a:gd name="T65" fmla="*/ 172 h 222"/>
                <a:gd name="T66" fmla="*/ 32 w 222"/>
                <a:gd name="T67" fmla="*/ 190 h 222"/>
                <a:gd name="T68" fmla="*/ 48 w 222"/>
                <a:gd name="T69" fmla="*/ 203 h 222"/>
                <a:gd name="T70" fmla="*/ 67 w 222"/>
                <a:gd name="T71" fmla="*/ 213 h 222"/>
                <a:gd name="T72" fmla="*/ 87 w 222"/>
                <a:gd name="T73" fmla="*/ 220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6 w 222"/>
                <a:gd name="T83" fmla="*/ 218 h 222"/>
                <a:gd name="T84" fmla="*/ 138 w 222"/>
                <a:gd name="T85" fmla="*/ 217 h 222"/>
                <a:gd name="T86" fmla="*/ 142 w 222"/>
                <a:gd name="T87" fmla="*/ 217 h 222"/>
                <a:gd name="T88" fmla="*/ 153 w 222"/>
                <a:gd name="T89" fmla="*/ 213 h 222"/>
                <a:gd name="T90" fmla="*/ 162 w 222"/>
                <a:gd name="T91" fmla="*/ 208 h 222"/>
                <a:gd name="T92" fmla="*/ 172 w 222"/>
                <a:gd name="T93" fmla="*/ 203 h 222"/>
                <a:gd name="T94" fmla="*/ 189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89" y="190"/>
                  </a:move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19" y="132"/>
                  </a:lnTo>
                  <a:lnTo>
                    <a:pt x="220" y="121"/>
                  </a:lnTo>
                  <a:lnTo>
                    <a:pt x="220" y="115"/>
                  </a:lnTo>
                  <a:lnTo>
                    <a:pt x="222" y="111"/>
                  </a:ln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8"/>
                  </a:lnTo>
                  <a:lnTo>
                    <a:pt x="48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7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8" y="203"/>
                  </a:lnTo>
                  <a:lnTo>
                    <a:pt x="67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7"/>
                  </a:lnTo>
                  <a:lnTo>
                    <a:pt x="142" y="217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89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3" name="Freeform 116">
              <a:extLst>
                <a:ext uri="{FF2B5EF4-FFF2-40B4-BE49-F238E27FC236}">
                  <a16:creationId xmlns:a16="http://schemas.microsoft.com/office/drawing/2014/main" id="{193BB9B3-F7A8-A820-D32D-03D2ECF4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25" y="3189288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8 w 222"/>
                <a:gd name="T5" fmla="*/ 162 h 222"/>
                <a:gd name="T6" fmla="*/ 213 w 222"/>
                <a:gd name="T7" fmla="*/ 153 h 222"/>
                <a:gd name="T8" fmla="*/ 217 w 222"/>
                <a:gd name="T9" fmla="*/ 142 h 222"/>
                <a:gd name="T10" fmla="*/ 217 w 222"/>
                <a:gd name="T11" fmla="*/ 138 h 222"/>
                <a:gd name="T12" fmla="*/ 218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7 h 222"/>
                <a:gd name="T24" fmla="*/ 213 w 222"/>
                <a:gd name="T25" fmla="*/ 67 h 222"/>
                <a:gd name="T26" fmla="*/ 203 w 222"/>
                <a:gd name="T27" fmla="*/ 48 h 222"/>
                <a:gd name="T28" fmla="*/ 190 w 222"/>
                <a:gd name="T29" fmla="*/ 33 h 222"/>
                <a:gd name="T30" fmla="*/ 172 w 222"/>
                <a:gd name="T31" fmla="*/ 17 h 222"/>
                <a:gd name="T32" fmla="*/ 154 w 222"/>
                <a:gd name="T33" fmla="*/ 7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7 h 222"/>
                <a:gd name="T44" fmla="*/ 49 w 222"/>
                <a:gd name="T45" fmla="*/ 17 h 222"/>
                <a:gd name="T46" fmla="*/ 33 w 222"/>
                <a:gd name="T47" fmla="*/ 33 h 222"/>
                <a:gd name="T48" fmla="*/ 17 w 222"/>
                <a:gd name="T49" fmla="*/ 48 h 222"/>
                <a:gd name="T50" fmla="*/ 8 w 222"/>
                <a:gd name="T51" fmla="*/ 67 h 222"/>
                <a:gd name="T52" fmla="*/ 1 w 222"/>
                <a:gd name="T53" fmla="*/ 87 h 222"/>
                <a:gd name="T54" fmla="*/ 0 w 222"/>
                <a:gd name="T55" fmla="*/ 111 h 222"/>
                <a:gd name="T56" fmla="*/ 1 w 222"/>
                <a:gd name="T57" fmla="*/ 132 h 222"/>
                <a:gd name="T58" fmla="*/ 4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7 w 222"/>
                <a:gd name="T65" fmla="*/ 172 h 222"/>
                <a:gd name="T66" fmla="*/ 33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6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7 w 222"/>
                <a:gd name="T83" fmla="*/ 217 h 222"/>
                <a:gd name="T84" fmla="*/ 139 w 222"/>
                <a:gd name="T85" fmla="*/ 216 h 222"/>
                <a:gd name="T86" fmla="*/ 142 w 222"/>
                <a:gd name="T87" fmla="*/ 216 h 222"/>
                <a:gd name="T88" fmla="*/ 154 w 222"/>
                <a:gd name="T89" fmla="*/ 213 h 222"/>
                <a:gd name="T90" fmla="*/ 162 w 222"/>
                <a:gd name="T91" fmla="*/ 207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3" y="67"/>
                  </a:lnTo>
                  <a:lnTo>
                    <a:pt x="203" y="48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4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3" y="33"/>
                  </a:lnTo>
                  <a:lnTo>
                    <a:pt x="17" y="48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4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4" name="Freeform 117">
              <a:extLst>
                <a:ext uri="{FF2B5EF4-FFF2-40B4-BE49-F238E27FC236}">
                  <a16:creationId xmlns:a16="http://schemas.microsoft.com/office/drawing/2014/main" id="{DDCFF5BA-4E34-DD69-F309-6ECFF5A18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5200" y="3340100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8 w 222"/>
                <a:gd name="T5" fmla="*/ 162 h 222"/>
                <a:gd name="T6" fmla="*/ 213 w 222"/>
                <a:gd name="T7" fmla="*/ 153 h 222"/>
                <a:gd name="T8" fmla="*/ 217 w 222"/>
                <a:gd name="T9" fmla="*/ 142 h 222"/>
                <a:gd name="T10" fmla="*/ 217 w 222"/>
                <a:gd name="T11" fmla="*/ 138 h 222"/>
                <a:gd name="T12" fmla="*/ 218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7 h 222"/>
                <a:gd name="T24" fmla="*/ 213 w 222"/>
                <a:gd name="T25" fmla="*/ 67 h 222"/>
                <a:gd name="T26" fmla="*/ 203 w 222"/>
                <a:gd name="T27" fmla="*/ 48 h 222"/>
                <a:gd name="T28" fmla="*/ 190 w 222"/>
                <a:gd name="T29" fmla="*/ 33 h 222"/>
                <a:gd name="T30" fmla="*/ 172 w 222"/>
                <a:gd name="T31" fmla="*/ 17 h 222"/>
                <a:gd name="T32" fmla="*/ 154 w 222"/>
                <a:gd name="T33" fmla="*/ 7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7 h 222"/>
                <a:gd name="T44" fmla="*/ 49 w 222"/>
                <a:gd name="T45" fmla="*/ 17 h 222"/>
                <a:gd name="T46" fmla="*/ 33 w 222"/>
                <a:gd name="T47" fmla="*/ 33 h 222"/>
                <a:gd name="T48" fmla="*/ 17 w 222"/>
                <a:gd name="T49" fmla="*/ 48 h 222"/>
                <a:gd name="T50" fmla="*/ 8 w 222"/>
                <a:gd name="T51" fmla="*/ 67 h 222"/>
                <a:gd name="T52" fmla="*/ 1 w 222"/>
                <a:gd name="T53" fmla="*/ 87 h 222"/>
                <a:gd name="T54" fmla="*/ 0 w 222"/>
                <a:gd name="T55" fmla="*/ 111 h 222"/>
                <a:gd name="T56" fmla="*/ 1 w 222"/>
                <a:gd name="T57" fmla="*/ 132 h 222"/>
                <a:gd name="T58" fmla="*/ 4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7 w 222"/>
                <a:gd name="T65" fmla="*/ 172 h 222"/>
                <a:gd name="T66" fmla="*/ 33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6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7 w 222"/>
                <a:gd name="T83" fmla="*/ 217 h 222"/>
                <a:gd name="T84" fmla="*/ 139 w 222"/>
                <a:gd name="T85" fmla="*/ 216 h 222"/>
                <a:gd name="T86" fmla="*/ 142 w 222"/>
                <a:gd name="T87" fmla="*/ 216 h 222"/>
                <a:gd name="T88" fmla="*/ 154 w 222"/>
                <a:gd name="T89" fmla="*/ 213 h 222"/>
                <a:gd name="T90" fmla="*/ 162 w 222"/>
                <a:gd name="T91" fmla="*/ 207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3" y="67"/>
                  </a:lnTo>
                  <a:lnTo>
                    <a:pt x="203" y="48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4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3" y="33"/>
                  </a:lnTo>
                  <a:lnTo>
                    <a:pt x="17" y="48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4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5" name="Freeform 118">
              <a:extLst>
                <a:ext uri="{FF2B5EF4-FFF2-40B4-BE49-F238E27FC236}">
                  <a16:creationId xmlns:a16="http://schemas.microsoft.com/office/drawing/2014/main" id="{61D76906-A792-9388-F45D-01E18794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1925" y="3217863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8 w 222"/>
                <a:gd name="T5" fmla="*/ 162 h 222"/>
                <a:gd name="T6" fmla="*/ 213 w 222"/>
                <a:gd name="T7" fmla="*/ 153 h 222"/>
                <a:gd name="T8" fmla="*/ 217 w 222"/>
                <a:gd name="T9" fmla="*/ 142 h 222"/>
                <a:gd name="T10" fmla="*/ 217 w 222"/>
                <a:gd name="T11" fmla="*/ 138 h 222"/>
                <a:gd name="T12" fmla="*/ 218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7 h 222"/>
                <a:gd name="T24" fmla="*/ 213 w 222"/>
                <a:gd name="T25" fmla="*/ 67 h 222"/>
                <a:gd name="T26" fmla="*/ 203 w 222"/>
                <a:gd name="T27" fmla="*/ 49 h 222"/>
                <a:gd name="T28" fmla="*/ 190 w 222"/>
                <a:gd name="T29" fmla="*/ 33 h 222"/>
                <a:gd name="T30" fmla="*/ 172 w 222"/>
                <a:gd name="T31" fmla="*/ 17 h 222"/>
                <a:gd name="T32" fmla="*/ 154 w 222"/>
                <a:gd name="T33" fmla="*/ 7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7 h 222"/>
                <a:gd name="T44" fmla="*/ 49 w 222"/>
                <a:gd name="T45" fmla="*/ 17 h 222"/>
                <a:gd name="T46" fmla="*/ 33 w 222"/>
                <a:gd name="T47" fmla="*/ 33 h 222"/>
                <a:gd name="T48" fmla="*/ 17 w 222"/>
                <a:gd name="T49" fmla="*/ 49 h 222"/>
                <a:gd name="T50" fmla="*/ 8 w 222"/>
                <a:gd name="T51" fmla="*/ 67 h 222"/>
                <a:gd name="T52" fmla="*/ 1 w 222"/>
                <a:gd name="T53" fmla="*/ 87 h 222"/>
                <a:gd name="T54" fmla="*/ 0 w 222"/>
                <a:gd name="T55" fmla="*/ 111 h 222"/>
                <a:gd name="T56" fmla="*/ 1 w 222"/>
                <a:gd name="T57" fmla="*/ 132 h 222"/>
                <a:gd name="T58" fmla="*/ 4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7 w 222"/>
                <a:gd name="T65" fmla="*/ 172 h 222"/>
                <a:gd name="T66" fmla="*/ 33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6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7 w 222"/>
                <a:gd name="T83" fmla="*/ 217 h 222"/>
                <a:gd name="T84" fmla="*/ 139 w 222"/>
                <a:gd name="T85" fmla="*/ 216 h 222"/>
                <a:gd name="T86" fmla="*/ 142 w 222"/>
                <a:gd name="T87" fmla="*/ 216 h 222"/>
                <a:gd name="T88" fmla="*/ 154 w 222"/>
                <a:gd name="T89" fmla="*/ 213 h 222"/>
                <a:gd name="T90" fmla="*/ 162 w 222"/>
                <a:gd name="T91" fmla="*/ 207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8" y="162"/>
                  </a:lnTo>
                  <a:lnTo>
                    <a:pt x="213" y="153"/>
                  </a:lnTo>
                  <a:lnTo>
                    <a:pt x="217" y="142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3" y="67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4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3" y="33"/>
                  </a:lnTo>
                  <a:lnTo>
                    <a:pt x="17" y="49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4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6" name="Freeform 119">
              <a:extLst>
                <a:ext uri="{FF2B5EF4-FFF2-40B4-BE49-F238E27FC236}">
                  <a16:creationId xmlns:a16="http://schemas.microsoft.com/office/drawing/2014/main" id="{12CA1CC3-229F-4473-1EF4-3E7AAA3AE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0238" y="3097213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4 w 222"/>
                <a:gd name="T3" fmla="*/ 172 h 222"/>
                <a:gd name="T4" fmla="*/ 208 w 222"/>
                <a:gd name="T5" fmla="*/ 162 h 222"/>
                <a:gd name="T6" fmla="*/ 214 w 222"/>
                <a:gd name="T7" fmla="*/ 153 h 222"/>
                <a:gd name="T8" fmla="*/ 217 w 222"/>
                <a:gd name="T9" fmla="*/ 142 h 222"/>
                <a:gd name="T10" fmla="*/ 217 w 222"/>
                <a:gd name="T11" fmla="*/ 139 h 222"/>
                <a:gd name="T12" fmla="*/ 218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7 h 222"/>
                <a:gd name="T24" fmla="*/ 214 w 222"/>
                <a:gd name="T25" fmla="*/ 67 h 222"/>
                <a:gd name="T26" fmla="*/ 204 w 222"/>
                <a:gd name="T27" fmla="*/ 49 h 222"/>
                <a:gd name="T28" fmla="*/ 190 w 222"/>
                <a:gd name="T29" fmla="*/ 33 h 222"/>
                <a:gd name="T30" fmla="*/ 173 w 222"/>
                <a:gd name="T31" fmla="*/ 17 h 222"/>
                <a:gd name="T32" fmla="*/ 154 w 222"/>
                <a:gd name="T33" fmla="*/ 7 h 222"/>
                <a:gd name="T34" fmla="*/ 143 w 222"/>
                <a:gd name="T35" fmla="*/ 3 h 222"/>
                <a:gd name="T36" fmla="*/ 133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7 h 222"/>
                <a:gd name="T44" fmla="*/ 49 w 222"/>
                <a:gd name="T45" fmla="*/ 17 h 222"/>
                <a:gd name="T46" fmla="*/ 33 w 222"/>
                <a:gd name="T47" fmla="*/ 33 h 222"/>
                <a:gd name="T48" fmla="*/ 17 w 222"/>
                <a:gd name="T49" fmla="*/ 49 h 222"/>
                <a:gd name="T50" fmla="*/ 8 w 222"/>
                <a:gd name="T51" fmla="*/ 67 h 222"/>
                <a:gd name="T52" fmla="*/ 2 w 222"/>
                <a:gd name="T53" fmla="*/ 87 h 222"/>
                <a:gd name="T54" fmla="*/ 0 w 222"/>
                <a:gd name="T55" fmla="*/ 111 h 222"/>
                <a:gd name="T56" fmla="*/ 2 w 222"/>
                <a:gd name="T57" fmla="*/ 132 h 222"/>
                <a:gd name="T58" fmla="*/ 4 w 222"/>
                <a:gd name="T59" fmla="*/ 142 h 222"/>
                <a:gd name="T60" fmla="*/ 8 w 222"/>
                <a:gd name="T61" fmla="*/ 153 h 222"/>
                <a:gd name="T62" fmla="*/ 12 w 222"/>
                <a:gd name="T63" fmla="*/ 162 h 222"/>
                <a:gd name="T64" fmla="*/ 17 w 222"/>
                <a:gd name="T65" fmla="*/ 172 h 222"/>
                <a:gd name="T66" fmla="*/ 33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6 w 222"/>
                <a:gd name="T77" fmla="*/ 221 h 222"/>
                <a:gd name="T78" fmla="*/ 121 w 222"/>
                <a:gd name="T79" fmla="*/ 221 h 222"/>
                <a:gd name="T80" fmla="*/ 133 w 222"/>
                <a:gd name="T81" fmla="*/ 220 h 222"/>
                <a:gd name="T82" fmla="*/ 137 w 222"/>
                <a:gd name="T83" fmla="*/ 217 h 222"/>
                <a:gd name="T84" fmla="*/ 139 w 222"/>
                <a:gd name="T85" fmla="*/ 216 h 222"/>
                <a:gd name="T86" fmla="*/ 143 w 222"/>
                <a:gd name="T87" fmla="*/ 216 h 222"/>
                <a:gd name="T88" fmla="*/ 154 w 222"/>
                <a:gd name="T89" fmla="*/ 213 h 222"/>
                <a:gd name="T90" fmla="*/ 163 w 222"/>
                <a:gd name="T91" fmla="*/ 207 h 222"/>
                <a:gd name="T92" fmla="*/ 173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4" y="172"/>
                  </a:lnTo>
                  <a:lnTo>
                    <a:pt x="208" y="162"/>
                  </a:lnTo>
                  <a:lnTo>
                    <a:pt x="214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4" y="67"/>
                  </a:lnTo>
                  <a:lnTo>
                    <a:pt x="204" y="49"/>
                  </a:lnTo>
                  <a:lnTo>
                    <a:pt x="190" y="33"/>
                  </a:lnTo>
                  <a:lnTo>
                    <a:pt x="173" y="17"/>
                  </a:lnTo>
                  <a:lnTo>
                    <a:pt x="154" y="7"/>
                  </a:lnTo>
                  <a:lnTo>
                    <a:pt x="143" y="3"/>
                  </a:lnTo>
                  <a:lnTo>
                    <a:pt x="133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7"/>
                  </a:lnTo>
                  <a:lnTo>
                    <a:pt x="49" y="17"/>
                  </a:lnTo>
                  <a:lnTo>
                    <a:pt x="33" y="33"/>
                  </a:lnTo>
                  <a:lnTo>
                    <a:pt x="17" y="49"/>
                  </a:lnTo>
                  <a:lnTo>
                    <a:pt x="8" y="67"/>
                  </a:lnTo>
                  <a:lnTo>
                    <a:pt x="2" y="87"/>
                  </a:lnTo>
                  <a:lnTo>
                    <a:pt x="0" y="111"/>
                  </a:lnTo>
                  <a:lnTo>
                    <a:pt x="2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2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3" y="220"/>
                  </a:lnTo>
                  <a:lnTo>
                    <a:pt x="137" y="217"/>
                  </a:lnTo>
                  <a:lnTo>
                    <a:pt x="139" y="216"/>
                  </a:lnTo>
                  <a:lnTo>
                    <a:pt x="143" y="216"/>
                  </a:lnTo>
                  <a:lnTo>
                    <a:pt x="154" y="213"/>
                  </a:lnTo>
                  <a:lnTo>
                    <a:pt x="163" y="207"/>
                  </a:lnTo>
                  <a:lnTo>
                    <a:pt x="173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7" name="Freeform 120">
              <a:extLst>
                <a:ext uri="{FF2B5EF4-FFF2-40B4-BE49-F238E27FC236}">
                  <a16:creationId xmlns:a16="http://schemas.microsoft.com/office/drawing/2014/main" id="{E4B65F7F-CA7B-1997-D1ED-E6E72C3D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8550" y="3113088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7 w 222"/>
                <a:gd name="T5" fmla="*/ 162 h 222"/>
                <a:gd name="T6" fmla="*/ 213 w 222"/>
                <a:gd name="T7" fmla="*/ 153 h 222"/>
                <a:gd name="T8" fmla="*/ 216 w 222"/>
                <a:gd name="T9" fmla="*/ 142 h 222"/>
                <a:gd name="T10" fmla="*/ 216 w 222"/>
                <a:gd name="T11" fmla="*/ 139 h 222"/>
                <a:gd name="T12" fmla="*/ 217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8 h 222"/>
                <a:gd name="T24" fmla="*/ 213 w 222"/>
                <a:gd name="T25" fmla="*/ 68 h 222"/>
                <a:gd name="T26" fmla="*/ 203 w 222"/>
                <a:gd name="T27" fmla="*/ 49 h 222"/>
                <a:gd name="T28" fmla="*/ 190 w 222"/>
                <a:gd name="T29" fmla="*/ 33 h 222"/>
                <a:gd name="T30" fmla="*/ 172 w 222"/>
                <a:gd name="T31" fmla="*/ 18 h 222"/>
                <a:gd name="T32" fmla="*/ 153 w 222"/>
                <a:gd name="T33" fmla="*/ 8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7 w 222"/>
                <a:gd name="T41" fmla="*/ 1 h 222"/>
                <a:gd name="T42" fmla="*/ 67 w 222"/>
                <a:gd name="T43" fmla="*/ 8 h 222"/>
                <a:gd name="T44" fmla="*/ 49 w 222"/>
                <a:gd name="T45" fmla="*/ 18 h 222"/>
                <a:gd name="T46" fmla="*/ 32 w 222"/>
                <a:gd name="T47" fmla="*/ 33 h 222"/>
                <a:gd name="T48" fmla="*/ 16 w 222"/>
                <a:gd name="T49" fmla="*/ 49 h 222"/>
                <a:gd name="T50" fmla="*/ 8 w 222"/>
                <a:gd name="T51" fmla="*/ 68 h 222"/>
                <a:gd name="T52" fmla="*/ 1 w 222"/>
                <a:gd name="T53" fmla="*/ 88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6 w 222"/>
                <a:gd name="T65" fmla="*/ 172 h 222"/>
                <a:gd name="T66" fmla="*/ 32 w 222"/>
                <a:gd name="T67" fmla="*/ 190 h 222"/>
                <a:gd name="T68" fmla="*/ 49 w 222"/>
                <a:gd name="T69" fmla="*/ 203 h 222"/>
                <a:gd name="T70" fmla="*/ 67 w 222"/>
                <a:gd name="T71" fmla="*/ 213 h 222"/>
                <a:gd name="T72" fmla="*/ 87 w 222"/>
                <a:gd name="T73" fmla="*/ 220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6 w 222"/>
                <a:gd name="T83" fmla="*/ 217 h 222"/>
                <a:gd name="T84" fmla="*/ 139 w 222"/>
                <a:gd name="T85" fmla="*/ 216 h 222"/>
                <a:gd name="T86" fmla="*/ 142 w 222"/>
                <a:gd name="T87" fmla="*/ 216 h 222"/>
                <a:gd name="T88" fmla="*/ 153 w 222"/>
                <a:gd name="T89" fmla="*/ 213 h 222"/>
                <a:gd name="T90" fmla="*/ 162 w 222"/>
                <a:gd name="T91" fmla="*/ 208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9"/>
                  </a:lnTo>
                  <a:lnTo>
                    <a:pt x="217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8"/>
                  </a:lnTo>
                  <a:lnTo>
                    <a:pt x="49" y="18"/>
                  </a:lnTo>
                  <a:lnTo>
                    <a:pt x="32" y="33"/>
                  </a:lnTo>
                  <a:lnTo>
                    <a:pt x="16" y="49"/>
                  </a:lnTo>
                  <a:lnTo>
                    <a:pt x="8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7" y="213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8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8" name="Freeform 121">
              <a:extLst>
                <a:ext uri="{FF2B5EF4-FFF2-40B4-BE49-F238E27FC236}">
                  <a16:creationId xmlns:a16="http://schemas.microsoft.com/office/drawing/2014/main" id="{FDA897AD-D67A-7C65-0AEF-12DA987DB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8450" y="3032125"/>
              <a:ext cx="58738" cy="58737"/>
            </a:xfrm>
            <a:custGeom>
              <a:avLst/>
              <a:gdLst>
                <a:gd name="T0" fmla="*/ 189 w 222"/>
                <a:gd name="T1" fmla="*/ 190 h 222"/>
                <a:gd name="T2" fmla="*/ 203 w 222"/>
                <a:gd name="T3" fmla="*/ 173 h 222"/>
                <a:gd name="T4" fmla="*/ 207 w 222"/>
                <a:gd name="T5" fmla="*/ 163 h 222"/>
                <a:gd name="T6" fmla="*/ 213 w 222"/>
                <a:gd name="T7" fmla="*/ 154 h 222"/>
                <a:gd name="T8" fmla="*/ 216 w 222"/>
                <a:gd name="T9" fmla="*/ 143 h 222"/>
                <a:gd name="T10" fmla="*/ 216 w 222"/>
                <a:gd name="T11" fmla="*/ 139 h 222"/>
                <a:gd name="T12" fmla="*/ 217 w 222"/>
                <a:gd name="T13" fmla="*/ 137 h 222"/>
                <a:gd name="T14" fmla="*/ 219 w 222"/>
                <a:gd name="T15" fmla="*/ 133 h 222"/>
                <a:gd name="T16" fmla="*/ 221 w 222"/>
                <a:gd name="T17" fmla="*/ 121 h 222"/>
                <a:gd name="T18" fmla="*/ 221 w 222"/>
                <a:gd name="T19" fmla="*/ 116 h 222"/>
                <a:gd name="T20" fmla="*/ 222 w 222"/>
                <a:gd name="T21" fmla="*/ 111 h 222"/>
                <a:gd name="T22" fmla="*/ 219 w 222"/>
                <a:gd name="T23" fmla="*/ 88 h 222"/>
                <a:gd name="T24" fmla="*/ 213 w 222"/>
                <a:gd name="T25" fmla="*/ 68 h 222"/>
                <a:gd name="T26" fmla="*/ 203 w 222"/>
                <a:gd name="T27" fmla="*/ 49 h 222"/>
                <a:gd name="T28" fmla="*/ 189 w 222"/>
                <a:gd name="T29" fmla="*/ 34 h 222"/>
                <a:gd name="T30" fmla="*/ 172 w 222"/>
                <a:gd name="T31" fmla="*/ 18 h 222"/>
                <a:gd name="T32" fmla="*/ 153 w 222"/>
                <a:gd name="T33" fmla="*/ 8 h 222"/>
                <a:gd name="T34" fmla="*/ 142 w 222"/>
                <a:gd name="T35" fmla="*/ 4 h 222"/>
                <a:gd name="T36" fmla="*/ 132 w 222"/>
                <a:gd name="T37" fmla="*/ 1 h 222"/>
                <a:gd name="T38" fmla="*/ 111 w 222"/>
                <a:gd name="T39" fmla="*/ 0 h 222"/>
                <a:gd name="T40" fmla="*/ 87 w 222"/>
                <a:gd name="T41" fmla="*/ 1 h 222"/>
                <a:gd name="T42" fmla="*/ 67 w 222"/>
                <a:gd name="T43" fmla="*/ 8 h 222"/>
                <a:gd name="T44" fmla="*/ 49 w 222"/>
                <a:gd name="T45" fmla="*/ 18 h 222"/>
                <a:gd name="T46" fmla="*/ 32 w 222"/>
                <a:gd name="T47" fmla="*/ 34 h 222"/>
                <a:gd name="T48" fmla="*/ 16 w 222"/>
                <a:gd name="T49" fmla="*/ 49 h 222"/>
                <a:gd name="T50" fmla="*/ 7 w 222"/>
                <a:gd name="T51" fmla="*/ 68 h 222"/>
                <a:gd name="T52" fmla="*/ 1 w 222"/>
                <a:gd name="T53" fmla="*/ 88 h 222"/>
                <a:gd name="T54" fmla="*/ 0 w 222"/>
                <a:gd name="T55" fmla="*/ 111 h 222"/>
                <a:gd name="T56" fmla="*/ 1 w 222"/>
                <a:gd name="T57" fmla="*/ 133 h 222"/>
                <a:gd name="T58" fmla="*/ 3 w 222"/>
                <a:gd name="T59" fmla="*/ 143 h 222"/>
                <a:gd name="T60" fmla="*/ 7 w 222"/>
                <a:gd name="T61" fmla="*/ 154 h 222"/>
                <a:gd name="T62" fmla="*/ 11 w 222"/>
                <a:gd name="T63" fmla="*/ 163 h 222"/>
                <a:gd name="T64" fmla="*/ 16 w 222"/>
                <a:gd name="T65" fmla="*/ 173 h 222"/>
                <a:gd name="T66" fmla="*/ 32 w 222"/>
                <a:gd name="T67" fmla="*/ 190 h 222"/>
                <a:gd name="T68" fmla="*/ 49 w 222"/>
                <a:gd name="T69" fmla="*/ 204 h 222"/>
                <a:gd name="T70" fmla="*/ 67 w 222"/>
                <a:gd name="T71" fmla="*/ 214 h 222"/>
                <a:gd name="T72" fmla="*/ 87 w 222"/>
                <a:gd name="T73" fmla="*/ 220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20 h 222"/>
                <a:gd name="T82" fmla="*/ 136 w 222"/>
                <a:gd name="T83" fmla="*/ 218 h 222"/>
                <a:gd name="T84" fmla="*/ 138 w 222"/>
                <a:gd name="T85" fmla="*/ 217 h 222"/>
                <a:gd name="T86" fmla="*/ 142 w 222"/>
                <a:gd name="T87" fmla="*/ 217 h 222"/>
                <a:gd name="T88" fmla="*/ 153 w 222"/>
                <a:gd name="T89" fmla="*/ 214 h 222"/>
                <a:gd name="T90" fmla="*/ 162 w 222"/>
                <a:gd name="T91" fmla="*/ 208 h 222"/>
                <a:gd name="T92" fmla="*/ 172 w 222"/>
                <a:gd name="T93" fmla="*/ 204 h 222"/>
                <a:gd name="T94" fmla="*/ 189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89" y="190"/>
                  </a:moveTo>
                  <a:lnTo>
                    <a:pt x="203" y="173"/>
                  </a:lnTo>
                  <a:lnTo>
                    <a:pt x="207" y="163"/>
                  </a:lnTo>
                  <a:lnTo>
                    <a:pt x="213" y="154"/>
                  </a:lnTo>
                  <a:lnTo>
                    <a:pt x="216" y="143"/>
                  </a:lnTo>
                  <a:lnTo>
                    <a:pt x="216" y="139"/>
                  </a:lnTo>
                  <a:lnTo>
                    <a:pt x="217" y="137"/>
                  </a:lnTo>
                  <a:lnTo>
                    <a:pt x="219" y="133"/>
                  </a:lnTo>
                  <a:lnTo>
                    <a:pt x="221" y="121"/>
                  </a:lnTo>
                  <a:lnTo>
                    <a:pt x="221" y="116"/>
                  </a:lnTo>
                  <a:lnTo>
                    <a:pt x="222" y="111"/>
                  </a:lnTo>
                  <a:lnTo>
                    <a:pt x="219" y="88"/>
                  </a:lnTo>
                  <a:lnTo>
                    <a:pt x="213" y="68"/>
                  </a:lnTo>
                  <a:lnTo>
                    <a:pt x="203" y="49"/>
                  </a:lnTo>
                  <a:lnTo>
                    <a:pt x="189" y="34"/>
                  </a:lnTo>
                  <a:lnTo>
                    <a:pt x="172" y="18"/>
                  </a:lnTo>
                  <a:lnTo>
                    <a:pt x="153" y="8"/>
                  </a:lnTo>
                  <a:lnTo>
                    <a:pt x="142" y="4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8"/>
                  </a:lnTo>
                  <a:lnTo>
                    <a:pt x="49" y="18"/>
                  </a:lnTo>
                  <a:lnTo>
                    <a:pt x="32" y="34"/>
                  </a:lnTo>
                  <a:lnTo>
                    <a:pt x="16" y="49"/>
                  </a:lnTo>
                  <a:lnTo>
                    <a:pt x="7" y="68"/>
                  </a:lnTo>
                  <a:lnTo>
                    <a:pt x="1" y="88"/>
                  </a:lnTo>
                  <a:lnTo>
                    <a:pt x="0" y="111"/>
                  </a:lnTo>
                  <a:lnTo>
                    <a:pt x="1" y="133"/>
                  </a:lnTo>
                  <a:lnTo>
                    <a:pt x="3" y="143"/>
                  </a:lnTo>
                  <a:lnTo>
                    <a:pt x="7" y="154"/>
                  </a:lnTo>
                  <a:lnTo>
                    <a:pt x="11" y="163"/>
                  </a:lnTo>
                  <a:lnTo>
                    <a:pt x="16" y="173"/>
                  </a:lnTo>
                  <a:lnTo>
                    <a:pt x="32" y="190"/>
                  </a:lnTo>
                  <a:lnTo>
                    <a:pt x="49" y="204"/>
                  </a:lnTo>
                  <a:lnTo>
                    <a:pt x="67" y="214"/>
                  </a:lnTo>
                  <a:lnTo>
                    <a:pt x="87" y="220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20"/>
                  </a:lnTo>
                  <a:lnTo>
                    <a:pt x="136" y="218"/>
                  </a:lnTo>
                  <a:lnTo>
                    <a:pt x="138" y="217"/>
                  </a:lnTo>
                  <a:lnTo>
                    <a:pt x="142" y="217"/>
                  </a:lnTo>
                  <a:lnTo>
                    <a:pt x="153" y="214"/>
                  </a:lnTo>
                  <a:lnTo>
                    <a:pt x="162" y="208"/>
                  </a:lnTo>
                  <a:lnTo>
                    <a:pt x="172" y="204"/>
                  </a:lnTo>
                  <a:lnTo>
                    <a:pt x="189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49" name="Freeform 122">
              <a:extLst>
                <a:ext uri="{FF2B5EF4-FFF2-40B4-BE49-F238E27FC236}">
                  <a16:creationId xmlns:a16="http://schemas.microsoft.com/office/drawing/2014/main" id="{F0F52826-4F03-DF28-AC9C-6D027B5DD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5175" y="2881313"/>
              <a:ext cx="58738" cy="60325"/>
            </a:xfrm>
            <a:custGeom>
              <a:avLst/>
              <a:gdLst>
                <a:gd name="T0" fmla="*/ 190 w 222"/>
                <a:gd name="T1" fmla="*/ 190 h 222"/>
                <a:gd name="T2" fmla="*/ 204 w 222"/>
                <a:gd name="T3" fmla="*/ 172 h 222"/>
                <a:gd name="T4" fmla="*/ 208 w 222"/>
                <a:gd name="T5" fmla="*/ 162 h 222"/>
                <a:gd name="T6" fmla="*/ 214 w 222"/>
                <a:gd name="T7" fmla="*/ 153 h 222"/>
                <a:gd name="T8" fmla="*/ 217 w 222"/>
                <a:gd name="T9" fmla="*/ 142 h 222"/>
                <a:gd name="T10" fmla="*/ 217 w 222"/>
                <a:gd name="T11" fmla="*/ 139 h 222"/>
                <a:gd name="T12" fmla="*/ 218 w 222"/>
                <a:gd name="T13" fmla="*/ 137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8 h 222"/>
                <a:gd name="T24" fmla="*/ 214 w 222"/>
                <a:gd name="T25" fmla="*/ 68 h 222"/>
                <a:gd name="T26" fmla="*/ 204 w 222"/>
                <a:gd name="T27" fmla="*/ 49 h 222"/>
                <a:gd name="T28" fmla="*/ 190 w 222"/>
                <a:gd name="T29" fmla="*/ 33 h 222"/>
                <a:gd name="T30" fmla="*/ 172 w 222"/>
                <a:gd name="T31" fmla="*/ 18 h 222"/>
                <a:gd name="T32" fmla="*/ 154 w 222"/>
                <a:gd name="T33" fmla="*/ 8 h 222"/>
                <a:gd name="T34" fmla="*/ 143 w 222"/>
                <a:gd name="T35" fmla="*/ 3 h 222"/>
                <a:gd name="T36" fmla="*/ 133 w 222"/>
                <a:gd name="T37" fmla="*/ 1 h 222"/>
                <a:gd name="T38" fmla="*/ 111 w 222"/>
                <a:gd name="T39" fmla="*/ 0 h 222"/>
                <a:gd name="T40" fmla="*/ 88 w 222"/>
                <a:gd name="T41" fmla="*/ 1 h 222"/>
                <a:gd name="T42" fmla="*/ 68 w 222"/>
                <a:gd name="T43" fmla="*/ 8 h 222"/>
                <a:gd name="T44" fmla="*/ 49 w 222"/>
                <a:gd name="T45" fmla="*/ 18 h 222"/>
                <a:gd name="T46" fmla="*/ 33 w 222"/>
                <a:gd name="T47" fmla="*/ 33 h 222"/>
                <a:gd name="T48" fmla="*/ 17 w 222"/>
                <a:gd name="T49" fmla="*/ 49 h 222"/>
                <a:gd name="T50" fmla="*/ 8 w 222"/>
                <a:gd name="T51" fmla="*/ 68 h 222"/>
                <a:gd name="T52" fmla="*/ 2 w 222"/>
                <a:gd name="T53" fmla="*/ 88 h 222"/>
                <a:gd name="T54" fmla="*/ 0 w 222"/>
                <a:gd name="T55" fmla="*/ 111 h 222"/>
                <a:gd name="T56" fmla="*/ 2 w 222"/>
                <a:gd name="T57" fmla="*/ 132 h 222"/>
                <a:gd name="T58" fmla="*/ 4 w 222"/>
                <a:gd name="T59" fmla="*/ 142 h 222"/>
                <a:gd name="T60" fmla="*/ 8 w 222"/>
                <a:gd name="T61" fmla="*/ 153 h 222"/>
                <a:gd name="T62" fmla="*/ 12 w 222"/>
                <a:gd name="T63" fmla="*/ 162 h 222"/>
                <a:gd name="T64" fmla="*/ 17 w 222"/>
                <a:gd name="T65" fmla="*/ 172 h 222"/>
                <a:gd name="T66" fmla="*/ 33 w 222"/>
                <a:gd name="T67" fmla="*/ 190 h 222"/>
                <a:gd name="T68" fmla="*/ 49 w 222"/>
                <a:gd name="T69" fmla="*/ 203 h 222"/>
                <a:gd name="T70" fmla="*/ 68 w 222"/>
                <a:gd name="T71" fmla="*/ 213 h 222"/>
                <a:gd name="T72" fmla="*/ 88 w 222"/>
                <a:gd name="T73" fmla="*/ 220 h 222"/>
                <a:gd name="T74" fmla="*/ 111 w 222"/>
                <a:gd name="T75" fmla="*/ 222 h 222"/>
                <a:gd name="T76" fmla="*/ 116 w 222"/>
                <a:gd name="T77" fmla="*/ 221 h 222"/>
                <a:gd name="T78" fmla="*/ 121 w 222"/>
                <a:gd name="T79" fmla="*/ 221 h 222"/>
                <a:gd name="T80" fmla="*/ 133 w 222"/>
                <a:gd name="T81" fmla="*/ 220 h 222"/>
                <a:gd name="T82" fmla="*/ 137 w 222"/>
                <a:gd name="T83" fmla="*/ 218 h 222"/>
                <a:gd name="T84" fmla="*/ 139 w 222"/>
                <a:gd name="T85" fmla="*/ 216 h 222"/>
                <a:gd name="T86" fmla="*/ 143 w 222"/>
                <a:gd name="T87" fmla="*/ 216 h 222"/>
                <a:gd name="T88" fmla="*/ 154 w 222"/>
                <a:gd name="T89" fmla="*/ 213 h 222"/>
                <a:gd name="T90" fmla="*/ 163 w 222"/>
                <a:gd name="T91" fmla="*/ 208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4" y="172"/>
                  </a:lnTo>
                  <a:lnTo>
                    <a:pt x="208" y="162"/>
                  </a:lnTo>
                  <a:lnTo>
                    <a:pt x="214" y="153"/>
                  </a:lnTo>
                  <a:lnTo>
                    <a:pt x="217" y="142"/>
                  </a:lnTo>
                  <a:lnTo>
                    <a:pt x="217" y="139"/>
                  </a:lnTo>
                  <a:lnTo>
                    <a:pt x="218" y="137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8"/>
                  </a:lnTo>
                  <a:lnTo>
                    <a:pt x="214" y="68"/>
                  </a:lnTo>
                  <a:lnTo>
                    <a:pt x="204" y="49"/>
                  </a:lnTo>
                  <a:lnTo>
                    <a:pt x="190" y="33"/>
                  </a:lnTo>
                  <a:lnTo>
                    <a:pt x="172" y="18"/>
                  </a:lnTo>
                  <a:lnTo>
                    <a:pt x="154" y="8"/>
                  </a:lnTo>
                  <a:lnTo>
                    <a:pt x="143" y="3"/>
                  </a:lnTo>
                  <a:lnTo>
                    <a:pt x="133" y="1"/>
                  </a:lnTo>
                  <a:lnTo>
                    <a:pt x="111" y="0"/>
                  </a:lnTo>
                  <a:lnTo>
                    <a:pt x="88" y="1"/>
                  </a:lnTo>
                  <a:lnTo>
                    <a:pt x="68" y="8"/>
                  </a:lnTo>
                  <a:lnTo>
                    <a:pt x="49" y="18"/>
                  </a:lnTo>
                  <a:lnTo>
                    <a:pt x="33" y="33"/>
                  </a:lnTo>
                  <a:lnTo>
                    <a:pt x="17" y="49"/>
                  </a:lnTo>
                  <a:lnTo>
                    <a:pt x="8" y="68"/>
                  </a:lnTo>
                  <a:lnTo>
                    <a:pt x="2" y="88"/>
                  </a:lnTo>
                  <a:lnTo>
                    <a:pt x="0" y="111"/>
                  </a:lnTo>
                  <a:lnTo>
                    <a:pt x="2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2" y="162"/>
                  </a:lnTo>
                  <a:lnTo>
                    <a:pt x="17" y="172"/>
                  </a:lnTo>
                  <a:lnTo>
                    <a:pt x="33" y="190"/>
                  </a:lnTo>
                  <a:lnTo>
                    <a:pt x="49" y="203"/>
                  </a:lnTo>
                  <a:lnTo>
                    <a:pt x="68" y="213"/>
                  </a:lnTo>
                  <a:lnTo>
                    <a:pt x="88" y="220"/>
                  </a:lnTo>
                  <a:lnTo>
                    <a:pt x="111" y="222"/>
                  </a:lnTo>
                  <a:lnTo>
                    <a:pt x="116" y="221"/>
                  </a:lnTo>
                  <a:lnTo>
                    <a:pt x="121" y="221"/>
                  </a:lnTo>
                  <a:lnTo>
                    <a:pt x="133" y="220"/>
                  </a:lnTo>
                  <a:lnTo>
                    <a:pt x="137" y="218"/>
                  </a:lnTo>
                  <a:lnTo>
                    <a:pt x="139" y="216"/>
                  </a:lnTo>
                  <a:lnTo>
                    <a:pt x="143" y="216"/>
                  </a:lnTo>
                  <a:lnTo>
                    <a:pt x="154" y="213"/>
                  </a:lnTo>
                  <a:lnTo>
                    <a:pt x="163" y="208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50" name="Freeform 123">
              <a:extLst>
                <a:ext uri="{FF2B5EF4-FFF2-40B4-BE49-F238E27FC236}">
                  <a16:creationId xmlns:a16="http://schemas.microsoft.com/office/drawing/2014/main" id="{9CF74CA8-CCB8-02E7-8B13-97C6D2FC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3488" y="2955925"/>
              <a:ext cx="58738" cy="58737"/>
            </a:xfrm>
            <a:custGeom>
              <a:avLst/>
              <a:gdLst>
                <a:gd name="T0" fmla="*/ 190 w 222"/>
                <a:gd name="T1" fmla="*/ 190 h 222"/>
                <a:gd name="T2" fmla="*/ 203 w 222"/>
                <a:gd name="T3" fmla="*/ 172 h 222"/>
                <a:gd name="T4" fmla="*/ 207 w 222"/>
                <a:gd name="T5" fmla="*/ 162 h 222"/>
                <a:gd name="T6" fmla="*/ 213 w 222"/>
                <a:gd name="T7" fmla="*/ 153 h 222"/>
                <a:gd name="T8" fmla="*/ 216 w 222"/>
                <a:gd name="T9" fmla="*/ 142 h 222"/>
                <a:gd name="T10" fmla="*/ 216 w 222"/>
                <a:gd name="T11" fmla="*/ 138 h 222"/>
                <a:gd name="T12" fmla="*/ 217 w 222"/>
                <a:gd name="T13" fmla="*/ 136 h 222"/>
                <a:gd name="T14" fmla="*/ 220 w 222"/>
                <a:gd name="T15" fmla="*/ 132 h 222"/>
                <a:gd name="T16" fmla="*/ 221 w 222"/>
                <a:gd name="T17" fmla="*/ 121 h 222"/>
                <a:gd name="T18" fmla="*/ 221 w 222"/>
                <a:gd name="T19" fmla="*/ 115 h 222"/>
                <a:gd name="T20" fmla="*/ 222 w 222"/>
                <a:gd name="T21" fmla="*/ 111 h 222"/>
                <a:gd name="T22" fmla="*/ 220 w 222"/>
                <a:gd name="T23" fmla="*/ 87 h 222"/>
                <a:gd name="T24" fmla="*/ 213 w 222"/>
                <a:gd name="T25" fmla="*/ 67 h 222"/>
                <a:gd name="T26" fmla="*/ 203 w 222"/>
                <a:gd name="T27" fmla="*/ 48 h 222"/>
                <a:gd name="T28" fmla="*/ 190 w 222"/>
                <a:gd name="T29" fmla="*/ 33 h 222"/>
                <a:gd name="T30" fmla="*/ 172 w 222"/>
                <a:gd name="T31" fmla="*/ 17 h 222"/>
                <a:gd name="T32" fmla="*/ 153 w 222"/>
                <a:gd name="T33" fmla="*/ 7 h 222"/>
                <a:gd name="T34" fmla="*/ 142 w 222"/>
                <a:gd name="T35" fmla="*/ 3 h 222"/>
                <a:gd name="T36" fmla="*/ 132 w 222"/>
                <a:gd name="T37" fmla="*/ 1 h 222"/>
                <a:gd name="T38" fmla="*/ 111 w 222"/>
                <a:gd name="T39" fmla="*/ 0 h 222"/>
                <a:gd name="T40" fmla="*/ 87 w 222"/>
                <a:gd name="T41" fmla="*/ 1 h 222"/>
                <a:gd name="T42" fmla="*/ 67 w 222"/>
                <a:gd name="T43" fmla="*/ 7 h 222"/>
                <a:gd name="T44" fmla="*/ 49 w 222"/>
                <a:gd name="T45" fmla="*/ 17 h 222"/>
                <a:gd name="T46" fmla="*/ 32 w 222"/>
                <a:gd name="T47" fmla="*/ 33 h 222"/>
                <a:gd name="T48" fmla="*/ 16 w 222"/>
                <a:gd name="T49" fmla="*/ 48 h 222"/>
                <a:gd name="T50" fmla="*/ 8 w 222"/>
                <a:gd name="T51" fmla="*/ 67 h 222"/>
                <a:gd name="T52" fmla="*/ 1 w 222"/>
                <a:gd name="T53" fmla="*/ 87 h 222"/>
                <a:gd name="T54" fmla="*/ 0 w 222"/>
                <a:gd name="T55" fmla="*/ 111 h 222"/>
                <a:gd name="T56" fmla="*/ 1 w 222"/>
                <a:gd name="T57" fmla="*/ 132 h 222"/>
                <a:gd name="T58" fmla="*/ 3 w 222"/>
                <a:gd name="T59" fmla="*/ 142 h 222"/>
                <a:gd name="T60" fmla="*/ 8 w 222"/>
                <a:gd name="T61" fmla="*/ 153 h 222"/>
                <a:gd name="T62" fmla="*/ 11 w 222"/>
                <a:gd name="T63" fmla="*/ 162 h 222"/>
                <a:gd name="T64" fmla="*/ 16 w 222"/>
                <a:gd name="T65" fmla="*/ 172 h 222"/>
                <a:gd name="T66" fmla="*/ 32 w 222"/>
                <a:gd name="T67" fmla="*/ 190 h 222"/>
                <a:gd name="T68" fmla="*/ 49 w 222"/>
                <a:gd name="T69" fmla="*/ 203 h 222"/>
                <a:gd name="T70" fmla="*/ 67 w 222"/>
                <a:gd name="T71" fmla="*/ 213 h 222"/>
                <a:gd name="T72" fmla="*/ 87 w 222"/>
                <a:gd name="T73" fmla="*/ 219 h 222"/>
                <a:gd name="T74" fmla="*/ 111 w 222"/>
                <a:gd name="T75" fmla="*/ 222 h 222"/>
                <a:gd name="T76" fmla="*/ 115 w 222"/>
                <a:gd name="T77" fmla="*/ 221 h 222"/>
                <a:gd name="T78" fmla="*/ 121 w 222"/>
                <a:gd name="T79" fmla="*/ 221 h 222"/>
                <a:gd name="T80" fmla="*/ 132 w 222"/>
                <a:gd name="T81" fmla="*/ 219 h 222"/>
                <a:gd name="T82" fmla="*/ 136 w 222"/>
                <a:gd name="T83" fmla="*/ 217 h 222"/>
                <a:gd name="T84" fmla="*/ 139 w 222"/>
                <a:gd name="T85" fmla="*/ 216 h 222"/>
                <a:gd name="T86" fmla="*/ 142 w 222"/>
                <a:gd name="T87" fmla="*/ 216 h 222"/>
                <a:gd name="T88" fmla="*/ 153 w 222"/>
                <a:gd name="T89" fmla="*/ 213 h 222"/>
                <a:gd name="T90" fmla="*/ 162 w 222"/>
                <a:gd name="T91" fmla="*/ 207 h 222"/>
                <a:gd name="T92" fmla="*/ 172 w 222"/>
                <a:gd name="T93" fmla="*/ 203 h 222"/>
                <a:gd name="T94" fmla="*/ 190 w 222"/>
                <a:gd name="T95" fmla="*/ 19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2" h="222">
                  <a:moveTo>
                    <a:pt x="190" y="190"/>
                  </a:moveTo>
                  <a:lnTo>
                    <a:pt x="203" y="172"/>
                  </a:lnTo>
                  <a:lnTo>
                    <a:pt x="207" y="162"/>
                  </a:lnTo>
                  <a:lnTo>
                    <a:pt x="213" y="153"/>
                  </a:lnTo>
                  <a:lnTo>
                    <a:pt x="216" y="142"/>
                  </a:lnTo>
                  <a:lnTo>
                    <a:pt x="216" y="138"/>
                  </a:lnTo>
                  <a:lnTo>
                    <a:pt x="217" y="136"/>
                  </a:lnTo>
                  <a:lnTo>
                    <a:pt x="220" y="132"/>
                  </a:lnTo>
                  <a:lnTo>
                    <a:pt x="221" y="121"/>
                  </a:lnTo>
                  <a:lnTo>
                    <a:pt x="221" y="115"/>
                  </a:lnTo>
                  <a:lnTo>
                    <a:pt x="222" y="111"/>
                  </a:lnTo>
                  <a:lnTo>
                    <a:pt x="220" y="87"/>
                  </a:lnTo>
                  <a:lnTo>
                    <a:pt x="213" y="67"/>
                  </a:lnTo>
                  <a:lnTo>
                    <a:pt x="203" y="48"/>
                  </a:lnTo>
                  <a:lnTo>
                    <a:pt x="190" y="33"/>
                  </a:lnTo>
                  <a:lnTo>
                    <a:pt x="172" y="17"/>
                  </a:lnTo>
                  <a:lnTo>
                    <a:pt x="153" y="7"/>
                  </a:lnTo>
                  <a:lnTo>
                    <a:pt x="142" y="3"/>
                  </a:lnTo>
                  <a:lnTo>
                    <a:pt x="132" y="1"/>
                  </a:lnTo>
                  <a:lnTo>
                    <a:pt x="111" y="0"/>
                  </a:lnTo>
                  <a:lnTo>
                    <a:pt x="87" y="1"/>
                  </a:lnTo>
                  <a:lnTo>
                    <a:pt x="67" y="7"/>
                  </a:lnTo>
                  <a:lnTo>
                    <a:pt x="49" y="17"/>
                  </a:lnTo>
                  <a:lnTo>
                    <a:pt x="32" y="33"/>
                  </a:lnTo>
                  <a:lnTo>
                    <a:pt x="16" y="48"/>
                  </a:lnTo>
                  <a:lnTo>
                    <a:pt x="8" y="67"/>
                  </a:lnTo>
                  <a:lnTo>
                    <a:pt x="1" y="87"/>
                  </a:lnTo>
                  <a:lnTo>
                    <a:pt x="0" y="111"/>
                  </a:lnTo>
                  <a:lnTo>
                    <a:pt x="1" y="132"/>
                  </a:lnTo>
                  <a:lnTo>
                    <a:pt x="3" y="142"/>
                  </a:lnTo>
                  <a:lnTo>
                    <a:pt x="8" y="153"/>
                  </a:lnTo>
                  <a:lnTo>
                    <a:pt x="11" y="162"/>
                  </a:lnTo>
                  <a:lnTo>
                    <a:pt x="16" y="172"/>
                  </a:lnTo>
                  <a:lnTo>
                    <a:pt x="32" y="190"/>
                  </a:lnTo>
                  <a:lnTo>
                    <a:pt x="49" y="203"/>
                  </a:lnTo>
                  <a:lnTo>
                    <a:pt x="67" y="213"/>
                  </a:lnTo>
                  <a:lnTo>
                    <a:pt x="87" y="219"/>
                  </a:lnTo>
                  <a:lnTo>
                    <a:pt x="111" y="222"/>
                  </a:lnTo>
                  <a:lnTo>
                    <a:pt x="115" y="221"/>
                  </a:lnTo>
                  <a:lnTo>
                    <a:pt x="121" y="221"/>
                  </a:lnTo>
                  <a:lnTo>
                    <a:pt x="132" y="219"/>
                  </a:lnTo>
                  <a:lnTo>
                    <a:pt x="136" y="217"/>
                  </a:lnTo>
                  <a:lnTo>
                    <a:pt x="139" y="216"/>
                  </a:lnTo>
                  <a:lnTo>
                    <a:pt x="142" y="216"/>
                  </a:lnTo>
                  <a:lnTo>
                    <a:pt x="153" y="213"/>
                  </a:lnTo>
                  <a:lnTo>
                    <a:pt x="162" y="207"/>
                  </a:lnTo>
                  <a:lnTo>
                    <a:pt x="172" y="203"/>
                  </a:lnTo>
                  <a:lnTo>
                    <a:pt x="190" y="190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E36553ED-7D48-14BB-F21B-C5293EA4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Molina JM, IAS 2025, Abs. OAB0102</a:t>
            </a:r>
          </a:p>
        </p:txBody>
      </p:sp>
    </p:spTree>
    <p:extLst>
      <p:ext uri="{BB962C8B-B14F-4D97-AF65-F5344CB8AC3E}">
        <p14:creationId xmlns:p14="http://schemas.microsoft.com/office/powerpoint/2010/main" val="276832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472F588-E928-03B8-9A25-9462BF019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31503"/>
              </p:ext>
            </p:extLst>
          </p:nvPr>
        </p:nvGraphicFramePr>
        <p:xfrm>
          <a:off x="381806" y="2635767"/>
          <a:ext cx="11415361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52633">
                  <a:extLst>
                    <a:ext uri="{9D8B030D-6E8A-4147-A177-3AD203B41FA5}">
                      <a16:colId xmlns:a16="http://schemas.microsoft.com/office/drawing/2014/main" val="389799441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69368253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902011626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3282622530"/>
                    </a:ext>
                  </a:extLst>
                </a:gridCol>
                <a:gridCol w="1291031">
                  <a:extLst>
                    <a:ext uri="{9D8B030D-6E8A-4147-A177-3AD203B41FA5}">
                      <a16:colId xmlns:a16="http://schemas.microsoft.com/office/drawing/2014/main" val="755431451"/>
                    </a:ext>
                  </a:extLst>
                </a:gridCol>
                <a:gridCol w="1487377">
                  <a:extLst>
                    <a:ext uri="{9D8B030D-6E8A-4147-A177-3AD203B41FA5}">
                      <a16:colId xmlns:a16="http://schemas.microsoft.com/office/drawing/2014/main" val="1877002435"/>
                    </a:ext>
                  </a:extLst>
                </a:gridCol>
              </a:tblGrid>
              <a:tr h="431306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US" sz="1400" noProof="0" dirty="0">
                          <a:effectLst/>
                          <a:latin typeface="+mn-lt"/>
                        </a:rPr>
                      </a:br>
                      <a:endParaRPr lang="en-US" sz="140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P051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P052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P054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75141"/>
                  </a:ext>
                </a:extLst>
              </a:tr>
              <a:tr h="3188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Participants with</a:t>
                      </a:r>
                    </a:p>
                  </a:txBody>
                  <a:tcPr anchor="ctr"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noProof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DOR/ISL</a:t>
                      </a:r>
                    </a:p>
                  </a:txBody>
                  <a:tcPr anchor="ctr"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Baseline ART</a:t>
                      </a:r>
                    </a:p>
                  </a:txBody>
                  <a:tcPr anchor="ctr"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noProof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DOR/ISL</a:t>
                      </a:r>
                    </a:p>
                  </a:txBody>
                  <a:tcPr anchor="ctr"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BIC/FTC/TAF</a:t>
                      </a:r>
                    </a:p>
                  </a:txBody>
                  <a:tcPr anchor="ctr">
                    <a:solidFill>
                      <a:srgbClr val="4E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noProof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DOR/ISL</a:t>
                      </a:r>
                    </a:p>
                  </a:txBody>
                  <a:tcPr anchor="ctr">
                    <a:solidFill>
                      <a:srgbClr val="4E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25216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noProof="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313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161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285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145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570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697662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Any NNRTI RAMs at Baseline, n/N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77/313 (24.6)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33/161 (20.5)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75/285 (26.3)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39/145 (26.9)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155/570 (27.2)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56135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b="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HIV-1 RNA &lt;50 c/mL at W48,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74 (96.1)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31 (93.9)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73 (97.3)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39 (100.0)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150 (96.8)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3289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b="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HIV-1 RNA ≥50 c/mL at W48,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3* (3.9)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 (6.1)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 (2.7)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 (0.0)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5 (3.2)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33807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b="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  (Discontinued with confirmed HIV-1 RNA ≥200 c/mL)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2*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665884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M184I/V at Baseline, n/N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20/313 (6.4)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4/161 (2.5)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20/285 (7.0)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8/145 (5.5)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26/570 (4.6)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817135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b="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HIV-1 RNA &lt;50 c/mL at Week 48,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19 (95.0)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 (100.0)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18 (90.0)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(8 (100.0)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25 (96.2)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86392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b="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HIV-1 RNA ≥50 c/mL at Week 48,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1* (5.0)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 (0.0)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 (10.0)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 (0.0)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 (3.8)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29464"/>
                  </a:ext>
                </a:extLst>
              </a:tr>
              <a:tr h="253710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1400" b="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   (Discontinued w/ confirmed HIV-1 RNA ≥200 c/mL)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1*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36796"/>
                  </a:ext>
                </a:extLst>
              </a:tr>
            </a:tbl>
          </a:graphicData>
        </a:graphic>
      </p:graphicFrame>
      <p:sp>
        <p:nvSpPr>
          <p:cNvPr id="7" name="Text Box 3">
            <a:extLst>
              <a:ext uri="{FF2B5EF4-FFF2-40B4-BE49-F238E27FC236}">
                <a16:creationId xmlns:a16="http://schemas.microsoft.com/office/drawing/2014/main" id="{96A3374A-A750-AA91-D402-0602DA70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Diamond TL,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WEPEB019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309642-0C2F-6128-A7BA-0162113B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/>
              <a:t>DOR/ISL 100/0.25 mg in the presence of M184I/V and/or NNRTI-RAM in proviral DNA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E7935F-AB4A-C857-C963-F3265A03D7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36370"/>
            <a:ext cx="10972800" cy="1062236"/>
          </a:xfrm>
        </p:spPr>
        <p:txBody>
          <a:bodyPr>
            <a:normAutofit lnSpcReduction="10000"/>
          </a:bodyPr>
          <a:lstStyle/>
          <a:p>
            <a:r>
              <a:rPr lang="en-US" sz="2000" noProof="0"/>
              <a:t>3 clinical trials of  DOR/ISL 100/0.25 mg in virologically suppressed adults</a:t>
            </a:r>
          </a:p>
          <a:p>
            <a:r>
              <a:rPr lang="en-US" sz="2000" noProof="0" dirty="0"/>
              <a:t>Baseline resistance analysis performed retrospectively on proviral DNA from whole blood samples collected at D1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6B8B3A-5A6B-820A-B2BE-AA41D007FCD3}"/>
              </a:ext>
            </a:extLst>
          </p:cNvPr>
          <p:cNvSpPr txBox="1"/>
          <p:nvPr/>
        </p:nvSpPr>
        <p:spPr>
          <a:xfrm>
            <a:off x="3048000" y="223124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noProof="0" dirty="0">
                <a:solidFill>
                  <a:srgbClr val="00B0F0"/>
                </a:solidFill>
                <a:effectLst/>
                <a:latin typeface="+mn-lt"/>
              </a:rPr>
              <a:t>Proviral DNA Data and Virologic Data at W48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BAF901-9A48-370F-44D3-B556D54C0629}"/>
              </a:ext>
            </a:extLst>
          </p:cNvPr>
          <p:cNvSpPr txBox="1"/>
          <p:nvPr/>
        </p:nvSpPr>
        <p:spPr>
          <a:xfrm>
            <a:off x="487681" y="6249671"/>
            <a:ext cx="969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noProof="0">
                <a:solidFill>
                  <a:srgbClr val="000066"/>
                </a:solidFill>
              </a:rPr>
              <a:t>* 2 participants later determined to be ineligible for enrolment (previous virologic failure, previous DOR resistance). 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Both had preexisting NNRTI RAMs and 1 preexisting M184I/V </a:t>
            </a:r>
          </a:p>
        </p:txBody>
      </p:sp>
    </p:spTree>
    <p:extLst>
      <p:ext uri="{BB962C8B-B14F-4D97-AF65-F5344CB8AC3E}">
        <p14:creationId xmlns:p14="http://schemas.microsoft.com/office/powerpoint/2010/main" val="3150208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40516B75-A8D6-5A54-45E1-F1D0229EE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 err="1">
                <a:solidFill>
                  <a:srgbClr val="0070C0"/>
                </a:solidFill>
                <a:cs typeface="Arial" charset="0"/>
              </a:rPr>
              <a:t>Wyen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 C,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TUPEB035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284EB68-DD88-0C48-EADD-B43813C61C74}"/>
              </a:ext>
            </a:extLst>
          </p:cNvPr>
          <p:cNvGrpSpPr/>
          <p:nvPr/>
        </p:nvGrpSpPr>
        <p:grpSpPr>
          <a:xfrm>
            <a:off x="7961553" y="2191959"/>
            <a:ext cx="3373285" cy="3515906"/>
            <a:chOff x="7382198" y="1948887"/>
            <a:chExt cx="2756810" cy="3515906"/>
          </a:xfrm>
        </p:grpSpPr>
        <p:graphicFrame>
          <p:nvGraphicFramePr>
            <p:cNvPr id="23" name="Graphique 22">
              <a:extLst>
                <a:ext uri="{FF2B5EF4-FFF2-40B4-BE49-F238E27FC236}">
                  <a16:creationId xmlns:a16="http://schemas.microsoft.com/office/drawing/2014/main" id="{809ABBA7-6F36-CD3E-A838-130EE7D57AA9}"/>
                </a:ext>
              </a:extLst>
            </p:cNvPr>
            <p:cNvGraphicFramePr/>
            <p:nvPr/>
          </p:nvGraphicFramePr>
          <p:xfrm>
            <a:off x="7382198" y="2179720"/>
            <a:ext cx="2756810" cy="3113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A483225-1EA3-40F9-4787-B26C20024F66}"/>
                </a:ext>
              </a:extLst>
            </p:cNvPr>
            <p:cNvSpPr txBox="1"/>
            <p:nvPr/>
          </p:nvSpPr>
          <p:spPr>
            <a:xfrm>
              <a:off x="7955076" y="1948887"/>
              <a:ext cx="6972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 sz="1050" b="0" i="0" u="none" strike="noStrike" kern="1200" baseline="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b="1" dirty="0"/>
                <a:t>97.7%</a:t>
              </a:r>
            </a:p>
            <a:p>
              <a:pPr algn="ctr">
                <a:defRPr sz="1050" b="0" i="0" u="none" strike="noStrike" kern="1200" baseline="0">
                  <a:solidFill>
                    <a:srgbClr val="000066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400" dirty="0"/>
                <a:t>(N = 343)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4C0AF90-1121-295B-DB4C-40B8BE84909C}"/>
                </a:ext>
              </a:extLst>
            </p:cNvPr>
            <p:cNvSpPr txBox="1"/>
            <p:nvPr/>
          </p:nvSpPr>
          <p:spPr>
            <a:xfrm>
              <a:off x="7979213" y="4941573"/>
              <a:ext cx="711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LOCF</a:t>
              </a:r>
              <a:br>
                <a:rPr lang="en-US" sz="1400" b="1" dirty="0">
                  <a:solidFill>
                    <a:srgbClr val="000066"/>
                  </a:solidFill>
                </a:rPr>
              </a:br>
              <a:r>
                <a:rPr lang="en-US" sz="1400" b="1" dirty="0">
                  <a:solidFill>
                    <a:srgbClr val="000066"/>
                  </a:solidFill>
                </a:rPr>
                <a:t>&lt;50 c/mL</a:t>
              </a:r>
              <a:endParaRPr lang="fr-FR" sz="1400" b="1" dirty="0" err="1">
                <a:solidFill>
                  <a:srgbClr val="000066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95CBAC0-A7E5-0AAA-CAA4-F49BBBBCF159}"/>
                </a:ext>
              </a:extLst>
            </p:cNvPr>
            <p:cNvSpPr txBox="1"/>
            <p:nvPr/>
          </p:nvSpPr>
          <p:spPr>
            <a:xfrm>
              <a:off x="9089211" y="4941573"/>
              <a:ext cx="711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LOCF</a:t>
              </a:r>
              <a:br>
                <a:rPr lang="en-US" sz="1400" b="1" dirty="0">
                  <a:solidFill>
                    <a:srgbClr val="000066"/>
                  </a:solidFill>
                </a:rPr>
              </a:br>
              <a:r>
                <a:rPr lang="en-US" sz="1400" b="1" u="sng" dirty="0">
                  <a:solidFill>
                    <a:srgbClr val="000066"/>
                  </a:solidFill>
                </a:rPr>
                <a:t>&gt;</a:t>
              </a:r>
              <a:r>
                <a:rPr lang="en-US" sz="1400" b="1" dirty="0">
                  <a:solidFill>
                    <a:srgbClr val="000066"/>
                  </a:solidFill>
                </a:rPr>
                <a:t>50 c/mL</a:t>
              </a:r>
              <a:endParaRPr lang="fr-FR" sz="1400" b="1" dirty="0" err="1">
                <a:solidFill>
                  <a:srgbClr val="000066"/>
                </a:solidFill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B197E79-6061-4B79-9A67-2A12A9333698}"/>
              </a:ext>
            </a:extLst>
          </p:cNvPr>
          <p:cNvGrpSpPr/>
          <p:nvPr/>
        </p:nvGrpSpPr>
        <p:grpSpPr>
          <a:xfrm>
            <a:off x="1263194" y="2422792"/>
            <a:ext cx="6698359" cy="4203591"/>
            <a:chOff x="2313940" y="2179720"/>
            <a:chExt cx="4699104" cy="4203591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D38CC7F9-5C6C-E6C6-5A90-7993D5DAD0D6}"/>
                </a:ext>
              </a:extLst>
            </p:cNvPr>
            <p:cNvGraphicFramePr/>
            <p:nvPr/>
          </p:nvGraphicFramePr>
          <p:xfrm>
            <a:off x="2313940" y="2179720"/>
            <a:ext cx="4669789" cy="3113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CD5451-EB52-24F7-8B18-83B1FF550425}"/>
                </a:ext>
              </a:extLst>
            </p:cNvPr>
            <p:cNvSpPr txBox="1"/>
            <p:nvPr/>
          </p:nvSpPr>
          <p:spPr>
            <a:xfrm>
              <a:off x="2606077" y="4941573"/>
              <a:ext cx="86688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Virologic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suppression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(&lt;50 c/m/)</a:t>
              </a:r>
              <a:endParaRPr lang="fr-FR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F765CE1-390C-8811-9D39-E66606246D41}"/>
                </a:ext>
              </a:extLst>
            </p:cNvPr>
            <p:cNvSpPr txBox="1"/>
            <p:nvPr/>
          </p:nvSpPr>
          <p:spPr>
            <a:xfrm>
              <a:off x="3262991" y="4941573"/>
              <a:ext cx="97038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Virologic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non-response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(</a:t>
              </a:r>
              <a:r>
                <a:rPr lang="en-US" sz="1400" u="sng" dirty="0">
                  <a:solidFill>
                    <a:srgbClr val="000066"/>
                  </a:solidFill>
                </a:rPr>
                <a:t>&gt;</a:t>
              </a:r>
              <a:r>
                <a:rPr lang="en-US" sz="1400" dirty="0">
                  <a:solidFill>
                    <a:srgbClr val="000066"/>
                  </a:solidFill>
                </a:rPr>
                <a:t>50 c/m/)</a:t>
              </a:r>
              <a:endParaRPr lang="fr-FR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7092D382-7929-E2AF-1C1C-0EC5C32A2706}"/>
                </a:ext>
              </a:extLst>
            </p:cNvPr>
            <p:cNvSpPr txBox="1"/>
            <p:nvPr/>
          </p:nvSpPr>
          <p:spPr>
            <a:xfrm>
              <a:off x="4187872" y="4941573"/>
              <a:ext cx="466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PDVF</a:t>
              </a:r>
              <a:endParaRPr lang="fr-FR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216EFD4-DC17-3205-A0DC-7872E7FF9397}"/>
                </a:ext>
              </a:extLst>
            </p:cNvPr>
            <p:cNvSpPr txBox="1"/>
            <p:nvPr/>
          </p:nvSpPr>
          <p:spPr>
            <a:xfrm>
              <a:off x="4622549" y="4941573"/>
              <a:ext cx="935692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Discontinued</a:t>
              </a:r>
            </a:p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due to ISR</a:t>
              </a:r>
            </a:p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or other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tolerability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reason</a:t>
              </a:r>
              <a:endParaRPr lang="fr-FR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307DAF0-3A68-38DC-079E-865BD7B0276B}"/>
                </a:ext>
              </a:extLst>
            </p:cNvPr>
            <p:cNvSpPr txBox="1"/>
            <p:nvPr/>
          </p:nvSpPr>
          <p:spPr>
            <a:xfrm>
              <a:off x="5376461" y="4941573"/>
              <a:ext cx="9356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Discontinued</a:t>
              </a:r>
            </a:p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for other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non-virologic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reasons</a:t>
              </a:r>
              <a:endParaRPr lang="fr-FR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1B11CFF-7054-3F73-07C1-478C63D86D06}"/>
                </a:ext>
              </a:extLst>
            </p:cNvPr>
            <p:cNvSpPr txBox="1"/>
            <p:nvPr/>
          </p:nvSpPr>
          <p:spPr>
            <a:xfrm>
              <a:off x="6108060" y="4941573"/>
              <a:ext cx="9049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66"/>
                  </a:solidFill>
                </a:rPr>
                <a:t>Missing data</a:t>
              </a:r>
              <a:br>
                <a:rPr lang="en-US" sz="1400" dirty="0">
                  <a:solidFill>
                    <a:srgbClr val="000066"/>
                  </a:solidFill>
                </a:rPr>
              </a:br>
              <a:r>
                <a:rPr lang="en-US" sz="1400" dirty="0">
                  <a:solidFill>
                    <a:srgbClr val="000066"/>
                  </a:solidFill>
                </a:rPr>
                <a:t>or LTFU</a:t>
              </a:r>
              <a:endParaRPr lang="fr-FR" sz="1400" dirty="0" err="1">
                <a:solidFill>
                  <a:srgbClr val="000066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55C0DFC-7C31-090C-E70D-634B3D1858B4}"/>
                </a:ext>
              </a:extLst>
            </p:cNvPr>
            <p:cNvSpPr txBox="1"/>
            <p:nvPr/>
          </p:nvSpPr>
          <p:spPr>
            <a:xfrm>
              <a:off x="4698254" y="6044757"/>
              <a:ext cx="2200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66"/>
                  </a:solidFill>
                </a:rPr>
                <a:t>No data in window, LOCF &lt;50 c/mL</a:t>
              </a:r>
              <a:endParaRPr lang="fr-FR" sz="1600" b="1" dirty="0" err="1">
                <a:solidFill>
                  <a:srgbClr val="000066"/>
                </a:solidFill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3A9B1A5-C6AD-C227-1352-620D4CE59CB9}"/>
                </a:ext>
              </a:extLst>
            </p:cNvPr>
            <p:cNvSpPr/>
            <p:nvPr/>
          </p:nvSpPr>
          <p:spPr>
            <a:xfrm>
              <a:off x="6544354" y="5864022"/>
              <a:ext cx="259080" cy="175260"/>
            </a:xfrm>
            <a:custGeom>
              <a:avLst/>
              <a:gdLst>
                <a:gd name="connsiteX0" fmla="*/ 259080 w 259080"/>
                <a:gd name="connsiteY0" fmla="*/ 0 h 175260"/>
                <a:gd name="connsiteX1" fmla="*/ 259080 w 259080"/>
                <a:gd name="connsiteY1" fmla="*/ 175260 h 175260"/>
                <a:gd name="connsiteX2" fmla="*/ 0 w 259080"/>
                <a:gd name="connsiteY2" fmla="*/ 17526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080" h="175260">
                  <a:moveTo>
                    <a:pt x="259080" y="0"/>
                  </a:moveTo>
                  <a:lnTo>
                    <a:pt x="259080" y="175260"/>
                  </a:lnTo>
                  <a:lnTo>
                    <a:pt x="0" y="17526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BD06B7DD-0E00-B8A4-6457-B006A51E5E26}"/>
                </a:ext>
              </a:extLst>
            </p:cNvPr>
            <p:cNvSpPr/>
            <p:nvPr/>
          </p:nvSpPr>
          <p:spPr>
            <a:xfrm flipH="1">
              <a:off x="4777973" y="5864022"/>
              <a:ext cx="259080" cy="175260"/>
            </a:xfrm>
            <a:custGeom>
              <a:avLst/>
              <a:gdLst>
                <a:gd name="connsiteX0" fmla="*/ 259080 w 259080"/>
                <a:gd name="connsiteY0" fmla="*/ 0 h 175260"/>
                <a:gd name="connsiteX1" fmla="*/ 259080 w 259080"/>
                <a:gd name="connsiteY1" fmla="*/ 175260 h 175260"/>
                <a:gd name="connsiteX2" fmla="*/ 0 w 259080"/>
                <a:gd name="connsiteY2" fmla="*/ 175260 h 17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080" h="175260">
                  <a:moveTo>
                    <a:pt x="259080" y="0"/>
                  </a:moveTo>
                  <a:lnTo>
                    <a:pt x="259080" y="175260"/>
                  </a:lnTo>
                  <a:lnTo>
                    <a:pt x="0" y="17526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E72361F-F0D0-D316-42A5-65710630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CAB + RPV LA Q2M: 24 months outcome </a:t>
            </a:r>
            <a:br>
              <a:rPr lang="en-US" noProof="0" dirty="0"/>
            </a:br>
            <a:r>
              <a:rPr lang="en-US" noProof="0" dirty="0"/>
              <a:t>in CARLOS cohort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246AB7-C0F2-9BB4-A400-B03AEE38FC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46331"/>
            <a:ext cx="10972800" cy="1124256"/>
          </a:xfrm>
        </p:spPr>
        <p:txBody>
          <a:bodyPr>
            <a:normAutofit/>
          </a:bodyPr>
          <a:lstStyle/>
          <a:p>
            <a:r>
              <a:rPr lang="en-US" noProof="0" dirty="0"/>
              <a:t>Real-world cohort in Germany, 351 individuals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569BAB-C421-C243-607E-42DCACEC8D1B}"/>
              </a:ext>
            </a:extLst>
          </p:cNvPr>
          <p:cNvSpPr txBox="1"/>
          <p:nvPr/>
        </p:nvSpPr>
        <p:spPr>
          <a:xfrm>
            <a:off x="4105840" y="1950386"/>
            <a:ext cx="398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Proportion of participants (%)</a:t>
            </a:r>
            <a:endParaRPr lang="fr-FR" sz="2400" b="1" dirty="0" err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05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0AA503A-E907-7AE1-151C-C1A7A50E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 err="1">
                <a:solidFill>
                  <a:srgbClr val="0070C0"/>
                </a:solidFill>
                <a:cs typeface="Arial" charset="0"/>
              </a:rPr>
              <a:t>Wyen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 C,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TUPEB035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9F65ECA-E2F4-E1F9-AA51-B4BD14F84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699" y="1978786"/>
            <a:ext cx="1688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"Which therapy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do you prefer?"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(</a:t>
            </a:r>
            <a:r>
              <a:rPr lang="en-US" b="1" dirty="0">
                <a:solidFill>
                  <a:srgbClr val="00B0F0"/>
                </a:solidFill>
                <a:ea typeface="ＭＳ Ｐゴシック" pitchFamily="34" charset="-128"/>
                <a:cs typeface="Arial" charset="0"/>
              </a:rPr>
              <a:t>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 = 238)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3BBA246-2AD5-495F-2C65-12A25E9C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352" y="1807874"/>
            <a:ext cx="56947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"Select all statements that support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your preference for CAB + RPV LA" (N = 235)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(multiple answers were possible ; top 5 reasons reported)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05857F3-A967-7E24-4495-1BAD6B80B79E}"/>
              </a:ext>
            </a:extLst>
          </p:cNvPr>
          <p:cNvGrpSpPr/>
          <p:nvPr/>
        </p:nvGrpSpPr>
        <p:grpSpPr>
          <a:xfrm>
            <a:off x="3480482" y="2849112"/>
            <a:ext cx="3242644" cy="2893038"/>
            <a:chOff x="3480482" y="2849112"/>
            <a:chExt cx="3242644" cy="2893038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B3212D60-EF5D-F8CF-AE05-0CD1E8222F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6812998"/>
                </p:ext>
              </p:extLst>
            </p:nvPr>
          </p:nvGraphicFramePr>
          <p:xfrm>
            <a:off x="3480482" y="3047540"/>
            <a:ext cx="3242644" cy="2161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Google Shape;194;p19">
              <a:extLst>
                <a:ext uri="{FF2B5EF4-FFF2-40B4-BE49-F238E27FC236}">
                  <a16:creationId xmlns:a16="http://schemas.microsoft.com/office/drawing/2014/main" id="{5E506525-BC8C-03C3-B978-998478176C46}"/>
                </a:ext>
              </a:extLst>
            </p:cNvPr>
            <p:cNvSpPr txBox="1"/>
            <p:nvPr/>
          </p:nvSpPr>
          <p:spPr>
            <a:xfrm>
              <a:off x="4377992" y="5211554"/>
              <a:ext cx="1597587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CAB + RPV LA Q2M</a:t>
              </a:r>
              <a:endParaRPr sz="1400" b="1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195;p19">
              <a:extLst>
                <a:ext uri="{FF2B5EF4-FFF2-40B4-BE49-F238E27FC236}">
                  <a16:creationId xmlns:a16="http://schemas.microsoft.com/office/drawing/2014/main" id="{3796E7DB-4F44-8A77-5E82-9A913E0DE711}"/>
                </a:ext>
              </a:extLst>
            </p:cNvPr>
            <p:cNvSpPr txBox="1"/>
            <p:nvPr/>
          </p:nvSpPr>
          <p:spPr>
            <a:xfrm>
              <a:off x="4377992" y="5434414"/>
              <a:ext cx="124216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No preference</a:t>
              </a:r>
              <a:endParaRPr sz="1400" b="1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9BF4339F-6B92-AFD3-4B03-D44974876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413" y="5279324"/>
              <a:ext cx="120650" cy="119063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A1556CCA-1950-73E5-728D-E60932733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413" y="5516061"/>
              <a:ext cx="120650" cy="119063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1" name="Rectangle 117">
              <a:extLst>
                <a:ext uri="{FF2B5EF4-FFF2-40B4-BE49-F238E27FC236}">
                  <a16:creationId xmlns:a16="http://schemas.microsoft.com/office/drawing/2014/main" id="{23EC977B-2C8C-DE09-7799-FAABF29F2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588" y="5519236"/>
              <a:ext cx="114300" cy="112713"/>
            </a:xfrm>
            <a:prstGeom prst="rect">
              <a:avLst/>
            </a:prstGeom>
            <a:solidFill>
              <a:srgbClr val="CC0099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2" name="Rectangle 118">
              <a:extLst>
                <a:ext uri="{FF2B5EF4-FFF2-40B4-BE49-F238E27FC236}">
                  <a16:creationId xmlns:a16="http://schemas.microsoft.com/office/drawing/2014/main" id="{91B443E9-B8D3-ED3E-E1E8-00BAAD3E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588" y="5282499"/>
              <a:ext cx="114300" cy="112713"/>
            </a:xfrm>
            <a:prstGeom prst="rect">
              <a:avLst/>
            </a:prstGeom>
            <a:solidFill>
              <a:srgbClr val="01AB75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000066"/>
                </a:solidFill>
              </a:endParaRPr>
            </a:p>
          </p:txBody>
        </p:sp>
        <p:sp>
          <p:nvSpPr>
            <p:cNvPr id="13" name="ZoneTexte 1">
              <a:extLst>
                <a:ext uri="{FF2B5EF4-FFF2-40B4-BE49-F238E27FC236}">
                  <a16:creationId xmlns:a16="http://schemas.microsoft.com/office/drawing/2014/main" id="{F3A7BBC1-3B18-3A54-1BCA-D84EA42BF41E}"/>
                </a:ext>
              </a:extLst>
            </p:cNvPr>
            <p:cNvSpPr txBox="1"/>
            <p:nvPr/>
          </p:nvSpPr>
          <p:spPr>
            <a:xfrm>
              <a:off x="4891992" y="2849112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b="1" kern="1200" dirty="0">
                  <a:solidFill>
                    <a:srgbClr val="000066"/>
                  </a:solidFill>
                </a:rPr>
                <a:t>1%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8FCA291-7993-AB57-69AA-DAD0740B7C42}"/>
              </a:ext>
            </a:extLst>
          </p:cNvPr>
          <p:cNvGrpSpPr/>
          <p:nvPr/>
        </p:nvGrpSpPr>
        <p:grpSpPr>
          <a:xfrm>
            <a:off x="6198187" y="2610232"/>
            <a:ext cx="5670882" cy="3808175"/>
            <a:chOff x="6198187" y="2610232"/>
            <a:chExt cx="5670882" cy="3808175"/>
          </a:xfrm>
        </p:grpSpPr>
        <p:graphicFrame>
          <p:nvGraphicFramePr>
            <p:cNvPr id="16" name="Graphique 15">
              <a:extLst>
                <a:ext uri="{FF2B5EF4-FFF2-40B4-BE49-F238E27FC236}">
                  <a16:creationId xmlns:a16="http://schemas.microsoft.com/office/drawing/2014/main" id="{5661F18C-4625-BF13-CC3C-65F15A14987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19570924"/>
                </p:ext>
              </p:extLst>
            </p:nvPr>
          </p:nvGraphicFramePr>
          <p:xfrm>
            <a:off x="8410882" y="2610232"/>
            <a:ext cx="3458187" cy="36076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47F8CB5-76DD-F169-6FD8-B5AFE96E30C3}"/>
                </a:ext>
              </a:extLst>
            </p:cNvPr>
            <p:cNvSpPr txBox="1"/>
            <p:nvPr/>
          </p:nvSpPr>
          <p:spPr>
            <a:xfrm>
              <a:off x="9072278" y="6110630"/>
              <a:ext cx="2400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Proportion of participants (%)</a:t>
              </a:r>
              <a:endParaRPr lang="fr-FR" sz="1400" b="1" dirty="0" err="1">
                <a:solidFill>
                  <a:srgbClr val="000066"/>
                </a:solidFill>
              </a:endParaRPr>
            </a:p>
          </p:txBody>
        </p:sp>
        <p:sp>
          <p:nvSpPr>
            <p:cNvPr id="19" name="Google Shape;195;p19">
              <a:extLst>
                <a:ext uri="{FF2B5EF4-FFF2-40B4-BE49-F238E27FC236}">
                  <a16:creationId xmlns:a16="http://schemas.microsoft.com/office/drawing/2014/main" id="{5CDCFC20-4BF1-446B-1143-F608653CF08D}"/>
                </a:ext>
              </a:extLst>
            </p:cNvPr>
            <p:cNvSpPr txBox="1"/>
            <p:nvPr/>
          </p:nvSpPr>
          <p:spPr>
            <a:xfrm>
              <a:off x="6434855" y="2786464"/>
              <a:ext cx="224013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It is more convenient for me</a:t>
              </a:r>
              <a:b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</a:b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to receive injections Q2M</a:t>
              </a:r>
              <a:endParaRPr sz="1400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" name="Google Shape;195;p19">
              <a:extLst>
                <a:ext uri="{FF2B5EF4-FFF2-40B4-BE49-F238E27FC236}">
                  <a16:creationId xmlns:a16="http://schemas.microsoft.com/office/drawing/2014/main" id="{AF066DCF-70F5-849C-8BF9-ADE32350B11D}"/>
                </a:ext>
              </a:extLst>
            </p:cNvPr>
            <p:cNvSpPr txBox="1"/>
            <p:nvPr/>
          </p:nvSpPr>
          <p:spPr>
            <a:xfrm>
              <a:off x="6406513" y="3408370"/>
              <a:ext cx="226847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I was tired of taking tablet(s)</a:t>
              </a:r>
              <a:b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</a:b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for my HIV every day</a:t>
              </a:r>
              <a:endParaRPr sz="1400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195;p19">
              <a:extLst>
                <a:ext uri="{FF2B5EF4-FFF2-40B4-BE49-F238E27FC236}">
                  <a16:creationId xmlns:a16="http://schemas.microsoft.com/office/drawing/2014/main" id="{D53F92F7-EF0F-86FF-0793-3CDD29627849}"/>
                </a:ext>
              </a:extLst>
            </p:cNvPr>
            <p:cNvSpPr txBox="1"/>
            <p:nvPr/>
          </p:nvSpPr>
          <p:spPr>
            <a:xfrm>
              <a:off x="6219860" y="3925516"/>
              <a:ext cx="2455129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I do not have to worry as much</a:t>
              </a:r>
              <a:b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</a:b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about remembering to take my</a:t>
              </a:r>
              <a:b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</a:b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HIV medication every day</a:t>
              </a:r>
              <a:endParaRPr sz="1400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195;p19">
              <a:extLst>
                <a:ext uri="{FF2B5EF4-FFF2-40B4-BE49-F238E27FC236}">
                  <a16:creationId xmlns:a16="http://schemas.microsoft.com/office/drawing/2014/main" id="{4985EDF3-CB26-7240-356C-AEEAC7AC59FF}"/>
                </a:ext>
              </a:extLst>
            </p:cNvPr>
            <p:cNvSpPr txBox="1"/>
            <p:nvPr/>
          </p:nvSpPr>
          <p:spPr>
            <a:xfrm>
              <a:off x="6375095" y="4661722"/>
              <a:ext cx="229989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I do not have to carry my HIV</a:t>
              </a:r>
              <a:b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</a:b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medication with me</a:t>
              </a:r>
              <a:endParaRPr sz="1400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195;p19">
              <a:extLst>
                <a:ext uri="{FF2B5EF4-FFF2-40B4-BE49-F238E27FC236}">
                  <a16:creationId xmlns:a16="http://schemas.microsoft.com/office/drawing/2014/main" id="{930072F4-43DD-4245-3C6C-AEE78B5CEEA7}"/>
                </a:ext>
              </a:extLst>
            </p:cNvPr>
            <p:cNvSpPr txBox="1"/>
            <p:nvPr/>
          </p:nvSpPr>
          <p:spPr>
            <a:xfrm>
              <a:off x="6198187" y="5257700"/>
              <a:ext cx="247680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I do not have to think about my</a:t>
              </a:r>
              <a:b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</a:br>
              <a:r>
                <a:rPr lang="en-US" sz="140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HIV status every day</a:t>
              </a:r>
              <a:endParaRPr sz="1400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926B5248-020B-CC4C-344A-7552D91856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619250"/>
            <a:ext cx="2991073" cy="1945585"/>
          </a:xfrm>
        </p:spPr>
        <p:txBody>
          <a:bodyPr>
            <a:normAutofit/>
          </a:bodyPr>
          <a:lstStyle/>
          <a:p>
            <a:r>
              <a:rPr lang="en-US" sz="2000" noProof="0" dirty="0"/>
              <a:t>PDVF (2 VL ≥ 200 c/mL), N = 7 (2% at M24)</a:t>
            </a:r>
          </a:p>
          <a:p>
            <a:pPr lvl="1"/>
            <a:r>
              <a:rPr lang="en-US" sz="1700" noProof="0" dirty="0"/>
              <a:t>Emergence of NNRTI RAMs: 4/7</a:t>
            </a:r>
          </a:p>
          <a:p>
            <a:pPr lvl="1"/>
            <a:r>
              <a:rPr lang="en-US" sz="1700" noProof="0" dirty="0"/>
              <a:t>Emergence of INSTI RAMs: 3/7</a:t>
            </a:r>
          </a:p>
          <a:p>
            <a:pPr lvl="1"/>
            <a:endParaRPr lang="en-US" sz="1700" noProof="0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B147F72-CCE6-F221-9242-5F358ECA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en-US" noProof="0" dirty="0"/>
              <a:t>CAB + RPV LA Q2M: 24 months outcome </a:t>
            </a:r>
            <a:br>
              <a:rPr lang="en-US" noProof="0" dirty="0"/>
            </a:br>
            <a:r>
              <a:rPr lang="en-US" noProof="0" dirty="0"/>
              <a:t>in CARLOS cohort</a:t>
            </a:r>
          </a:p>
        </p:txBody>
      </p:sp>
    </p:spTree>
    <p:extLst>
      <p:ext uri="{BB962C8B-B14F-4D97-AF65-F5344CB8AC3E}">
        <p14:creationId xmlns:p14="http://schemas.microsoft.com/office/powerpoint/2010/main" val="124417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C480AF-FA0D-BB1E-94AF-309D8C443BA1}"/>
              </a:ext>
            </a:extLst>
          </p:cNvPr>
          <p:cNvSpPr txBox="1"/>
          <p:nvPr/>
        </p:nvSpPr>
        <p:spPr>
          <a:xfrm>
            <a:off x="402371" y="1609225"/>
            <a:ext cx="4317630" cy="7150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956 treatment experienced virologically suppressed (VL &lt; 50 c/mL) PWH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25286D-DF54-A346-C01B-B9A547422CBD}"/>
              </a:ext>
            </a:extLst>
          </p:cNvPr>
          <p:cNvSpPr txBox="1"/>
          <p:nvPr/>
        </p:nvSpPr>
        <p:spPr>
          <a:xfrm>
            <a:off x="105835" y="3070104"/>
            <a:ext cx="2605503" cy="91940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882 (92%) on CAB+ RPV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end of 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f-u 10.2 months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89C93E3-7763-38F9-DECA-B15F4A7AA34A}"/>
              </a:ext>
            </a:extLst>
          </p:cNvPr>
          <p:cNvSpPr txBox="1"/>
          <p:nvPr/>
        </p:nvSpPr>
        <p:spPr>
          <a:xfrm>
            <a:off x="3697255" y="3059205"/>
            <a:ext cx="3340014" cy="37457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937 with ≥ 1 VL after 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injection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D170964-DA5D-0345-4518-79590D1EA293}"/>
              </a:ext>
            </a:extLst>
          </p:cNvPr>
          <p:cNvSpPr txBox="1"/>
          <p:nvPr/>
        </p:nvSpPr>
        <p:spPr>
          <a:xfrm>
            <a:off x="3840426" y="6114983"/>
            <a:ext cx="70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VL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BE9E452-0211-88F1-29C1-BA564B92F8BA}"/>
              </a:ext>
            </a:extLst>
          </p:cNvPr>
          <p:cNvSpPr txBox="1"/>
          <p:nvPr/>
        </p:nvSpPr>
        <p:spPr>
          <a:xfrm>
            <a:off x="5586554" y="6114983"/>
            <a:ext cx="667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871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8705AC-B7A0-96BF-C50E-126AD387F028}"/>
              </a:ext>
            </a:extLst>
          </p:cNvPr>
          <p:cNvSpPr txBox="1"/>
          <p:nvPr/>
        </p:nvSpPr>
        <p:spPr>
          <a:xfrm>
            <a:off x="3070331" y="4030041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DC3F459-CFF7-CFB2-88A3-E00BC795C185}"/>
              </a:ext>
            </a:extLst>
          </p:cNvPr>
          <p:cNvSpPr txBox="1"/>
          <p:nvPr/>
        </p:nvSpPr>
        <p:spPr>
          <a:xfrm>
            <a:off x="3147296" y="4254648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D043B2B2-0C3E-B243-6140-264B71704C89}"/>
              </a:ext>
            </a:extLst>
          </p:cNvPr>
          <p:cNvGrpSpPr/>
          <p:nvPr/>
        </p:nvGrpSpPr>
        <p:grpSpPr>
          <a:xfrm>
            <a:off x="3571328" y="3924982"/>
            <a:ext cx="3735365" cy="2185304"/>
            <a:chOff x="5019044" y="2207914"/>
            <a:chExt cx="4280339" cy="27756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86EF4D-9091-3B52-4409-6B29CF78D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620" y="2625783"/>
              <a:ext cx="429138" cy="2356245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861C70-97A6-AAED-EFEB-1BE6F8BDA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126" y="2856848"/>
              <a:ext cx="429138" cy="21251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4B3FEC-4D01-C8F2-476D-99EA8FF1F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5" y="2695078"/>
              <a:ext cx="429138" cy="22869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E3CEED-1625-3227-7D10-0E39F4CA5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2674" y="2731591"/>
              <a:ext cx="429138" cy="22504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DE4C0B-9651-31E6-DD59-EC809BAD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7499" y="2856847"/>
              <a:ext cx="429138" cy="212667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07CB4A59-266C-316F-1E22-262B3129C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9044" y="2592549"/>
              <a:ext cx="1047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338">
              <a:extLst>
                <a:ext uri="{FF2B5EF4-FFF2-40B4-BE49-F238E27FC236}">
                  <a16:creationId xmlns:a16="http://schemas.microsoft.com/office/drawing/2014/main" id="{2F4C4F44-B2CE-C6FD-444F-AE96DCB3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372" y="2583251"/>
              <a:ext cx="4175011" cy="2397283"/>
            </a:xfrm>
            <a:custGeom>
              <a:avLst/>
              <a:gdLst>
                <a:gd name="T0" fmla="*/ 4594 w 4594"/>
                <a:gd name="T1" fmla="*/ 5395 h 5395"/>
                <a:gd name="T2" fmla="*/ 0 w 4594"/>
                <a:gd name="T3" fmla="*/ 5395 h 5395"/>
                <a:gd name="T4" fmla="*/ 0 w 4594"/>
                <a:gd name="T5" fmla="*/ 0 h 5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4" h="5395">
                  <a:moveTo>
                    <a:pt x="4594" y="5395"/>
                  </a:moveTo>
                  <a:lnTo>
                    <a:pt x="0" y="539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E0F48B4-7190-744F-101D-F12AB9E125C0}"/>
                </a:ext>
              </a:extLst>
            </p:cNvPr>
            <p:cNvSpPr txBox="1"/>
            <p:nvPr/>
          </p:nvSpPr>
          <p:spPr>
            <a:xfrm>
              <a:off x="5523810" y="2207914"/>
              <a:ext cx="421011" cy="39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5519630-86C4-C9B3-3C51-027B769B8993}"/>
                </a:ext>
              </a:extLst>
            </p:cNvPr>
            <p:cNvSpPr txBox="1"/>
            <p:nvPr/>
          </p:nvSpPr>
          <p:spPr>
            <a:xfrm>
              <a:off x="6072573" y="2388965"/>
              <a:ext cx="590424" cy="39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5E2BD7A-97C1-E2CB-1FBF-A544E9F6855D}"/>
                </a:ext>
              </a:extLst>
            </p:cNvPr>
            <p:cNvSpPr txBox="1"/>
            <p:nvPr/>
          </p:nvSpPr>
          <p:spPr>
            <a:xfrm>
              <a:off x="7529531" y="2239197"/>
              <a:ext cx="421011" cy="39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97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23C6904-9805-38F6-E909-8D913A0C51FA}"/>
                </a:ext>
              </a:extLst>
            </p:cNvPr>
            <p:cNvSpPr txBox="1"/>
            <p:nvPr/>
          </p:nvSpPr>
          <p:spPr>
            <a:xfrm>
              <a:off x="8152701" y="2269195"/>
              <a:ext cx="421011" cy="39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F991A78-06B3-68F9-DF6C-25D5F89C1778}"/>
                </a:ext>
              </a:extLst>
            </p:cNvPr>
            <p:cNvSpPr txBox="1"/>
            <p:nvPr/>
          </p:nvSpPr>
          <p:spPr>
            <a:xfrm>
              <a:off x="8736418" y="2388965"/>
              <a:ext cx="421011" cy="39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</a:t>
              </a:r>
            </a:p>
          </p:txBody>
        </p:sp>
        <p:sp>
          <p:nvSpPr>
            <p:cNvPr id="48" name="Line 16">
              <a:extLst>
                <a:ext uri="{FF2B5EF4-FFF2-40B4-BE49-F238E27FC236}">
                  <a16:creationId xmlns:a16="http://schemas.microsoft.com/office/drawing/2014/main" id="{F2F5BA63-4483-3C20-A039-95D05D40A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9044" y="2822087"/>
              <a:ext cx="1047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Line 16">
              <a:extLst>
                <a:ext uri="{FF2B5EF4-FFF2-40B4-BE49-F238E27FC236}">
                  <a16:creationId xmlns:a16="http://schemas.microsoft.com/office/drawing/2014/main" id="{0414FC1E-34A3-16CB-09BD-824C8D08AC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9044" y="3702593"/>
              <a:ext cx="1047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Line 16">
              <a:extLst>
                <a:ext uri="{FF2B5EF4-FFF2-40B4-BE49-F238E27FC236}">
                  <a16:creationId xmlns:a16="http://schemas.microsoft.com/office/drawing/2014/main" id="{54E1C603-93EA-A411-82F7-E2951E91E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9044" y="4980534"/>
              <a:ext cx="1047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5B52D261-C297-5BF8-8E47-E4E2357AAE5D}"/>
              </a:ext>
            </a:extLst>
          </p:cNvPr>
          <p:cNvSpPr txBox="1"/>
          <p:nvPr/>
        </p:nvSpPr>
        <p:spPr>
          <a:xfrm>
            <a:off x="4464885" y="6114983"/>
            <a:ext cx="604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AD5D3C1-E170-6FE3-9AD0-7A26585C4A7A}"/>
              </a:ext>
            </a:extLst>
          </p:cNvPr>
          <p:cNvSpPr txBox="1"/>
          <p:nvPr/>
        </p:nvSpPr>
        <p:spPr>
          <a:xfrm>
            <a:off x="6183801" y="6114983"/>
            <a:ext cx="667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366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E956367-5EFA-4B7B-C515-1F61CDADE913}"/>
              </a:ext>
            </a:extLst>
          </p:cNvPr>
          <p:cNvSpPr txBox="1"/>
          <p:nvPr/>
        </p:nvSpPr>
        <p:spPr>
          <a:xfrm>
            <a:off x="6741879" y="6114983"/>
            <a:ext cx="5886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49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13EB1B3-7BBB-D06F-A9C0-B5AA22362F7A}"/>
              </a:ext>
            </a:extLst>
          </p:cNvPr>
          <p:cNvSpPr txBox="1"/>
          <p:nvPr/>
        </p:nvSpPr>
        <p:spPr>
          <a:xfrm>
            <a:off x="7503506" y="3282420"/>
            <a:ext cx="46347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Confirmed Virologic Failure (2 VL ≥ 200 c/mL or 1 VL ≥ 200 c/mL + discontinuation):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= 5/937 (0.5 %)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subtype A6, no BMI &gt; 30 kg/m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baseline R information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failure, R to NNRTI = 2 (low level R to RPV, S to DOR = 1, R to RPV + S to DOR, N = 1,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to RPV +DOR = 1 )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failure, R to INSTI = 2 (R to DTG + BIC,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to DTG bid, N = 2)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D4FB584-ADE3-10A2-0A1E-4EA575BB893C}"/>
              </a:ext>
            </a:extLst>
          </p:cNvPr>
          <p:cNvSpPr txBox="1"/>
          <p:nvPr/>
        </p:nvSpPr>
        <p:spPr>
          <a:xfrm>
            <a:off x="4445217" y="3589927"/>
            <a:ext cx="2044494" cy="40862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>
                <a:solidFill>
                  <a:srgbClr val="00B0F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VL &lt; 50 c/mL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35CB083-C7D9-CC4F-33E3-4D3C6592C34C}"/>
              </a:ext>
            </a:extLst>
          </p:cNvPr>
          <p:cNvSpPr txBox="1"/>
          <p:nvPr/>
        </p:nvSpPr>
        <p:spPr>
          <a:xfrm>
            <a:off x="4844949" y="1777590"/>
            <a:ext cx="4012487" cy="105560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ART duration: 9.4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 use of INSTI or NNRTI-based regimen: 96%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history of VF or R to NNRTI or INSTI in those with history available (62%)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7681B72-B8D5-0243-94C5-AF053F788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Pozniak A, IAS 2025, Abs. EP0171</a:t>
            </a:r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E31FC618-4AFE-E7D3-D893-8BD1686B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COMBINE-2 cohort: </a:t>
            </a:r>
            <a:br>
              <a:rPr lang="en-US" noProof="0" dirty="0"/>
            </a:br>
            <a:r>
              <a:rPr lang="en-US" noProof="0" dirty="0"/>
              <a:t>Real world CAB + RPV LA in Europe</a:t>
            </a:r>
          </a:p>
        </p:txBody>
      </p: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7CB2B9ED-8D88-6F6C-1F9A-18A05736E7F0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5400000">
            <a:off x="1611992" y="2120910"/>
            <a:ext cx="745790" cy="1152599"/>
          </a:xfrm>
          <a:prstGeom prst="bentConnector3">
            <a:avLst>
              <a:gd name="adj1" fmla="val 80390"/>
            </a:avLst>
          </a:prstGeom>
          <a:ln w="19050">
            <a:solidFill>
              <a:srgbClr val="00B0F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>
            <a:extLst>
              <a:ext uri="{FF2B5EF4-FFF2-40B4-BE49-F238E27FC236}">
                <a16:creationId xmlns:a16="http://schemas.microsoft.com/office/drawing/2014/main" id="{C91BB389-366C-6C03-AA41-34023674BBE4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16200000" flipH="1">
            <a:off x="3596779" y="1288721"/>
            <a:ext cx="734891" cy="2806076"/>
          </a:xfrm>
          <a:prstGeom prst="bentConnector3">
            <a:avLst>
              <a:gd name="adj1" fmla="val 80841"/>
            </a:avLst>
          </a:prstGeom>
          <a:ln w="19050">
            <a:solidFill>
              <a:srgbClr val="00B0F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00E511BA-3231-28E6-7FC0-30AD18B7F7C7}"/>
              </a:ext>
            </a:extLst>
          </p:cNvPr>
          <p:cNvSpPr txBox="1"/>
          <p:nvPr/>
        </p:nvSpPr>
        <p:spPr>
          <a:xfrm>
            <a:off x="3147296" y="4914021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34209D7-964E-34C9-B42E-428467B50849}"/>
              </a:ext>
            </a:extLst>
          </p:cNvPr>
          <p:cNvSpPr txBox="1"/>
          <p:nvPr/>
        </p:nvSpPr>
        <p:spPr>
          <a:xfrm>
            <a:off x="3192982" y="5875205"/>
            <a:ext cx="404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9326695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D268693D-8815-6760-70DE-3A0B993370AE}"/>
              </a:ext>
            </a:extLst>
          </p:cNvPr>
          <p:cNvSpPr txBox="1"/>
          <p:nvPr/>
        </p:nvSpPr>
        <p:spPr>
          <a:xfrm>
            <a:off x="4197137" y="5531757"/>
            <a:ext cx="7483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kern="0" noProof="0" dirty="0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Day of Choice Visit:</a:t>
            </a:r>
          </a:p>
          <a:p>
            <a:pPr>
              <a:buNone/>
            </a:pPr>
            <a:r>
              <a:rPr lang="en-US" kern="0" noProof="0" dirty="0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Participants eligible for switch to CAB + RPV LA or continuation of DTG/3TC after achieving HIV-1 RNA &lt;50 c/mL (anytime between W4 and W16)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A1C2B4A-AB2B-9156-0CB4-4B8A87BD322B}"/>
              </a:ext>
            </a:extLst>
          </p:cNvPr>
          <p:cNvGrpSpPr/>
          <p:nvPr/>
        </p:nvGrpSpPr>
        <p:grpSpPr>
          <a:xfrm>
            <a:off x="1081007" y="1932892"/>
            <a:ext cx="10029986" cy="3401937"/>
            <a:chOff x="326001" y="1932892"/>
            <a:chExt cx="10029986" cy="3401937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81C31A26-14DC-2F80-BF3C-20ABBF2A56A9}"/>
                </a:ext>
              </a:extLst>
            </p:cNvPr>
            <p:cNvSpPr/>
            <p:nvPr/>
          </p:nvSpPr>
          <p:spPr>
            <a:xfrm>
              <a:off x="6609365" y="2597938"/>
              <a:ext cx="3016469" cy="535906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noProof="0" dirty="0"/>
                <a:t>DTG/3TC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3D78B76-88A9-E67E-D2E1-0177ECB467AD}"/>
                </a:ext>
              </a:extLst>
            </p:cNvPr>
            <p:cNvSpPr/>
            <p:nvPr/>
          </p:nvSpPr>
          <p:spPr>
            <a:xfrm>
              <a:off x="6609365" y="3340708"/>
              <a:ext cx="3016469" cy="473915"/>
            </a:xfrm>
            <a:prstGeom prst="round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noProof="0" dirty="0"/>
                <a:t>CAB + RPV LA Q2M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776D7BF-999D-91D6-32D5-DDB46774CA9A}"/>
                </a:ext>
              </a:extLst>
            </p:cNvPr>
            <p:cNvSpPr/>
            <p:nvPr/>
          </p:nvSpPr>
          <p:spPr>
            <a:xfrm>
              <a:off x="326001" y="2382527"/>
              <a:ext cx="2568778" cy="2104698"/>
            </a:xfrm>
            <a:prstGeom prst="roundRect">
              <a:avLst>
                <a:gd name="adj" fmla="val 9580"/>
              </a:avLst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Eligibility criteria: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﻿﻿ART-naive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﻿﻿HIV-1 RNA </a:t>
              </a:r>
              <a:r>
                <a:rPr lang="en-US" sz="1600" dirty="0">
                  <a:solidFill>
                    <a:srgbClr val="000066"/>
                  </a:solidFill>
                </a:rPr>
                <a:t>&gt; 1</a:t>
              </a:r>
              <a:r>
                <a:rPr lang="en-US" sz="1600" noProof="0" dirty="0">
                  <a:solidFill>
                    <a:srgbClr val="000066"/>
                  </a:solidFill>
                </a:rPr>
                <a:t>000 c/mL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﻿﻿Any CD4+ cell count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﻿﻿No known major RAMs</a:t>
              </a:r>
            </a:p>
            <a:p>
              <a:pPr marL="115888" indent="-115888">
                <a:buClr>
                  <a:srgbClr val="FF6600"/>
                </a:buClr>
                <a:buFont typeface="Arial" panose="020B0604020202020204" pitchFamily="34" charset="0"/>
                <a:buChar char="•"/>
              </a:pPr>
              <a:r>
                <a:rPr lang="en-US" sz="1600" noProof="0" dirty="0">
                  <a:solidFill>
                    <a:srgbClr val="000066"/>
                  </a:solidFill>
                </a:rPr>
                <a:t>﻿﻿No HBV infection or need for HCV therapy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1A47635-F0F4-1B3E-BB3E-A4A719255A18}"/>
                </a:ext>
              </a:extLst>
            </p:cNvPr>
            <p:cNvSpPr/>
            <p:nvPr/>
          </p:nvSpPr>
          <p:spPr>
            <a:xfrm>
              <a:off x="4027993" y="2505339"/>
              <a:ext cx="2408683" cy="1368254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noProof="0" dirty="0"/>
                <a:t>DTG/3TC (N = 171)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EF0C835-D28F-0059-9596-3255F26BDBAB}"/>
                </a:ext>
              </a:extLst>
            </p:cNvPr>
            <p:cNvSpPr txBox="1"/>
            <p:nvPr/>
          </p:nvSpPr>
          <p:spPr>
            <a:xfrm>
              <a:off x="6181991" y="4152354"/>
              <a:ext cx="212864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1600" noProof="0" dirty="0">
                  <a:solidFill>
                    <a:srgbClr val="CC0000"/>
                  </a:solidFill>
                </a:rPr>
                <a:t>W16: Day of Choice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91B50F25-0FB3-FDE5-9BD8-C2ED64469EFE}"/>
                </a:ext>
              </a:extLst>
            </p:cNvPr>
            <p:cNvCxnSpPr>
              <a:cxnSpLocks/>
            </p:cNvCxnSpPr>
            <p:nvPr/>
          </p:nvCxnSpPr>
          <p:spPr>
            <a:xfrm>
              <a:off x="6430154" y="4029684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9CD028A-4C4F-4002-2456-FBB8D2C14E06}"/>
                </a:ext>
              </a:extLst>
            </p:cNvPr>
            <p:cNvCxnSpPr>
              <a:cxnSpLocks/>
            </p:cNvCxnSpPr>
            <p:nvPr/>
          </p:nvCxnSpPr>
          <p:spPr>
            <a:xfrm>
              <a:off x="4079888" y="4029684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C738A32-4803-8FA6-6799-8D3BE9543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9911" y="4029904"/>
              <a:ext cx="5553462" cy="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0BFCEC1-2976-16F2-4FB8-3B9C4C8CA2AE}"/>
                </a:ext>
              </a:extLst>
            </p:cNvPr>
            <p:cNvSpPr txBox="1"/>
            <p:nvPr/>
          </p:nvSpPr>
          <p:spPr>
            <a:xfrm>
              <a:off x="9125734" y="4152354"/>
              <a:ext cx="12302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n-US" sz="1600" noProof="0" dirty="0"/>
                <a:t>M11/12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1437C80-7D18-0441-3704-214CCB6E5D4E}"/>
                </a:ext>
              </a:extLst>
            </p:cNvPr>
            <p:cNvCxnSpPr>
              <a:cxnSpLocks/>
            </p:cNvCxnSpPr>
            <p:nvPr/>
          </p:nvCxnSpPr>
          <p:spPr>
            <a:xfrm>
              <a:off x="9570090" y="4029684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Signalisation droite 20">
              <a:extLst>
                <a:ext uri="{FF2B5EF4-FFF2-40B4-BE49-F238E27FC236}">
                  <a16:creationId xmlns:a16="http://schemas.microsoft.com/office/drawing/2014/main" id="{3187D4AB-5369-587A-3D70-9934E711470F}"/>
                </a:ext>
              </a:extLst>
            </p:cNvPr>
            <p:cNvSpPr/>
            <p:nvPr/>
          </p:nvSpPr>
          <p:spPr>
            <a:xfrm>
              <a:off x="2928221" y="1950092"/>
              <a:ext cx="1272217" cy="4843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noProof="0" dirty="0"/>
                <a:t>Screening</a:t>
              </a:r>
            </a:p>
          </p:txBody>
        </p:sp>
        <p:sp>
          <p:nvSpPr>
            <p:cNvPr id="22" name="Signalisation droite 21">
              <a:extLst>
                <a:ext uri="{FF2B5EF4-FFF2-40B4-BE49-F238E27FC236}">
                  <a16:creationId xmlns:a16="http://schemas.microsoft.com/office/drawing/2014/main" id="{8D05328B-17C2-72BF-057D-6A68C5AD7E5B}"/>
                </a:ext>
              </a:extLst>
            </p:cNvPr>
            <p:cNvSpPr/>
            <p:nvPr/>
          </p:nvSpPr>
          <p:spPr>
            <a:xfrm>
              <a:off x="4200439" y="1932892"/>
              <a:ext cx="2206564" cy="4843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noProof="0" dirty="0"/>
                <a:t>Suppression</a:t>
              </a:r>
            </a:p>
          </p:txBody>
        </p:sp>
        <p:sp>
          <p:nvSpPr>
            <p:cNvPr id="23" name="Signalisation droite 22">
              <a:extLst>
                <a:ext uri="{FF2B5EF4-FFF2-40B4-BE49-F238E27FC236}">
                  <a16:creationId xmlns:a16="http://schemas.microsoft.com/office/drawing/2014/main" id="{8CC27BC0-1B12-DE86-7EC1-C3D2B020E448}"/>
                </a:ext>
              </a:extLst>
            </p:cNvPr>
            <p:cNvSpPr/>
            <p:nvPr/>
          </p:nvSpPr>
          <p:spPr>
            <a:xfrm>
              <a:off x="6606904" y="1932892"/>
              <a:ext cx="3016469" cy="48434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noProof="0" dirty="0"/>
                <a:t>Maintenance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09C7A76-028E-24EA-86AE-01D3A5A6D1A6}"/>
                </a:ext>
              </a:extLst>
            </p:cNvPr>
            <p:cNvSpPr txBox="1"/>
            <p:nvPr/>
          </p:nvSpPr>
          <p:spPr>
            <a:xfrm>
              <a:off x="5790985" y="4688498"/>
              <a:ext cx="1272281" cy="64633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400">
                  <a:effectLst/>
                  <a:latin typeface="+mj-lt"/>
                </a:defRPr>
              </a:lvl1pPr>
            </a:lstStyle>
            <a:p>
              <a:pPr algn="ctr"/>
              <a:r>
                <a:rPr lang="en-US" sz="1800" kern="0" noProof="0" dirty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Interim</a:t>
              </a:r>
              <a:r>
                <a:rPr lang="en-US" sz="1800" noProof="0" dirty="0"/>
                <a:t> </a:t>
              </a:r>
              <a:br>
                <a:rPr lang="en-US" sz="1800" noProof="0" dirty="0"/>
              </a:br>
              <a:r>
                <a:rPr lang="en-US" sz="1800" kern="0" noProof="0" dirty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C563BBC-BD9D-631F-0FEB-0C07E2247CB2}"/>
                </a:ext>
              </a:extLst>
            </p:cNvPr>
            <p:cNvSpPr txBox="1"/>
            <p:nvPr/>
          </p:nvSpPr>
          <p:spPr>
            <a:xfrm>
              <a:off x="8957297" y="4688498"/>
              <a:ext cx="1230253" cy="64633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400">
                  <a:effectLst/>
                  <a:latin typeface="+mj-lt"/>
                </a:defRPr>
              </a:lvl1pPr>
            </a:lstStyle>
            <a:p>
              <a:pPr algn="ctr"/>
              <a:r>
                <a:rPr lang="en-US" sz="1800" kern="0" noProof="0" dirty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Primary</a:t>
              </a:r>
              <a:r>
                <a:rPr lang="en-US" sz="1800" noProof="0" dirty="0"/>
                <a:t> </a:t>
              </a:r>
              <a:br>
                <a:rPr lang="en-US" sz="1800" noProof="0" dirty="0"/>
              </a:br>
              <a:r>
                <a:rPr lang="en-US" sz="1800" kern="0" noProof="0" dirty="0">
                  <a:solidFill>
                    <a:srgbClr val="000066"/>
                  </a:solidFill>
                  <a:ea typeface="Geneva" panose="020B050303040404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EB468564-6019-0FF4-8C34-2335A939E272}"/>
                </a:ext>
              </a:extLst>
            </p:cNvPr>
            <p:cNvCxnSpPr/>
            <p:nvPr/>
          </p:nvCxnSpPr>
          <p:spPr>
            <a:xfrm flipV="1">
              <a:off x="6436685" y="4429353"/>
              <a:ext cx="0" cy="26161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73C8E045-C0F5-0084-2593-77D98443397F}"/>
                </a:ext>
              </a:extLst>
            </p:cNvPr>
            <p:cNvCxnSpPr/>
            <p:nvPr/>
          </p:nvCxnSpPr>
          <p:spPr>
            <a:xfrm flipV="1">
              <a:off x="9582285" y="4429353"/>
              <a:ext cx="0" cy="26161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21C0FEC-31FE-20D0-E339-6B17E35C95D8}"/>
                </a:ext>
              </a:extLst>
            </p:cNvPr>
            <p:cNvSpPr txBox="1"/>
            <p:nvPr/>
          </p:nvSpPr>
          <p:spPr>
            <a:xfrm>
              <a:off x="3575810" y="4152354"/>
              <a:ext cx="9802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>
                <a:buNone/>
                <a:defRPr sz="1200" kern="0">
                  <a:solidFill>
                    <a:srgbClr val="000066"/>
                  </a:solidFill>
                  <a:effectLst/>
                  <a:ea typeface="Geneva" panose="020B050303040404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n-US" sz="1600" noProof="0" dirty="0"/>
                <a:t>Baseline</a:t>
              </a:r>
            </a:p>
          </p:txBody>
        </p:sp>
      </p:grpSp>
      <p:sp>
        <p:nvSpPr>
          <p:cNvPr id="35" name="Text Box 3">
            <a:extLst>
              <a:ext uri="{FF2B5EF4-FFF2-40B4-BE49-F238E27FC236}">
                <a16:creationId xmlns:a16="http://schemas.microsoft.com/office/drawing/2014/main" id="{C0DB3AC1-60B5-348F-B344-D8A3608C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noProof="0" dirty="0" err="1">
                <a:solidFill>
                  <a:srgbClr val="0070C0"/>
                </a:solidFill>
                <a:cs typeface="Arial" charset="0"/>
              </a:rPr>
              <a:t>Felizarta</a:t>
            </a: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 F,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IAS 2025, Abs. EP0170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4F8F07B-9184-4B78-0C64-F512FD8A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Open-label choice: continue DTG/3TC </a:t>
            </a:r>
            <a:br>
              <a:rPr lang="en-US" noProof="0" dirty="0"/>
            </a:br>
            <a:r>
              <a:rPr lang="en-US" noProof="0" dirty="0"/>
              <a:t>or switch to CAB + RPV LA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0C0466-0EB8-BF3B-6C27-62109CDF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6446"/>
            <a:ext cx="10972800" cy="588647"/>
          </a:xfrm>
        </p:spPr>
        <p:txBody>
          <a:bodyPr>
            <a:normAutofit/>
          </a:bodyPr>
          <a:lstStyle/>
          <a:p>
            <a:r>
              <a:rPr lang="en-US" sz="2000" noProof="0" dirty="0"/>
              <a:t>Phase 3b, open-label, non randomized study (VOLITION)</a:t>
            </a:r>
          </a:p>
        </p:txBody>
      </p:sp>
    </p:spTree>
    <p:extLst>
      <p:ext uri="{BB962C8B-B14F-4D97-AF65-F5344CB8AC3E}">
        <p14:creationId xmlns:p14="http://schemas.microsoft.com/office/powerpoint/2010/main" val="2192668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CB16192-726C-1C24-5A98-BF35A9DBD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Cordova E,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2025, Abs. WEPEB033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1DEE5E-C7BF-0BF3-4AED-C8DD29236A51}"/>
              </a:ext>
            </a:extLst>
          </p:cNvPr>
          <p:cNvSpPr txBox="1"/>
          <p:nvPr/>
        </p:nvSpPr>
        <p:spPr>
          <a:xfrm>
            <a:off x="3698032" y="18408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1.0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DF824C-77AB-1F84-8FF6-FA379FD512F2}"/>
              </a:ext>
            </a:extLst>
          </p:cNvPr>
          <p:cNvSpPr txBox="1"/>
          <p:nvPr/>
        </p:nvSpPr>
        <p:spPr>
          <a:xfrm>
            <a:off x="3843331" y="1492312"/>
            <a:ext cx="4513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</a:rPr>
              <a:t>Cumulative incidence of HIV-1 RNA &lt; 50 c/mL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DA6ADE3-7342-CDC3-D108-5B7FC0CFCF06}"/>
              </a:ext>
            </a:extLst>
          </p:cNvPr>
          <p:cNvGrpSpPr/>
          <p:nvPr/>
        </p:nvGrpSpPr>
        <p:grpSpPr>
          <a:xfrm>
            <a:off x="3623707" y="1937350"/>
            <a:ext cx="4952665" cy="4066979"/>
            <a:chOff x="2873143" y="1937350"/>
            <a:chExt cx="4952665" cy="406697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B808F9E-EED2-9A23-800D-7992D31F9A27}"/>
                </a:ext>
              </a:extLst>
            </p:cNvPr>
            <p:cNvSpPr txBox="1"/>
            <p:nvPr/>
          </p:nvSpPr>
          <p:spPr>
            <a:xfrm>
              <a:off x="3006734" y="242803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0.8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46FCBF4-8DC8-DE92-89E4-97184B09DC28}"/>
                </a:ext>
              </a:extLst>
            </p:cNvPr>
            <p:cNvSpPr txBox="1"/>
            <p:nvPr/>
          </p:nvSpPr>
          <p:spPr>
            <a:xfrm>
              <a:off x="3006734" y="301517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0.6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4AE1C75-C417-5150-8098-041AEE5B16E7}"/>
                </a:ext>
              </a:extLst>
            </p:cNvPr>
            <p:cNvSpPr txBox="1"/>
            <p:nvPr/>
          </p:nvSpPr>
          <p:spPr>
            <a:xfrm>
              <a:off x="3006734" y="360231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0.4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AC48F2C-4912-3AE5-FEC2-44FF3FE5F653}"/>
                </a:ext>
              </a:extLst>
            </p:cNvPr>
            <p:cNvSpPr txBox="1"/>
            <p:nvPr/>
          </p:nvSpPr>
          <p:spPr>
            <a:xfrm>
              <a:off x="3006734" y="417052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0.2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5AD763C-B2F8-4E75-D05B-3371AF98E5B6}"/>
                </a:ext>
              </a:extLst>
            </p:cNvPr>
            <p:cNvSpPr txBox="1"/>
            <p:nvPr/>
          </p:nvSpPr>
          <p:spPr>
            <a:xfrm>
              <a:off x="3006734" y="475766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8C588A1-1287-4765-B38E-602867B376EB}"/>
                </a:ext>
              </a:extLst>
            </p:cNvPr>
            <p:cNvSpPr txBox="1"/>
            <p:nvPr/>
          </p:nvSpPr>
          <p:spPr>
            <a:xfrm>
              <a:off x="3421370" y="503680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BEEE269-6C02-C304-743A-4F366B7D0D58}"/>
                </a:ext>
              </a:extLst>
            </p:cNvPr>
            <p:cNvSpPr txBox="1"/>
            <p:nvPr/>
          </p:nvSpPr>
          <p:spPr>
            <a:xfrm>
              <a:off x="4228288" y="503680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61EF9B2-86DE-D186-D2E4-376F62C7A663}"/>
                </a:ext>
              </a:extLst>
            </p:cNvPr>
            <p:cNvSpPr txBox="1"/>
            <p:nvPr/>
          </p:nvSpPr>
          <p:spPr>
            <a:xfrm>
              <a:off x="5054456" y="503680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367DCD6-B9BA-534B-48F1-198715545846}"/>
                </a:ext>
              </a:extLst>
            </p:cNvPr>
            <p:cNvSpPr txBox="1"/>
            <p:nvPr/>
          </p:nvSpPr>
          <p:spPr>
            <a:xfrm>
              <a:off x="5834939" y="50368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45743CC-C453-49B4-4D36-584016A954B4}"/>
                </a:ext>
              </a:extLst>
            </p:cNvPr>
            <p:cNvSpPr txBox="1"/>
            <p:nvPr/>
          </p:nvSpPr>
          <p:spPr>
            <a:xfrm>
              <a:off x="6661107" y="50368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E6DF1E0-DD46-3147-3BD8-6908CCC93508}"/>
                </a:ext>
              </a:extLst>
            </p:cNvPr>
            <p:cNvSpPr txBox="1"/>
            <p:nvPr/>
          </p:nvSpPr>
          <p:spPr>
            <a:xfrm>
              <a:off x="7458400" y="50368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30C0167-747A-5A44-8AD6-A5BF6AFE0561}"/>
                </a:ext>
              </a:extLst>
            </p:cNvPr>
            <p:cNvSpPr txBox="1"/>
            <p:nvPr/>
          </p:nvSpPr>
          <p:spPr>
            <a:xfrm>
              <a:off x="3329999" y="569655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171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E555307-FF0B-7D72-BFDE-FB40F2B68EBB}"/>
                </a:ext>
              </a:extLst>
            </p:cNvPr>
            <p:cNvSpPr txBox="1"/>
            <p:nvPr/>
          </p:nvSpPr>
          <p:spPr>
            <a:xfrm>
              <a:off x="4136917" y="569655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162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04C88D3-2E06-C41D-A1A9-0BA917ABD198}"/>
                </a:ext>
              </a:extLst>
            </p:cNvPr>
            <p:cNvSpPr txBox="1"/>
            <p:nvPr/>
          </p:nvSpPr>
          <p:spPr>
            <a:xfrm>
              <a:off x="5008771" y="56965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4369F9C-6249-9878-397B-DEFAFBF970A6}"/>
                </a:ext>
              </a:extLst>
            </p:cNvPr>
            <p:cNvSpPr txBox="1"/>
            <p:nvPr/>
          </p:nvSpPr>
          <p:spPr>
            <a:xfrm>
              <a:off x="5834939" y="56965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13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810B171-18FD-C780-437E-16D22F6BBB2E}"/>
                </a:ext>
              </a:extLst>
            </p:cNvPr>
            <p:cNvSpPr txBox="1"/>
            <p:nvPr/>
          </p:nvSpPr>
          <p:spPr>
            <a:xfrm>
              <a:off x="6706792" y="569655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CF765F3-4872-58CB-D4AD-7A12023E6727}"/>
                </a:ext>
              </a:extLst>
            </p:cNvPr>
            <p:cNvSpPr txBox="1"/>
            <p:nvPr/>
          </p:nvSpPr>
          <p:spPr>
            <a:xfrm>
              <a:off x="7504085" y="569655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157D5B6-FF29-D966-6173-55F717F874E5}"/>
                </a:ext>
              </a:extLst>
            </p:cNvPr>
            <p:cNvSpPr txBox="1"/>
            <p:nvPr/>
          </p:nvSpPr>
          <p:spPr>
            <a:xfrm>
              <a:off x="2873143" y="5466432"/>
              <a:ext cx="913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noProof="0" dirty="0">
                  <a:solidFill>
                    <a:srgbClr val="000066"/>
                  </a:solidFill>
                </a:rPr>
                <a:t>Pts at risk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62E9838-8542-BBA0-BFF7-2F7C91F80323}"/>
                </a:ext>
              </a:extLst>
            </p:cNvPr>
            <p:cNvSpPr txBox="1"/>
            <p:nvPr/>
          </p:nvSpPr>
          <p:spPr>
            <a:xfrm>
              <a:off x="5220515" y="5289732"/>
              <a:ext cx="678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66"/>
                  </a:solidFill>
                </a:rPr>
                <a:t>W</a:t>
              </a:r>
              <a:r>
                <a:rPr lang="en-US" sz="1400" b="1" noProof="0" dirty="0" err="1">
                  <a:solidFill>
                    <a:srgbClr val="000066"/>
                  </a:solidFill>
                </a:rPr>
                <a:t>eeks</a:t>
              </a:r>
              <a:endParaRPr lang="en-US" sz="1400" b="1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5B0D3CC3-E3A2-B080-C5C0-5B63BF319FC6}"/>
                </a:ext>
              </a:extLst>
            </p:cNvPr>
            <p:cNvGrpSpPr/>
            <p:nvPr/>
          </p:nvGrpSpPr>
          <p:grpSpPr>
            <a:xfrm>
              <a:off x="3379481" y="1937350"/>
              <a:ext cx="4340225" cy="3132137"/>
              <a:chOff x="10614026" y="1893888"/>
              <a:chExt cx="4340225" cy="3132137"/>
            </a:xfrm>
          </p:grpSpPr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972F964A-205A-730E-B0EF-44AC0BFAA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5463" y="1893888"/>
                <a:ext cx="4264025" cy="3067050"/>
              </a:xfrm>
              <a:custGeom>
                <a:avLst/>
                <a:gdLst>
                  <a:gd name="T0" fmla="*/ 8059 w 8059"/>
                  <a:gd name="T1" fmla="*/ 5797 h 5797"/>
                  <a:gd name="T2" fmla="*/ 0 w 8059"/>
                  <a:gd name="T3" fmla="*/ 5797 h 5797"/>
                  <a:gd name="T4" fmla="*/ 0 w 8059"/>
                  <a:gd name="T5" fmla="*/ 0 h 5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59" h="5797">
                    <a:moveTo>
                      <a:pt x="8059" y="5797"/>
                    </a:moveTo>
                    <a:lnTo>
                      <a:pt x="0" y="579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8" name="Line 7">
                <a:extLst>
                  <a:ext uri="{FF2B5EF4-FFF2-40B4-BE49-F238E27FC236}">
                    <a16:creationId xmlns:a16="http://schemas.microsoft.com/office/drawing/2014/main" id="{370B1CA9-E81A-6034-CCA5-CE3B08530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4026" y="1979613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9" name="Line 8">
                <a:extLst>
                  <a:ext uri="{FF2B5EF4-FFF2-40B4-BE49-F238E27FC236}">
                    <a16:creationId xmlns:a16="http://schemas.microsoft.com/office/drawing/2014/main" id="{9E200AB9-693C-593D-E481-A07A62926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4026" y="2549525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0429F4DF-E267-E453-8389-FD3E2757D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4026" y="3144838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81E2A31F-196A-8CAF-8DE6-3B0F11ECB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4026" y="3713163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Line 11">
                <a:extLst>
                  <a:ext uri="{FF2B5EF4-FFF2-40B4-BE49-F238E27FC236}">
                    <a16:creationId xmlns:a16="http://schemas.microsoft.com/office/drawing/2014/main" id="{AE79C72D-724E-3E6A-F62E-077EEA12B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4026" y="4308475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Line 12">
                <a:extLst>
                  <a:ext uri="{FF2B5EF4-FFF2-40B4-BE49-F238E27FC236}">
                    <a16:creationId xmlns:a16="http://schemas.microsoft.com/office/drawing/2014/main" id="{BD357BD0-0905-6811-F4F1-A98124719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87063" y="4960938"/>
                <a:ext cx="0" cy="650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4" name="Line 13">
                <a:extLst>
                  <a:ext uri="{FF2B5EF4-FFF2-40B4-BE49-F238E27FC236}">
                    <a16:creationId xmlns:a16="http://schemas.microsoft.com/office/drawing/2014/main" id="{494380FE-E362-A8DA-56DC-74160187E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4026" y="4878388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D32D53EA-BA55-6790-C6A9-5213EC76F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12663" y="4960938"/>
                <a:ext cx="0" cy="650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C9AC75FE-3114-0222-4284-F442A2C3C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96688" y="4960938"/>
                <a:ext cx="0" cy="650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007A86F3-2945-BC53-0ED0-CB8CD3221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33501" y="4960938"/>
                <a:ext cx="0" cy="650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A0C039D2-E9FB-CEB9-BE85-DBF9B86AC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23876" y="4960938"/>
                <a:ext cx="0" cy="650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9" name="Line 18">
                <a:extLst>
                  <a:ext uri="{FF2B5EF4-FFF2-40B4-BE49-F238E27FC236}">
                    <a16:creationId xmlns:a16="http://schemas.microsoft.com/office/drawing/2014/main" id="{D395FC70-2CB6-8C9B-52F7-D66D7B6B6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849476" y="4960938"/>
                <a:ext cx="0" cy="650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1EB63F18-8C3E-9C9B-1256-C66CE2CAA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3888" y="2058988"/>
                <a:ext cx="4170363" cy="2841625"/>
              </a:xfrm>
              <a:custGeom>
                <a:avLst/>
                <a:gdLst>
                  <a:gd name="T0" fmla="*/ 7880 w 7880"/>
                  <a:gd name="T1" fmla="*/ 0 h 5370"/>
                  <a:gd name="T2" fmla="*/ 5931 w 7880"/>
                  <a:gd name="T3" fmla="*/ 0 h 5370"/>
                  <a:gd name="T4" fmla="*/ 5931 w 7880"/>
                  <a:gd name="T5" fmla="*/ 34 h 5370"/>
                  <a:gd name="T6" fmla="*/ 4895 w 7880"/>
                  <a:gd name="T7" fmla="*/ 34 h 5370"/>
                  <a:gd name="T8" fmla="*/ 4895 w 7880"/>
                  <a:gd name="T9" fmla="*/ 68 h 5370"/>
                  <a:gd name="T10" fmla="*/ 4774 w 7880"/>
                  <a:gd name="T11" fmla="*/ 68 h 5370"/>
                  <a:gd name="T12" fmla="*/ 4774 w 7880"/>
                  <a:gd name="T13" fmla="*/ 104 h 5370"/>
                  <a:gd name="T14" fmla="*/ 4716 w 7880"/>
                  <a:gd name="T15" fmla="*/ 104 h 5370"/>
                  <a:gd name="T16" fmla="*/ 4716 w 7880"/>
                  <a:gd name="T17" fmla="*/ 155 h 5370"/>
                  <a:gd name="T18" fmla="*/ 4671 w 7880"/>
                  <a:gd name="T19" fmla="*/ 155 h 5370"/>
                  <a:gd name="T20" fmla="*/ 4671 w 7880"/>
                  <a:gd name="T21" fmla="*/ 205 h 5370"/>
                  <a:gd name="T22" fmla="*/ 4608 w 7880"/>
                  <a:gd name="T23" fmla="*/ 205 h 5370"/>
                  <a:gd name="T24" fmla="*/ 4608 w 7880"/>
                  <a:gd name="T25" fmla="*/ 280 h 5370"/>
                  <a:gd name="T26" fmla="*/ 4564 w 7880"/>
                  <a:gd name="T27" fmla="*/ 280 h 5370"/>
                  <a:gd name="T28" fmla="*/ 4564 w 7880"/>
                  <a:gd name="T29" fmla="*/ 311 h 5370"/>
                  <a:gd name="T30" fmla="*/ 4515 w 7880"/>
                  <a:gd name="T31" fmla="*/ 311 h 5370"/>
                  <a:gd name="T32" fmla="*/ 4515 w 7880"/>
                  <a:gd name="T33" fmla="*/ 379 h 5370"/>
                  <a:gd name="T34" fmla="*/ 4450 w 7880"/>
                  <a:gd name="T35" fmla="*/ 379 h 5370"/>
                  <a:gd name="T36" fmla="*/ 4450 w 7880"/>
                  <a:gd name="T37" fmla="*/ 414 h 5370"/>
                  <a:gd name="T38" fmla="*/ 3739 w 7880"/>
                  <a:gd name="T39" fmla="*/ 414 h 5370"/>
                  <a:gd name="T40" fmla="*/ 3739 w 7880"/>
                  <a:gd name="T41" fmla="*/ 442 h 5370"/>
                  <a:gd name="T42" fmla="*/ 3350 w 7880"/>
                  <a:gd name="T43" fmla="*/ 442 h 5370"/>
                  <a:gd name="T44" fmla="*/ 3350 w 7880"/>
                  <a:gd name="T45" fmla="*/ 476 h 5370"/>
                  <a:gd name="T46" fmla="*/ 3298 w 7880"/>
                  <a:gd name="T47" fmla="*/ 476 h 5370"/>
                  <a:gd name="T48" fmla="*/ 3298 w 7880"/>
                  <a:gd name="T49" fmla="*/ 506 h 5370"/>
                  <a:gd name="T50" fmla="*/ 3237 w 7880"/>
                  <a:gd name="T51" fmla="*/ 506 h 5370"/>
                  <a:gd name="T52" fmla="*/ 3237 w 7880"/>
                  <a:gd name="T53" fmla="*/ 570 h 5370"/>
                  <a:gd name="T54" fmla="*/ 3192 w 7880"/>
                  <a:gd name="T55" fmla="*/ 570 h 5370"/>
                  <a:gd name="T56" fmla="*/ 3192 w 7880"/>
                  <a:gd name="T57" fmla="*/ 744 h 5370"/>
                  <a:gd name="T58" fmla="*/ 3130 w 7880"/>
                  <a:gd name="T59" fmla="*/ 744 h 5370"/>
                  <a:gd name="T60" fmla="*/ 3130 w 7880"/>
                  <a:gd name="T61" fmla="*/ 1118 h 5370"/>
                  <a:gd name="T62" fmla="*/ 3082 w 7880"/>
                  <a:gd name="T63" fmla="*/ 1118 h 5370"/>
                  <a:gd name="T64" fmla="*/ 3082 w 7880"/>
                  <a:gd name="T65" fmla="*/ 1159 h 5370"/>
                  <a:gd name="T66" fmla="*/ 3021 w 7880"/>
                  <a:gd name="T67" fmla="*/ 1159 h 5370"/>
                  <a:gd name="T68" fmla="*/ 3021 w 7880"/>
                  <a:gd name="T69" fmla="*/ 1215 h 5370"/>
                  <a:gd name="T70" fmla="*/ 2866 w 7880"/>
                  <a:gd name="T71" fmla="*/ 1215 h 5370"/>
                  <a:gd name="T72" fmla="*/ 2866 w 7880"/>
                  <a:gd name="T73" fmla="*/ 1250 h 5370"/>
                  <a:gd name="T74" fmla="*/ 2750 w 7880"/>
                  <a:gd name="T75" fmla="*/ 1250 h 5370"/>
                  <a:gd name="T76" fmla="*/ 2750 w 7880"/>
                  <a:gd name="T77" fmla="*/ 1281 h 5370"/>
                  <a:gd name="T78" fmla="*/ 2460 w 7880"/>
                  <a:gd name="T79" fmla="*/ 1281 h 5370"/>
                  <a:gd name="T80" fmla="*/ 2460 w 7880"/>
                  <a:gd name="T81" fmla="*/ 1322 h 5370"/>
                  <a:gd name="T82" fmla="*/ 1984 w 7880"/>
                  <a:gd name="T83" fmla="*/ 1322 h 5370"/>
                  <a:gd name="T84" fmla="*/ 1984 w 7880"/>
                  <a:gd name="T85" fmla="*/ 1351 h 5370"/>
                  <a:gd name="T86" fmla="*/ 1923 w 7880"/>
                  <a:gd name="T87" fmla="*/ 1351 h 5370"/>
                  <a:gd name="T88" fmla="*/ 1923 w 7880"/>
                  <a:gd name="T89" fmla="*/ 1400 h 5370"/>
                  <a:gd name="T90" fmla="*/ 1867 w 7880"/>
                  <a:gd name="T91" fmla="*/ 1400 h 5370"/>
                  <a:gd name="T92" fmla="*/ 1867 w 7880"/>
                  <a:gd name="T93" fmla="*/ 1467 h 5370"/>
                  <a:gd name="T94" fmla="*/ 1760 w 7880"/>
                  <a:gd name="T95" fmla="*/ 1467 h 5370"/>
                  <a:gd name="T96" fmla="*/ 1760 w 7880"/>
                  <a:gd name="T97" fmla="*/ 1567 h 5370"/>
                  <a:gd name="T98" fmla="*/ 1696 w 7880"/>
                  <a:gd name="T99" fmla="*/ 1567 h 5370"/>
                  <a:gd name="T100" fmla="*/ 1696 w 7880"/>
                  <a:gd name="T101" fmla="*/ 1704 h 5370"/>
                  <a:gd name="T102" fmla="*/ 1650 w 7880"/>
                  <a:gd name="T103" fmla="*/ 1704 h 5370"/>
                  <a:gd name="T104" fmla="*/ 1650 w 7880"/>
                  <a:gd name="T105" fmla="*/ 2407 h 5370"/>
                  <a:gd name="T106" fmla="*/ 1589 w 7880"/>
                  <a:gd name="T107" fmla="*/ 2407 h 5370"/>
                  <a:gd name="T108" fmla="*/ 1589 w 7880"/>
                  <a:gd name="T109" fmla="*/ 4310 h 5370"/>
                  <a:gd name="T110" fmla="*/ 1538 w 7880"/>
                  <a:gd name="T111" fmla="*/ 4310 h 5370"/>
                  <a:gd name="T112" fmla="*/ 1538 w 7880"/>
                  <a:gd name="T113" fmla="*/ 5084 h 5370"/>
                  <a:gd name="T114" fmla="*/ 1481 w 7880"/>
                  <a:gd name="T115" fmla="*/ 5084 h 5370"/>
                  <a:gd name="T116" fmla="*/ 1481 w 7880"/>
                  <a:gd name="T117" fmla="*/ 5344 h 5370"/>
                  <a:gd name="T118" fmla="*/ 1359 w 7880"/>
                  <a:gd name="T119" fmla="*/ 5344 h 5370"/>
                  <a:gd name="T120" fmla="*/ 1359 w 7880"/>
                  <a:gd name="T121" fmla="*/ 5370 h 5370"/>
                  <a:gd name="T122" fmla="*/ 0 w 7880"/>
                  <a:gd name="T123" fmla="*/ 5370 h 5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80" h="5370">
                    <a:moveTo>
                      <a:pt x="7880" y="0"/>
                    </a:moveTo>
                    <a:lnTo>
                      <a:pt x="5931" y="0"/>
                    </a:lnTo>
                    <a:lnTo>
                      <a:pt x="5931" y="34"/>
                    </a:lnTo>
                    <a:lnTo>
                      <a:pt x="4895" y="34"/>
                    </a:lnTo>
                    <a:lnTo>
                      <a:pt x="4895" y="68"/>
                    </a:lnTo>
                    <a:lnTo>
                      <a:pt x="4774" y="68"/>
                    </a:lnTo>
                    <a:lnTo>
                      <a:pt x="4774" y="104"/>
                    </a:lnTo>
                    <a:lnTo>
                      <a:pt x="4716" y="104"/>
                    </a:lnTo>
                    <a:lnTo>
                      <a:pt x="4716" y="155"/>
                    </a:lnTo>
                    <a:lnTo>
                      <a:pt x="4671" y="155"/>
                    </a:lnTo>
                    <a:lnTo>
                      <a:pt x="4671" y="205"/>
                    </a:lnTo>
                    <a:lnTo>
                      <a:pt x="4608" y="205"/>
                    </a:lnTo>
                    <a:lnTo>
                      <a:pt x="4608" y="280"/>
                    </a:lnTo>
                    <a:lnTo>
                      <a:pt x="4564" y="280"/>
                    </a:lnTo>
                    <a:lnTo>
                      <a:pt x="4564" y="311"/>
                    </a:lnTo>
                    <a:lnTo>
                      <a:pt x="4515" y="311"/>
                    </a:lnTo>
                    <a:lnTo>
                      <a:pt x="4515" y="379"/>
                    </a:lnTo>
                    <a:lnTo>
                      <a:pt x="4450" y="379"/>
                    </a:lnTo>
                    <a:lnTo>
                      <a:pt x="4450" y="414"/>
                    </a:lnTo>
                    <a:lnTo>
                      <a:pt x="3739" y="414"/>
                    </a:lnTo>
                    <a:lnTo>
                      <a:pt x="3739" y="442"/>
                    </a:lnTo>
                    <a:lnTo>
                      <a:pt x="3350" y="442"/>
                    </a:lnTo>
                    <a:lnTo>
                      <a:pt x="3350" y="476"/>
                    </a:lnTo>
                    <a:lnTo>
                      <a:pt x="3298" y="476"/>
                    </a:lnTo>
                    <a:lnTo>
                      <a:pt x="3298" y="506"/>
                    </a:lnTo>
                    <a:lnTo>
                      <a:pt x="3237" y="506"/>
                    </a:lnTo>
                    <a:lnTo>
                      <a:pt x="3237" y="570"/>
                    </a:lnTo>
                    <a:lnTo>
                      <a:pt x="3192" y="570"/>
                    </a:lnTo>
                    <a:lnTo>
                      <a:pt x="3192" y="744"/>
                    </a:lnTo>
                    <a:lnTo>
                      <a:pt x="3130" y="744"/>
                    </a:lnTo>
                    <a:lnTo>
                      <a:pt x="3130" y="1118"/>
                    </a:lnTo>
                    <a:lnTo>
                      <a:pt x="3082" y="1118"/>
                    </a:lnTo>
                    <a:lnTo>
                      <a:pt x="3082" y="1159"/>
                    </a:lnTo>
                    <a:lnTo>
                      <a:pt x="3021" y="1159"/>
                    </a:lnTo>
                    <a:lnTo>
                      <a:pt x="3021" y="1215"/>
                    </a:lnTo>
                    <a:lnTo>
                      <a:pt x="2866" y="1215"/>
                    </a:lnTo>
                    <a:lnTo>
                      <a:pt x="2866" y="1250"/>
                    </a:lnTo>
                    <a:lnTo>
                      <a:pt x="2750" y="1250"/>
                    </a:lnTo>
                    <a:lnTo>
                      <a:pt x="2750" y="1281"/>
                    </a:lnTo>
                    <a:lnTo>
                      <a:pt x="2460" y="1281"/>
                    </a:lnTo>
                    <a:lnTo>
                      <a:pt x="2460" y="1322"/>
                    </a:lnTo>
                    <a:lnTo>
                      <a:pt x="1984" y="1322"/>
                    </a:lnTo>
                    <a:lnTo>
                      <a:pt x="1984" y="1351"/>
                    </a:lnTo>
                    <a:lnTo>
                      <a:pt x="1923" y="1351"/>
                    </a:lnTo>
                    <a:lnTo>
                      <a:pt x="1923" y="1400"/>
                    </a:lnTo>
                    <a:lnTo>
                      <a:pt x="1867" y="1400"/>
                    </a:lnTo>
                    <a:lnTo>
                      <a:pt x="1867" y="1467"/>
                    </a:lnTo>
                    <a:lnTo>
                      <a:pt x="1760" y="1467"/>
                    </a:lnTo>
                    <a:lnTo>
                      <a:pt x="1760" y="1567"/>
                    </a:lnTo>
                    <a:lnTo>
                      <a:pt x="1696" y="1567"/>
                    </a:lnTo>
                    <a:lnTo>
                      <a:pt x="1696" y="1704"/>
                    </a:lnTo>
                    <a:lnTo>
                      <a:pt x="1650" y="1704"/>
                    </a:lnTo>
                    <a:lnTo>
                      <a:pt x="1650" y="2407"/>
                    </a:lnTo>
                    <a:lnTo>
                      <a:pt x="1589" y="2407"/>
                    </a:lnTo>
                    <a:lnTo>
                      <a:pt x="1589" y="4310"/>
                    </a:lnTo>
                    <a:lnTo>
                      <a:pt x="1538" y="4310"/>
                    </a:lnTo>
                    <a:lnTo>
                      <a:pt x="1538" y="5084"/>
                    </a:lnTo>
                    <a:lnTo>
                      <a:pt x="1481" y="5084"/>
                    </a:lnTo>
                    <a:lnTo>
                      <a:pt x="1481" y="5344"/>
                    </a:lnTo>
                    <a:lnTo>
                      <a:pt x="1359" y="5344"/>
                    </a:lnTo>
                    <a:lnTo>
                      <a:pt x="1359" y="5370"/>
                    </a:lnTo>
                    <a:lnTo>
                      <a:pt x="0" y="5370"/>
                    </a:lnTo>
                  </a:path>
                </a:pathLst>
              </a:custGeom>
              <a:noFill/>
              <a:ln w="25400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42" name="Titre 2">
            <a:extLst>
              <a:ext uri="{FF2B5EF4-FFF2-40B4-BE49-F238E27FC236}">
                <a16:creationId xmlns:a16="http://schemas.microsoft.com/office/drawing/2014/main" id="{77AA86CA-6F4B-7119-C99B-BEE9FB0D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083821" cy="1481068"/>
          </a:xfrm>
        </p:spPr>
        <p:txBody>
          <a:bodyPr/>
          <a:lstStyle/>
          <a:p>
            <a:r>
              <a:rPr lang="en-US" noProof="0" dirty="0"/>
              <a:t>Open-label choice: continue DTG/3TC </a:t>
            </a:r>
            <a:br>
              <a:rPr lang="en-US" noProof="0" dirty="0"/>
            </a:br>
            <a:r>
              <a:rPr lang="en-US" noProof="0" dirty="0"/>
              <a:t>or switch to CAB + RPV LA (VOLITION)</a:t>
            </a:r>
          </a:p>
        </p:txBody>
      </p:sp>
    </p:spTree>
    <p:extLst>
      <p:ext uri="{BB962C8B-B14F-4D97-AF65-F5344CB8AC3E}">
        <p14:creationId xmlns:p14="http://schemas.microsoft.com/office/powerpoint/2010/main" val="27354942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D5C6FD6-C6D3-0CCE-3A6F-2979D6B9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Cordova E,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WEPEB033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5FE2DC2-2210-1892-6AF1-2BFACBC6A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465" y="2019336"/>
            <a:ext cx="4998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Median time to suppression (HIV-1 RNA &lt;50 c/mL)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by baseline viral load (c/mL)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5252BC7-8774-D274-1D65-F3CD52122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535" y="1956035"/>
            <a:ext cx="4998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Median time to suppression (HIV-1 RNA &lt;50 c/mL)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by baseline CD4+ cell count (cells/mm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AB95681-2B26-E75D-AD44-555BB1DC6945}"/>
              </a:ext>
            </a:extLst>
          </p:cNvPr>
          <p:cNvGrpSpPr/>
          <p:nvPr/>
        </p:nvGrpSpPr>
        <p:grpSpPr>
          <a:xfrm>
            <a:off x="277069" y="2937090"/>
            <a:ext cx="5771129" cy="2738868"/>
            <a:chOff x="777869" y="3395503"/>
            <a:chExt cx="4769528" cy="205775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470503B0-5F39-27D5-51D3-036E0F038A5F}"/>
                </a:ext>
              </a:extLst>
            </p:cNvPr>
            <p:cNvSpPr/>
            <p:nvPr/>
          </p:nvSpPr>
          <p:spPr>
            <a:xfrm>
              <a:off x="2205065" y="3395503"/>
              <a:ext cx="3253339" cy="1588168"/>
            </a:xfrm>
            <a:custGeom>
              <a:avLst/>
              <a:gdLst>
                <a:gd name="connsiteX0" fmla="*/ 0 w 3253339"/>
                <a:gd name="connsiteY0" fmla="*/ 0 h 1588168"/>
                <a:gd name="connsiteX1" fmla="*/ 0 w 3253339"/>
                <a:gd name="connsiteY1" fmla="*/ 1588168 h 1588168"/>
                <a:gd name="connsiteX2" fmla="*/ 3253339 w 3253339"/>
                <a:gd name="connsiteY2" fmla="*/ 1588168 h 158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339" h="1588168">
                  <a:moveTo>
                    <a:pt x="0" y="0"/>
                  </a:moveTo>
                  <a:lnTo>
                    <a:pt x="0" y="1588168"/>
                  </a:lnTo>
                  <a:lnTo>
                    <a:pt x="3253339" y="15881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FE91FC71-3DB3-D700-2F6D-216034818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908" y="3415326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D2BDE333-A7C9-10C0-6BC5-91D574EDC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958" y="3441894"/>
              <a:ext cx="659402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&lt;100,000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(N = 106)</a:t>
              </a:r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4FD9E040-5990-5B15-5463-4359D9BB5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908" y="3936820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48">
              <a:extLst>
                <a:ext uri="{FF2B5EF4-FFF2-40B4-BE49-F238E27FC236}">
                  <a16:creationId xmlns:a16="http://schemas.microsoft.com/office/drawing/2014/main" id="{B9BBB05D-9F53-9934-1545-BC24D13E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69" y="3965318"/>
              <a:ext cx="1375491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100,000—&lt;500,000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(N = 50)</a:t>
              </a: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00FDF809-C7B8-5F73-72CA-337452848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908" y="4460244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48">
              <a:extLst>
                <a:ext uri="{FF2B5EF4-FFF2-40B4-BE49-F238E27FC236}">
                  <a16:creationId xmlns:a16="http://schemas.microsoft.com/office/drawing/2014/main" id="{FFB1E33A-5A0F-1BCE-FAA4-809BB6FC2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958" y="4488742"/>
              <a:ext cx="659402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500,000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(N = 15)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DA719FFC-3668-5799-836D-7B44798EF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908" y="4983668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017242E2-8990-010F-660C-C38410992493}"/>
                </a:ext>
              </a:extLst>
            </p:cNvPr>
            <p:cNvGrpSpPr/>
            <p:nvPr/>
          </p:nvGrpSpPr>
          <p:grpSpPr>
            <a:xfrm>
              <a:off x="2136958" y="4978504"/>
              <a:ext cx="151251" cy="294235"/>
              <a:chOff x="2034956" y="4885446"/>
              <a:chExt cx="151251" cy="356024"/>
            </a:xfrm>
          </p:grpSpPr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086F08CB-A868-6168-2AFF-B298B21EF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49">
                <a:extLst>
                  <a:ext uri="{FF2B5EF4-FFF2-40B4-BE49-F238E27FC236}">
                    <a16:creationId xmlns:a16="http://schemas.microsoft.com/office/drawing/2014/main" id="{73560D30-D8C3-61DD-9D8E-75C786B31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30054"/>
                <a:ext cx="151251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AB7D9C83-6EE9-2E3D-52C3-04C9409DCF57}"/>
                </a:ext>
              </a:extLst>
            </p:cNvPr>
            <p:cNvGrpSpPr/>
            <p:nvPr/>
          </p:nvGrpSpPr>
          <p:grpSpPr>
            <a:xfrm>
              <a:off x="3209011" y="4978504"/>
              <a:ext cx="151251" cy="294235"/>
              <a:chOff x="2034956" y="4885446"/>
              <a:chExt cx="151251" cy="356024"/>
            </a:xfrm>
          </p:grpSpPr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757BA01A-EB06-1651-D423-32C7E0D3D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49">
                <a:extLst>
                  <a:ext uri="{FF2B5EF4-FFF2-40B4-BE49-F238E27FC236}">
                    <a16:creationId xmlns:a16="http://schemas.microsoft.com/office/drawing/2014/main" id="{AC110E0E-4685-BC6C-E348-DEE5DDE3B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30054"/>
                <a:ext cx="151251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AF8FE217-D70A-6F67-6EBF-8485384503C8}"/>
                </a:ext>
              </a:extLst>
            </p:cNvPr>
            <p:cNvGrpSpPr/>
            <p:nvPr/>
          </p:nvGrpSpPr>
          <p:grpSpPr>
            <a:xfrm>
              <a:off x="4246063" y="4978504"/>
              <a:ext cx="229797" cy="294235"/>
              <a:chOff x="1995683" y="4885446"/>
              <a:chExt cx="229797" cy="356024"/>
            </a:xfrm>
          </p:grpSpPr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A41BB762-5A91-D8CA-448C-8F30BD9EE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49">
                <a:extLst>
                  <a:ext uri="{FF2B5EF4-FFF2-40B4-BE49-F238E27FC236}">
                    <a16:creationId xmlns:a16="http://schemas.microsoft.com/office/drawing/2014/main" id="{6A203C06-6916-0F40-E2B9-35FFACABB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683" y="4930054"/>
                <a:ext cx="229797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7C7302C-CEC7-1F9E-69BF-DFFDB5C157E5}"/>
                </a:ext>
              </a:extLst>
            </p:cNvPr>
            <p:cNvGrpSpPr/>
            <p:nvPr/>
          </p:nvGrpSpPr>
          <p:grpSpPr>
            <a:xfrm>
              <a:off x="5317600" y="4978504"/>
              <a:ext cx="229797" cy="294235"/>
              <a:chOff x="1995683" y="4885446"/>
              <a:chExt cx="229797" cy="356024"/>
            </a:xfrm>
          </p:grpSpPr>
          <p:sp>
            <p:nvSpPr>
              <p:cNvPr id="33" name="Line 19">
                <a:extLst>
                  <a:ext uri="{FF2B5EF4-FFF2-40B4-BE49-F238E27FC236}">
                    <a16:creationId xmlns:a16="http://schemas.microsoft.com/office/drawing/2014/main" id="{CE7F1C57-6567-FFF9-F0B3-A74CB1B54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49">
                <a:extLst>
                  <a:ext uri="{FF2B5EF4-FFF2-40B4-BE49-F238E27FC236}">
                    <a16:creationId xmlns:a16="http://schemas.microsoft.com/office/drawing/2014/main" id="{E3286B64-ED44-7236-ABEE-5600F4A3B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683" y="4930054"/>
                <a:ext cx="229797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15</a:t>
                </a:r>
              </a:p>
            </p:txBody>
          </p:sp>
        </p:grpSp>
        <p:sp>
          <p:nvSpPr>
            <p:cNvPr id="35" name="Rectangle 48">
              <a:extLst>
                <a:ext uri="{FF2B5EF4-FFF2-40B4-BE49-F238E27FC236}">
                  <a16:creationId xmlns:a16="http://schemas.microsoft.com/office/drawing/2014/main" id="{32EE7E54-C396-0E7E-7121-9CED7397B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011" y="3544224"/>
              <a:ext cx="649784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4.14 (NE)</a:t>
              </a:r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87669838-966F-D50A-DB25-41E2E10E5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4402" y="4067648"/>
              <a:ext cx="106977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4.64 (4.14-8.14)</a:t>
              </a:r>
            </a:p>
          </p:txBody>
        </p:sp>
        <p:sp>
          <p:nvSpPr>
            <p:cNvPr id="37" name="Rectangle 48">
              <a:extLst>
                <a:ext uri="{FF2B5EF4-FFF2-40B4-BE49-F238E27FC236}">
                  <a16:creationId xmlns:a16="http://schemas.microsoft.com/office/drawing/2014/main" id="{3EBD0A63-74F3-9A2C-0289-61F51E1B8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547" y="4541606"/>
              <a:ext cx="838939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8.29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(7.43-12.00)</a:t>
              </a:r>
            </a:p>
          </p:txBody>
        </p:sp>
        <p:sp>
          <p:nvSpPr>
            <p:cNvPr id="38" name="Rectangle 48">
              <a:extLst>
                <a:ext uri="{FF2B5EF4-FFF2-40B4-BE49-F238E27FC236}">
                  <a16:creationId xmlns:a16="http://schemas.microsoft.com/office/drawing/2014/main" id="{AEC2BB1C-3386-967A-BF28-D37C6CCC6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941" y="5165108"/>
              <a:ext cx="574444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Weeks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70C06A4-CBFA-DEA2-5E75-1E84E2E3536A}"/>
                </a:ext>
              </a:extLst>
            </p:cNvPr>
            <p:cNvSpPr/>
            <p:nvPr/>
          </p:nvSpPr>
          <p:spPr>
            <a:xfrm>
              <a:off x="2203058" y="3544224"/>
              <a:ext cx="898911" cy="2642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6A38E3-E5FD-4583-59E4-61F85748FC59}"/>
                </a:ext>
              </a:extLst>
            </p:cNvPr>
            <p:cNvSpPr/>
            <p:nvPr/>
          </p:nvSpPr>
          <p:spPr>
            <a:xfrm>
              <a:off x="2203058" y="4071619"/>
              <a:ext cx="1003686" cy="2642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C83F3F-336C-CCB6-5194-D51CC9883F20}"/>
                </a:ext>
              </a:extLst>
            </p:cNvPr>
            <p:cNvSpPr/>
            <p:nvPr/>
          </p:nvSpPr>
          <p:spPr>
            <a:xfrm>
              <a:off x="2203058" y="4587580"/>
              <a:ext cx="1787117" cy="2642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9BA218B-DA01-4016-286E-E599AAE12D0F}"/>
                </a:ext>
              </a:extLst>
            </p:cNvPr>
            <p:cNvGrpSpPr/>
            <p:nvPr/>
          </p:nvGrpSpPr>
          <p:grpSpPr>
            <a:xfrm rot="5400000">
              <a:off x="3488387" y="3769204"/>
              <a:ext cx="75790" cy="867678"/>
              <a:chOff x="2084388" y="2281238"/>
              <a:chExt cx="127000" cy="720725"/>
            </a:xfrm>
          </p:grpSpPr>
          <p:sp>
            <p:nvSpPr>
              <p:cNvPr id="43" name="Line 113">
                <a:extLst>
                  <a:ext uri="{FF2B5EF4-FFF2-40B4-BE49-F238E27FC236}">
                    <a16:creationId xmlns:a16="http://schemas.microsoft.com/office/drawing/2014/main" id="{9E5F7A1B-488D-4D29-BE07-1A389A968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44" name="Line 120">
                <a:extLst>
                  <a:ext uri="{FF2B5EF4-FFF2-40B4-BE49-F238E27FC236}">
                    <a16:creationId xmlns:a16="http://schemas.microsoft.com/office/drawing/2014/main" id="{AA416E26-542F-9541-0ADE-F2F9A55AD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45" name="Line 113">
                <a:extLst>
                  <a:ext uri="{FF2B5EF4-FFF2-40B4-BE49-F238E27FC236}">
                    <a16:creationId xmlns:a16="http://schemas.microsoft.com/office/drawing/2014/main" id="{8B2DFEE5-E83E-8672-5B43-E6071C29E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1D0AE7B4-5645-DC42-D3FD-1ED18A63871D}"/>
                </a:ext>
              </a:extLst>
            </p:cNvPr>
            <p:cNvGrpSpPr/>
            <p:nvPr/>
          </p:nvGrpSpPr>
          <p:grpSpPr>
            <a:xfrm rot="5400000">
              <a:off x="4254698" y="4226855"/>
              <a:ext cx="75790" cy="985837"/>
              <a:chOff x="2084388" y="2281238"/>
              <a:chExt cx="127000" cy="720725"/>
            </a:xfrm>
          </p:grpSpPr>
          <p:sp>
            <p:nvSpPr>
              <p:cNvPr id="47" name="Line 113">
                <a:extLst>
                  <a:ext uri="{FF2B5EF4-FFF2-40B4-BE49-F238E27FC236}">
                    <a16:creationId xmlns:a16="http://schemas.microsoft.com/office/drawing/2014/main" id="{3D8E3392-D42F-C587-76EA-9BCC9B624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48" name="Line 120">
                <a:extLst>
                  <a:ext uri="{FF2B5EF4-FFF2-40B4-BE49-F238E27FC236}">
                    <a16:creationId xmlns:a16="http://schemas.microsoft.com/office/drawing/2014/main" id="{9D27215F-F809-07B7-A3A7-8B4C13A16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49" name="Line 113">
                <a:extLst>
                  <a:ext uri="{FF2B5EF4-FFF2-40B4-BE49-F238E27FC236}">
                    <a16:creationId xmlns:a16="http://schemas.microsoft.com/office/drawing/2014/main" id="{54758113-197D-CAA5-403F-735680959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</p:grp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5E6A686-F253-62B8-2C2B-8F816868460C}"/>
              </a:ext>
            </a:extLst>
          </p:cNvPr>
          <p:cNvGrpSpPr/>
          <p:nvPr/>
        </p:nvGrpSpPr>
        <p:grpSpPr>
          <a:xfrm>
            <a:off x="6364949" y="2909336"/>
            <a:ext cx="5026859" cy="2738868"/>
            <a:chOff x="6801164" y="3367749"/>
            <a:chExt cx="4154429" cy="205775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6D54265-9E07-58FF-50AD-098624FFF428}"/>
                </a:ext>
              </a:extLst>
            </p:cNvPr>
            <p:cNvSpPr txBox="1"/>
            <p:nvPr/>
          </p:nvSpPr>
          <p:spPr>
            <a:xfrm>
              <a:off x="10559989" y="4137010"/>
              <a:ext cx="219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noProof="0" dirty="0"/>
                <a:t> </a:t>
              </a: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33D87CF-D66A-CA45-9986-C258671DC813}"/>
                </a:ext>
              </a:extLst>
            </p:cNvPr>
            <p:cNvSpPr/>
            <p:nvPr/>
          </p:nvSpPr>
          <p:spPr>
            <a:xfrm>
              <a:off x="7613261" y="3367749"/>
              <a:ext cx="3253339" cy="1588168"/>
            </a:xfrm>
            <a:custGeom>
              <a:avLst/>
              <a:gdLst>
                <a:gd name="connsiteX0" fmla="*/ 0 w 3253339"/>
                <a:gd name="connsiteY0" fmla="*/ 0 h 1588168"/>
                <a:gd name="connsiteX1" fmla="*/ 0 w 3253339"/>
                <a:gd name="connsiteY1" fmla="*/ 1588168 h 1588168"/>
                <a:gd name="connsiteX2" fmla="*/ 3253339 w 3253339"/>
                <a:gd name="connsiteY2" fmla="*/ 1588168 h 158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339" h="1588168">
                  <a:moveTo>
                    <a:pt x="0" y="0"/>
                  </a:moveTo>
                  <a:lnTo>
                    <a:pt x="0" y="1588168"/>
                  </a:lnTo>
                  <a:lnTo>
                    <a:pt x="3253339" y="15881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51" name="Line 17">
              <a:extLst>
                <a:ext uri="{FF2B5EF4-FFF2-40B4-BE49-F238E27FC236}">
                  <a16:creationId xmlns:a16="http://schemas.microsoft.com/office/drawing/2014/main" id="{A2D8811F-8655-4B28-3AD7-8EF58044B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4104" y="3387572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id="{4E4684CE-4425-DE49-88A5-E062923CD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921" y="3414140"/>
              <a:ext cx="569635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&lt;200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(N = 27)</a:t>
              </a:r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16700B90-9600-8000-C711-68D213331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4104" y="3909066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98062695-C0FA-FABA-2487-5273C671C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1164" y="3937564"/>
              <a:ext cx="760392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200—&lt;350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(N = 46)</a:t>
              </a:r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C0212461-0CA6-301A-08A0-032EC30BE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4104" y="4432490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9FD68391-7977-682E-CB8F-309428139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1921" y="4460988"/>
              <a:ext cx="569635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350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(N = 98)</a:t>
              </a:r>
            </a:p>
          </p:txBody>
        </p:sp>
        <p:sp>
          <p:nvSpPr>
            <p:cNvPr id="57" name="Line 17">
              <a:extLst>
                <a:ext uri="{FF2B5EF4-FFF2-40B4-BE49-F238E27FC236}">
                  <a16:creationId xmlns:a16="http://schemas.microsoft.com/office/drawing/2014/main" id="{DCC5AE7B-13ED-E0C0-BB23-D178697C5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4104" y="4955914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D90A7F79-2F36-1AC9-0F37-4E23F00D5782}"/>
                </a:ext>
              </a:extLst>
            </p:cNvPr>
            <p:cNvGrpSpPr/>
            <p:nvPr/>
          </p:nvGrpSpPr>
          <p:grpSpPr>
            <a:xfrm>
              <a:off x="7545154" y="4950750"/>
              <a:ext cx="151251" cy="294235"/>
              <a:chOff x="2034956" y="4885446"/>
              <a:chExt cx="151251" cy="356024"/>
            </a:xfrm>
          </p:grpSpPr>
          <p:sp>
            <p:nvSpPr>
              <p:cNvPr id="59" name="Line 19">
                <a:extLst>
                  <a:ext uri="{FF2B5EF4-FFF2-40B4-BE49-F238E27FC236}">
                    <a16:creationId xmlns:a16="http://schemas.microsoft.com/office/drawing/2014/main" id="{B9A53862-A110-578A-C2FD-82CF7455C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49">
                <a:extLst>
                  <a:ext uri="{FF2B5EF4-FFF2-40B4-BE49-F238E27FC236}">
                    <a16:creationId xmlns:a16="http://schemas.microsoft.com/office/drawing/2014/main" id="{CB5C9031-C9F8-58C6-490B-661F62E05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30054"/>
                <a:ext cx="151251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A65813FA-65D7-C321-96ED-1229334083CA}"/>
                </a:ext>
              </a:extLst>
            </p:cNvPr>
            <p:cNvGrpSpPr/>
            <p:nvPr/>
          </p:nvGrpSpPr>
          <p:grpSpPr>
            <a:xfrm>
              <a:off x="8617207" y="4950750"/>
              <a:ext cx="151251" cy="294235"/>
              <a:chOff x="2034956" y="4885446"/>
              <a:chExt cx="151251" cy="356024"/>
            </a:xfrm>
          </p:grpSpPr>
          <p:sp>
            <p:nvSpPr>
              <p:cNvPr id="62" name="Line 19">
                <a:extLst>
                  <a:ext uri="{FF2B5EF4-FFF2-40B4-BE49-F238E27FC236}">
                    <a16:creationId xmlns:a16="http://schemas.microsoft.com/office/drawing/2014/main" id="{13A5DF3F-521B-F888-FF60-AD9BB3F99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49">
                <a:extLst>
                  <a:ext uri="{FF2B5EF4-FFF2-40B4-BE49-F238E27FC236}">
                    <a16:creationId xmlns:a16="http://schemas.microsoft.com/office/drawing/2014/main" id="{AC3E181F-59D9-FD88-3A21-978026002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956" y="4930054"/>
                <a:ext cx="151251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266EC56C-70D2-1E56-E7C6-3AE93A5F190A}"/>
                </a:ext>
              </a:extLst>
            </p:cNvPr>
            <p:cNvGrpSpPr/>
            <p:nvPr/>
          </p:nvGrpSpPr>
          <p:grpSpPr>
            <a:xfrm>
              <a:off x="9654259" y="4950750"/>
              <a:ext cx="229797" cy="294235"/>
              <a:chOff x="1995683" y="4885446"/>
              <a:chExt cx="229797" cy="356024"/>
            </a:xfrm>
          </p:grpSpPr>
          <p:sp>
            <p:nvSpPr>
              <p:cNvPr id="65" name="Line 19">
                <a:extLst>
                  <a:ext uri="{FF2B5EF4-FFF2-40B4-BE49-F238E27FC236}">
                    <a16:creationId xmlns:a16="http://schemas.microsoft.com/office/drawing/2014/main" id="{A167D107-D49B-0088-DB53-3859A56B5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49">
                <a:extLst>
                  <a:ext uri="{FF2B5EF4-FFF2-40B4-BE49-F238E27FC236}">
                    <a16:creationId xmlns:a16="http://schemas.microsoft.com/office/drawing/2014/main" id="{BFC234F4-CB98-C02E-4A93-AA50F1B3C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683" y="4930054"/>
                <a:ext cx="229797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B29AB0B-E7D2-7780-79E6-38799EF4E6A3}"/>
                </a:ext>
              </a:extLst>
            </p:cNvPr>
            <p:cNvGrpSpPr/>
            <p:nvPr/>
          </p:nvGrpSpPr>
          <p:grpSpPr>
            <a:xfrm>
              <a:off x="10725796" y="4950750"/>
              <a:ext cx="229797" cy="294235"/>
              <a:chOff x="1995683" y="4885446"/>
              <a:chExt cx="229797" cy="356024"/>
            </a:xfrm>
          </p:grpSpPr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F543DA8F-5FB4-64EC-8DD6-E7C703A07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98224E0F-72F9-45F7-00A5-FBF1146BF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683" y="4930054"/>
                <a:ext cx="229797" cy="31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15</a:t>
                </a:r>
              </a:p>
            </p:txBody>
          </p:sp>
        </p:grp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8E83256A-665D-37EC-1E93-5E5E9FFC6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0060" y="3516470"/>
              <a:ext cx="1069772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4.14 (4.14-8.14)</a:t>
              </a:r>
            </a:p>
          </p:txBody>
        </p:sp>
        <p:sp>
          <p:nvSpPr>
            <p:cNvPr id="71" name="Rectangle 48">
              <a:extLst>
                <a:ext uri="{FF2B5EF4-FFF2-40B4-BE49-F238E27FC236}">
                  <a16:creationId xmlns:a16="http://schemas.microsoft.com/office/drawing/2014/main" id="{2B1B1EF5-294D-9CC4-72F5-BF23EA6C5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9202" y="4039894"/>
              <a:ext cx="106977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4.29 (4.14-7.86)</a:t>
              </a:r>
            </a:p>
          </p:txBody>
        </p:sp>
        <p:sp>
          <p:nvSpPr>
            <p:cNvPr id="72" name="Rectangle 48">
              <a:extLst>
                <a:ext uri="{FF2B5EF4-FFF2-40B4-BE49-F238E27FC236}">
                  <a16:creationId xmlns:a16="http://schemas.microsoft.com/office/drawing/2014/main" id="{89481AF7-4997-F5C1-DF24-8AA8112A7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9725" y="4568716"/>
              <a:ext cx="1069772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4.14 (4.14-4.29)</a:t>
              </a:r>
            </a:p>
          </p:txBody>
        </p:sp>
        <p:sp>
          <p:nvSpPr>
            <p:cNvPr id="73" name="Rectangle 48">
              <a:extLst>
                <a:ext uri="{FF2B5EF4-FFF2-40B4-BE49-F238E27FC236}">
                  <a16:creationId xmlns:a16="http://schemas.microsoft.com/office/drawing/2014/main" id="{1A1EBB1E-78E8-E01D-F878-31476C1F7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137" y="5137354"/>
              <a:ext cx="574444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Weeks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A7EA4C9-98AF-A41D-9B19-593221F7965C}"/>
                </a:ext>
              </a:extLst>
            </p:cNvPr>
            <p:cNvSpPr/>
            <p:nvPr/>
          </p:nvSpPr>
          <p:spPr>
            <a:xfrm>
              <a:off x="7611254" y="3516470"/>
              <a:ext cx="899387" cy="2642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31C8FFB-2D2E-F4C6-D109-4B6081375E38}"/>
                </a:ext>
              </a:extLst>
            </p:cNvPr>
            <p:cNvSpPr/>
            <p:nvPr/>
          </p:nvSpPr>
          <p:spPr>
            <a:xfrm>
              <a:off x="7611254" y="4043865"/>
              <a:ext cx="932724" cy="2642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A1ABED9-2994-4397-778D-1CAA1B6D820E}"/>
                </a:ext>
              </a:extLst>
            </p:cNvPr>
            <p:cNvSpPr/>
            <p:nvPr/>
          </p:nvSpPr>
          <p:spPr>
            <a:xfrm>
              <a:off x="7611254" y="4559826"/>
              <a:ext cx="897005" cy="26421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81C70EBB-C075-7449-13F5-A8E2E7C8F99D}"/>
                </a:ext>
              </a:extLst>
            </p:cNvPr>
            <p:cNvGrpSpPr/>
            <p:nvPr/>
          </p:nvGrpSpPr>
          <p:grpSpPr>
            <a:xfrm rot="5400000">
              <a:off x="8868986" y="3771428"/>
              <a:ext cx="75790" cy="807721"/>
              <a:chOff x="2084388" y="2281238"/>
              <a:chExt cx="127000" cy="720725"/>
            </a:xfrm>
          </p:grpSpPr>
          <p:sp>
            <p:nvSpPr>
              <p:cNvPr id="78" name="Line 113">
                <a:extLst>
                  <a:ext uri="{FF2B5EF4-FFF2-40B4-BE49-F238E27FC236}">
                    <a16:creationId xmlns:a16="http://schemas.microsoft.com/office/drawing/2014/main" id="{2821B21C-C542-5C04-A443-DC3D8EC98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79" name="Line 120">
                <a:extLst>
                  <a:ext uri="{FF2B5EF4-FFF2-40B4-BE49-F238E27FC236}">
                    <a16:creationId xmlns:a16="http://schemas.microsoft.com/office/drawing/2014/main" id="{F54C6A40-3E98-D90B-A3B0-86479D9D6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80" name="Line 113">
                <a:extLst>
                  <a:ext uri="{FF2B5EF4-FFF2-40B4-BE49-F238E27FC236}">
                    <a16:creationId xmlns:a16="http://schemas.microsoft.com/office/drawing/2014/main" id="{8AD1DFC7-E551-B7B9-ADD1-EF9218880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A186F092-0D22-B432-DB3D-574A62D7B247}"/>
                </a:ext>
              </a:extLst>
            </p:cNvPr>
            <p:cNvGrpSpPr/>
            <p:nvPr/>
          </p:nvGrpSpPr>
          <p:grpSpPr>
            <a:xfrm rot="5400000">
              <a:off x="8489345" y="4673128"/>
              <a:ext cx="75790" cy="37785"/>
              <a:chOff x="2084388" y="2281238"/>
              <a:chExt cx="127000" cy="720725"/>
            </a:xfrm>
          </p:grpSpPr>
          <p:sp>
            <p:nvSpPr>
              <p:cNvPr id="82" name="Line 113">
                <a:extLst>
                  <a:ext uri="{FF2B5EF4-FFF2-40B4-BE49-F238E27FC236}">
                    <a16:creationId xmlns:a16="http://schemas.microsoft.com/office/drawing/2014/main" id="{BB469999-C47A-D9D6-B365-5375EC403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83" name="Line 120">
                <a:extLst>
                  <a:ext uri="{FF2B5EF4-FFF2-40B4-BE49-F238E27FC236}">
                    <a16:creationId xmlns:a16="http://schemas.microsoft.com/office/drawing/2014/main" id="{E82CFF7A-6699-0D82-BA5A-AD0E36302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84" name="Line 113">
                <a:extLst>
                  <a:ext uri="{FF2B5EF4-FFF2-40B4-BE49-F238E27FC236}">
                    <a16:creationId xmlns:a16="http://schemas.microsoft.com/office/drawing/2014/main" id="{AC84249A-C2ED-C260-998F-C456F5CA1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</p:grp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0FF4C6CD-B972-F1A3-CE03-FFD634BDFCA0}"/>
                </a:ext>
              </a:extLst>
            </p:cNvPr>
            <p:cNvGrpSpPr/>
            <p:nvPr/>
          </p:nvGrpSpPr>
          <p:grpSpPr>
            <a:xfrm rot="5400000">
              <a:off x="8907086" y="3221359"/>
              <a:ext cx="75790" cy="864871"/>
              <a:chOff x="2084388" y="2281238"/>
              <a:chExt cx="127000" cy="720725"/>
            </a:xfrm>
          </p:grpSpPr>
          <p:sp>
            <p:nvSpPr>
              <p:cNvPr id="86" name="Line 113">
                <a:extLst>
                  <a:ext uri="{FF2B5EF4-FFF2-40B4-BE49-F238E27FC236}">
                    <a16:creationId xmlns:a16="http://schemas.microsoft.com/office/drawing/2014/main" id="{8C3483CC-E779-6291-7FE1-9487608A8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87" name="Line 120">
                <a:extLst>
                  <a:ext uri="{FF2B5EF4-FFF2-40B4-BE49-F238E27FC236}">
                    <a16:creationId xmlns:a16="http://schemas.microsoft.com/office/drawing/2014/main" id="{41A4DDF1-F1B5-C655-AE1F-934230307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  <p:sp>
            <p:nvSpPr>
              <p:cNvPr id="88" name="Line 113">
                <a:extLst>
                  <a:ext uri="{FF2B5EF4-FFF2-40B4-BE49-F238E27FC236}">
                    <a16:creationId xmlns:a16="http://schemas.microsoft.com/office/drawing/2014/main" id="{EEC4A487-50E5-5C07-8509-03669E1C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 noProof="0" dirty="0"/>
              </a:p>
            </p:txBody>
          </p:sp>
        </p:grpSp>
      </p:grpSp>
      <p:sp>
        <p:nvSpPr>
          <p:cNvPr id="89" name="Rectangle 48">
            <a:extLst>
              <a:ext uri="{FF2B5EF4-FFF2-40B4-BE49-F238E27FC236}">
                <a16:creationId xmlns:a16="http://schemas.microsoft.com/office/drawing/2014/main" id="{9F86E84B-279F-76A1-BA0E-6DC809AA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63" y="6397642"/>
            <a:ext cx="1040917" cy="23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NE, not estimable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5C91BD4F-2377-AD77-2AB3-D68F9CA3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/>
          <a:p>
            <a:r>
              <a:rPr lang="en-US" noProof="0" dirty="0"/>
              <a:t>Open-label choice: continue DTG/3TC </a:t>
            </a:r>
            <a:br>
              <a:rPr lang="en-US" noProof="0" dirty="0"/>
            </a:br>
            <a:r>
              <a:rPr lang="en-US" noProof="0" dirty="0"/>
              <a:t>or switch to CAB + RPV LA (VOLITION)</a:t>
            </a:r>
          </a:p>
        </p:txBody>
      </p:sp>
    </p:spTree>
    <p:extLst>
      <p:ext uri="{BB962C8B-B14F-4D97-AF65-F5344CB8AC3E}">
        <p14:creationId xmlns:p14="http://schemas.microsoft.com/office/powerpoint/2010/main" val="26164293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B5338682-A7DD-9D27-E834-D9592D4F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noProof="0" dirty="0" err="1">
                <a:solidFill>
                  <a:srgbClr val="0070C0"/>
                </a:solidFill>
                <a:cs typeface="Arial" charset="0"/>
              </a:rPr>
              <a:t>Felizarta</a:t>
            </a: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 F,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2025, Abs. EP0170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46C6897-D268-250C-4F49-FBD6B59B9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76" y="2529399"/>
            <a:ext cx="4711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Proportion of participants who chose to switch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to CAB + RPV LA or continue DTG/3TC (N = 145)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C2182DC-E8DE-FD7D-C7DD-59C121EF8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019" y="2529399"/>
            <a:ext cx="50148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Top five participant-reported reasons for switching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to CAB+RPV LA (N = 129)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43214A9-BFFA-21DC-37E7-703FE031ABFE}"/>
              </a:ext>
            </a:extLst>
          </p:cNvPr>
          <p:cNvGrpSpPr/>
          <p:nvPr/>
        </p:nvGrpSpPr>
        <p:grpSpPr>
          <a:xfrm>
            <a:off x="1051129" y="3064441"/>
            <a:ext cx="4172366" cy="2161763"/>
            <a:chOff x="1051129" y="3064441"/>
            <a:chExt cx="4172366" cy="2161763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4B491FA7-80FC-9FC8-A7E2-86DD8BAA8F0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1692378"/>
                </p:ext>
              </p:extLst>
            </p:nvPr>
          </p:nvGraphicFramePr>
          <p:xfrm>
            <a:off x="1051129" y="3064441"/>
            <a:ext cx="3242644" cy="2161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Google Shape;194;p19">
              <a:extLst>
                <a:ext uri="{FF2B5EF4-FFF2-40B4-BE49-F238E27FC236}">
                  <a16:creationId xmlns:a16="http://schemas.microsoft.com/office/drawing/2014/main" id="{3922ABA4-2975-CD04-71F8-745A69BBDB1F}"/>
                </a:ext>
              </a:extLst>
            </p:cNvPr>
            <p:cNvSpPr txBox="1"/>
            <p:nvPr/>
          </p:nvSpPr>
          <p:spPr>
            <a:xfrm>
              <a:off x="4037880" y="3827481"/>
              <a:ext cx="118561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CAB + RPV LA</a:t>
              </a:r>
            </a:p>
          </p:txBody>
        </p:sp>
        <p:sp>
          <p:nvSpPr>
            <p:cNvPr id="12" name="Google Shape;195;p19">
              <a:extLst>
                <a:ext uri="{FF2B5EF4-FFF2-40B4-BE49-F238E27FC236}">
                  <a16:creationId xmlns:a16="http://schemas.microsoft.com/office/drawing/2014/main" id="{FF8673A2-3C62-F4D9-BDA8-DE935043B0C8}"/>
                </a:ext>
              </a:extLst>
            </p:cNvPr>
            <p:cNvSpPr txBox="1"/>
            <p:nvPr/>
          </p:nvSpPr>
          <p:spPr>
            <a:xfrm>
              <a:off x="4037880" y="4050341"/>
              <a:ext cx="84000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DTG/3TC</a:t>
              </a: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19D1D7D2-B7FB-9866-5519-40D32A2C0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301" y="3905411"/>
              <a:ext cx="120650" cy="119063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C5FF3F27-177C-30F5-F41E-CF378A33E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301" y="4142148"/>
              <a:ext cx="120650" cy="11906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" name="Rectangle 117">
              <a:extLst>
                <a:ext uri="{FF2B5EF4-FFF2-40B4-BE49-F238E27FC236}">
                  <a16:creationId xmlns:a16="http://schemas.microsoft.com/office/drawing/2014/main" id="{36F3F37F-D076-B487-15B2-F1870A792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476" y="4145323"/>
              <a:ext cx="114300" cy="112713"/>
            </a:xfrm>
            <a:prstGeom prst="rect">
              <a:avLst/>
            </a:prstGeom>
            <a:solidFill>
              <a:srgbClr val="1F497D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" name="Rectangle 118">
              <a:extLst>
                <a:ext uri="{FF2B5EF4-FFF2-40B4-BE49-F238E27FC236}">
                  <a16:creationId xmlns:a16="http://schemas.microsoft.com/office/drawing/2014/main" id="{FE097CC0-3C74-E684-FBE0-B3B739200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476" y="3908586"/>
              <a:ext cx="114300" cy="112713"/>
            </a:xfrm>
            <a:prstGeom prst="rect">
              <a:avLst/>
            </a:prstGeom>
            <a:solidFill>
              <a:srgbClr val="01AB75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2764F23-A11B-79C7-77BF-CD43524EEFA8}"/>
              </a:ext>
            </a:extLst>
          </p:cNvPr>
          <p:cNvGrpSpPr/>
          <p:nvPr/>
        </p:nvGrpSpPr>
        <p:grpSpPr>
          <a:xfrm>
            <a:off x="6532493" y="3192840"/>
            <a:ext cx="4604274" cy="3239906"/>
            <a:chOff x="6532493" y="3192840"/>
            <a:chExt cx="4604274" cy="32399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15E45F-3542-2512-F3FB-DDAEF13E69A7}"/>
                </a:ext>
              </a:extLst>
            </p:cNvPr>
            <p:cNvSpPr/>
            <p:nvPr/>
          </p:nvSpPr>
          <p:spPr>
            <a:xfrm>
              <a:off x="6629400" y="3508098"/>
              <a:ext cx="3333750" cy="254000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242028B-9BCF-B5AC-E1F6-3ED922A7C5B5}"/>
                </a:ext>
              </a:extLst>
            </p:cNvPr>
            <p:cNvSpPr/>
            <p:nvPr/>
          </p:nvSpPr>
          <p:spPr>
            <a:xfrm>
              <a:off x="6629400" y="4246519"/>
              <a:ext cx="2794000" cy="254000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3DAD07-E5F1-CED9-003E-E892FF662C39}"/>
                </a:ext>
              </a:extLst>
            </p:cNvPr>
            <p:cNvSpPr/>
            <p:nvPr/>
          </p:nvSpPr>
          <p:spPr>
            <a:xfrm>
              <a:off x="6629400" y="4782607"/>
              <a:ext cx="2667000" cy="254000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32D159-E0BC-50CC-E115-356ABFB884FF}"/>
                </a:ext>
              </a:extLst>
            </p:cNvPr>
            <p:cNvSpPr/>
            <p:nvPr/>
          </p:nvSpPr>
          <p:spPr>
            <a:xfrm>
              <a:off x="6629400" y="5372888"/>
              <a:ext cx="2387600" cy="254000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51BE4C-E16A-E2AC-1F01-88F4CB118085}"/>
                </a:ext>
              </a:extLst>
            </p:cNvPr>
            <p:cNvSpPr/>
            <p:nvPr/>
          </p:nvSpPr>
          <p:spPr>
            <a:xfrm>
              <a:off x="6629400" y="6136336"/>
              <a:ext cx="1860550" cy="254000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3EE76DB9-3978-12E0-F844-4E471CA89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493" y="3192840"/>
              <a:ext cx="39652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I don't have to worry about missing a dose each day</a:t>
              </a:r>
            </a:p>
          </p:txBody>
        </p:sp>
        <p:sp>
          <p:nvSpPr>
            <p:cNvPr id="34" name="ZoneTexte 1">
              <a:extLst>
                <a:ext uri="{FF2B5EF4-FFF2-40B4-BE49-F238E27FC236}">
                  <a16:creationId xmlns:a16="http://schemas.microsoft.com/office/drawing/2014/main" id="{C4B9B61D-523B-3294-EE5A-A89E2689C350}"/>
                </a:ext>
              </a:extLst>
            </p:cNvPr>
            <p:cNvSpPr txBox="1"/>
            <p:nvPr/>
          </p:nvSpPr>
          <p:spPr>
            <a:xfrm>
              <a:off x="8103312" y="3473977"/>
              <a:ext cx="542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80%</a:t>
              </a:r>
            </a:p>
          </p:txBody>
        </p:sp>
        <p:sp>
          <p:nvSpPr>
            <p:cNvPr id="35" name="ZoneTexte 1">
              <a:extLst>
                <a:ext uri="{FF2B5EF4-FFF2-40B4-BE49-F238E27FC236}">
                  <a16:creationId xmlns:a16="http://schemas.microsoft.com/office/drawing/2014/main" id="{D7314389-DBD9-69EA-D065-E7542B451C54}"/>
                </a:ext>
              </a:extLst>
            </p:cNvPr>
            <p:cNvSpPr txBox="1"/>
            <p:nvPr/>
          </p:nvSpPr>
          <p:spPr>
            <a:xfrm>
              <a:off x="8103311" y="4199891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68%</a:t>
              </a:r>
            </a:p>
          </p:txBody>
        </p:sp>
        <p:sp>
          <p:nvSpPr>
            <p:cNvPr id="36" name="ZoneTexte 1">
              <a:extLst>
                <a:ext uri="{FF2B5EF4-FFF2-40B4-BE49-F238E27FC236}">
                  <a16:creationId xmlns:a16="http://schemas.microsoft.com/office/drawing/2014/main" id="{77B6C503-FE17-C342-B229-55388713531F}"/>
                </a:ext>
              </a:extLst>
            </p:cNvPr>
            <p:cNvSpPr txBox="1"/>
            <p:nvPr/>
          </p:nvSpPr>
          <p:spPr>
            <a:xfrm>
              <a:off x="8103311" y="4749321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64%</a:t>
              </a:r>
            </a:p>
          </p:txBody>
        </p:sp>
        <p:sp>
          <p:nvSpPr>
            <p:cNvPr id="37" name="ZoneTexte 1">
              <a:extLst>
                <a:ext uri="{FF2B5EF4-FFF2-40B4-BE49-F238E27FC236}">
                  <a16:creationId xmlns:a16="http://schemas.microsoft.com/office/drawing/2014/main" id="{70067BDB-A5E0-3517-DEB5-CDFB74D8EB39}"/>
                </a:ext>
              </a:extLst>
            </p:cNvPr>
            <p:cNvSpPr txBox="1"/>
            <p:nvPr/>
          </p:nvSpPr>
          <p:spPr>
            <a:xfrm>
              <a:off x="8103311" y="5323124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57%</a:t>
              </a:r>
            </a:p>
          </p:txBody>
        </p:sp>
        <p:sp>
          <p:nvSpPr>
            <p:cNvPr id="38" name="ZoneTexte 1">
              <a:extLst>
                <a:ext uri="{FF2B5EF4-FFF2-40B4-BE49-F238E27FC236}">
                  <a16:creationId xmlns:a16="http://schemas.microsoft.com/office/drawing/2014/main" id="{58D75670-3AD0-99A5-68FF-028C293DD8DE}"/>
                </a:ext>
              </a:extLst>
            </p:cNvPr>
            <p:cNvSpPr txBox="1"/>
            <p:nvPr/>
          </p:nvSpPr>
          <p:spPr>
            <a:xfrm>
              <a:off x="7950911" y="6094192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45%</a:t>
              </a:r>
            </a:p>
          </p:txBody>
        </p:sp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B8998C4D-4CD3-9CAA-5AB5-B3D570659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493" y="3791361"/>
              <a:ext cx="437799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I don't want to have to take pills with me when going out,</a:t>
              </a:r>
              <a:b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</a:b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traveling, or taking holidays</a:t>
              </a:r>
            </a:p>
          </p:txBody>
        </p:sp>
        <p:sp>
          <p:nvSpPr>
            <p:cNvPr id="42" name="Text Box 2">
              <a:extLst>
                <a:ext uri="{FF2B5EF4-FFF2-40B4-BE49-F238E27FC236}">
                  <a16:creationId xmlns:a16="http://schemas.microsoft.com/office/drawing/2014/main" id="{218F19C5-F0AD-03CD-5CB8-C53ED9E56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493" y="4523223"/>
              <a:ext cx="41817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I want a treatment option that is convenient for my life</a:t>
              </a:r>
            </a:p>
          </p:txBody>
        </p:sp>
        <p:sp>
          <p:nvSpPr>
            <p:cNvPr id="43" name="Text Box 2">
              <a:extLst>
                <a:ext uri="{FF2B5EF4-FFF2-40B4-BE49-F238E27FC236}">
                  <a16:creationId xmlns:a16="http://schemas.microsoft.com/office/drawing/2014/main" id="{4753D3A5-C77C-2011-DB98-899D68A91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493" y="5674478"/>
              <a:ext cx="46042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I will be less worried about others finding out that I have HIV</a:t>
              </a:r>
              <a:b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</a:b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(by seeing my HIV pills)</a:t>
              </a:r>
            </a:p>
          </p:txBody>
        </p:sp>
        <p:sp>
          <p:nvSpPr>
            <p:cNvPr id="44" name="Text Box 2">
              <a:extLst>
                <a:ext uri="{FF2B5EF4-FFF2-40B4-BE49-F238E27FC236}">
                  <a16:creationId xmlns:a16="http://schemas.microsoft.com/office/drawing/2014/main" id="{388F9E6D-7DF5-9B63-70D6-74AD40B89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493" y="5081958"/>
              <a:ext cx="36236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I don't want the burden of taking pills everyday</a:t>
              </a: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129E0808-8F38-2F91-0D41-F81D25B7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/>
          <a:p>
            <a:r>
              <a:rPr lang="en-US" noProof="0" dirty="0"/>
              <a:t>Open-label choice: continue DTG/3TC </a:t>
            </a:r>
            <a:br>
              <a:rPr lang="en-US" noProof="0" dirty="0"/>
            </a:br>
            <a:r>
              <a:rPr lang="en-US" noProof="0" dirty="0"/>
              <a:t>or switch to CAB + RPV LA (VOLITION)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F687BE-0582-5BB6-9B3B-EAD1E6561E86}"/>
              </a:ext>
            </a:extLst>
          </p:cNvPr>
          <p:cNvSpPr txBox="1"/>
          <p:nvPr/>
        </p:nvSpPr>
        <p:spPr>
          <a:xfrm>
            <a:off x="840408" y="1452533"/>
            <a:ext cx="81765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kern="0" noProof="0" dirty="0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Day of Choice Visit (</a:t>
            </a:r>
            <a:r>
              <a:rPr lang="en-US" sz="2000" kern="0" noProof="0" dirty="0" err="1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DoC</a:t>
            </a:r>
            <a:r>
              <a:rPr lang="en-US" sz="2000" kern="0" noProof="0" dirty="0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):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kern="0" noProof="0" dirty="0">
                <a:solidFill>
                  <a:srgbClr val="000066"/>
                </a:solidFill>
                <a:ea typeface="Geneva" panose="020B0503030404040204" pitchFamily="34" charset="0"/>
                <a:cs typeface="Calibri" panose="020F0502020204030204" pitchFamily="34" charset="0"/>
              </a:rPr>
              <a:t>Participants eligible for switch to CAB + RPV LA or continuation of DTG/3TC after achieving HIV-1 RNA &lt;50 c/mL (anytime between W4 and W16)</a:t>
            </a:r>
          </a:p>
        </p:txBody>
      </p:sp>
    </p:spTree>
    <p:extLst>
      <p:ext uri="{BB962C8B-B14F-4D97-AF65-F5344CB8AC3E}">
        <p14:creationId xmlns:p14="http://schemas.microsoft.com/office/powerpoint/2010/main" val="20271431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AB013-471B-653D-5550-09546A93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CAB + RPV in individuals with HIV viremia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63757"/>
            <a:ext cx="8090647" cy="1594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OPERA cohort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≥ 18 years old, ART-experienced, VL ≥ 50 c/mL at CAB + RPV LA initiation</a:t>
            </a:r>
          </a:p>
          <a:p>
            <a:pPr lvl="1">
              <a:spcBef>
                <a:spcPts val="0"/>
              </a:spcBef>
            </a:pPr>
            <a:r>
              <a:rPr lang="en-US" sz="1800" noProof="0" dirty="0"/>
              <a:t>Correspond to 368/3 304 (11%) individuals initiating CAB + RPV LA</a:t>
            </a:r>
          </a:p>
          <a:p>
            <a:pPr lvl="1">
              <a:spcBef>
                <a:spcPts val="0"/>
              </a:spcBef>
            </a:pPr>
            <a:r>
              <a:rPr lang="en-US" sz="1800" noProof="0" dirty="0"/>
              <a:t>Median HIV-1 RNA: 120 c/mL (IQR:  61 - 2535)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noProof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5D40E9-94AD-41C5-9084-29F56E863090}"/>
              </a:ext>
            </a:extLst>
          </p:cNvPr>
          <p:cNvSpPr txBox="1"/>
          <p:nvPr/>
        </p:nvSpPr>
        <p:spPr>
          <a:xfrm>
            <a:off x="9655" y="6491125"/>
            <a:ext cx="2527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>
                <a:solidFill>
                  <a:srgbClr val="000066"/>
                </a:solidFill>
              </a:rPr>
              <a:t>* 12% never achieved &lt; 50 c/mL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00B3630-0CCA-BE00-1D88-31C492C1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749" y="2572771"/>
            <a:ext cx="4816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Virologic outcomes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52B892-E390-A778-E21A-A4A711FDBA85}"/>
              </a:ext>
            </a:extLst>
          </p:cNvPr>
          <p:cNvSpPr txBox="1"/>
          <p:nvPr/>
        </p:nvSpPr>
        <p:spPr>
          <a:xfrm>
            <a:off x="8848505" y="3963145"/>
            <a:ext cx="3288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Case 1: Missed 2 doses, At failure,</a:t>
            </a: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S to DOR, Resistance to all INSTI</a:t>
            </a:r>
          </a:p>
          <a:p>
            <a:pPr algn="l"/>
            <a:endParaRPr lang="en-US" sz="1600" noProof="0" dirty="0">
              <a:solidFill>
                <a:srgbClr val="000066"/>
              </a:solidFill>
            </a:endParaRP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Case 2: at failure, R to NNRTI, possible R to INSTI</a:t>
            </a:r>
          </a:p>
          <a:p>
            <a:pPr algn="l"/>
            <a:endParaRPr lang="en-US" sz="1600" noProof="0" dirty="0">
              <a:solidFill>
                <a:srgbClr val="000066"/>
              </a:solidFill>
            </a:endParaRP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Case 3: at failure, genotype not amplified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AAB6722-C2C1-3A55-9550-75DF9CFA7A55}"/>
              </a:ext>
            </a:extLst>
          </p:cNvPr>
          <p:cNvGrpSpPr/>
          <p:nvPr/>
        </p:nvGrpSpPr>
        <p:grpSpPr>
          <a:xfrm>
            <a:off x="2777030" y="3847706"/>
            <a:ext cx="3167912" cy="2700762"/>
            <a:chOff x="7382198" y="2179720"/>
            <a:chExt cx="2756810" cy="3425472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575B8BE7-6550-F144-1E74-03AA67993F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6526738"/>
                </p:ext>
              </p:extLst>
            </p:nvPr>
          </p:nvGraphicFramePr>
          <p:xfrm>
            <a:off x="7382198" y="2179720"/>
            <a:ext cx="2756810" cy="3113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21DA94D-66F0-4787-A786-EDC589B0AF20}"/>
                </a:ext>
              </a:extLst>
            </p:cNvPr>
            <p:cNvSpPr txBox="1"/>
            <p:nvPr/>
          </p:nvSpPr>
          <p:spPr>
            <a:xfrm>
              <a:off x="7728180" y="4941574"/>
              <a:ext cx="1213689" cy="66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VL &lt; 50 c/mL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at last follow-up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53AD0FA-B661-6535-1197-44EAB54A6BDC}"/>
                </a:ext>
              </a:extLst>
            </p:cNvPr>
            <p:cNvSpPr txBox="1"/>
            <p:nvPr/>
          </p:nvSpPr>
          <p:spPr>
            <a:xfrm>
              <a:off x="9133801" y="4941573"/>
              <a:ext cx="622440" cy="663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VL &lt; 50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c/mL*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26ABBD5-8CA1-111D-AF0F-42DBA14300FB}"/>
              </a:ext>
            </a:extLst>
          </p:cNvPr>
          <p:cNvGrpSpPr/>
          <p:nvPr/>
        </p:nvGrpSpPr>
        <p:grpSpPr>
          <a:xfrm>
            <a:off x="6365188" y="3847706"/>
            <a:ext cx="2063071" cy="2700762"/>
            <a:chOff x="7382198" y="2179720"/>
            <a:chExt cx="2756810" cy="3425473"/>
          </a:xfrm>
        </p:grpSpPr>
        <p:graphicFrame>
          <p:nvGraphicFramePr>
            <p:cNvPr id="14" name="Graphique 13">
              <a:extLst>
                <a:ext uri="{FF2B5EF4-FFF2-40B4-BE49-F238E27FC236}">
                  <a16:creationId xmlns:a16="http://schemas.microsoft.com/office/drawing/2014/main" id="{5B647CE8-FD76-030C-426C-22CBE102A9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88481021"/>
                </p:ext>
              </p:extLst>
            </p:nvPr>
          </p:nvGraphicFramePr>
          <p:xfrm>
            <a:off x="7382198" y="2179720"/>
            <a:ext cx="2756810" cy="3113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934DBCF-E8B9-7F48-2C11-2D9FED50FCE1}"/>
                </a:ext>
              </a:extLst>
            </p:cNvPr>
            <p:cNvSpPr txBox="1"/>
            <p:nvPr/>
          </p:nvSpPr>
          <p:spPr>
            <a:xfrm>
              <a:off x="7753761" y="4941574"/>
              <a:ext cx="2193962" cy="663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Confirmed virologic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0066"/>
                  </a:solidFill>
                </a:rPr>
                <a:t>failure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4E44B1B3-DD8F-7A56-DCC1-1B22C22E5595}"/>
              </a:ext>
            </a:extLst>
          </p:cNvPr>
          <p:cNvSpPr txBox="1"/>
          <p:nvPr/>
        </p:nvSpPr>
        <p:spPr>
          <a:xfrm>
            <a:off x="4728401" y="3693827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88%</a:t>
            </a:r>
          </a:p>
          <a:p>
            <a:pPr algn="ctr">
              <a:defRPr sz="140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(</a:t>
            </a:r>
            <a:r>
              <a:rPr lang="en-US" sz="1400" dirty="0"/>
              <a:t>N </a:t>
            </a:r>
            <a:r>
              <a:rPr lang="en-US" sz="1400" noProof="0" dirty="0"/>
              <a:t>= 277)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6EB5F2-0781-010D-CBA9-CCF32B37FB1F}"/>
              </a:ext>
            </a:extLst>
          </p:cNvPr>
          <p:cNvSpPr txBox="1"/>
          <p:nvPr/>
        </p:nvSpPr>
        <p:spPr>
          <a:xfrm>
            <a:off x="3390085" y="3829076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82%</a:t>
            </a:r>
          </a:p>
          <a:p>
            <a:pPr algn="ctr">
              <a:defRPr sz="105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(N = 258)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4CBF337-BA9B-AB8C-8787-F0ACBA1C2508}"/>
              </a:ext>
            </a:extLst>
          </p:cNvPr>
          <p:cNvSpPr txBox="1"/>
          <p:nvPr/>
        </p:nvSpPr>
        <p:spPr>
          <a:xfrm>
            <a:off x="7195857" y="5397992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1%</a:t>
            </a:r>
          </a:p>
          <a:p>
            <a:pPr algn="ctr">
              <a:defRPr sz="105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(N = 3)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0BCADA3-5DDE-BFC8-F51C-25AB953FDC5D}"/>
              </a:ext>
            </a:extLst>
          </p:cNvPr>
          <p:cNvGrpSpPr/>
          <p:nvPr/>
        </p:nvGrpSpPr>
        <p:grpSpPr>
          <a:xfrm>
            <a:off x="656811" y="3847706"/>
            <a:ext cx="2063071" cy="2700762"/>
            <a:chOff x="7382198" y="2179720"/>
            <a:chExt cx="2756810" cy="3425473"/>
          </a:xfrm>
        </p:grpSpPr>
        <p:graphicFrame>
          <p:nvGraphicFramePr>
            <p:cNvPr id="20" name="Graphique 19">
              <a:extLst>
                <a:ext uri="{FF2B5EF4-FFF2-40B4-BE49-F238E27FC236}">
                  <a16:creationId xmlns:a16="http://schemas.microsoft.com/office/drawing/2014/main" id="{D9D00AC8-5AFB-69B5-80F6-712D667D54E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5372899"/>
                </p:ext>
              </p:extLst>
            </p:nvPr>
          </p:nvGraphicFramePr>
          <p:xfrm>
            <a:off x="7382198" y="2179720"/>
            <a:ext cx="2756810" cy="3113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2238C2E-CFF1-8E49-4F50-8B0C3152F88D}"/>
                </a:ext>
              </a:extLst>
            </p:cNvPr>
            <p:cNvSpPr txBox="1"/>
            <p:nvPr/>
          </p:nvSpPr>
          <p:spPr>
            <a:xfrm>
              <a:off x="7914502" y="4941574"/>
              <a:ext cx="1872483" cy="663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VL &lt; 50 c/mL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within 6 months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53DE2ACA-1E0F-836B-F9C2-BD64158C881F}"/>
              </a:ext>
            </a:extLst>
          </p:cNvPr>
          <p:cNvSpPr txBox="1"/>
          <p:nvPr/>
        </p:nvSpPr>
        <p:spPr>
          <a:xfrm>
            <a:off x="1396109" y="376275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05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85%</a:t>
            </a:r>
          </a:p>
          <a:p>
            <a:pPr algn="ctr">
              <a:defRPr sz="1050" b="0" i="0" u="none" strike="noStrike" kern="1200" baseline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pPr>
            <a:r>
              <a:rPr lang="en-US" sz="1400" noProof="0" dirty="0"/>
              <a:t>(N = 259)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E21AF711-0839-3519-829D-BA03A4EB7200}"/>
              </a:ext>
            </a:extLst>
          </p:cNvPr>
          <p:cNvSpPr txBox="1"/>
          <p:nvPr/>
        </p:nvSpPr>
        <p:spPr>
          <a:xfrm>
            <a:off x="6643249" y="2987656"/>
            <a:ext cx="2251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noProof="0" dirty="0">
                <a:solidFill>
                  <a:srgbClr val="000066"/>
                </a:solidFill>
              </a:rPr>
              <a:t>Complete initiators,</a:t>
            </a:r>
            <a:br>
              <a:rPr lang="en-US" sz="1600" b="1" noProof="0" dirty="0">
                <a:solidFill>
                  <a:srgbClr val="000066"/>
                </a:solidFill>
              </a:rPr>
            </a:br>
            <a:r>
              <a:rPr lang="en-US" sz="1600" b="1" u="sng" noProof="0" dirty="0">
                <a:solidFill>
                  <a:srgbClr val="000066"/>
                </a:solidFill>
              </a:rPr>
              <a:t>&gt;</a:t>
            </a:r>
            <a:r>
              <a:rPr lang="en-US" sz="1600" b="1" noProof="0" dirty="0">
                <a:solidFill>
                  <a:srgbClr val="000066"/>
                </a:solidFill>
              </a:rPr>
              <a:t> 1 VL after suppression</a:t>
            </a:r>
            <a:br>
              <a:rPr lang="en-US" sz="1600" b="1" noProof="0" dirty="0">
                <a:solidFill>
                  <a:srgbClr val="000066"/>
                </a:solidFill>
              </a:rPr>
            </a:br>
            <a:r>
              <a:rPr lang="en-US" sz="1600" b="1" noProof="0" dirty="0">
                <a:solidFill>
                  <a:srgbClr val="000066"/>
                </a:solidFill>
              </a:rPr>
              <a:t>(N = 301)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0098BA0-F564-16C5-1E3E-C1DE5B003C47}"/>
              </a:ext>
            </a:extLst>
          </p:cNvPr>
          <p:cNvSpPr txBox="1"/>
          <p:nvPr/>
        </p:nvSpPr>
        <p:spPr>
          <a:xfrm>
            <a:off x="3428357" y="2987656"/>
            <a:ext cx="2251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noProof="0" dirty="0">
                <a:solidFill>
                  <a:srgbClr val="000066"/>
                </a:solidFill>
              </a:rPr>
              <a:t>Complete initiators,</a:t>
            </a:r>
            <a:br>
              <a:rPr lang="en-US" sz="1600" b="1" noProof="0" dirty="0">
                <a:solidFill>
                  <a:srgbClr val="000066"/>
                </a:solidFill>
              </a:rPr>
            </a:br>
            <a:r>
              <a:rPr lang="en-US" sz="1600" b="1" u="sng" noProof="0" dirty="0">
                <a:solidFill>
                  <a:srgbClr val="000066"/>
                </a:solidFill>
              </a:rPr>
              <a:t>&gt;</a:t>
            </a:r>
            <a:r>
              <a:rPr lang="en-US" sz="1600" b="1" noProof="0" dirty="0">
                <a:solidFill>
                  <a:srgbClr val="000066"/>
                </a:solidFill>
              </a:rPr>
              <a:t> 1 VL during follow-up</a:t>
            </a:r>
            <a:br>
              <a:rPr lang="en-US" sz="1600" b="1" noProof="0" dirty="0">
                <a:solidFill>
                  <a:srgbClr val="000066"/>
                </a:solidFill>
              </a:rPr>
            </a:br>
            <a:r>
              <a:rPr lang="en-US" sz="1600" b="1" noProof="0" dirty="0">
                <a:solidFill>
                  <a:srgbClr val="000066"/>
                </a:solidFill>
              </a:rPr>
              <a:t>(N = 313)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5F775A2F-7413-B887-7713-46FBFD726B64}"/>
              </a:ext>
            </a:extLst>
          </p:cNvPr>
          <p:cNvSpPr txBox="1"/>
          <p:nvPr/>
        </p:nvSpPr>
        <p:spPr>
          <a:xfrm>
            <a:off x="779108" y="2987656"/>
            <a:ext cx="2251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noProof="0" dirty="0">
                <a:solidFill>
                  <a:srgbClr val="000066"/>
                </a:solidFill>
              </a:rPr>
              <a:t>Complete initiators,</a:t>
            </a:r>
            <a:br>
              <a:rPr lang="en-US" sz="1600" b="1" noProof="0" dirty="0">
                <a:solidFill>
                  <a:srgbClr val="000066"/>
                </a:solidFill>
              </a:rPr>
            </a:br>
            <a:r>
              <a:rPr lang="en-US" sz="1600" b="1" u="sng" noProof="0" dirty="0">
                <a:solidFill>
                  <a:srgbClr val="000066"/>
                </a:solidFill>
              </a:rPr>
              <a:t>&gt;</a:t>
            </a:r>
            <a:r>
              <a:rPr lang="en-US" sz="1600" b="1" noProof="0" dirty="0">
                <a:solidFill>
                  <a:srgbClr val="000066"/>
                </a:solidFill>
              </a:rPr>
              <a:t> 1 VL within 6 months</a:t>
            </a:r>
            <a:br>
              <a:rPr lang="en-US" sz="1600" b="1" noProof="0" dirty="0">
                <a:solidFill>
                  <a:srgbClr val="000066"/>
                </a:solidFill>
              </a:rPr>
            </a:br>
            <a:r>
              <a:rPr lang="en-US" sz="1600" b="1" noProof="0" dirty="0">
                <a:solidFill>
                  <a:srgbClr val="000066"/>
                </a:solidFill>
              </a:rPr>
              <a:t>(N = 306)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629674A-4585-9792-C91F-5C2209BB1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Hsu RK, IAS 2025, Abs. OAB0104</a:t>
            </a:r>
          </a:p>
        </p:txBody>
      </p:sp>
    </p:spTree>
    <p:extLst>
      <p:ext uri="{BB962C8B-B14F-4D97-AF65-F5344CB8AC3E}">
        <p14:creationId xmlns:p14="http://schemas.microsoft.com/office/powerpoint/2010/main" val="378603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72FFA17F-FD61-9F45-00C7-7C888C5ED532}"/>
              </a:ext>
            </a:extLst>
          </p:cNvPr>
          <p:cNvGrpSpPr/>
          <p:nvPr/>
        </p:nvGrpSpPr>
        <p:grpSpPr>
          <a:xfrm>
            <a:off x="2462978" y="257286"/>
            <a:ext cx="6480426" cy="6219203"/>
            <a:chOff x="2350251" y="-73412"/>
            <a:chExt cx="6480426" cy="6219203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26F91015-E976-358B-C47F-E692150D8055}"/>
                </a:ext>
              </a:extLst>
            </p:cNvPr>
            <p:cNvSpPr>
              <a:spLocks/>
            </p:cNvSpPr>
            <p:nvPr/>
          </p:nvSpPr>
          <p:spPr bwMode="auto">
            <a:xfrm rot="14194780">
              <a:off x="2730753" y="361181"/>
              <a:ext cx="3005064" cy="225901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48FFE3F-CEE1-040D-6217-E4A37D23E815}"/>
                </a:ext>
              </a:extLst>
            </p:cNvPr>
            <p:cNvSpPr>
              <a:spLocks/>
            </p:cNvSpPr>
            <p:nvPr/>
          </p:nvSpPr>
          <p:spPr bwMode="auto">
            <a:xfrm rot="7841006">
              <a:off x="2624679" y="3320914"/>
              <a:ext cx="3059985" cy="218935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ACFC581-218A-7EC1-59CD-C8371989F27E}"/>
                </a:ext>
              </a:extLst>
            </p:cNvPr>
            <p:cNvSpPr>
              <a:spLocks/>
            </p:cNvSpPr>
            <p:nvPr/>
          </p:nvSpPr>
          <p:spPr bwMode="auto">
            <a:xfrm rot="4543147">
              <a:off x="4252611" y="3724749"/>
              <a:ext cx="2873715" cy="196836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43230E3-3639-73E1-696C-9458E2A7AA28}"/>
                </a:ext>
              </a:extLst>
            </p:cNvPr>
            <p:cNvSpPr>
              <a:spLocks/>
            </p:cNvSpPr>
            <p:nvPr/>
          </p:nvSpPr>
          <p:spPr bwMode="auto">
            <a:xfrm rot="10166195">
              <a:off x="2350251" y="1912710"/>
              <a:ext cx="3161733" cy="164317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8BCBB1-5AA6-48AF-7825-04CF009B2802}"/>
                </a:ext>
              </a:extLst>
            </p:cNvPr>
            <p:cNvSpPr>
              <a:spLocks/>
            </p:cNvSpPr>
            <p:nvPr/>
          </p:nvSpPr>
          <p:spPr bwMode="auto">
            <a:xfrm rot="17936414">
              <a:off x="4407299" y="487701"/>
              <a:ext cx="3005064" cy="188283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27EACDE-F6BB-E7E8-6B47-7E0DB2750AAA}"/>
                </a:ext>
              </a:extLst>
            </p:cNvPr>
            <p:cNvSpPr>
              <a:spLocks/>
            </p:cNvSpPr>
            <p:nvPr/>
          </p:nvSpPr>
          <p:spPr bwMode="auto">
            <a:xfrm rot="21128373">
              <a:off x="5312827" y="1510985"/>
              <a:ext cx="3450945" cy="179471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08A55C-2041-00E6-0F0F-2BAB96A3CE77}"/>
                </a:ext>
              </a:extLst>
            </p:cNvPr>
            <p:cNvSpPr/>
            <p:nvPr/>
          </p:nvSpPr>
          <p:spPr>
            <a:xfrm>
              <a:off x="3150784" y="4204014"/>
              <a:ext cx="1585819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0066"/>
                  </a:solidFill>
                </a:rPr>
                <a:t>CAB + RPV </a:t>
              </a:r>
              <a:br>
                <a:rPr lang="en-US" sz="2400" b="1" dirty="0">
                  <a:solidFill>
                    <a:srgbClr val="000066"/>
                  </a:solidFill>
                </a:rPr>
              </a:br>
              <a:r>
                <a:rPr lang="en-US" sz="2400" b="1" dirty="0">
                  <a:solidFill>
                    <a:srgbClr val="000066"/>
                  </a:solidFill>
                </a:rPr>
                <a:t>if viremia</a:t>
              </a: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0A96D16-FD62-7415-2525-5D40AA85D436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5237546" y="2885928"/>
              <a:ext cx="3456718" cy="195207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D581272-2AF4-6718-1EBE-5D6AEBF783EA}"/>
                </a:ext>
              </a:extLst>
            </p:cNvPr>
            <p:cNvSpPr/>
            <p:nvPr/>
          </p:nvSpPr>
          <p:spPr>
            <a:xfrm>
              <a:off x="4235921" y="1756712"/>
              <a:ext cx="2482484" cy="22827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0F2CD3-B2F0-233A-2E8C-148FFA08E0C9}"/>
                </a:ext>
              </a:extLst>
            </p:cNvPr>
            <p:cNvSpPr/>
            <p:nvPr/>
          </p:nvSpPr>
          <p:spPr>
            <a:xfrm>
              <a:off x="4290993" y="2667918"/>
              <a:ext cx="2335255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Antiretrovirals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27C09B-BE73-5544-6FD2-11ED4A401287}"/>
                </a:ext>
              </a:extLst>
            </p:cNvPr>
            <p:cNvSpPr/>
            <p:nvPr/>
          </p:nvSpPr>
          <p:spPr>
            <a:xfrm>
              <a:off x="5210377" y="816611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0066"/>
                  </a:solidFill>
                </a:rPr>
                <a:t>ULO + ISL </a:t>
              </a:r>
              <a:endParaRPr lang="en-US" sz="2400" b="1" dirty="0">
                <a:solidFill>
                  <a:srgbClr val="000066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C1646C-0FA2-0C1F-64ED-E8A0AD4CC8AD}"/>
                </a:ext>
              </a:extLst>
            </p:cNvPr>
            <p:cNvSpPr/>
            <p:nvPr/>
          </p:nvSpPr>
          <p:spPr>
            <a:xfrm>
              <a:off x="6735619" y="2330028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F20F96-7DEA-A63B-7561-9B2BA6A6DC06}"/>
                </a:ext>
              </a:extLst>
            </p:cNvPr>
            <p:cNvSpPr/>
            <p:nvPr/>
          </p:nvSpPr>
          <p:spPr>
            <a:xfrm>
              <a:off x="6402218" y="3626656"/>
              <a:ext cx="1887813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0066"/>
                  </a:solidFill>
                </a:rPr>
                <a:t>CAB + RPV LA real-world</a:t>
              </a:r>
              <a:endParaRPr lang="en-US" sz="2400" b="1" dirty="0">
                <a:solidFill>
                  <a:srgbClr val="000066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717F1E-2A7C-EFFD-A6FC-E4758588804D}"/>
                </a:ext>
              </a:extLst>
            </p:cNvPr>
            <p:cNvSpPr/>
            <p:nvPr/>
          </p:nvSpPr>
          <p:spPr>
            <a:xfrm>
              <a:off x="2399135" y="2313847"/>
              <a:ext cx="1887813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0066"/>
                  </a:solidFill>
                </a:rPr>
                <a:t>Intermittent ART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845D9E-D791-8E6D-1BFA-888992C80347}"/>
                </a:ext>
              </a:extLst>
            </p:cNvPr>
            <p:cNvSpPr/>
            <p:nvPr/>
          </p:nvSpPr>
          <p:spPr>
            <a:xfrm>
              <a:off x="4764756" y="4743369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0066"/>
                  </a:solidFill>
                </a:rPr>
                <a:t>VOLITION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86E1F15-A2CF-2696-71E2-102FED627C47}"/>
                </a:ext>
              </a:extLst>
            </p:cNvPr>
            <p:cNvSpPr txBox="1"/>
            <p:nvPr/>
          </p:nvSpPr>
          <p:spPr>
            <a:xfrm>
              <a:off x="6402218" y="1908608"/>
              <a:ext cx="2428459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0066"/>
                  </a:solidFill>
                </a:rPr>
                <a:t>DOR/ISL with archived RAMs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5734CA-E085-74A8-BCDE-6C100BE34E26}"/>
                </a:ext>
              </a:extLst>
            </p:cNvPr>
            <p:cNvSpPr/>
            <p:nvPr/>
          </p:nvSpPr>
          <p:spPr>
            <a:xfrm>
              <a:off x="3039230" y="361896"/>
              <a:ext cx="1887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0066"/>
                  </a:solidFill>
                </a:rPr>
                <a:t>Maturation </a:t>
              </a:r>
              <a:r>
                <a:rPr lang="en-US" sz="2400" b="1" noProof="0" dirty="0">
                  <a:solidFill>
                    <a:srgbClr val="000066"/>
                  </a:solidFill>
                </a:rPr>
                <a:t>inhibitor </a:t>
              </a:r>
              <a:br>
                <a:rPr lang="fr-FR" sz="2400" b="1" dirty="0">
                  <a:solidFill>
                    <a:srgbClr val="000066"/>
                  </a:solidFill>
                </a:rPr>
              </a:br>
              <a:r>
                <a:rPr lang="fr-FR" sz="2400" b="1" dirty="0">
                  <a:solidFill>
                    <a:srgbClr val="000066"/>
                  </a:solidFill>
                </a:rPr>
                <a:t>HRF-10071</a:t>
              </a:r>
              <a:endParaRPr lang="en-US" sz="24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481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E1CD53B-9B1B-FD61-5D63-1F981967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CAB + RPV in women with HIV viremia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noProof="0" dirty="0"/>
              <a:t>Among the OPERA cohort, 105 women-initiated</a:t>
            </a:r>
            <a:br>
              <a:rPr lang="en-US" sz="2000" noProof="0" dirty="0"/>
            </a:br>
            <a:r>
              <a:rPr lang="en-US" sz="2000" noProof="0" dirty="0"/>
              <a:t>CAB + RPV LA</a:t>
            </a:r>
          </a:p>
          <a:p>
            <a:r>
              <a:rPr lang="en-US" sz="2000" noProof="0" dirty="0"/>
              <a:t>Black 79%</a:t>
            </a:r>
          </a:p>
          <a:p>
            <a:r>
              <a:rPr lang="en-US" sz="2000" noProof="0" dirty="0"/>
              <a:t>Median HIV-1 RNA: 1090 (89-24,700)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131C41-0350-E752-A8EA-D5BBE363D9D8}"/>
              </a:ext>
            </a:extLst>
          </p:cNvPr>
          <p:cNvSpPr txBox="1"/>
          <p:nvPr/>
        </p:nvSpPr>
        <p:spPr>
          <a:xfrm>
            <a:off x="6694189" y="5775851"/>
            <a:ext cx="47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000066"/>
                </a:solidFill>
              </a:rPr>
              <a:t>2 confirmed virologic failures (3%) : M9 and M16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14DD77-BE9F-0CB5-7BA6-C9334E1CBFCC}"/>
              </a:ext>
            </a:extLst>
          </p:cNvPr>
          <p:cNvSpPr txBox="1"/>
          <p:nvPr/>
        </p:nvSpPr>
        <p:spPr>
          <a:xfrm>
            <a:off x="7999171" y="5505709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000066"/>
                </a:solidFill>
              </a:rPr>
              <a:t>11% never suppressed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B556BB3-1ADD-FF6B-7B65-F81FCC48A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684" y="1586417"/>
            <a:ext cx="4816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HIV-1 RNA in the 91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wome</a:t>
            </a:r>
            <a:r>
              <a:rPr lang="en-US" sz="2000" b="1" dirty="0">
                <a:solidFill>
                  <a:srgbClr val="00B0F0"/>
                </a:solidFill>
                <a:ea typeface="ＭＳ Ｐゴシック" pitchFamily="34" charset="-128"/>
                <a:cs typeface="Arial" charset="0"/>
              </a:rPr>
              <a:t>n with follow-up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DED9D37-4C63-BC04-507D-E16EE35CD281}"/>
              </a:ext>
            </a:extLst>
          </p:cNvPr>
          <p:cNvSpPr txBox="1"/>
          <p:nvPr/>
        </p:nvSpPr>
        <p:spPr>
          <a:xfrm>
            <a:off x="899992" y="3429000"/>
            <a:ext cx="2836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noProof="0" dirty="0">
                <a:solidFill>
                  <a:srgbClr val="000066"/>
                </a:solidFill>
              </a:rPr>
              <a:t>61% of women were late for</a:t>
            </a:r>
          </a:p>
          <a:p>
            <a:pPr algn="l"/>
            <a:r>
              <a:rPr lang="en-US" noProof="0" dirty="0">
                <a:solidFill>
                  <a:srgbClr val="000066"/>
                </a:solidFill>
              </a:rPr>
              <a:t> ≥ 1 maintenance injection </a:t>
            </a:r>
          </a:p>
          <a:p>
            <a:pPr algn="l"/>
            <a:r>
              <a:rPr lang="en-US" noProof="0" dirty="0">
                <a:solidFill>
                  <a:srgbClr val="000066"/>
                </a:solidFill>
              </a:rPr>
              <a:t>and/or discontinued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D50E93D-A6CD-5C0E-AD84-A7A1CAB2735E}"/>
              </a:ext>
            </a:extLst>
          </p:cNvPr>
          <p:cNvGrpSpPr/>
          <p:nvPr/>
        </p:nvGrpSpPr>
        <p:grpSpPr>
          <a:xfrm>
            <a:off x="6463196" y="1756332"/>
            <a:ext cx="5359757" cy="3727045"/>
            <a:chOff x="5307995" y="2171736"/>
            <a:chExt cx="5359757" cy="3727045"/>
          </a:xfrm>
        </p:grpSpPr>
        <p:graphicFrame>
          <p:nvGraphicFramePr>
            <p:cNvPr id="2" name="Graphique 1">
              <a:extLst>
                <a:ext uri="{FF2B5EF4-FFF2-40B4-BE49-F238E27FC236}">
                  <a16:creationId xmlns:a16="http://schemas.microsoft.com/office/drawing/2014/main" id="{B79D6A90-8789-1816-7FD1-7C18C4733A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5007346"/>
                </p:ext>
              </p:extLst>
            </p:nvPr>
          </p:nvGraphicFramePr>
          <p:xfrm>
            <a:off x="5307995" y="2455450"/>
            <a:ext cx="5359757" cy="3113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8AE5667-2397-0E3F-29A1-4C87D2BD925B}"/>
                </a:ext>
              </a:extLst>
            </p:cNvPr>
            <p:cNvSpPr txBox="1"/>
            <p:nvPr/>
          </p:nvSpPr>
          <p:spPr>
            <a:xfrm>
              <a:off x="5307995" y="2171736"/>
              <a:ext cx="461986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(%)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E405846-F7AA-1C3C-15A1-F4E3DFDE34A4}"/>
                </a:ext>
              </a:extLst>
            </p:cNvPr>
            <p:cNvSpPr txBox="1"/>
            <p:nvPr/>
          </p:nvSpPr>
          <p:spPr>
            <a:xfrm>
              <a:off x="7598262" y="5160117"/>
              <a:ext cx="123001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Any VL &lt; 50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copies/mL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(all follow-up)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E6F97E8-C35A-1386-E552-16B6B156D803}"/>
                </a:ext>
              </a:extLst>
            </p:cNvPr>
            <p:cNvSpPr txBox="1"/>
            <p:nvPr/>
          </p:nvSpPr>
          <p:spPr>
            <a:xfrm>
              <a:off x="9277041" y="5160117"/>
              <a:ext cx="10745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Last VL &lt; 50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copies/mL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(at last test)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8956D8-10E2-C6D5-2E16-345CBD41B48D}"/>
                </a:ext>
              </a:extLst>
            </p:cNvPr>
            <p:cNvSpPr txBox="1"/>
            <p:nvPr/>
          </p:nvSpPr>
          <p:spPr>
            <a:xfrm>
              <a:off x="5845996" y="5160117"/>
              <a:ext cx="15134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Any VL &lt; 50</a:t>
              </a:r>
              <a:br>
                <a:rPr lang="en-US" sz="1400" b="1" noProof="0" dirty="0">
                  <a:solidFill>
                    <a:srgbClr val="000066"/>
                  </a:solidFill>
                </a:rPr>
              </a:br>
              <a:r>
                <a:rPr lang="en-US" sz="1400" b="1" noProof="0" dirty="0">
                  <a:solidFill>
                    <a:srgbClr val="000066"/>
                  </a:solidFill>
                </a:rPr>
                <a:t>copies/mL</a:t>
              </a:r>
            </a:p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(within 6 months)</a:t>
              </a:r>
            </a:p>
          </p:txBody>
        </p: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5CBC2C3D-4438-B75A-63E7-1A4563FF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 err="1">
                <a:solidFill>
                  <a:srgbClr val="0070C0"/>
                </a:solidFill>
              </a:rPr>
              <a:t>Altamarino</a:t>
            </a:r>
            <a:r>
              <a:rPr lang="fr-FR" sz="1200" i="1" dirty="0">
                <a:solidFill>
                  <a:srgbClr val="0070C0"/>
                </a:solidFill>
              </a:rPr>
              <a:t> J, IAS 2025, Abs. WEPEB036</a:t>
            </a:r>
          </a:p>
        </p:txBody>
      </p:sp>
    </p:spTree>
    <p:extLst>
      <p:ext uri="{BB962C8B-B14F-4D97-AF65-F5344CB8AC3E}">
        <p14:creationId xmlns:p14="http://schemas.microsoft.com/office/powerpoint/2010/main" val="23334136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D3A7B48-886C-94F3-B37A-4AF5A2EA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 + RPV LA in individuals with suboptimal HIV control</a:t>
            </a:r>
            <a:endParaRPr lang="fr-FR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DA5252-4CE9-CBC7-8194-F62A35B5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Cresswell F, IAS 2025, Abs. OAS0105LB</a:t>
            </a:r>
          </a:p>
        </p:txBody>
      </p:sp>
      <p:sp>
        <p:nvSpPr>
          <p:cNvPr id="3" name="Espace réservé du contenu 28">
            <a:extLst>
              <a:ext uri="{FF2B5EF4-FFF2-40B4-BE49-F238E27FC236}">
                <a16:creationId xmlns:a16="http://schemas.microsoft.com/office/drawing/2014/main" id="{EDDB35A3-9C5B-9E42-1BE7-3C9B15EA732B}"/>
              </a:ext>
            </a:extLst>
          </p:cNvPr>
          <p:cNvSpPr txBox="1">
            <a:spLocks/>
          </p:cNvSpPr>
          <p:nvPr/>
        </p:nvSpPr>
        <p:spPr>
          <a:xfrm>
            <a:off x="558145" y="1361267"/>
            <a:ext cx="4079905" cy="5109151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0" dirty="0"/>
              <a:t>IMPALA trial</a:t>
            </a:r>
          </a:p>
          <a:p>
            <a:r>
              <a:rPr lang="en-US" sz="1800" noProof="0" dirty="0"/>
              <a:t>Phase 3b, open-label, non-inferiority RCT (Kenya, Uganda, South Africa)</a:t>
            </a:r>
          </a:p>
          <a:p>
            <a:r>
              <a:rPr lang="en-US" sz="1800" noProof="0" dirty="0"/>
              <a:t>HIV RNA &gt; 1000 c/mL in prior 2 years despite being on ART</a:t>
            </a:r>
          </a:p>
          <a:p>
            <a:r>
              <a:rPr lang="en-US" sz="1800" noProof="0" dirty="0"/>
              <a:t>History of loss to follow-up</a:t>
            </a:r>
          </a:p>
          <a:p>
            <a:r>
              <a:rPr lang="en-US" sz="1800" noProof="0" dirty="0"/>
              <a:t>Unlinked to HIV care ≥ 3 months</a:t>
            </a:r>
          </a:p>
          <a:p>
            <a:r>
              <a:rPr lang="en-US" sz="1800" noProof="0" dirty="0"/>
              <a:t>Exclusion of participants with HBs Ag+ or HBc Ab+ AND HBs Ab &lt; 10 IU/L</a:t>
            </a:r>
          </a:p>
          <a:p>
            <a:endParaRPr lang="en-US" sz="1800" noProof="0" dirty="0"/>
          </a:p>
          <a:p>
            <a:r>
              <a:rPr lang="en-US" sz="1800" noProof="0" dirty="0"/>
              <a:t>HIV RNA &lt; 200 c/mL for ≥ 3 months on 2 NRTI + DTG</a:t>
            </a:r>
          </a:p>
          <a:p>
            <a:endParaRPr lang="en-US" sz="1800" noProof="0" dirty="0"/>
          </a:p>
          <a:p>
            <a:r>
              <a:rPr lang="en-US" sz="1800" noProof="0" dirty="0"/>
              <a:t>Primary endpoint: HIV RNA &lt; 50 c/mL (FDA snapshot), non-inferiority with 10% NI margin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AC16C14-E803-28B4-B5F6-06C5E099A8F9}"/>
              </a:ext>
            </a:extLst>
          </p:cNvPr>
          <p:cNvGrpSpPr/>
          <p:nvPr/>
        </p:nvGrpSpPr>
        <p:grpSpPr>
          <a:xfrm>
            <a:off x="5257818" y="1871294"/>
            <a:ext cx="6129346" cy="2372073"/>
            <a:chOff x="5257818" y="1871294"/>
            <a:chExt cx="6129346" cy="23720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1D397D-1309-E880-D980-F0AC74853681}"/>
                </a:ext>
              </a:extLst>
            </p:cNvPr>
            <p:cNvSpPr/>
            <p:nvPr/>
          </p:nvSpPr>
          <p:spPr>
            <a:xfrm>
              <a:off x="7898344" y="2928926"/>
              <a:ext cx="1403368" cy="60007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err="1">
                  <a:solidFill>
                    <a:schemeClr val="bg1"/>
                  </a:solidFill>
                </a:rPr>
                <a:t>Randomised</a:t>
              </a:r>
              <a:endParaRPr lang="fr-FR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N = 540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B968EE-5C91-D39A-A4D8-3196BE0E3B10}"/>
                </a:ext>
              </a:extLst>
            </p:cNvPr>
            <p:cNvSpPr/>
            <p:nvPr/>
          </p:nvSpPr>
          <p:spPr>
            <a:xfrm>
              <a:off x="5257818" y="2671744"/>
              <a:ext cx="2314876" cy="11026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VL &gt; 1000 c/ml (N = 261)</a:t>
              </a:r>
            </a:p>
            <a:p>
              <a:pPr algn="ctr"/>
              <a:r>
                <a:rPr lang="fr-FR" sz="1600" b="1" dirty="0"/>
                <a:t>LFTU (N = 282)</a:t>
              </a:r>
            </a:p>
            <a:p>
              <a:pPr algn="ctr"/>
              <a:r>
                <a:rPr lang="fr-FR" sz="1600" b="1" dirty="0" err="1"/>
                <a:t>Unlinked</a:t>
              </a:r>
              <a:r>
                <a:rPr lang="fr-FR" sz="1600" b="1" dirty="0"/>
                <a:t> (N = 11)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B5252E-5E62-7014-98F9-422C55B47DAB}"/>
                </a:ext>
              </a:extLst>
            </p:cNvPr>
            <p:cNvSpPr/>
            <p:nvPr/>
          </p:nvSpPr>
          <p:spPr>
            <a:xfrm>
              <a:off x="9650012" y="2254949"/>
              <a:ext cx="1737152" cy="735677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2 NRTI + DTG</a:t>
              </a:r>
              <a:br>
                <a:rPr lang="fr-FR" sz="1600" b="1" dirty="0">
                  <a:solidFill>
                    <a:schemeClr val="bg1"/>
                  </a:solidFill>
                </a:rPr>
              </a:br>
              <a:r>
                <a:rPr lang="fr-FR" sz="1600" b="1" dirty="0">
                  <a:solidFill>
                    <a:schemeClr val="bg1"/>
                  </a:solidFill>
                </a:rPr>
                <a:t>N = 269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D4CA71-7507-455A-6E20-82618F8CBA2C}"/>
                </a:ext>
              </a:extLst>
            </p:cNvPr>
            <p:cNvSpPr/>
            <p:nvPr/>
          </p:nvSpPr>
          <p:spPr>
            <a:xfrm>
              <a:off x="9650012" y="3507690"/>
              <a:ext cx="1737152" cy="7356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CAB + RPV LA Q8W</a:t>
              </a:r>
              <a:br>
                <a:rPr lang="fr-FR" sz="1600" b="1" dirty="0">
                  <a:solidFill>
                    <a:schemeClr val="bg1"/>
                  </a:solidFill>
                </a:rPr>
              </a:br>
              <a:r>
                <a:rPr lang="fr-FR" sz="1600" b="1" dirty="0">
                  <a:solidFill>
                    <a:schemeClr val="bg1"/>
                  </a:solidFill>
                </a:rPr>
                <a:t>N = 271</a:t>
              </a:r>
            </a:p>
          </p:txBody>
        </p: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C7E9E43D-537B-1AF3-11FA-1427F5B53413}"/>
                </a:ext>
              </a:extLst>
            </p:cNvPr>
            <p:cNvCxnSpPr>
              <a:cxnSpLocks/>
              <a:stCxn id="7" idx="3"/>
              <a:endCxn id="27" idx="1"/>
            </p:cNvCxnSpPr>
            <p:nvPr/>
          </p:nvCxnSpPr>
          <p:spPr>
            <a:xfrm flipV="1">
              <a:off x="9301712" y="2622788"/>
              <a:ext cx="348300" cy="60617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Connecteur : en angle 40">
              <a:extLst>
                <a:ext uri="{FF2B5EF4-FFF2-40B4-BE49-F238E27FC236}">
                  <a16:creationId xmlns:a16="http://schemas.microsoft.com/office/drawing/2014/main" id="{A3819D58-51ED-083E-1F22-FADA1B5A981C}"/>
                </a:ext>
              </a:extLst>
            </p:cNvPr>
            <p:cNvCxnSpPr>
              <a:cxnSpLocks/>
              <a:stCxn id="7" idx="3"/>
              <a:endCxn id="30" idx="1"/>
            </p:cNvCxnSpPr>
            <p:nvPr/>
          </p:nvCxnSpPr>
          <p:spPr>
            <a:xfrm>
              <a:off x="9301712" y="3228964"/>
              <a:ext cx="348300" cy="64656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9BBD5FD-394E-102E-BC21-BEDD24EEA238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7572694" y="3223049"/>
              <a:ext cx="325650" cy="591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3DAFBEF-01F9-2583-3955-8589BC33EA24}"/>
                </a:ext>
              </a:extLst>
            </p:cNvPr>
            <p:cNvSpPr txBox="1"/>
            <p:nvPr/>
          </p:nvSpPr>
          <p:spPr>
            <a:xfrm>
              <a:off x="6787983" y="1871294"/>
              <a:ext cx="1895071" cy="338554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>
                  <a:solidFill>
                    <a:srgbClr val="000066"/>
                  </a:solidFill>
                </a:rPr>
                <a:t>HIV RNA &lt; 200 c/</a:t>
              </a:r>
              <a:r>
                <a:rPr lang="fr-FR" sz="1600" b="1" dirty="0" err="1">
                  <a:solidFill>
                    <a:srgbClr val="000066"/>
                  </a:solidFill>
                </a:rPr>
                <a:t>mL</a:t>
              </a:r>
              <a:endParaRPr lang="fr-FR" sz="1600" b="1" dirty="0">
                <a:solidFill>
                  <a:srgbClr val="000066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72E70663-965B-2478-9967-68C71A0FC0B5}"/>
                </a:ext>
              </a:extLst>
            </p:cNvPr>
            <p:cNvCxnSpPr>
              <a:cxnSpLocks/>
            </p:cNvCxnSpPr>
            <p:nvPr/>
          </p:nvCxnSpPr>
          <p:spPr>
            <a:xfrm>
              <a:off x="7699909" y="2203182"/>
              <a:ext cx="0" cy="89243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1767EA4D-6CEC-FA59-A4EF-AF7133D650F3}"/>
              </a:ext>
            </a:extLst>
          </p:cNvPr>
          <p:cNvSpPr txBox="1"/>
          <p:nvPr/>
        </p:nvSpPr>
        <p:spPr>
          <a:xfrm>
            <a:off x="8139704" y="4344023"/>
            <a:ext cx="38644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Population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lang="en-US" noProof="0" dirty="0">
                <a:solidFill>
                  <a:srgbClr val="000066"/>
                </a:solidFill>
                <a:latin typeface="Calibri"/>
              </a:rPr>
              <a:t>Female: 60%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BMI ≥ 30 kg/m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22%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lang="en-US" noProof="0" dirty="0">
                <a:solidFill>
                  <a:srgbClr val="000066"/>
                </a:solidFill>
                <a:latin typeface="Calibri"/>
              </a:rPr>
              <a:t>Prior AIDS: 26%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NNRTI exposure: 78% </a:t>
            </a:r>
          </a:p>
        </p:txBody>
      </p:sp>
    </p:spTree>
    <p:extLst>
      <p:ext uri="{BB962C8B-B14F-4D97-AF65-F5344CB8AC3E}">
        <p14:creationId xmlns:p14="http://schemas.microsoft.com/office/powerpoint/2010/main" val="26658258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AE0A9F96-505B-D5B1-5BE3-871BD86F7E81}"/>
              </a:ext>
            </a:extLst>
          </p:cNvPr>
          <p:cNvGrpSpPr/>
          <p:nvPr/>
        </p:nvGrpSpPr>
        <p:grpSpPr>
          <a:xfrm>
            <a:off x="366288" y="1776056"/>
            <a:ext cx="9714727" cy="3706292"/>
            <a:chOff x="366288" y="1776056"/>
            <a:chExt cx="9714727" cy="3706292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80BCCA92-075B-8239-2F6A-0CF9EE6F1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5033" y="5017572"/>
              <a:ext cx="144228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346E55F3-4F21-E81D-CEDB-C744E3EB4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7313" y="5017572"/>
              <a:ext cx="221629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115393DC-A833-98AE-DB4B-81153B55C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7313" y="2886602"/>
              <a:ext cx="0" cy="236650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6D86CA2-26AB-B599-5CBE-452BB1ED1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3502" y="2739966"/>
              <a:ext cx="1531" cy="227760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C07B9114-00AC-A0FB-146C-6B3401175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7875" y="5017572"/>
              <a:ext cx="7571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FAD73095-0D3C-A0B0-CECD-219A4D698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29592" y="5017572"/>
              <a:ext cx="0" cy="1180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476F5CED-3411-C10C-55AE-CE453FC3B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5033" y="5017572"/>
              <a:ext cx="0" cy="1180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95F7FD9-49FB-9127-6A8D-BAFB23845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4660" y="5017572"/>
              <a:ext cx="0" cy="1180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E5E5DC50-FD9F-5719-C332-8973EA9FC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9219" y="5017572"/>
              <a:ext cx="0" cy="1180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26DE3360-7027-CE17-45F3-0941F0182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7313" y="5017572"/>
              <a:ext cx="0" cy="1180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4EF0E91C-3FF5-8154-A712-7E54DD557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6940" y="5017572"/>
              <a:ext cx="0" cy="1180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76DA1593-95CF-B3FA-9015-1202087DB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53031" y="5017572"/>
              <a:ext cx="0" cy="1180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CCCE4001-56D0-09E0-65C6-0015EA76B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78490" y="3361736"/>
              <a:ext cx="1377906" cy="0"/>
            </a:xfrm>
            <a:prstGeom prst="line">
              <a:avLst/>
            </a:prstGeom>
            <a:noFill/>
            <a:ln w="2222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60B7911C-2483-47F9-332E-60DCB4C8C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3725" y="3989146"/>
              <a:ext cx="1681383" cy="0"/>
            </a:xfrm>
            <a:prstGeom prst="line">
              <a:avLst/>
            </a:prstGeom>
            <a:noFill/>
            <a:ln w="2222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B0428DF6-C5CD-3D14-0032-7798661F36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4753" y="4665071"/>
              <a:ext cx="2734353" cy="0"/>
            </a:xfrm>
            <a:prstGeom prst="line">
              <a:avLst/>
            </a:prstGeom>
            <a:noFill/>
            <a:ln w="2222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003B35DF-5F8F-86AA-CAC9-634C3063C6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0566" y="2839747"/>
              <a:ext cx="1446878" cy="0"/>
            </a:xfrm>
            <a:prstGeom prst="line">
              <a:avLst/>
            </a:prstGeom>
            <a:noFill/>
            <a:ln w="2222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AE02946-4506-9C31-3FE5-A16991EBA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089" y="2795299"/>
              <a:ext cx="87365" cy="87365"/>
            </a:xfrm>
            <a:custGeom>
              <a:avLst/>
              <a:gdLst>
                <a:gd name="T0" fmla="*/ 143 w 287"/>
                <a:gd name="T1" fmla="*/ 0 h 287"/>
                <a:gd name="T2" fmla="*/ 114 w 287"/>
                <a:gd name="T3" fmla="*/ 2 h 287"/>
                <a:gd name="T4" fmla="*/ 88 w 287"/>
                <a:gd name="T5" fmla="*/ 10 h 287"/>
                <a:gd name="T6" fmla="*/ 63 w 287"/>
                <a:gd name="T7" fmla="*/ 23 h 287"/>
                <a:gd name="T8" fmla="*/ 42 w 287"/>
                <a:gd name="T9" fmla="*/ 42 h 287"/>
                <a:gd name="T10" fmla="*/ 23 w 287"/>
                <a:gd name="T11" fmla="*/ 62 h 287"/>
                <a:gd name="T12" fmla="*/ 10 w 287"/>
                <a:gd name="T13" fmla="*/ 87 h 287"/>
                <a:gd name="T14" fmla="*/ 2 w 287"/>
                <a:gd name="T15" fmla="*/ 114 h 287"/>
                <a:gd name="T16" fmla="*/ 0 w 287"/>
                <a:gd name="T17" fmla="*/ 144 h 287"/>
                <a:gd name="T18" fmla="*/ 0 w 287"/>
                <a:gd name="T19" fmla="*/ 157 h 287"/>
                <a:gd name="T20" fmla="*/ 2 w 287"/>
                <a:gd name="T21" fmla="*/ 171 h 287"/>
                <a:gd name="T22" fmla="*/ 5 w 287"/>
                <a:gd name="T23" fmla="*/ 184 h 287"/>
                <a:gd name="T24" fmla="*/ 10 w 287"/>
                <a:gd name="T25" fmla="*/ 199 h 287"/>
                <a:gd name="T26" fmla="*/ 23 w 287"/>
                <a:gd name="T27" fmla="*/ 223 h 287"/>
                <a:gd name="T28" fmla="*/ 31 w 287"/>
                <a:gd name="T29" fmla="*/ 233 h 287"/>
                <a:gd name="T30" fmla="*/ 42 w 287"/>
                <a:gd name="T31" fmla="*/ 245 h 287"/>
                <a:gd name="T32" fmla="*/ 63 w 287"/>
                <a:gd name="T33" fmla="*/ 262 h 287"/>
                <a:gd name="T34" fmla="*/ 88 w 287"/>
                <a:gd name="T35" fmla="*/ 276 h 287"/>
                <a:gd name="T36" fmla="*/ 114 w 287"/>
                <a:gd name="T37" fmla="*/ 284 h 287"/>
                <a:gd name="T38" fmla="*/ 128 w 287"/>
                <a:gd name="T39" fmla="*/ 286 h 287"/>
                <a:gd name="T40" fmla="*/ 143 w 287"/>
                <a:gd name="T41" fmla="*/ 287 h 287"/>
                <a:gd name="T42" fmla="*/ 146 w 287"/>
                <a:gd name="T43" fmla="*/ 286 h 287"/>
                <a:gd name="T44" fmla="*/ 149 w 287"/>
                <a:gd name="T45" fmla="*/ 286 h 287"/>
                <a:gd name="T46" fmla="*/ 157 w 287"/>
                <a:gd name="T47" fmla="*/ 286 h 287"/>
                <a:gd name="T48" fmla="*/ 171 w 287"/>
                <a:gd name="T49" fmla="*/ 284 h 287"/>
                <a:gd name="T50" fmla="*/ 177 w 287"/>
                <a:gd name="T51" fmla="*/ 281 h 287"/>
                <a:gd name="T52" fmla="*/ 184 w 287"/>
                <a:gd name="T53" fmla="*/ 280 h 287"/>
                <a:gd name="T54" fmla="*/ 198 w 287"/>
                <a:gd name="T55" fmla="*/ 276 h 287"/>
                <a:gd name="T56" fmla="*/ 222 w 287"/>
                <a:gd name="T57" fmla="*/ 262 h 287"/>
                <a:gd name="T58" fmla="*/ 227 w 287"/>
                <a:gd name="T59" fmla="*/ 257 h 287"/>
                <a:gd name="T60" fmla="*/ 229 w 287"/>
                <a:gd name="T61" fmla="*/ 255 h 287"/>
                <a:gd name="T62" fmla="*/ 229 w 287"/>
                <a:gd name="T63" fmla="*/ 254 h 287"/>
                <a:gd name="T64" fmla="*/ 231 w 287"/>
                <a:gd name="T65" fmla="*/ 254 h 287"/>
                <a:gd name="T66" fmla="*/ 233 w 287"/>
                <a:gd name="T67" fmla="*/ 254 h 287"/>
                <a:gd name="T68" fmla="*/ 245 w 287"/>
                <a:gd name="T69" fmla="*/ 245 h 287"/>
                <a:gd name="T70" fmla="*/ 253 w 287"/>
                <a:gd name="T71" fmla="*/ 233 h 287"/>
                <a:gd name="T72" fmla="*/ 253 w 287"/>
                <a:gd name="T73" fmla="*/ 231 h 287"/>
                <a:gd name="T74" fmla="*/ 253 w 287"/>
                <a:gd name="T75" fmla="*/ 230 h 287"/>
                <a:gd name="T76" fmla="*/ 254 w 287"/>
                <a:gd name="T77" fmla="*/ 230 h 287"/>
                <a:gd name="T78" fmla="*/ 257 w 287"/>
                <a:gd name="T79" fmla="*/ 227 h 287"/>
                <a:gd name="T80" fmla="*/ 262 w 287"/>
                <a:gd name="T81" fmla="*/ 223 h 287"/>
                <a:gd name="T82" fmla="*/ 276 w 287"/>
                <a:gd name="T83" fmla="*/ 199 h 287"/>
                <a:gd name="T84" fmla="*/ 280 w 287"/>
                <a:gd name="T85" fmla="*/ 184 h 287"/>
                <a:gd name="T86" fmla="*/ 281 w 287"/>
                <a:gd name="T87" fmla="*/ 177 h 287"/>
                <a:gd name="T88" fmla="*/ 283 w 287"/>
                <a:gd name="T89" fmla="*/ 171 h 287"/>
                <a:gd name="T90" fmla="*/ 286 w 287"/>
                <a:gd name="T91" fmla="*/ 157 h 287"/>
                <a:gd name="T92" fmla="*/ 286 w 287"/>
                <a:gd name="T93" fmla="*/ 150 h 287"/>
                <a:gd name="T94" fmla="*/ 286 w 287"/>
                <a:gd name="T95" fmla="*/ 146 h 287"/>
                <a:gd name="T96" fmla="*/ 287 w 287"/>
                <a:gd name="T97" fmla="*/ 144 h 287"/>
                <a:gd name="T98" fmla="*/ 286 w 287"/>
                <a:gd name="T99" fmla="*/ 128 h 287"/>
                <a:gd name="T100" fmla="*/ 283 w 287"/>
                <a:gd name="T101" fmla="*/ 114 h 287"/>
                <a:gd name="T102" fmla="*/ 276 w 287"/>
                <a:gd name="T103" fmla="*/ 87 h 287"/>
                <a:gd name="T104" fmla="*/ 262 w 287"/>
                <a:gd name="T105" fmla="*/ 62 h 287"/>
                <a:gd name="T106" fmla="*/ 245 w 287"/>
                <a:gd name="T107" fmla="*/ 42 h 287"/>
                <a:gd name="T108" fmla="*/ 233 w 287"/>
                <a:gd name="T109" fmla="*/ 31 h 287"/>
                <a:gd name="T110" fmla="*/ 222 w 287"/>
                <a:gd name="T111" fmla="*/ 23 h 287"/>
                <a:gd name="T112" fmla="*/ 198 w 287"/>
                <a:gd name="T113" fmla="*/ 10 h 287"/>
                <a:gd name="T114" fmla="*/ 184 w 287"/>
                <a:gd name="T115" fmla="*/ 5 h 287"/>
                <a:gd name="T116" fmla="*/ 171 w 287"/>
                <a:gd name="T117" fmla="*/ 2 h 287"/>
                <a:gd name="T118" fmla="*/ 157 w 287"/>
                <a:gd name="T119" fmla="*/ 0 h 287"/>
                <a:gd name="T120" fmla="*/ 143 w 287"/>
                <a:gd name="T12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287">
                  <a:moveTo>
                    <a:pt x="143" y="0"/>
                  </a:moveTo>
                  <a:lnTo>
                    <a:pt x="114" y="2"/>
                  </a:lnTo>
                  <a:lnTo>
                    <a:pt x="88" y="10"/>
                  </a:lnTo>
                  <a:lnTo>
                    <a:pt x="63" y="23"/>
                  </a:lnTo>
                  <a:lnTo>
                    <a:pt x="42" y="42"/>
                  </a:lnTo>
                  <a:lnTo>
                    <a:pt x="23" y="62"/>
                  </a:lnTo>
                  <a:lnTo>
                    <a:pt x="10" y="87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2" y="171"/>
                  </a:lnTo>
                  <a:lnTo>
                    <a:pt x="5" y="184"/>
                  </a:lnTo>
                  <a:lnTo>
                    <a:pt x="10" y="199"/>
                  </a:lnTo>
                  <a:lnTo>
                    <a:pt x="23" y="223"/>
                  </a:lnTo>
                  <a:lnTo>
                    <a:pt x="31" y="233"/>
                  </a:lnTo>
                  <a:lnTo>
                    <a:pt x="42" y="245"/>
                  </a:lnTo>
                  <a:lnTo>
                    <a:pt x="63" y="262"/>
                  </a:lnTo>
                  <a:lnTo>
                    <a:pt x="88" y="276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46" y="286"/>
                  </a:lnTo>
                  <a:lnTo>
                    <a:pt x="149" y="286"/>
                  </a:lnTo>
                  <a:lnTo>
                    <a:pt x="157" y="286"/>
                  </a:lnTo>
                  <a:lnTo>
                    <a:pt x="171" y="284"/>
                  </a:lnTo>
                  <a:lnTo>
                    <a:pt x="177" y="281"/>
                  </a:lnTo>
                  <a:lnTo>
                    <a:pt x="184" y="280"/>
                  </a:lnTo>
                  <a:lnTo>
                    <a:pt x="198" y="276"/>
                  </a:lnTo>
                  <a:lnTo>
                    <a:pt x="222" y="262"/>
                  </a:lnTo>
                  <a:lnTo>
                    <a:pt x="227" y="257"/>
                  </a:lnTo>
                  <a:lnTo>
                    <a:pt x="229" y="255"/>
                  </a:lnTo>
                  <a:lnTo>
                    <a:pt x="229" y="254"/>
                  </a:lnTo>
                  <a:lnTo>
                    <a:pt x="231" y="254"/>
                  </a:lnTo>
                  <a:lnTo>
                    <a:pt x="233" y="254"/>
                  </a:lnTo>
                  <a:lnTo>
                    <a:pt x="245" y="245"/>
                  </a:lnTo>
                  <a:lnTo>
                    <a:pt x="253" y="233"/>
                  </a:lnTo>
                  <a:lnTo>
                    <a:pt x="253" y="231"/>
                  </a:lnTo>
                  <a:lnTo>
                    <a:pt x="253" y="230"/>
                  </a:lnTo>
                  <a:lnTo>
                    <a:pt x="254" y="230"/>
                  </a:lnTo>
                  <a:lnTo>
                    <a:pt x="257" y="227"/>
                  </a:lnTo>
                  <a:lnTo>
                    <a:pt x="262" y="223"/>
                  </a:lnTo>
                  <a:lnTo>
                    <a:pt x="276" y="199"/>
                  </a:lnTo>
                  <a:lnTo>
                    <a:pt x="280" y="184"/>
                  </a:lnTo>
                  <a:lnTo>
                    <a:pt x="281" y="177"/>
                  </a:lnTo>
                  <a:lnTo>
                    <a:pt x="283" y="171"/>
                  </a:lnTo>
                  <a:lnTo>
                    <a:pt x="286" y="157"/>
                  </a:lnTo>
                  <a:lnTo>
                    <a:pt x="286" y="150"/>
                  </a:lnTo>
                  <a:lnTo>
                    <a:pt x="286" y="146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3" y="114"/>
                  </a:lnTo>
                  <a:lnTo>
                    <a:pt x="276" y="87"/>
                  </a:lnTo>
                  <a:lnTo>
                    <a:pt x="262" y="62"/>
                  </a:lnTo>
                  <a:lnTo>
                    <a:pt x="245" y="42"/>
                  </a:lnTo>
                  <a:lnTo>
                    <a:pt x="233" y="31"/>
                  </a:lnTo>
                  <a:lnTo>
                    <a:pt x="222" y="23"/>
                  </a:lnTo>
                  <a:lnTo>
                    <a:pt x="198" y="10"/>
                  </a:lnTo>
                  <a:lnTo>
                    <a:pt x="184" y="5"/>
                  </a:lnTo>
                  <a:lnTo>
                    <a:pt x="171" y="2"/>
                  </a:lnTo>
                  <a:lnTo>
                    <a:pt x="157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E7C2A6D9-87EA-F987-28C3-151908810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762" y="3317288"/>
              <a:ext cx="87365" cy="88897"/>
            </a:xfrm>
            <a:custGeom>
              <a:avLst/>
              <a:gdLst>
                <a:gd name="T0" fmla="*/ 144 w 287"/>
                <a:gd name="T1" fmla="*/ 0 h 287"/>
                <a:gd name="T2" fmla="*/ 114 w 287"/>
                <a:gd name="T3" fmla="*/ 3 h 287"/>
                <a:gd name="T4" fmla="*/ 89 w 287"/>
                <a:gd name="T5" fmla="*/ 10 h 287"/>
                <a:gd name="T6" fmla="*/ 64 w 287"/>
                <a:gd name="T7" fmla="*/ 23 h 287"/>
                <a:gd name="T8" fmla="*/ 42 w 287"/>
                <a:gd name="T9" fmla="*/ 42 h 287"/>
                <a:gd name="T10" fmla="*/ 23 w 287"/>
                <a:gd name="T11" fmla="*/ 62 h 287"/>
                <a:gd name="T12" fmla="*/ 10 w 287"/>
                <a:gd name="T13" fmla="*/ 88 h 287"/>
                <a:gd name="T14" fmla="*/ 3 w 287"/>
                <a:gd name="T15" fmla="*/ 114 h 287"/>
                <a:gd name="T16" fmla="*/ 0 w 287"/>
                <a:gd name="T17" fmla="*/ 144 h 287"/>
                <a:gd name="T18" fmla="*/ 0 w 287"/>
                <a:gd name="T19" fmla="*/ 157 h 287"/>
                <a:gd name="T20" fmla="*/ 3 w 287"/>
                <a:gd name="T21" fmla="*/ 171 h 287"/>
                <a:gd name="T22" fmla="*/ 5 w 287"/>
                <a:gd name="T23" fmla="*/ 184 h 287"/>
                <a:gd name="T24" fmla="*/ 10 w 287"/>
                <a:gd name="T25" fmla="*/ 199 h 287"/>
                <a:gd name="T26" fmla="*/ 23 w 287"/>
                <a:gd name="T27" fmla="*/ 223 h 287"/>
                <a:gd name="T28" fmla="*/ 32 w 287"/>
                <a:gd name="T29" fmla="*/ 234 h 287"/>
                <a:gd name="T30" fmla="*/ 42 w 287"/>
                <a:gd name="T31" fmla="*/ 246 h 287"/>
                <a:gd name="T32" fmla="*/ 64 w 287"/>
                <a:gd name="T33" fmla="*/ 262 h 287"/>
                <a:gd name="T34" fmla="*/ 89 w 287"/>
                <a:gd name="T35" fmla="*/ 277 h 287"/>
                <a:gd name="T36" fmla="*/ 114 w 287"/>
                <a:gd name="T37" fmla="*/ 284 h 287"/>
                <a:gd name="T38" fmla="*/ 128 w 287"/>
                <a:gd name="T39" fmla="*/ 286 h 287"/>
                <a:gd name="T40" fmla="*/ 144 w 287"/>
                <a:gd name="T41" fmla="*/ 287 h 287"/>
                <a:gd name="T42" fmla="*/ 146 w 287"/>
                <a:gd name="T43" fmla="*/ 286 h 287"/>
                <a:gd name="T44" fmla="*/ 150 w 287"/>
                <a:gd name="T45" fmla="*/ 286 h 287"/>
                <a:gd name="T46" fmla="*/ 157 w 287"/>
                <a:gd name="T47" fmla="*/ 286 h 287"/>
                <a:gd name="T48" fmla="*/ 171 w 287"/>
                <a:gd name="T49" fmla="*/ 284 h 287"/>
                <a:gd name="T50" fmla="*/ 177 w 287"/>
                <a:gd name="T51" fmla="*/ 281 h 287"/>
                <a:gd name="T52" fmla="*/ 184 w 287"/>
                <a:gd name="T53" fmla="*/ 280 h 287"/>
                <a:gd name="T54" fmla="*/ 199 w 287"/>
                <a:gd name="T55" fmla="*/ 277 h 287"/>
                <a:gd name="T56" fmla="*/ 223 w 287"/>
                <a:gd name="T57" fmla="*/ 262 h 287"/>
                <a:gd name="T58" fmla="*/ 227 w 287"/>
                <a:gd name="T59" fmla="*/ 258 h 287"/>
                <a:gd name="T60" fmla="*/ 230 w 287"/>
                <a:gd name="T61" fmla="*/ 255 h 287"/>
                <a:gd name="T62" fmla="*/ 230 w 287"/>
                <a:gd name="T63" fmla="*/ 254 h 287"/>
                <a:gd name="T64" fmla="*/ 231 w 287"/>
                <a:gd name="T65" fmla="*/ 254 h 287"/>
                <a:gd name="T66" fmla="*/ 233 w 287"/>
                <a:gd name="T67" fmla="*/ 254 h 287"/>
                <a:gd name="T68" fmla="*/ 245 w 287"/>
                <a:gd name="T69" fmla="*/ 246 h 287"/>
                <a:gd name="T70" fmla="*/ 254 w 287"/>
                <a:gd name="T71" fmla="*/ 234 h 287"/>
                <a:gd name="T72" fmla="*/ 254 w 287"/>
                <a:gd name="T73" fmla="*/ 231 h 287"/>
                <a:gd name="T74" fmla="*/ 254 w 287"/>
                <a:gd name="T75" fmla="*/ 230 h 287"/>
                <a:gd name="T76" fmla="*/ 255 w 287"/>
                <a:gd name="T77" fmla="*/ 230 h 287"/>
                <a:gd name="T78" fmla="*/ 257 w 287"/>
                <a:gd name="T79" fmla="*/ 228 h 287"/>
                <a:gd name="T80" fmla="*/ 262 w 287"/>
                <a:gd name="T81" fmla="*/ 223 h 287"/>
                <a:gd name="T82" fmla="*/ 276 w 287"/>
                <a:gd name="T83" fmla="*/ 199 h 287"/>
                <a:gd name="T84" fmla="*/ 280 w 287"/>
                <a:gd name="T85" fmla="*/ 184 h 287"/>
                <a:gd name="T86" fmla="*/ 281 w 287"/>
                <a:gd name="T87" fmla="*/ 177 h 287"/>
                <a:gd name="T88" fmla="*/ 284 w 287"/>
                <a:gd name="T89" fmla="*/ 171 h 287"/>
                <a:gd name="T90" fmla="*/ 286 w 287"/>
                <a:gd name="T91" fmla="*/ 157 h 287"/>
                <a:gd name="T92" fmla="*/ 286 w 287"/>
                <a:gd name="T93" fmla="*/ 150 h 287"/>
                <a:gd name="T94" fmla="*/ 286 w 287"/>
                <a:gd name="T95" fmla="*/ 146 h 287"/>
                <a:gd name="T96" fmla="*/ 287 w 287"/>
                <a:gd name="T97" fmla="*/ 144 h 287"/>
                <a:gd name="T98" fmla="*/ 286 w 287"/>
                <a:gd name="T99" fmla="*/ 128 h 287"/>
                <a:gd name="T100" fmla="*/ 284 w 287"/>
                <a:gd name="T101" fmla="*/ 114 h 287"/>
                <a:gd name="T102" fmla="*/ 276 w 287"/>
                <a:gd name="T103" fmla="*/ 88 h 287"/>
                <a:gd name="T104" fmla="*/ 262 w 287"/>
                <a:gd name="T105" fmla="*/ 62 h 287"/>
                <a:gd name="T106" fmla="*/ 245 w 287"/>
                <a:gd name="T107" fmla="*/ 42 h 287"/>
                <a:gd name="T108" fmla="*/ 233 w 287"/>
                <a:gd name="T109" fmla="*/ 31 h 287"/>
                <a:gd name="T110" fmla="*/ 223 w 287"/>
                <a:gd name="T111" fmla="*/ 23 h 287"/>
                <a:gd name="T112" fmla="*/ 199 w 287"/>
                <a:gd name="T113" fmla="*/ 10 h 287"/>
                <a:gd name="T114" fmla="*/ 184 w 287"/>
                <a:gd name="T115" fmla="*/ 5 h 287"/>
                <a:gd name="T116" fmla="*/ 171 w 287"/>
                <a:gd name="T117" fmla="*/ 3 h 287"/>
                <a:gd name="T118" fmla="*/ 157 w 287"/>
                <a:gd name="T119" fmla="*/ 0 h 287"/>
                <a:gd name="T120" fmla="*/ 144 w 287"/>
                <a:gd name="T12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7" h="287">
                  <a:moveTo>
                    <a:pt x="144" y="0"/>
                  </a:moveTo>
                  <a:lnTo>
                    <a:pt x="114" y="3"/>
                  </a:lnTo>
                  <a:lnTo>
                    <a:pt x="89" y="10"/>
                  </a:lnTo>
                  <a:lnTo>
                    <a:pt x="64" y="23"/>
                  </a:lnTo>
                  <a:lnTo>
                    <a:pt x="42" y="42"/>
                  </a:lnTo>
                  <a:lnTo>
                    <a:pt x="23" y="62"/>
                  </a:lnTo>
                  <a:lnTo>
                    <a:pt x="10" y="88"/>
                  </a:lnTo>
                  <a:lnTo>
                    <a:pt x="3" y="114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3" y="171"/>
                  </a:lnTo>
                  <a:lnTo>
                    <a:pt x="5" y="184"/>
                  </a:lnTo>
                  <a:lnTo>
                    <a:pt x="10" y="199"/>
                  </a:lnTo>
                  <a:lnTo>
                    <a:pt x="23" y="223"/>
                  </a:lnTo>
                  <a:lnTo>
                    <a:pt x="32" y="234"/>
                  </a:lnTo>
                  <a:lnTo>
                    <a:pt x="42" y="246"/>
                  </a:lnTo>
                  <a:lnTo>
                    <a:pt x="64" y="262"/>
                  </a:lnTo>
                  <a:lnTo>
                    <a:pt x="89" y="277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46" y="286"/>
                  </a:lnTo>
                  <a:lnTo>
                    <a:pt x="150" y="286"/>
                  </a:lnTo>
                  <a:lnTo>
                    <a:pt x="157" y="286"/>
                  </a:lnTo>
                  <a:lnTo>
                    <a:pt x="171" y="284"/>
                  </a:lnTo>
                  <a:lnTo>
                    <a:pt x="177" y="281"/>
                  </a:lnTo>
                  <a:lnTo>
                    <a:pt x="184" y="280"/>
                  </a:lnTo>
                  <a:lnTo>
                    <a:pt x="199" y="277"/>
                  </a:lnTo>
                  <a:lnTo>
                    <a:pt x="223" y="262"/>
                  </a:lnTo>
                  <a:lnTo>
                    <a:pt x="227" y="258"/>
                  </a:lnTo>
                  <a:lnTo>
                    <a:pt x="230" y="255"/>
                  </a:lnTo>
                  <a:lnTo>
                    <a:pt x="230" y="254"/>
                  </a:lnTo>
                  <a:lnTo>
                    <a:pt x="231" y="254"/>
                  </a:lnTo>
                  <a:lnTo>
                    <a:pt x="233" y="254"/>
                  </a:lnTo>
                  <a:lnTo>
                    <a:pt x="245" y="246"/>
                  </a:lnTo>
                  <a:lnTo>
                    <a:pt x="254" y="234"/>
                  </a:lnTo>
                  <a:lnTo>
                    <a:pt x="254" y="231"/>
                  </a:lnTo>
                  <a:lnTo>
                    <a:pt x="254" y="230"/>
                  </a:lnTo>
                  <a:lnTo>
                    <a:pt x="255" y="230"/>
                  </a:lnTo>
                  <a:lnTo>
                    <a:pt x="257" y="228"/>
                  </a:lnTo>
                  <a:lnTo>
                    <a:pt x="262" y="223"/>
                  </a:lnTo>
                  <a:lnTo>
                    <a:pt x="276" y="199"/>
                  </a:lnTo>
                  <a:lnTo>
                    <a:pt x="280" y="184"/>
                  </a:lnTo>
                  <a:lnTo>
                    <a:pt x="281" y="177"/>
                  </a:lnTo>
                  <a:lnTo>
                    <a:pt x="284" y="171"/>
                  </a:lnTo>
                  <a:lnTo>
                    <a:pt x="286" y="157"/>
                  </a:lnTo>
                  <a:lnTo>
                    <a:pt x="286" y="150"/>
                  </a:lnTo>
                  <a:lnTo>
                    <a:pt x="286" y="146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76" y="88"/>
                  </a:lnTo>
                  <a:lnTo>
                    <a:pt x="262" y="62"/>
                  </a:lnTo>
                  <a:lnTo>
                    <a:pt x="245" y="42"/>
                  </a:lnTo>
                  <a:lnTo>
                    <a:pt x="233" y="31"/>
                  </a:lnTo>
                  <a:lnTo>
                    <a:pt x="223" y="23"/>
                  </a:lnTo>
                  <a:lnTo>
                    <a:pt x="199" y="10"/>
                  </a:lnTo>
                  <a:lnTo>
                    <a:pt x="184" y="5"/>
                  </a:lnTo>
                  <a:lnTo>
                    <a:pt x="171" y="3"/>
                  </a:lnTo>
                  <a:lnTo>
                    <a:pt x="157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3B5B68E-B636-B1A7-41FC-C55C56A68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734" y="3946230"/>
              <a:ext cx="87365" cy="87365"/>
            </a:xfrm>
            <a:custGeom>
              <a:avLst/>
              <a:gdLst>
                <a:gd name="T0" fmla="*/ 143 w 286"/>
                <a:gd name="T1" fmla="*/ 0 h 287"/>
                <a:gd name="T2" fmla="*/ 113 w 286"/>
                <a:gd name="T3" fmla="*/ 2 h 287"/>
                <a:gd name="T4" fmla="*/ 88 w 286"/>
                <a:gd name="T5" fmla="*/ 9 h 287"/>
                <a:gd name="T6" fmla="*/ 63 w 286"/>
                <a:gd name="T7" fmla="*/ 22 h 287"/>
                <a:gd name="T8" fmla="*/ 41 w 286"/>
                <a:gd name="T9" fmla="*/ 42 h 287"/>
                <a:gd name="T10" fmla="*/ 22 w 286"/>
                <a:gd name="T11" fmla="*/ 62 h 287"/>
                <a:gd name="T12" fmla="*/ 9 w 286"/>
                <a:gd name="T13" fmla="*/ 87 h 287"/>
                <a:gd name="T14" fmla="*/ 2 w 286"/>
                <a:gd name="T15" fmla="*/ 113 h 287"/>
                <a:gd name="T16" fmla="*/ 0 w 286"/>
                <a:gd name="T17" fmla="*/ 143 h 287"/>
                <a:gd name="T18" fmla="*/ 0 w 286"/>
                <a:gd name="T19" fmla="*/ 156 h 287"/>
                <a:gd name="T20" fmla="*/ 2 w 286"/>
                <a:gd name="T21" fmla="*/ 171 h 287"/>
                <a:gd name="T22" fmla="*/ 4 w 286"/>
                <a:gd name="T23" fmla="*/ 184 h 287"/>
                <a:gd name="T24" fmla="*/ 9 w 286"/>
                <a:gd name="T25" fmla="*/ 198 h 287"/>
                <a:gd name="T26" fmla="*/ 22 w 286"/>
                <a:gd name="T27" fmla="*/ 222 h 287"/>
                <a:gd name="T28" fmla="*/ 31 w 286"/>
                <a:gd name="T29" fmla="*/ 233 h 287"/>
                <a:gd name="T30" fmla="*/ 41 w 286"/>
                <a:gd name="T31" fmla="*/ 245 h 287"/>
                <a:gd name="T32" fmla="*/ 63 w 286"/>
                <a:gd name="T33" fmla="*/ 262 h 287"/>
                <a:gd name="T34" fmla="*/ 88 w 286"/>
                <a:gd name="T35" fmla="*/ 276 h 287"/>
                <a:gd name="T36" fmla="*/ 113 w 286"/>
                <a:gd name="T37" fmla="*/ 283 h 287"/>
                <a:gd name="T38" fmla="*/ 127 w 286"/>
                <a:gd name="T39" fmla="*/ 286 h 287"/>
                <a:gd name="T40" fmla="*/ 143 w 286"/>
                <a:gd name="T41" fmla="*/ 287 h 287"/>
                <a:gd name="T42" fmla="*/ 145 w 286"/>
                <a:gd name="T43" fmla="*/ 286 h 287"/>
                <a:gd name="T44" fmla="*/ 149 w 286"/>
                <a:gd name="T45" fmla="*/ 286 h 287"/>
                <a:gd name="T46" fmla="*/ 156 w 286"/>
                <a:gd name="T47" fmla="*/ 286 h 287"/>
                <a:gd name="T48" fmla="*/ 170 w 286"/>
                <a:gd name="T49" fmla="*/ 283 h 287"/>
                <a:gd name="T50" fmla="*/ 176 w 286"/>
                <a:gd name="T51" fmla="*/ 281 h 287"/>
                <a:gd name="T52" fmla="*/ 184 w 286"/>
                <a:gd name="T53" fmla="*/ 280 h 287"/>
                <a:gd name="T54" fmla="*/ 198 w 286"/>
                <a:gd name="T55" fmla="*/ 276 h 287"/>
                <a:gd name="T56" fmla="*/ 222 w 286"/>
                <a:gd name="T57" fmla="*/ 262 h 287"/>
                <a:gd name="T58" fmla="*/ 227 w 286"/>
                <a:gd name="T59" fmla="*/ 257 h 287"/>
                <a:gd name="T60" fmla="*/ 229 w 286"/>
                <a:gd name="T61" fmla="*/ 255 h 287"/>
                <a:gd name="T62" fmla="*/ 229 w 286"/>
                <a:gd name="T63" fmla="*/ 253 h 287"/>
                <a:gd name="T64" fmla="*/ 230 w 286"/>
                <a:gd name="T65" fmla="*/ 253 h 287"/>
                <a:gd name="T66" fmla="*/ 233 w 286"/>
                <a:gd name="T67" fmla="*/ 253 h 287"/>
                <a:gd name="T68" fmla="*/ 245 w 286"/>
                <a:gd name="T69" fmla="*/ 245 h 287"/>
                <a:gd name="T70" fmla="*/ 253 w 286"/>
                <a:gd name="T71" fmla="*/ 233 h 287"/>
                <a:gd name="T72" fmla="*/ 253 w 286"/>
                <a:gd name="T73" fmla="*/ 231 h 287"/>
                <a:gd name="T74" fmla="*/ 253 w 286"/>
                <a:gd name="T75" fmla="*/ 229 h 287"/>
                <a:gd name="T76" fmla="*/ 254 w 286"/>
                <a:gd name="T77" fmla="*/ 229 h 287"/>
                <a:gd name="T78" fmla="*/ 256 w 286"/>
                <a:gd name="T79" fmla="*/ 227 h 287"/>
                <a:gd name="T80" fmla="*/ 261 w 286"/>
                <a:gd name="T81" fmla="*/ 222 h 287"/>
                <a:gd name="T82" fmla="*/ 276 w 286"/>
                <a:gd name="T83" fmla="*/ 198 h 287"/>
                <a:gd name="T84" fmla="*/ 279 w 286"/>
                <a:gd name="T85" fmla="*/ 184 h 287"/>
                <a:gd name="T86" fmla="*/ 280 w 286"/>
                <a:gd name="T87" fmla="*/ 177 h 287"/>
                <a:gd name="T88" fmla="*/ 283 w 286"/>
                <a:gd name="T89" fmla="*/ 171 h 287"/>
                <a:gd name="T90" fmla="*/ 285 w 286"/>
                <a:gd name="T91" fmla="*/ 156 h 287"/>
                <a:gd name="T92" fmla="*/ 285 w 286"/>
                <a:gd name="T93" fmla="*/ 149 h 287"/>
                <a:gd name="T94" fmla="*/ 285 w 286"/>
                <a:gd name="T95" fmla="*/ 146 h 287"/>
                <a:gd name="T96" fmla="*/ 286 w 286"/>
                <a:gd name="T97" fmla="*/ 143 h 287"/>
                <a:gd name="T98" fmla="*/ 285 w 286"/>
                <a:gd name="T99" fmla="*/ 128 h 287"/>
                <a:gd name="T100" fmla="*/ 283 w 286"/>
                <a:gd name="T101" fmla="*/ 113 h 287"/>
                <a:gd name="T102" fmla="*/ 276 w 286"/>
                <a:gd name="T103" fmla="*/ 87 h 287"/>
                <a:gd name="T104" fmla="*/ 261 w 286"/>
                <a:gd name="T105" fmla="*/ 62 h 287"/>
                <a:gd name="T106" fmla="*/ 245 w 286"/>
                <a:gd name="T107" fmla="*/ 42 h 287"/>
                <a:gd name="T108" fmla="*/ 233 w 286"/>
                <a:gd name="T109" fmla="*/ 31 h 287"/>
                <a:gd name="T110" fmla="*/ 222 w 286"/>
                <a:gd name="T111" fmla="*/ 22 h 287"/>
                <a:gd name="T112" fmla="*/ 198 w 286"/>
                <a:gd name="T113" fmla="*/ 9 h 287"/>
                <a:gd name="T114" fmla="*/ 184 w 286"/>
                <a:gd name="T115" fmla="*/ 4 h 287"/>
                <a:gd name="T116" fmla="*/ 170 w 286"/>
                <a:gd name="T117" fmla="*/ 2 h 287"/>
                <a:gd name="T118" fmla="*/ 156 w 286"/>
                <a:gd name="T119" fmla="*/ 0 h 287"/>
                <a:gd name="T120" fmla="*/ 143 w 286"/>
                <a:gd name="T12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lnTo>
                    <a:pt x="113" y="2"/>
                  </a:lnTo>
                  <a:lnTo>
                    <a:pt x="88" y="9"/>
                  </a:lnTo>
                  <a:lnTo>
                    <a:pt x="63" y="22"/>
                  </a:lnTo>
                  <a:lnTo>
                    <a:pt x="41" y="42"/>
                  </a:lnTo>
                  <a:lnTo>
                    <a:pt x="22" y="62"/>
                  </a:lnTo>
                  <a:lnTo>
                    <a:pt x="9" y="87"/>
                  </a:lnTo>
                  <a:lnTo>
                    <a:pt x="2" y="113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2" y="171"/>
                  </a:lnTo>
                  <a:lnTo>
                    <a:pt x="4" y="184"/>
                  </a:lnTo>
                  <a:lnTo>
                    <a:pt x="9" y="198"/>
                  </a:lnTo>
                  <a:lnTo>
                    <a:pt x="22" y="222"/>
                  </a:lnTo>
                  <a:lnTo>
                    <a:pt x="31" y="233"/>
                  </a:lnTo>
                  <a:lnTo>
                    <a:pt x="41" y="245"/>
                  </a:lnTo>
                  <a:lnTo>
                    <a:pt x="63" y="262"/>
                  </a:lnTo>
                  <a:lnTo>
                    <a:pt x="88" y="276"/>
                  </a:lnTo>
                  <a:lnTo>
                    <a:pt x="113" y="283"/>
                  </a:lnTo>
                  <a:lnTo>
                    <a:pt x="127" y="286"/>
                  </a:lnTo>
                  <a:lnTo>
                    <a:pt x="143" y="287"/>
                  </a:lnTo>
                  <a:lnTo>
                    <a:pt x="145" y="286"/>
                  </a:lnTo>
                  <a:lnTo>
                    <a:pt x="149" y="286"/>
                  </a:lnTo>
                  <a:lnTo>
                    <a:pt x="156" y="286"/>
                  </a:lnTo>
                  <a:lnTo>
                    <a:pt x="170" y="283"/>
                  </a:lnTo>
                  <a:lnTo>
                    <a:pt x="176" y="281"/>
                  </a:lnTo>
                  <a:lnTo>
                    <a:pt x="184" y="280"/>
                  </a:lnTo>
                  <a:lnTo>
                    <a:pt x="198" y="276"/>
                  </a:lnTo>
                  <a:lnTo>
                    <a:pt x="222" y="262"/>
                  </a:lnTo>
                  <a:lnTo>
                    <a:pt x="227" y="257"/>
                  </a:lnTo>
                  <a:lnTo>
                    <a:pt x="229" y="255"/>
                  </a:lnTo>
                  <a:lnTo>
                    <a:pt x="229" y="253"/>
                  </a:lnTo>
                  <a:lnTo>
                    <a:pt x="230" y="253"/>
                  </a:lnTo>
                  <a:lnTo>
                    <a:pt x="233" y="253"/>
                  </a:lnTo>
                  <a:lnTo>
                    <a:pt x="245" y="245"/>
                  </a:lnTo>
                  <a:lnTo>
                    <a:pt x="253" y="233"/>
                  </a:lnTo>
                  <a:lnTo>
                    <a:pt x="253" y="231"/>
                  </a:lnTo>
                  <a:lnTo>
                    <a:pt x="253" y="229"/>
                  </a:lnTo>
                  <a:lnTo>
                    <a:pt x="254" y="229"/>
                  </a:lnTo>
                  <a:lnTo>
                    <a:pt x="256" y="227"/>
                  </a:lnTo>
                  <a:lnTo>
                    <a:pt x="261" y="222"/>
                  </a:lnTo>
                  <a:lnTo>
                    <a:pt x="276" y="198"/>
                  </a:lnTo>
                  <a:lnTo>
                    <a:pt x="279" y="184"/>
                  </a:lnTo>
                  <a:lnTo>
                    <a:pt x="280" y="177"/>
                  </a:lnTo>
                  <a:lnTo>
                    <a:pt x="283" y="171"/>
                  </a:lnTo>
                  <a:lnTo>
                    <a:pt x="285" y="156"/>
                  </a:lnTo>
                  <a:lnTo>
                    <a:pt x="285" y="149"/>
                  </a:lnTo>
                  <a:lnTo>
                    <a:pt x="285" y="146"/>
                  </a:lnTo>
                  <a:lnTo>
                    <a:pt x="286" y="143"/>
                  </a:lnTo>
                  <a:lnTo>
                    <a:pt x="285" y="128"/>
                  </a:lnTo>
                  <a:lnTo>
                    <a:pt x="283" y="113"/>
                  </a:lnTo>
                  <a:lnTo>
                    <a:pt x="276" y="87"/>
                  </a:lnTo>
                  <a:lnTo>
                    <a:pt x="261" y="62"/>
                  </a:lnTo>
                  <a:lnTo>
                    <a:pt x="245" y="42"/>
                  </a:lnTo>
                  <a:lnTo>
                    <a:pt x="233" y="31"/>
                  </a:lnTo>
                  <a:lnTo>
                    <a:pt x="222" y="22"/>
                  </a:lnTo>
                  <a:lnTo>
                    <a:pt x="198" y="9"/>
                  </a:lnTo>
                  <a:lnTo>
                    <a:pt x="184" y="4"/>
                  </a:lnTo>
                  <a:lnTo>
                    <a:pt x="170" y="2"/>
                  </a:lnTo>
                  <a:lnTo>
                    <a:pt x="156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FB669B47-FC22-4BB9-3D0F-13E3211CA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481" y="4620622"/>
              <a:ext cx="88897" cy="88897"/>
            </a:xfrm>
            <a:custGeom>
              <a:avLst/>
              <a:gdLst>
                <a:gd name="T0" fmla="*/ 143 w 286"/>
                <a:gd name="T1" fmla="*/ 0 h 287"/>
                <a:gd name="T2" fmla="*/ 113 w 286"/>
                <a:gd name="T3" fmla="*/ 2 h 287"/>
                <a:gd name="T4" fmla="*/ 88 w 286"/>
                <a:gd name="T5" fmla="*/ 9 h 287"/>
                <a:gd name="T6" fmla="*/ 63 w 286"/>
                <a:gd name="T7" fmla="*/ 23 h 287"/>
                <a:gd name="T8" fmla="*/ 42 w 286"/>
                <a:gd name="T9" fmla="*/ 42 h 287"/>
                <a:gd name="T10" fmla="*/ 22 w 286"/>
                <a:gd name="T11" fmla="*/ 62 h 287"/>
                <a:gd name="T12" fmla="*/ 9 w 286"/>
                <a:gd name="T13" fmla="*/ 87 h 287"/>
                <a:gd name="T14" fmla="*/ 2 w 286"/>
                <a:gd name="T15" fmla="*/ 114 h 287"/>
                <a:gd name="T16" fmla="*/ 0 w 286"/>
                <a:gd name="T17" fmla="*/ 143 h 287"/>
                <a:gd name="T18" fmla="*/ 0 w 286"/>
                <a:gd name="T19" fmla="*/ 157 h 287"/>
                <a:gd name="T20" fmla="*/ 2 w 286"/>
                <a:gd name="T21" fmla="*/ 171 h 287"/>
                <a:gd name="T22" fmla="*/ 5 w 286"/>
                <a:gd name="T23" fmla="*/ 184 h 287"/>
                <a:gd name="T24" fmla="*/ 9 w 286"/>
                <a:gd name="T25" fmla="*/ 198 h 287"/>
                <a:gd name="T26" fmla="*/ 22 w 286"/>
                <a:gd name="T27" fmla="*/ 222 h 287"/>
                <a:gd name="T28" fmla="*/ 31 w 286"/>
                <a:gd name="T29" fmla="*/ 233 h 287"/>
                <a:gd name="T30" fmla="*/ 42 w 286"/>
                <a:gd name="T31" fmla="*/ 245 h 287"/>
                <a:gd name="T32" fmla="*/ 63 w 286"/>
                <a:gd name="T33" fmla="*/ 262 h 287"/>
                <a:gd name="T34" fmla="*/ 88 w 286"/>
                <a:gd name="T35" fmla="*/ 276 h 287"/>
                <a:gd name="T36" fmla="*/ 113 w 286"/>
                <a:gd name="T37" fmla="*/ 283 h 287"/>
                <a:gd name="T38" fmla="*/ 128 w 286"/>
                <a:gd name="T39" fmla="*/ 286 h 287"/>
                <a:gd name="T40" fmla="*/ 143 w 286"/>
                <a:gd name="T41" fmla="*/ 287 h 287"/>
                <a:gd name="T42" fmla="*/ 146 w 286"/>
                <a:gd name="T43" fmla="*/ 286 h 287"/>
                <a:gd name="T44" fmla="*/ 149 w 286"/>
                <a:gd name="T45" fmla="*/ 286 h 287"/>
                <a:gd name="T46" fmla="*/ 156 w 286"/>
                <a:gd name="T47" fmla="*/ 286 h 287"/>
                <a:gd name="T48" fmla="*/ 171 w 286"/>
                <a:gd name="T49" fmla="*/ 283 h 287"/>
                <a:gd name="T50" fmla="*/ 177 w 286"/>
                <a:gd name="T51" fmla="*/ 281 h 287"/>
                <a:gd name="T52" fmla="*/ 184 w 286"/>
                <a:gd name="T53" fmla="*/ 280 h 287"/>
                <a:gd name="T54" fmla="*/ 198 w 286"/>
                <a:gd name="T55" fmla="*/ 276 h 287"/>
                <a:gd name="T56" fmla="*/ 222 w 286"/>
                <a:gd name="T57" fmla="*/ 262 h 287"/>
                <a:gd name="T58" fmla="*/ 227 w 286"/>
                <a:gd name="T59" fmla="*/ 257 h 287"/>
                <a:gd name="T60" fmla="*/ 229 w 286"/>
                <a:gd name="T61" fmla="*/ 255 h 287"/>
                <a:gd name="T62" fmla="*/ 229 w 286"/>
                <a:gd name="T63" fmla="*/ 254 h 287"/>
                <a:gd name="T64" fmla="*/ 230 w 286"/>
                <a:gd name="T65" fmla="*/ 254 h 287"/>
                <a:gd name="T66" fmla="*/ 233 w 286"/>
                <a:gd name="T67" fmla="*/ 254 h 287"/>
                <a:gd name="T68" fmla="*/ 245 w 286"/>
                <a:gd name="T69" fmla="*/ 245 h 287"/>
                <a:gd name="T70" fmla="*/ 253 w 286"/>
                <a:gd name="T71" fmla="*/ 233 h 287"/>
                <a:gd name="T72" fmla="*/ 253 w 286"/>
                <a:gd name="T73" fmla="*/ 231 h 287"/>
                <a:gd name="T74" fmla="*/ 253 w 286"/>
                <a:gd name="T75" fmla="*/ 230 h 287"/>
                <a:gd name="T76" fmla="*/ 254 w 286"/>
                <a:gd name="T77" fmla="*/ 230 h 287"/>
                <a:gd name="T78" fmla="*/ 257 w 286"/>
                <a:gd name="T79" fmla="*/ 227 h 287"/>
                <a:gd name="T80" fmla="*/ 261 w 286"/>
                <a:gd name="T81" fmla="*/ 222 h 287"/>
                <a:gd name="T82" fmla="*/ 276 w 286"/>
                <a:gd name="T83" fmla="*/ 198 h 287"/>
                <a:gd name="T84" fmla="*/ 279 w 286"/>
                <a:gd name="T85" fmla="*/ 184 h 287"/>
                <a:gd name="T86" fmla="*/ 280 w 286"/>
                <a:gd name="T87" fmla="*/ 177 h 287"/>
                <a:gd name="T88" fmla="*/ 283 w 286"/>
                <a:gd name="T89" fmla="*/ 171 h 287"/>
                <a:gd name="T90" fmla="*/ 285 w 286"/>
                <a:gd name="T91" fmla="*/ 157 h 287"/>
                <a:gd name="T92" fmla="*/ 285 w 286"/>
                <a:gd name="T93" fmla="*/ 149 h 287"/>
                <a:gd name="T94" fmla="*/ 285 w 286"/>
                <a:gd name="T95" fmla="*/ 146 h 287"/>
                <a:gd name="T96" fmla="*/ 286 w 286"/>
                <a:gd name="T97" fmla="*/ 143 h 287"/>
                <a:gd name="T98" fmla="*/ 285 w 286"/>
                <a:gd name="T99" fmla="*/ 128 h 287"/>
                <a:gd name="T100" fmla="*/ 283 w 286"/>
                <a:gd name="T101" fmla="*/ 114 h 287"/>
                <a:gd name="T102" fmla="*/ 276 w 286"/>
                <a:gd name="T103" fmla="*/ 87 h 287"/>
                <a:gd name="T104" fmla="*/ 261 w 286"/>
                <a:gd name="T105" fmla="*/ 62 h 287"/>
                <a:gd name="T106" fmla="*/ 245 w 286"/>
                <a:gd name="T107" fmla="*/ 42 h 287"/>
                <a:gd name="T108" fmla="*/ 233 w 286"/>
                <a:gd name="T109" fmla="*/ 31 h 287"/>
                <a:gd name="T110" fmla="*/ 222 w 286"/>
                <a:gd name="T111" fmla="*/ 23 h 287"/>
                <a:gd name="T112" fmla="*/ 198 w 286"/>
                <a:gd name="T113" fmla="*/ 9 h 287"/>
                <a:gd name="T114" fmla="*/ 184 w 286"/>
                <a:gd name="T115" fmla="*/ 5 h 287"/>
                <a:gd name="T116" fmla="*/ 171 w 286"/>
                <a:gd name="T117" fmla="*/ 2 h 287"/>
                <a:gd name="T118" fmla="*/ 156 w 286"/>
                <a:gd name="T119" fmla="*/ 0 h 287"/>
                <a:gd name="T120" fmla="*/ 143 w 286"/>
                <a:gd name="T12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lnTo>
                    <a:pt x="113" y="2"/>
                  </a:lnTo>
                  <a:lnTo>
                    <a:pt x="88" y="9"/>
                  </a:lnTo>
                  <a:lnTo>
                    <a:pt x="63" y="23"/>
                  </a:lnTo>
                  <a:lnTo>
                    <a:pt x="42" y="42"/>
                  </a:lnTo>
                  <a:lnTo>
                    <a:pt x="22" y="62"/>
                  </a:lnTo>
                  <a:lnTo>
                    <a:pt x="9" y="87"/>
                  </a:lnTo>
                  <a:lnTo>
                    <a:pt x="2" y="114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2" y="171"/>
                  </a:lnTo>
                  <a:lnTo>
                    <a:pt x="5" y="184"/>
                  </a:lnTo>
                  <a:lnTo>
                    <a:pt x="9" y="198"/>
                  </a:lnTo>
                  <a:lnTo>
                    <a:pt x="22" y="222"/>
                  </a:lnTo>
                  <a:lnTo>
                    <a:pt x="31" y="233"/>
                  </a:lnTo>
                  <a:lnTo>
                    <a:pt x="42" y="245"/>
                  </a:lnTo>
                  <a:lnTo>
                    <a:pt x="63" y="262"/>
                  </a:lnTo>
                  <a:lnTo>
                    <a:pt x="88" y="276"/>
                  </a:lnTo>
                  <a:lnTo>
                    <a:pt x="113" y="283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46" y="286"/>
                  </a:lnTo>
                  <a:lnTo>
                    <a:pt x="149" y="286"/>
                  </a:lnTo>
                  <a:lnTo>
                    <a:pt x="156" y="286"/>
                  </a:lnTo>
                  <a:lnTo>
                    <a:pt x="171" y="283"/>
                  </a:lnTo>
                  <a:lnTo>
                    <a:pt x="177" y="281"/>
                  </a:lnTo>
                  <a:lnTo>
                    <a:pt x="184" y="280"/>
                  </a:lnTo>
                  <a:lnTo>
                    <a:pt x="198" y="276"/>
                  </a:lnTo>
                  <a:lnTo>
                    <a:pt x="222" y="262"/>
                  </a:lnTo>
                  <a:lnTo>
                    <a:pt x="227" y="257"/>
                  </a:lnTo>
                  <a:lnTo>
                    <a:pt x="229" y="255"/>
                  </a:lnTo>
                  <a:lnTo>
                    <a:pt x="229" y="254"/>
                  </a:lnTo>
                  <a:lnTo>
                    <a:pt x="230" y="254"/>
                  </a:lnTo>
                  <a:lnTo>
                    <a:pt x="233" y="254"/>
                  </a:lnTo>
                  <a:lnTo>
                    <a:pt x="245" y="245"/>
                  </a:lnTo>
                  <a:lnTo>
                    <a:pt x="253" y="233"/>
                  </a:lnTo>
                  <a:lnTo>
                    <a:pt x="253" y="231"/>
                  </a:lnTo>
                  <a:lnTo>
                    <a:pt x="253" y="230"/>
                  </a:lnTo>
                  <a:lnTo>
                    <a:pt x="254" y="230"/>
                  </a:lnTo>
                  <a:lnTo>
                    <a:pt x="257" y="227"/>
                  </a:lnTo>
                  <a:lnTo>
                    <a:pt x="261" y="222"/>
                  </a:lnTo>
                  <a:lnTo>
                    <a:pt x="276" y="198"/>
                  </a:lnTo>
                  <a:lnTo>
                    <a:pt x="279" y="184"/>
                  </a:lnTo>
                  <a:lnTo>
                    <a:pt x="280" y="177"/>
                  </a:lnTo>
                  <a:lnTo>
                    <a:pt x="283" y="171"/>
                  </a:lnTo>
                  <a:lnTo>
                    <a:pt x="285" y="157"/>
                  </a:lnTo>
                  <a:lnTo>
                    <a:pt x="285" y="149"/>
                  </a:lnTo>
                  <a:lnTo>
                    <a:pt x="285" y="146"/>
                  </a:lnTo>
                  <a:lnTo>
                    <a:pt x="286" y="143"/>
                  </a:lnTo>
                  <a:lnTo>
                    <a:pt x="285" y="128"/>
                  </a:lnTo>
                  <a:lnTo>
                    <a:pt x="283" y="114"/>
                  </a:lnTo>
                  <a:lnTo>
                    <a:pt x="276" y="87"/>
                  </a:lnTo>
                  <a:lnTo>
                    <a:pt x="261" y="62"/>
                  </a:lnTo>
                  <a:lnTo>
                    <a:pt x="245" y="42"/>
                  </a:lnTo>
                  <a:lnTo>
                    <a:pt x="233" y="31"/>
                  </a:lnTo>
                  <a:lnTo>
                    <a:pt x="222" y="23"/>
                  </a:lnTo>
                  <a:lnTo>
                    <a:pt x="198" y="9"/>
                  </a:lnTo>
                  <a:lnTo>
                    <a:pt x="184" y="5"/>
                  </a:lnTo>
                  <a:lnTo>
                    <a:pt x="171" y="2"/>
                  </a:lnTo>
                  <a:lnTo>
                    <a:pt x="156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296DE28-CED4-FAF2-B3C7-51F862F5FC3B}"/>
                </a:ext>
              </a:extLst>
            </p:cNvPr>
            <p:cNvSpPr txBox="1"/>
            <p:nvPr/>
          </p:nvSpPr>
          <p:spPr>
            <a:xfrm>
              <a:off x="6648896" y="514379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C77A5D29-BBD1-DD38-0DBC-B8A9C79F44B8}"/>
                </a:ext>
              </a:extLst>
            </p:cNvPr>
            <p:cNvSpPr txBox="1"/>
            <p:nvPr/>
          </p:nvSpPr>
          <p:spPr>
            <a:xfrm>
              <a:off x="5894749" y="5143794"/>
              <a:ext cx="3513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66"/>
                  </a:solidFill>
                </a:rPr>
                <a:t>-5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D8041BB-D7E5-F701-077B-F61243DDF2D8}"/>
                </a:ext>
              </a:extLst>
            </p:cNvPr>
            <p:cNvSpPr txBox="1"/>
            <p:nvPr/>
          </p:nvSpPr>
          <p:spPr>
            <a:xfrm>
              <a:off x="5119763" y="5143794"/>
              <a:ext cx="455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66"/>
                  </a:solidFill>
                </a:rPr>
                <a:t>-10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059F25A-F18F-4DA8-5EF5-A924D8659D19}"/>
                </a:ext>
              </a:extLst>
            </p:cNvPr>
            <p:cNvSpPr txBox="1"/>
            <p:nvPr/>
          </p:nvSpPr>
          <p:spPr>
            <a:xfrm>
              <a:off x="4396874" y="5143794"/>
              <a:ext cx="455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66"/>
                  </a:solidFill>
                </a:rPr>
                <a:t>-15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660FF71-066C-8166-5DB8-BA460D8866B7}"/>
                </a:ext>
              </a:extLst>
            </p:cNvPr>
            <p:cNvSpPr txBox="1"/>
            <p:nvPr/>
          </p:nvSpPr>
          <p:spPr>
            <a:xfrm>
              <a:off x="7371785" y="514379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CF50486-4BB6-E7E9-2677-4C72AF7DE6FD}"/>
                </a:ext>
              </a:extLst>
            </p:cNvPr>
            <p:cNvSpPr txBox="1"/>
            <p:nvPr/>
          </p:nvSpPr>
          <p:spPr>
            <a:xfrm>
              <a:off x="8042577" y="514379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15CDC3E-3570-9B8A-694E-913790045BA5}"/>
                </a:ext>
              </a:extLst>
            </p:cNvPr>
            <p:cNvSpPr txBox="1"/>
            <p:nvPr/>
          </p:nvSpPr>
          <p:spPr>
            <a:xfrm>
              <a:off x="8765468" y="5143794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66"/>
                  </a:solidFill>
                </a:rPr>
                <a:t>15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2D654CF-C458-33B2-5B0A-5021F7DAA20F}"/>
                </a:ext>
              </a:extLst>
            </p:cNvPr>
            <p:cNvSpPr txBox="1"/>
            <p:nvPr/>
          </p:nvSpPr>
          <p:spPr>
            <a:xfrm>
              <a:off x="3948628" y="2610832"/>
              <a:ext cx="1013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89.2%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(240/269)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C66DFFF-955F-3A68-DB08-E32CE78D8221}"/>
                </a:ext>
              </a:extLst>
            </p:cNvPr>
            <p:cNvSpPr txBox="1"/>
            <p:nvPr/>
          </p:nvSpPr>
          <p:spPr>
            <a:xfrm>
              <a:off x="3948628" y="3134353"/>
              <a:ext cx="1013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89.9%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(223/248)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BE3E444-CC11-9EFB-F85B-52C9E6689EAF}"/>
                </a:ext>
              </a:extLst>
            </p:cNvPr>
            <p:cNvSpPr txBox="1"/>
            <p:nvPr/>
          </p:nvSpPr>
          <p:spPr>
            <a:xfrm>
              <a:off x="3948628" y="3760997"/>
              <a:ext cx="1013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89.0%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(194/218)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A178E5B-8E8D-1453-DD77-E191D9D42E0B}"/>
                </a:ext>
              </a:extLst>
            </p:cNvPr>
            <p:cNvSpPr txBox="1"/>
            <p:nvPr/>
          </p:nvSpPr>
          <p:spPr>
            <a:xfrm>
              <a:off x="4052823" y="4433199"/>
              <a:ext cx="8050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90.2%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(46/51)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E821BDC-9629-C98A-04BA-30498E19FC10}"/>
                </a:ext>
              </a:extLst>
            </p:cNvPr>
            <p:cNvSpPr txBox="1"/>
            <p:nvPr/>
          </p:nvSpPr>
          <p:spPr>
            <a:xfrm>
              <a:off x="8672422" y="2610832"/>
              <a:ext cx="10390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+1.9</a:t>
              </a:r>
              <a:br>
                <a:rPr lang="fr-FR" sz="1600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(-3.1 ; 6.9)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4D015DB-5E3F-2666-A6E3-E3C34D11A52E}"/>
                </a:ext>
              </a:extLst>
            </p:cNvPr>
            <p:cNvSpPr txBox="1"/>
            <p:nvPr/>
          </p:nvSpPr>
          <p:spPr>
            <a:xfrm>
              <a:off x="8672422" y="3134353"/>
              <a:ext cx="10390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+4.0</a:t>
              </a:r>
              <a:br>
                <a:rPr lang="fr-FR" sz="1600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(-0.8 ; 8.8)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05DB5FE-BD13-58DE-EE65-F3B1F4E1264D}"/>
                </a:ext>
              </a:extLst>
            </p:cNvPr>
            <p:cNvSpPr txBox="1"/>
            <p:nvPr/>
          </p:nvSpPr>
          <p:spPr>
            <a:xfrm>
              <a:off x="8672422" y="3760997"/>
              <a:ext cx="10390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+1.1</a:t>
              </a:r>
              <a:br>
                <a:rPr lang="fr-FR" sz="1600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(-4.8 ; 6.9)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5392F26-F5E3-EF5F-B676-91BA6C05E369}"/>
                </a:ext>
              </a:extLst>
            </p:cNvPr>
            <p:cNvSpPr txBox="1"/>
            <p:nvPr/>
          </p:nvSpPr>
          <p:spPr>
            <a:xfrm>
              <a:off x="8594677" y="4433199"/>
              <a:ext cx="1194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+4.2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(-5.3 ; 13,.8)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5B89137-9D6A-B32E-8996-42241721F9B9}"/>
                </a:ext>
              </a:extLst>
            </p:cNvPr>
            <p:cNvSpPr txBox="1"/>
            <p:nvPr/>
          </p:nvSpPr>
          <p:spPr>
            <a:xfrm>
              <a:off x="8302900" y="1998962"/>
              <a:ext cx="1778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0066"/>
                  </a:solidFill>
                </a:rPr>
                <a:t>Relative difference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r>
                <a:rPr lang="en-US" sz="1600" noProof="0" dirty="0">
                  <a:solidFill>
                    <a:srgbClr val="000066"/>
                  </a:solidFill>
                </a:rPr>
                <a:t>(95% CI)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9B3A82E-F4C8-DC72-C934-F66DDB28CACC}"/>
                </a:ext>
              </a:extLst>
            </p:cNvPr>
            <p:cNvSpPr txBox="1"/>
            <p:nvPr/>
          </p:nvSpPr>
          <p:spPr>
            <a:xfrm>
              <a:off x="4640254" y="2288334"/>
              <a:ext cx="8018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noProof="0" dirty="0">
                  <a:solidFill>
                    <a:srgbClr val="C00000"/>
                  </a:solidFill>
                </a:rPr>
                <a:t>Inferior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E1776AA-C1EA-3761-C8C0-54233A1A0798}"/>
                </a:ext>
              </a:extLst>
            </p:cNvPr>
            <p:cNvSpPr txBox="1"/>
            <p:nvPr/>
          </p:nvSpPr>
          <p:spPr>
            <a:xfrm>
              <a:off x="2774188" y="3134353"/>
              <a:ext cx="1013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93.9%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(229/244)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53C4C8C-9825-D4D9-6380-8CB1F4B267AB}"/>
                </a:ext>
              </a:extLst>
            </p:cNvPr>
            <p:cNvSpPr txBox="1"/>
            <p:nvPr/>
          </p:nvSpPr>
          <p:spPr>
            <a:xfrm>
              <a:off x="2774188" y="3760997"/>
              <a:ext cx="1013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90.0%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(180/200)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78F56CE-D829-2128-99E6-5A00B203C52B}"/>
                </a:ext>
              </a:extLst>
            </p:cNvPr>
            <p:cNvSpPr txBox="1"/>
            <p:nvPr/>
          </p:nvSpPr>
          <p:spPr>
            <a:xfrm>
              <a:off x="2878383" y="4433199"/>
              <a:ext cx="8050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94.1%</a:t>
              </a:r>
              <a:br>
                <a:rPr lang="fr-FR" sz="1600" b="1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(64/68)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590FE034-E918-0D11-C95A-2A1A9B0BAEE3}"/>
                </a:ext>
              </a:extLst>
            </p:cNvPr>
            <p:cNvSpPr txBox="1"/>
            <p:nvPr/>
          </p:nvSpPr>
          <p:spPr>
            <a:xfrm>
              <a:off x="366288" y="2610832"/>
              <a:ext cx="2149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Primary analysis </a:t>
              </a:r>
              <a:r>
                <a:rPr lang="en-US" sz="1600" noProof="0" dirty="0">
                  <a:solidFill>
                    <a:srgbClr val="000066"/>
                  </a:solidFill>
                </a:rPr>
                <a:t>(ITT-e)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43C02D41-4402-91A8-02F7-4E9EBB15DEF3}"/>
                </a:ext>
              </a:extLst>
            </p:cNvPr>
            <p:cNvSpPr txBox="1"/>
            <p:nvPr/>
          </p:nvSpPr>
          <p:spPr>
            <a:xfrm>
              <a:off x="366288" y="3134353"/>
              <a:ext cx="20249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Per protocol analysis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2F67FE27-ED4F-55BB-A140-2363A4676CAC}"/>
                </a:ext>
              </a:extLst>
            </p:cNvPr>
            <p:cNvSpPr txBox="1"/>
            <p:nvPr/>
          </p:nvSpPr>
          <p:spPr>
            <a:xfrm>
              <a:off x="366288" y="3896218"/>
              <a:ext cx="21142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BMI &lt;30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7AD993B-109D-6970-A52D-74C637670B4E}"/>
                </a:ext>
              </a:extLst>
            </p:cNvPr>
            <p:cNvSpPr txBox="1"/>
            <p:nvPr/>
          </p:nvSpPr>
          <p:spPr>
            <a:xfrm>
              <a:off x="366288" y="4568420"/>
              <a:ext cx="2142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BMI </a:t>
              </a:r>
              <a:r>
                <a:rPr lang="en-US" sz="1600" b="1" u="sng" noProof="0" dirty="0">
                  <a:solidFill>
                    <a:srgbClr val="000066"/>
                  </a:solidFill>
                </a:rPr>
                <a:t>&gt;</a:t>
              </a:r>
              <a:r>
                <a:rPr lang="en-US" sz="1600" b="1" noProof="0" dirty="0">
                  <a:solidFill>
                    <a:srgbClr val="000066"/>
                  </a:solidFill>
                </a:rPr>
                <a:t>30</a:t>
              </a:r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1F4479C4-F620-16CF-7DB9-0EF0E1CE18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6225" y="2306355"/>
              <a:ext cx="297075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5200F13-56EB-A3F9-BA3E-6EAE2A7A96F3}"/>
                </a:ext>
              </a:extLst>
            </p:cNvPr>
            <p:cNvSpPr txBox="1"/>
            <p:nvPr/>
          </p:nvSpPr>
          <p:spPr>
            <a:xfrm>
              <a:off x="5402902" y="2288334"/>
              <a:ext cx="1209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noProof="0" dirty="0">
                  <a:solidFill>
                    <a:srgbClr val="C00000"/>
                  </a:solidFill>
                </a:rPr>
                <a:t>Non-inferior</a:t>
              </a:r>
            </a:p>
          </p:txBody>
        </p: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F0F34889-45E4-F072-A74D-06CDBE20A811}"/>
                </a:ext>
              </a:extLst>
            </p:cNvPr>
            <p:cNvCxnSpPr>
              <a:cxnSpLocks/>
            </p:cNvCxnSpPr>
            <p:nvPr/>
          </p:nvCxnSpPr>
          <p:spPr>
            <a:xfrm>
              <a:off x="5402902" y="2306355"/>
              <a:ext cx="1284538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0960EEC-8A1D-2199-3775-E5684B27A185}"/>
                </a:ext>
              </a:extLst>
            </p:cNvPr>
            <p:cNvSpPr txBox="1"/>
            <p:nvPr/>
          </p:nvSpPr>
          <p:spPr>
            <a:xfrm>
              <a:off x="6908214" y="2288334"/>
              <a:ext cx="896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noProof="0" dirty="0">
                  <a:solidFill>
                    <a:srgbClr val="C00000"/>
                  </a:solidFill>
                </a:rPr>
                <a:t>Superior</a:t>
              </a:r>
            </a:p>
          </p:txBody>
        </p: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id="{66B3F942-AAA6-439D-8653-245DC63F4FED}"/>
                </a:ext>
              </a:extLst>
            </p:cNvPr>
            <p:cNvCxnSpPr>
              <a:cxnSpLocks/>
            </p:cNvCxnSpPr>
            <p:nvPr/>
          </p:nvCxnSpPr>
          <p:spPr>
            <a:xfrm>
              <a:off x="6848947" y="2306355"/>
              <a:ext cx="118747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C213F171-B8FC-AB9C-18DE-610E306EF3C7}"/>
                </a:ext>
              </a:extLst>
            </p:cNvPr>
            <p:cNvSpPr txBox="1"/>
            <p:nvPr/>
          </p:nvSpPr>
          <p:spPr>
            <a:xfrm>
              <a:off x="2780207" y="2610832"/>
              <a:ext cx="1013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0066"/>
                  </a:solidFill>
                </a:rPr>
                <a:t>91.2%</a:t>
              </a:r>
              <a:br>
                <a:rPr lang="fr-FR" sz="1600" dirty="0">
                  <a:solidFill>
                    <a:srgbClr val="000066"/>
                  </a:solidFill>
                </a:rPr>
              </a:br>
              <a:r>
                <a:rPr lang="fr-FR" sz="1600" dirty="0">
                  <a:solidFill>
                    <a:srgbClr val="000066"/>
                  </a:solidFill>
                </a:rPr>
                <a:t>(244/268)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DACF5AE7-552C-153F-CEEF-C0524ADE4EB2}"/>
                </a:ext>
              </a:extLst>
            </p:cNvPr>
            <p:cNvSpPr txBox="1"/>
            <p:nvPr/>
          </p:nvSpPr>
          <p:spPr>
            <a:xfrm>
              <a:off x="3990340" y="1776056"/>
              <a:ext cx="929998" cy="584775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Oral ART</a:t>
              </a:r>
              <a:br>
                <a:rPr lang="fr-FR" sz="1600" b="1" dirty="0">
                  <a:solidFill>
                    <a:schemeClr val="bg1"/>
                  </a:solidFill>
                </a:rPr>
              </a:br>
              <a:r>
                <a:rPr lang="fr-FR" sz="1600" b="1" dirty="0">
                  <a:solidFill>
                    <a:schemeClr val="bg1"/>
                  </a:solidFill>
                </a:rPr>
                <a:t>% (n/N)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6225685C-DF23-AC83-C3CA-7863D382AFCA}"/>
                </a:ext>
              </a:extLst>
            </p:cNvPr>
            <p:cNvSpPr txBox="1"/>
            <p:nvPr/>
          </p:nvSpPr>
          <p:spPr>
            <a:xfrm>
              <a:off x="2795949" y="1776056"/>
              <a:ext cx="981936" cy="584775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CAB+RPV</a:t>
              </a:r>
              <a:br>
                <a:rPr lang="fr-FR" sz="1600" b="1" dirty="0">
                  <a:solidFill>
                    <a:schemeClr val="bg1"/>
                  </a:solidFill>
                </a:rPr>
              </a:br>
              <a:r>
                <a:rPr lang="fr-FR" sz="1600" b="1" dirty="0">
                  <a:solidFill>
                    <a:schemeClr val="bg1"/>
                  </a:solidFill>
                </a:rPr>
                <a:t>% (n/N)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8802775E-8ADE-391E-118D-F995FB580852}"/>
                </a:ext>
              </a:extLst>
            </p:cNvPr>
            <p:cNvSpPr txBox="1"/>
            <p:nvPr/>
          </p:nvSpPr>
          <p:spPr>
            <a:xfrm>
              <a:off x="5361652" y="1954105"/>
              <a:ext cx="2574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C00000"/>
                  </a:solidFill>
                </a:rPr>
                <a:t>CAB + RPV LA interpretation</a:t>
              </a:r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33A1C7EF-ACA3-E50D-B990-EF20FFA4F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Cresswell F, IAS 2025, Abs. OAS0105LB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709597D-818C-BDF9-1B8E-0900E5B274EE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1279242" cy="1491539"/>
          </a:xfrm>
          <a:prstGeom prst="rect">
            <a:avLst/>
          </a:prstGeom>
        </p:spPr>
        <p:txBody>
          <a:bodyPr anchor="ctr"/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CAB + RPV LA in individuals with suboptimal HIV control</a:t>
            </a:r>
          </a:p>
        </p:txBody>
      </p:sp>
      <p:sp>
        <p:nvSpPr>
          <p:cNvPr id="4" name="Rectangle 299">
            <a:extLst>
              <a:ext uri="{FF2B5EF4-FFF2-40B4-BE49-F238E27FC236}">
                <a16:creationId xmlns:a16="http://schemas.microsoft.com/office/drawing/2014/main" id="{95AB57C6-64B3-3FFD-44A7-790C42EBB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989" y="1292741"/>
            <a:ext cx="4778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anose="020B0604020202020204" pitchFamily="34" charset="0"/>
              </a:rPr>
              <a:t>W48 virologic outcomes (HIV RNA &lt; 50 c/mL)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F531683-D758-A0CB-D979-A068D159FE68}"/>
              </a:ext>
            </a:extLst>
          </p:cNvPr>
          <p:cNvSpPr txBox="1"/>
          <p:nvPr/>
        </p:nvSpPr>
        <p:spPr>
          <a:xfrm>
            <a:off x="535110" y="6232707"/>
            <a:ext cx="514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rgbClr val="000066"/>
                </a:solidFill>
              </a:rPr>
              <a:t>Conclusion: non-inferiority of CAB + RPV LA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E5F88DE-B1F0-456E-1A23-5CC15AEA696B}"/>
              </a:ext>
            </a:extLst>
          </p:cNvPr>
          <p:cNvSpPr txBox="1"/>
          <p:nvPr/>
        </p:nvSpPr>
        <p:spPr>
          <a:xfrm>
            <a:off x="609600" y="5498312"/>
            <a:ext cx="11279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5 confirmed virologic failures (1.9%) on CAB + RPV LA, Genotype results in 4: low R to DTG/BIC = 2/4, intermediate R to DTG/BIC: 2/4;</a:t>
            </a: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High R to RPV: 3/4, S to RPV: 1/4, R to DOR: 1/4, S to DOR 3/4 </a:t>
            </a:r>
          </a:p>
        </p:txBody>
      </p:sp>
    </p:spTree>
    <p:extLst>
      <p:ext uri="{BB962C8B-B14F-4D97-AF65-F5344CB8AC3E}">
        <p14:creationId xmlns:p14="http://schemas.microsoft.com/office/powerpoint/2010/main" val="2203573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AB013-471B-653D-5550-09546A93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CAB + RPV LA in individuals with suboptimal HIV control – Impact of HBV co-infection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id="{2582308B-D5E4-4395-24D5-9C728FA1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79" y="1723069"/>
            <a:ext cx="3668587" cy="4335466"/>
          </a:xfrm>
        </p:spPr>
        <p:txBody>
          <a:bodyPr>
            <a:normAutofit/>
          </a:bodyPr>
          <a:lstStyle/>
          <a:p>
            <a:r>
              <a:rPr lang="en-US" sz="1800" noProof="0" dirty="0"/>
              <a:t>IMPALA trial</a:t>
            </a:r>
          </a:p>
          <a:p>
            <a:r>
              <a:rPr lang="en-US" sz="1800" noProof="0" dirty="0"/>
              <a:t>Phase 3b, open-label, </a:t>
            </a:r>
            <a:br>
              <a:rPr lang="en-US" sz="1800" noProof="0" dirty="0"/>
            </a:br>
            <a:r>
              <a:rPr lang="en-US" sz="1800" noProof="0" dirty="0"/>
              <a:t>non-inferiority RCT</a:t>
            </a:r>
          </a:p>
          <a:p>
            <a:r>
              <a:rPr lang="en-US" sz="1800" noProof="0" dirty="0"/>
              <a:t>HIV RNA &gt; 1000 c/mL in prior </a:t>
            </a:r>
            <a:br>
              <a:rPr lang="en-US" sz="1800" noProof="0" dirty="0"/>
            </a:br>
            <a:r>
              <a:rPr lang="en-US" sz="1800" noProof="0" dirty="0"/>
              <a:t>2 years despite being on ART</a:t>
            </a:r>
          </a:p>
          <a:p>
            <a:r>
              <a:rPr lang="en-US" sz="1800" noProof="0" dirty="0"/>
              <a:t>History of loss to follow-up</a:t>
            </a:r>
          </a:p>
          <a:p>
            <a:r>
              <a:rPr lang="en-US" sz="1800" noProof="0" dirty="0"/>
              <a:t>Unlinked to HIV care ≥ 3 months</a:t>
            </a:r>
          </a:p>
          <a:p>
            <a:r>
              <a:rPr lang="en-US" sz="1800" noProof="0" dirty="0"/>
              <a:t>Exclusion of participants with HBs Ag+ or HBc Ab+ and </a:t>
            </a:r>
            <a:br>
              <a:rPr lang="en-US" sz="1800" noProof="0" dirty="0"/>
            </a:br>
            <a:r>
              <a:rPr lang="en-US" sz="1800" noProof="0" dirty="0"/>
              <a:t>HBs Ab &lt; 10 IU/L</a:t>
            </a:r>
          </a:p>
          <a:p>
            <a:r>
              <a:rPr lang="en-US" sz="1800" noProof="0" dirty="0"/>
              <a:t>HIV RNA &lt; 200 c/mL for </a:t>
            </a:r>
            <a:br>
              <a:rPr lang="en-US" sz="1800" noProof="0" dirty="0"/>
            </a:br>
            <a:r>
              <a:rPr lang="en-US" sz="1800" noProof="0" dirty="0"/>
              <a:t>≥ 3 months on 2 NRTI + DTG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098CE58-73A6-1D4B-3FE6-7B6CCC912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29859"/>
              </p:ext>
            </p:extLst>
          </p:nvPr>
        </p:nvGraphicFramePr>
        <p:xfrm>
          <a:off x="4428934" y="2950244"/>
          <a:ext cx="2547881" cy="1285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36845">
                  <a:extLst>
                    <a:ext uri="{9D8B030D-6E8A-4147-A177-3AD203B41FA5}">
                      <a16:colId xmlns:a16="http://schemas.microsoft.com/office/drawing/2014/main" val="1020993453"/>
                    </a:ext>
                  </a:extLst>
                </a:gridCol>
                <a:gridCol w="823451">
                  <a:extLst>
                    <a:ext uri="{9D8B030D-6E8A-4147-A177-3AD203B41FA5}">
                      <a16:colId xmlns:a16="http://schemas.microsoft.com/office/drawing/2014/main" val="3595857026"/>
                    </a:ext>
                  </a:extLst>
                </a:gridCol>
                <a:gridCol w="987585">
                  <a:extLst>
                    <a:ext uri="{9D8B030D-6E8A-4147-A177-3AD203B41FA5}">
                      <a16:colId xmlns:a16="http://schemas.microsoft.com/office/drawing/2014/main" val="89667295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TLD, N = 269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9144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HBc Ab-</a:t>
                      </a:r>
                    </a:p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N = 187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HBc Ab+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HBs Ab ≥10</a:t>
                      </a:r>
                    </a:p>
                    <a:p>
                      <a:pPr algn="ctr">
                        <a:buNone/>
                      </a:pPr>
                      <a:b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N = 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08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HBs Ab – </a:t>
                      </a:r>
                      <a:b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N = 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HBs Ab +</a:t>
                      </a:r>
                    </a:p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N = 22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481580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5577327-4D52-00CE-E1DB-88A5EE51B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40904"/>
              </p:ext>
            </p:extLst>
          </p:nvPr>
        </p:nvGraphicFramePr>
        <p:xfrm>
          <a:off x="7115906" y="2950244"/>
          <a:ext cx="2615231" cy="1285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4512">
                  <a:extLst>
                    <a:ext uri="{9D8B030D-6E8A-4147-A177-3AD203B41FA5}">
                      <a16:colId xmlns:a16="http://schemas.microsoft.com/office/drawing/2014/main" val="1020993453"/>
                    </a:ext>
                  </a:extLst>
                </a:gridCol>
                <a:gridCol w="864183">
                  <a:extLst>
                    <a:ext uri="{9D8B030D-6E8A-4147-A177-3AD203B41FA5}">
                      <a16:colId xmlns:a16="http://schemas.microsoft.com/office/drawing/2014/main" val="3595857026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val="89667295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350" b="1" kern="12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 + RPV LA, N = 271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79144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HBc Ab -</a:t>
                      </a:r>
                    </a:p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185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HBc Ab+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1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HBs Ab ≥10</a:t>
                      </a:r>
                    </a:p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089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HBs Ab – N = 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HBs Ab +</a:t>
                      </a:r>
                    </a:p>
                    <a:p>
                      <a:pPr algn="ctr">
                        <a:buNone/>
                      </a:pPr>
                      <a:r>
                        <a:rPr lang="en-US" sz="12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 = 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481580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8842AE9-17A4-15F6-E4F8-DFD35684A069}"/>
              </a:ext>
            </a:extLst>
          </p:cNvPr>
          <p:cNvSpPr/>
          <p:nvPr/>
        </p:nvSpPr>
        <p:spPr>
          <a:xfrm>
            <a:off x="4457500" y="4477341"/>
            <a:ext cx="2547880" cy="609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ALT elevation &gt;3x ULN, N =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11D49-1DFF-54EE-D215-7594C461C80E}"/>
              </a:ext>
            </a:extLst>
          </p:cNvPr>
          <p:cNvSpPr/>
          <p:nvPr/>
        </p:nvSpPr>
        <p:spPr>
          <a:xfrm>
            <a:off x="4735111" y="5343143"/>
            <a:ext cx="2010228" cy="44806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Incident hepatitis B</a:t>
            </a:r>
          </a:p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N 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DAD20-AB04-1719-C8A3-849C7BAB5201}"/>
              </a:ext>
            </a:extLst>
          </p:cNvPr>
          <p:cNvSpPr/>
          <p:nvPr/>
        </p:nvSpPr>
        <p:spPr>
          <a:xfrm>
            <a:off x="7239655" y="4477341"/>
            <a:ext cx="2520054" cy="609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ALT elevation &gt;3x ULN, N =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9AC7D5-7E9A-A6F7-E48B-EFDB7B04ECAF}"/>
              </a:ext>
            </a:extLst>
          </p:cNvPr>
          <p:cNvSpPr/>
          <p:nvPr/>
        </p:nvSpPr>
        <p:spPr>
          <a:xfrm>
            <a:off x="7223029" y="5314114"/>
            <a:ext cx="2556000" cy="77898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Incident hepatitis B N = 1</a:t>
            </a:r>
          </a:p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HBs Ag+ at M12 visit, ALT = 1229</a:t>
            </a:r>
          </a:p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Switched back to TLD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4442BF6-35B2-9822-CA6A-945DEA43DA75}"/>
              </a:ext>
            </a:extLst>
          </p:cNvPr>
          <p:cNvSpPr/>
          <p:nvPr/>
        </p:nvSpPr>
        <p:spPr>
          <a:xfrm>
            <a:off x="5702874" y="1209063"/>
            <a:ext cx="2031224" cy="3672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0" dirty="0">
                <a:solidFill>
                  <a:srgbClr val="000066"/>
                </a:solidFill>
              </a:rPr>
              <a:t>845 adults screened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DB1F858-1501-94ED-CB93-F1614138CBE8}"/>
              </a:ext>
            </a:extLst>
          </p:cNvPr>
          <p:cNvSpPr/>
          <p:nvPr/>
        </p:nvSpPr>
        <p:spPr>
          <a:xfrm>
            <a:off x="6372968" y="1641976"/>
            <a:ext cx="3475235" cy="728011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300"/>
              </a:lnSpc>
            </a:pPr>
            <a:r>
              <a:rPr lang="en-US" sz="1400" noProof="0" dirty="0">
                <a:solidFill>
                  <a:srgbClr val="000066"/>
                </a:solidFill>
              </a:rPr>
              <a:t>Excluded</a:t>
            </a:r>
          </a:p>
          <a:p>
            <a:pPr>
              <a:lnSpc>
                <a:spcPts val="1300"/>
              </a:lnSpc>
            </a:pPr>
            <a:r>
              <a:rPr lang="en-US" sz="1400" noProof="0" dirty="0">
                <a:solidFill>
                  <a:srgbClr val="000066"/>
                </a:solidFill>
              </a:rPr>
              <a:t>﻿﻿- Active hep B N =29 (3.4%)</a:t>
            </a:r>
          </a:p>
          <a:p>
            <a:pPr>
              <a:lnSpc>
                <a:spcPts val="1300"/>
              </a:lnSpc>
            </a:pPr>
            <a:r>
              <a:rPr lang="en-US" sz="1400" noProof="0" dirty="0">
                <a:solidFill>
                  <a:srgbClr val="000066"/>
                </a:solidFill>
              </a:rPr>
              <a:t>﻿﻿- Prior hep B, no immunity N = 55 (6.5%)</a:t>
            </a:r>
            <a:br>
              <a:rPr lang="en-US" sz="1400" noProof="0" dirty="0">
                <a:solidFill>
                  <a:srgbClr val="000066"/>
                </a:solidFill>
              </a:rPr>
            </a:br>
            <a:r>
              <a:rPr lang="en-US" sz="1400" noProof="0" dirty="0">
                <a:solidFill>
                  <a:srgbClr val="000066"/>
                </a:solidFill>
              </a:rPr>
              <a:t>- Other N = 221 (26.1 %)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B19617C-6303-34CD-E306-0ABE914D8B3F}"/>
              </a:ext>
            </a:extLst>
          </p:cNvPr>
          <p:cNvSpPr/>
          <p:nvPr/>
        </p:nvSpPr>
        <p:spPr>
          <a:xfrm>
            <a:off x="5848294" y="2431530"/>
            <a:ext cx="2031224" cy="2362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540 </a:t>
            </a:r>
            <a:r>
              <a:rPr lang="en-US" sz="1400" noProof="0" dirty="0" err="1">
                <a:solidFill>
                  <a:srgbClr val="000066"/>
                </a:solidFill>
              </a:rPr>
              <a:t>randomised</a:t>
            </a:r>
            <a:endParaRPr lang="en-US" sz="1400" noProof="0" dirty="0">
              <a:solidFill>
                <a:srgbClr val="000066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397FB6F-8A7F-8D2F-0AF1-D3366F57FC46}"/>
              </a:ext>
            </a:extLst>
          </p:cNvPr>
          <p:cNvCxnSpPr>
            <a:cxnSpLocks/>
          </p:cNvCxnSpPr>
          <p:nvPr/>
        </p:nvCxnSpPr>
        <p:spPr>
          <a:xfrm>
            <a:off x="6152706" y="1569472"/>
            <a:ext cx="0" cy="86205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91E161B1-C788-5ABA-B1B7-BDDF9C62A5F1}"/>
              </a:ext>
            </a:extLst>
          </p:cNvPr>
          <p:cNvCxnSpPr>
            <a:cxnSpLocks/>
            <a:stCxn id="13" idx="2"/>
            <a:endCxn id="4" idx="0"/>
          </p:cNvCxnSpPr>
          <p:nvPr/>
        </p:nvCxnSpPr>
        <p:spPr>
          <a:xfrm rot="5400000">
            <a:off x="6142152" y="2228489"/>
            <a:ext cx="282477" cy="1161032"/>
          </a:xfrm>
          <a:prstGeom prst="bentConnector3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en angle 15">
            <a:extLst>
              <a:ext uri="{FF2B5EF4-FFF2-40B4-BE49-F238E27FC236}">
                <a16:creationId xmlns:a16="http://schemas.microsoft.com/office/drawing/2014/main" id="{1C946554-EA90-A306-1899-9BB05B9AE0E5}"/>
              </a:ext>
            </a:extLst>
          </p:cNvPr>
          <p:cNvCxnSpPr>
            <a:cxnSpLocks/>
            <a:stCxn id="13" idx="2"/>
            <a:endCxn id="5" idx="0"/>
          </p:cNvCxnSpPr>
          <p:nvPr/>
        </p:nvCxnSpPr>
        <p:spPr>
          <a:xfrm rot="16200000" flipH="1">
            <a:off x="7502475" y="2029197"/>
            <a:ext cx="282477" cy="1559615"/>
          </a:xfrm>
          <a:prstGeom prst="bentConnector3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7E2CAD0-3651-CEFF-5601-85937385BD6A}"/>
              </a:ext>
            </a:extLst>
          </p:cNvPr>
          <p:cNvCxnSpPr>
            <a:cxnSpLocks/>
          </p:cNvCxnSpPr>
          <p:nvPr/>
        </p:nvCxnSpPr>
        <p:spPr>
          <a:xfrm>
            <a:off x="5711649" y="4241942"/>
            <a:ext cx="0" cy="25200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2B5EA513-E330-1A53-01CE-492B3ED796F2}"/>
              </a:ext>
            </a:extLst>
          </p:cNvPr>
          <p:cNvCxnSpPr>
            <a:cxnSpLocks/>
          </p:cNvCxnSpPr>
          <p:nvPr/>
        </p:nvCxnSpPr>
        <p:spPr>
          <a:xfrm>
            <a:off x="8549192" y="4225516"/>
            <a:ext cx="0" cy="25200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A48B4F6-BA9E-1733-D528-039AB69E903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731440" y="5086941"/>
            <a:ext cx="8785" cy="256202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F233705-AF22-1FF3-EA2C-36141B145F74}"/>
              </a:ext>
            </a:extLst>
          </p:cNvPr>
          <p:cNvCxnSpPr>
            <a:cxnSpLocks/>
          </p:cNvCxnSpPr>
          <p:nvPr/>
        </p:nvCxnSpPr>
        <p:spPr>
          <a:xfrm>
            <a:off x="8549560" y="5086941"/>
            <a:ext cx="1347" cy="227173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8F5974EE-7DE5-DEA0-B987-512E404E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Bahemuka U, IAS 2025, Abs. OAB0202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E805632-920B-94B6-E8E5-9E65810DECDF}"/>
              </a:ext>
            </a:extLst>
          </p:cNvPr>
          <p:cNvSpPr txBox="1"/>
          <p:nvPr/>
        </p:nvSpPr>
        <p:spPr>
          <a:xfrm>
            <a:off x="10068464" y="1956330"/>
            <a:ext cx="1995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FF0000"/>
                </a:solidFill>
              </a:rPr>
              <a:t>HBV = 9.9% of exclusions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F1FB698-E3ED-426C-F469-031C5D9432B3}"/>
              </a:ext>
            </a:extLst>
          </p:cNvPr>
          <p:cNvSpPr txBox="1"/>
          <p:nvPr/>
        </p:nvSpPr>
        <p:spPr>
          <a:xfrm>
            <a:off x="9914878" y="3608326"/>
            <a:ext cx="2182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FF0000"/>
                </a:solidFill>
              </a:rPr>
              <a:t>HBV </a:t>
            </a:r>
            <a:r>
              <a:rPr lang="en-US" sz="1400" noProof="0" dirty="0" err="1">
                <a:solidFill>
                  <a:srgbClr val="FF0000"/>
                </a:solidFill>
              </a:rPr>
              <a:t>immunisation</a:t>
            </a:r>
            <a:r>
              <a:rPr lang="en-US" sz="1400" noProof="0" dirty="0">
                <a:solidFill>
                  <a:srgbClr val="FF0000"/>
                </a:solidFill>
              </a:rPr>
              <a:t> = only 7.8% of those </a:t>
            </a:r>
            <a:r>
              <a:rPr lang="en-US" sz="1400" noProof="0" dirty="0" err="1">
                <a:solidFill>
                  <a:srgbClr val="FF0000"/>
                </a:solidFill>
              </a:rPr>
              <a:t>randomised</a:t>
            </a:r>
            <a:endParaRPr lang="en-US" sz="1400" noProof="0" dirty="0">
              <a:solidFill>
                <a:srgbClr val="FF0000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72F2F92-0E12-6526-B173-C7F7FAE65577}"/>
              </a:ext>
            </a:extLst>
          </p:cNvPr>
          <p:cNvSpPr txBox="1"/>
          <p:nvPr/>
        </p:nvSpPr>
        <p:spPr>
          <a:xfrm>
            <a:off x="510179" y="6250983"/>
            <a:ext cx="9455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1600" b="1" noProof="0" dirty="0">
                <a:solidFill>
                  <a:srgbClr val="000066"/>
                </a:solidFill>
              </a:rPr>
              <a:t>Conclusion : need for strengthened Hep B vaccination efforts, particularly in those switching to CAB + RPV</a:t>
            </a:r>
          </a:p>
        </p:txBody>
      </p:sp>
    </p:spTree>
    <p:extLst>
      <p:ext uri="{BB962C8B-B14F-4D97-AF65-F5344CB8AC3E}">
        <p14:creationId xmlns:p14="http://schemas.microsoft.com/office/powerpoint/2010/main" val="6157181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89758"/>
            <a:ext cx="11327476" cy="4572000"/>
          </a:xfrm>
        </p:spPr>
        <p:txBody>
          <a:bodyPr/>
          <a:lstStyle/>
          <a:p>
            <a:r>
              <a:rPr lang="en-US" noProof="0" dirty="0"/>
              <a:t>PubMed, MEDLINE, </a:t>
            </a:r>
            <a:r>
              <a:rPr lang="en-US" noProof="0" dirty="0" err="1"/>
              <a:t>ClinicalTrials.Gov</a:t>
            </a:r>
            <a:r>
              <a:rPr lang="en-US" noProof="0" dirty="0"/>
              <a:t> RCT of triple ART 3-6/7 days vs 7/7 days</a:t>
            </a:r>
          </a:p>
          <a:p>
            <a:r>
              <a:rPr lang="en-US" noProof="0" dirty="0"/>
              <a:t>Efficacy: HIV RNA ≥ 50 c/mL, random effects model</a:t>
            </a:r>
          </a:p>
          <a:p>
            <a:r>
              <a:rPr lang="en-US" noProof="0" dirty="0"/>
              <a:t>8 RCT: 4 with TDF/FTC/EFV, 1 with 2 NRTI + EFV, 2 with BIC/FTC/TAF, 1 with 2 NRTI + </a:t>
            </a:r>
            <a:r>
              <a:rPr lang="en-US" noProof="0" dirty="0" err="1"/>
              <a:t>bPI</a:t>
            </a:r>
            <a:r>
              <a:rPr lang="en-US" noProof="0" dirty="0"/>
              <a:t> or NNRTI or INSTI</a:t>
            </a:r>
          </a:p>
          <a:p>
            <a:r>
              <a:rPr lang="en-US" noProof="0" dirty="0"/>
              <a:t>5 days on, 2 off, </a:t>
            </a:r>
            <a:r>
              <a:rPr lang="en-US" dirty="0"/>
              <a:t>N</a:t>
            </a:r>
            <a:r>
              <a:rPr lang="en-US" noProof="0" dirty="0"/>
              <a:t> = 4</a:t>
            </a:r>
          </a:p>
          <a:p>
            <a:r>
              <a:rPr lang="en-US" noProof="0" dirty="0"/>
              <a:t>4 days on, 3 off, N = 1</a:t>
            </a:r>
          </a:p>
          <a:p>
            <a:r>
              <a:rPr lang="en-US" noProof="0" dirty="0"/>
              <a:t>3 days on, 4 off, N = 2</a:t>
            </a:r>
          </a:p>
          <a:p>
            <a:r>
              <a:rPr lang="en-US" noProof="0" dirty="0"/>
              <a:t>Every other day, N = 1</a:t>
            </a:r>
          </a:p>
          <a:p>
            <a:r>
              <a:rPr lang="en-US" noProof="0" dirty="0"/>
              <a:t>Duration of study: 24W = 2, 48-52W = 5, 72W = 1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3987125-8424-7AA7-37CE-58ED5C75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327476" cy="1481068"/>
          </a:xfrm>
        </p:spPr>
        <p:txBody>
          <a:bodyPr/>
          <a:lstStyle/>
          <a:p>
            <a:r>
              <a:rPr lang="en-US" noProof="0" dirty="0"/>
              <a:t>Intermittent ART: systematic review and meta-analysis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A8002E8-CBBE-E83D-F0D7-81C59C8A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Fairhead C, IAS 2025, Abs. OAB0106LB</a:t>
            </a:r>
          </a:p>
        </p:txBody>
      </p:sp>
    </p:spTree>
    <p:extLst>
      <p:ext uri="{BB962C8B-B14F-4D97-AF65-F5344CB8AC3E}">
        <p14:creationId xmlns:p14="http://schemas.microsoft.com/office/powerpoint/2010/main" val="1047950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AB013-471B-653D-5550-09546A93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296851" cy="1481068"/>
          </a:xfrm>
        </p:spPr>
        <p:txBody>
          <a:bodyPr/>
          <a:lstStyle/>
          <a:p>
            <a:r>
              <a:rPr lang="en-US" noProof="0" dirty="0"/>
              <a:t>Intermittent ART: systematic review and meta-analysis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9E62DE2-8216-6763-C358-9703E6839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Fairhead C, IAS 2025, Abs. OAB0106LB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6D620C02-2452-4CE8-FAB3-324FE001AF59}"/>
              </a:ext>
            </a:extLst>
          </p:cNvPr>
          <p:cNvSpPr txBox="1"/>
          <p:nvPr/>
        </p:nvSpPr>
        <p:spPr>
          <a:xfrm>
            <a:off x="1337229" y="1604267"/>
            <a:ext cx="3939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b="1" noProof="0" dirty="0">
                <a:solidFill>
                  <a:srgbClr val="00B0F0"/>
                </a:solidFill>
              </a:rPr>
              <a:t>% VL ≥50 copies/mL (ITT analysis)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1E44FB8-DD48-CE87-8DDF-A6D1C5A89CFB}"/>
              </a:ext>
            </a:extLst>
          </p:cNvPr>
          <p:cNvGrpSpPr/>
          <p:nvPr/>
        </p:nvGrpSpPr>
        <p:grpSpPr>
          <a:xfrm>
            <a:off x="461177" y="1676180"/>
            <a:ext cx="4371220" cy="4659696"/>
            <a:chOff x="461177" y="2033966"/>
            <a:chExt cx="4371220" cy="4659696"/>
          </a:xfrm>
        </p:grpSpPr>
        <p:graphicFrame>
          <p:nvGraphicFramePr>
            <p:cNvPr id="6" name="Chart 1">
              <a:extLst>
                <a:ext uri="{FF2B5EF4-FFF2-40B4-BE49-F238E27FC236}">
                  <a16:creationId xmlns:a16="http://schemas.microsoft.com/office/drawing/2014/main" id="{4C931A94-ED14-D41D-419F-1ABB4496831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8817717"/>
                </p:ext>
              </p:extLst>
            </p:nvPr>
          </p:nvGraphicFramePr>
          <p:xfrm>
            <a:off x="461177" y="2033966"/>
            <a:ext cx="4371220" cy="39785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Google Shape;194;p19">
              <a:extLst>
                <a:ext uri="{FF2B5EF4-FFF2-40B4-BE49-F238E27FC236}">
                  <a16:creationId xmlns:a16="http://schemas.microsoft.com/office/drawing/2014/main" id="{C23A7B7D-6426-0878-45C3-2D3CB3F90125}"/>
                </a:ext>
              </a:extLst>
            </p:cNvPr>
            <p:cNvSpPr txBox="1"/>
            <p:nvPr/>
          </p:nvSpPr>
          <p:spPr>
            <a:xfrm>
              <a:off x="3340435" y="2524032"/>
              <a:ext cx="122652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noProof="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Intermittent</a:t>
              </a: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CB45F1AD-2216-1432-FF84-2C0CB7A27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6888" y="2595357"/>
              <a:ext cx="160586" cy="15847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9" name="Rectangle 118">
              <a:extLst>
                <a:ext uri="{FF2B5EF4-FFF2-40B4-BE49-F238E27FC236}">
                  <a16:creationId xmlns:a16="http://schemas.microsoft.com/office/drawing/2014/main" id="{2A512B13-FB08-5610-961F-71D346044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1115" y="2599583"/>
              <a:ext cx="152133" cy="150020"/>
            </a:xfrm>
            <a:prstGeom prst="rect">
              <a:avLst/>
            </a:prstGeom>
            <a:solidFill>
              <a:srgbClr val="0099CC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0" name="Google Shape;194;p19">
              <a:extLst>
                <a:ext uri="{FF2B5EF4-FFF2-40B4-BE49-F238E27FC236}">
                  <a16:creationId xmlns:a16="http://schemas.microsoft.com/office/drawing/2014/main" id="{9B7C8703-C9A8-842D-1ED1-1C27FB509C33}"/>
                </a:ext>
              </a:extLst>
            </p:cNvPr>
            <p:cNvSpPr txBox="1"/>
            <p:nvPr/>
          </p:nvSpPr>
          <p:spPr>
            <a:xfrm>
              <a:off x="1800896" y="2524032"/>
              <a:ext cx="1157338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noProof="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Continuous</a:t>
              </a: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12BA6AFF-742C-AB4E-C134-1BA62601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349" y="2595357"/>
              <a:ext cx="160586" cy="15847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2" name="Rectangle 118">
              <a:extLst>
                <a:ext uri="{FF2B5EF4-FFF2-40B4-BE49-F238E27FC236}">
                  <a16:creationId xmlns:a16="http://schemas.microsoft.com/office/drawing/2014/main" id="{B0DC1FAE-21C8-4821-5AB5-C595F8F45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576" y="2599583"/>
              <a:ext cx="152133" cy="150020"/>
            </a:xfrm>
            <a:prstGeom prst="rect">
              <a:avLst/>
            </a:prstGeom>
            <a:solidFill>
              <a:srgbClr val="C00000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rgbClr val="000066"/>
                </a:solidFill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5ADEC5-6F2A-F3CF-0FBE-6FFC23CE7195}"/>
                </a:ext>
              </a:extLst>
            </p:cNvPr>
            <p:cNvSpPr txBox="1"/>
            <p:nvPr/>
          </p:nvSpPr>
          <p:spPr>
            <a:xfrm>
              <a:off x="1175603" y="5954998"/>
              <a:ext cx="25664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CC0000"/>
                  </a:solidFill>
                </a:rPr>
                <a:t>Continuous ART</a:t>
              </a:r>
              <a:r>
                <a:rPr lang="en-US" sz="1400" noProof="0" dirty="0">
                  <a:solidFill>
                    <a:srgbClr val="000066"/>
                  </a:solidFill>
                </a:rPr>
                <a:t>: 22/673 (3.3%)</a:t>
              </a:r>
            </a:p>
            <a:p>
              <a:pPr algn="l"/>
              <a:r>
                <a:rPr lang="en-US" sz="1400" noProof="0" dirty="0">
                  <a:solidFill>
                    <a:srgbClr val="0099CC"/>
                  </a:solidFill>
                </a:rPr>
                <a:t>Intermittent ART</a:t>
              </a:r>
              <a:r>
                <a:rPr lang="en-US" sz="1400" noProof="0" dirty="0">
                  <a:solidFill>
                    <a:srgbClr val="000066"/>
                  </a:solidFill>
                </a:rPr>
                <a:t>: 21/673 (3.1%)</a:t>
              </a:r>
            </a:p>
            <a:p>
              <a:pPr algn="l"/>
              <a:endParaRPr lang="en-US" sz="1400" noProof="0" dirty="0">
                <a:solidFill>
                  <a:srgbClr val="000066"/>
                </a:solidFill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A6BA394F-2911-F73E-89E5-33C59EA3E75E}"/>
              </a:ext>
            </a:extLst>
          </p:cNvPr>
          <p:cNvSpPr txBox="1"/>
          <p:nvPr/>
        </p:nvSpPr>
        <p:spPr>
          <a:xfrm>
            <a:off x="7896196" y="1598150"/>
            <a:ext cx="327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b="1" noProof="0" dirty="0">
                <a:solidFill>
                  <a:srgbClr val="00B0F0"/>
                </a:solidFill>
              </a:rPr>
              <a:t>Risk Difference, Random, 95% CI</a:t>
            </a:r>
            <a:endParaRPr lang="en-US" noProof="0" dirty="0">
              <a:solidFill>
                <a:srgbClr val="00B0F0"/>
              </a:solidFill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2FBE90D-1CD0-633E-99EB-FF9DA6E3F3F4}"/>
              </a:ext>
            </a:extLst>
          </p:cNvPr>
          <p:cNvGrpSpPr/>
          <p:nvPr/>
        </p:nvGrpSpPr>
        <p:grpSpPr>
          <a:xfrm>
            <a:off x="6294639" y="2140789"/>
            <a:ext cx="5181881" cy="3825668"/>
            <a:chOff x="6294639" y="2149440"/>
            <a:chExt cx="5181881" cy="3825668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D2C2C54-FB82-21DC-ED76-77AB17205725}"/>
                </a:ext>
              </a:extLst>
            </p:cNvPr>
            <p:cNvSpPr txBox="1"/>
            <p:nvPr/>
          </p:nvSpPr>
          <p:spPr>
            <a:xfrm>
              <a:off x="6294639" y="2149440"/>
              <a:ext cx="1366080" cy="3008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1600" b="1" noProof="0" dirty="0">
                  <a:solidFill>
                    <a:srgbClr val="000066"/>
                  </a:solidFill>
                </a:rPr>
                <a:t>Study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BREATHER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Reynolds et al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Sun et al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Cohen et al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QUATUOR 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ATAD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A-TRI-WEEK</a:t>
              </a:r>
            </a:p>
            <a:p>
              <a:pPr algn="l">
                <a:spcAft>
                  <a:spcPts val="300"/>
                </a:spcAft>
              </a:pPr>
              <a:r>
                <a:rPr lang="en-US" sz="1600" noProof="0" dirty="0">
                  <a:solidFill>
                    <a:srgbClr val="000066"/>
                  </a:solidFill>
                </a:rPr>
                <a:t>BETAF-RED</a:t>
              </a:r>
              <a:br>
                <a:rPr lang="en-US" sz="1600" noProof="0" dirty="0">
                  <a:solidFill>
                    <a:srgbClr val="000066"/>
                  </a:solidFill>
                </a:rPr>
              </a:br>
              <a:endParaRPr lang="en-US" sz="700" noProof="0" dirty="0">
                <a:solidFill>
                  <a:srgbClr val="000066"/>
                </a:solidFill>
              </a:endParaRPr>
            </a:p>
            <a:p>
              <a:pPr algn="l">
                <a:spcAft>
                  <a:spcPts val="300"/>
                </a:spcAft>
              </a:pPr>
              <a:r>
                <a:rPr lang="en-US" sz="1600" b="1" noProof="0" dirty="0">
                  <a:solidFill>
                    <a:srgbClr val="000066"/>
                  </a:solidFill>
                </a:rPr>
                <a:t>Total (95% CI)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E9EC911-7A7B-EA2F-E261-959CA802264C}"/>
                </a:ext>
              </a:extLst>
            </p:cNvPr>
            <p:cNvGrpSpPr/>
            <p:nvPr/>
          </p:nvGrpSpPr>
          <p:grpSpPr>
            <a:xfrm>
              <a:off x="10501199" y="5267065"/>
              <a:ext cx="300331" cy="294573"/>
              <a:chOff x="1945399" y="4885446"/>
              <a:chExt cx="330363" cy="392077"/>
            </a:xfrm>
          </p:grpSpPr>
          <p:sp>
            <p:nvSpPr>
              <p:cNvPr id="16" name="Line 19">
                <a:extLst>
                  <a:ext uri="{FF2B5EF4-FFF2-40B4-BE49-F238E27FC236}">
                    <a16:creationId xmlns:a16="http://schemas.microsoft.com/office/drawing/2014/main" id="{146D32C6-674F-D3EA-406A-F73031D17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49">
                <a:extLst>
                  <a:ext uri="{FF2B5EF4-FFF2-40B4-BE49-F238E27FC236}">
                    <a16:creationId xmlns:a16="http://schemas.microsoft.com/office/drawing/2014/main" id="{007345A2-7D94-1398-04DB-18692C209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399" y="4894000"/>
                <a:ext cx="330363" cy="383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0.2</a:t>
                </a:r>
              </a:p>
            </p:txBody>
          </p:sp>
        </p:grp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CA547D4B-23EA-2512-72C0-A015D4A4B3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505399" y="3295346"/>
              <a:ext cx="0" cy="3942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C3F0DBE3-F124-5731-D28D-DE308A953B27}"/>
                </a:ext>
              </a:extLst>
            </p:cNvPr>
            <p:cNvGrpSpPr/>
            <p:nvPr/>
          </p:nvGrpSpPr>
          <p:grpSpPr>
            <a:xfrm>
              <a:off x="9939224" y="5267065"/>
              <a:ext cx="300331" cy="294573"/>
              <a:chOff x="1945399" y="4885446"/>
              <a:chExt cx="330363" cy="392077"/>
            </a:xfrm>
          </p:grpSpPr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6698CD78-7E1A-71D1-FF36-CE27E1030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49">
                <a:extLst>
                  <a:ext uri="{FF2B5EF4-FFF2-40B4-BE49-F238E27FC236}">
                    <a16:creationId xmlns:a16="http://schemas.microsoft.com/office/drawing/2014/main" id="{77ACA049-E0C2-1E79-B96E-241492993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399" y="4894000"/>
                <a:ext cx="330363" cy="383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0.1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BF60946E-BEFE-0033-E2CA-09A1FACA188E}"/>
                </a:ext>
              </a:extLst>
            </p:cNvPr>
            <p:cNvGrpSpPr/>
            <p:nvPr/>
          </p:nvGrpSpPr>
          <p:grpSpPr>
            <a:xfrm>
              <a:off x="9444578" y="5267065"/>
              <a:ext cx="164075" cy="294573"/>
              <a:chOff x="2020340" y="4885446"/>
              <a:chExt cx="180481" cy="392077"/>
            </a:xfrm>
          </p:grpSpPr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BE2629BB-F85A-3C7F-7EFD-F8DC5A02B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49">
                <a:extLst>
                  <a:ext uri="{FF2B5EF4-FFF2-40B4-BE49-F238E27FC236}">
                    <a16:creationId xmlns:a16="http://schemas.microsoft.com/office/drawing/2014/main" id="{04503AB5-94FF-8B6B-22C7-161DB5CE9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340" y="4894000"/>
                <a:ext cx="180481" cy="383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AAA1838D-8565-0A59-44EA-F780C83E5720}"/>
                </a:ext>
              </a:extLst>
            </p:cNvPr>
            <p:cNvGrpSpPr/>
            <p:nvPr/>
          </p:nvGrpSpPr>
          <p:grpSpPr>
            <a:xfrm>
              <a:off x="8782491" y="5267065"/>
              <a:ext cx="354832" cy="294573"/>
              <a:chOff x="1915424" y="4885446"/>
              <a:chExt cx="390314" cy="392077"/>
            </a:xfrm>
          </p:grpSpPr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81E22587-F293-2B15-88A1-0D20C309F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49">
                <a:extLst>
                  <a:ext uri="{FF2B5EF4-FFF2-40B4-BE49-F238E27FC236}">
                    <a16:creationId xmlns:a16="http://schemas.microsoft.com/office/drawing/2014/main" id="{96AAA071-2D23-8002-F144-71068234C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424" y="4894000"/>
                <a:ext cx="390314" cy="383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-0.1</a:t>
                </a: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F9CF098-94AB-E060-1153-77E61AA7415E}"/>
                </a:ext>
              </a:extLst>
            </p:cNvPr>
            <p:cNvGrpSpPr/>
            <p:nvPr/>
          </p:nvGrpSpPr>
          <p:grpSpPr>
            <a:xfrm>
              <a:off x="8217010" y="5267065"/>
              <a:ext cx="354832" cy="294573"/>
              <a:chOff x="1915424" y="4885446"/>
              <a:chExt cx="390314" cy="392077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E4F5E99E-3111-FB21-CA1A-0A8F12D82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49">
                <a:extLst>
                  <a:ext uri="{FF2B5EF4-FFF2-40B4-BE49-F238E27FC236}">
                    <a16:creationId xmlns:a16="http://schemas.microsoft.com/office/drawing/2014/main" id="{5611E51E-53B8-378E-7B02-0AC4AD55C0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5424" y="4894000"/>
                <a:ext cx="390314" cy="383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-0.2</a:t>
                </a:r>
              </a:p>
            </p:txBody>
          </p:sp>
        </p:grpSp>
        <p:sp>
          <p:nvSpPr>
            <p:cNvPr id="31" name="Line 19">
              <a:extLst>
                <a:ext uri="{FF2B5EF4-FFF2-40B4-BE49-F238E27FC236}">
                  <a16:creationId xmlns:a16="http://schemas.microsoft.com/office/drawing/2014/main" id="{97CE7DE2-F01B-06CB-B9F0-E90C513BF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19945" y="2595356"/>
              <a:ext cx="0" cy="2706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9">
              <a:extLst>
                <a:ext uri="{FF2B5EF4-FFF2-40B4-BE49-F238E27FC236}">
                  <a16:creationId xmlns:a16="http://schemas.microsoft.com/office/drawing/2014/main" id="{934A0B3D-BADA-C239-93CB-75BDA6BBC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8746" y="5686961"/>
              <a:ext cx="161799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99CC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Favours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9CC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intermittent</a:t>
              </a:r>
            </a:p>
          </p:txBody>
        </p:sp>
        <p:sp>
          <p:nvSpPr>
            <p:cNvPr id="33" name="Rectangle 49">
              <a:extLst>
                <a:ext uri="{FF2B5EF4-FFF2-40B4-BE49-F238E27FC236}">
                  <a16:creationId xmlns:a16="http://schemas.microsoft.com/office/drawing/2014/main" id="{BD79F2E5-66B0-452C-9F50-C65F13C8D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3710" y="5686961"/>
              <a:ext cx="152823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Favours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continuous</a:t>
              </a:r>
            </a:p>
          </p:txBody>
        </p:sp>
        <p:sp>
          <p:nvSpPr>
            <p:cNvPr id="34" name="Line 19">
              <a:extLst>
                <a:ext uri="{FF2B5EF4-FFF2-40B4-BE49-F238E27FC236}">
                  <a16:creationId xmlns:a16="http://schemas.microsoft.com/office/drawing/2014/main" id="{6385F2CA-7951-09D8-F818-194F928DFE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463281" y="2202446"/>
              <a:ext cx="0" cy="785434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19">
              <a:extLst>
                <a:ext uri="{FF2B5EF4-FFF2-40B4-BE49-F238E27FC236}">
                  <a16:creationId xmlns:a16="http://schemas.microsoft.com/office/drawing/2014/main" id="{09155824-07F1-33BA-F27B-1D8CC3E77C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108472" y="2201653"/>
              <a:ext cx="0" cy="137598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6" name="Line 19">
              <a:extLst>
                <a:ext uri="{FF2B5EF4-FFF2-40B4-BE49-F238E27FC236}">
                  <a16:creationId xmlns:a16="http://schemas.microsoft.com/office/drawing/2014/main" id="{E25358C0-7805-CD3C-FDAF-AAC8A8EADC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332313" y="2661233"/>
              <a:ext cx="0" cy="1004508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0B865DCD-7F95-F2C6-8A4D-A51884A14D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518048" y="3097005"/>
              <a:ext cx="0" cy="718754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27DC688F-DCBB-C181-BE3C-CBA5DED9E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553767" y="3597069"/>
              <a:ext cx="0" cy="232979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2ABEEF5F-73F8-12F3-2A48-574DC4F61C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632351" y="3785191"/>
              <a:ext cx="0" cy="452055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Line 19">
              <a:extLst>
                <a:ext uri="{FF2B5EF4-FFF2-40B4-BE49-F238E27FC236}">
                  <a16:creationId xmlns:a16="http://schemas.microsoft.com/office/drawing/2014/main" id="{1661187D-7B6B-2E9F-F764-F9696434AF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9516861" y="3924497"/>
              <a:ext cx="0" cy="721134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19">
              <a:extLst>
                <a:ext uri="{FF2B5EF4-FFF2-40B4-BE49-F238E27FC236}">
                  <a16:creationId xmlns:a16="http://schemas.microsoft.com/office/drawing/2014/main" id="{7DE86258-7F45-4512-6623-16D126E457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10084788" y="3181945"/>
              <a:ext cx="0" cy="276186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35432D23-EE9F-73BD-D5EE-12A0AB8E85E4}"/>
                </a:ext>
              </a:extLst>
            </p:cNvPr>
            <p:cNvCxnSpPr/>
            <p:nvPr/>
          </p:nvCxnSpPr>
          <p:spPr>
            <a:xfrm>
              <a:off x="9704693" y="5651550"/>
              <a:ext cx="942341" cy="0"/>
            </a:xfrm>
            <a:prstGeom prst="straightConnector1">
              <a:avLst/>
            </a:prstGeom>
            <a:ln>
              <a:solidFill>
                <a:srgbClr val="00006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8EEFE95D-8B15-25CD-62BB-79FEE1D1F6C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232686" y="5651550"/>
              <a:ext cx="942341" cy="0"/>
            </a:xfrm>
            <a:prstGeom prst="straightConnector1">
              <a:avLst/>
            </a:prstGeom>
            <a:ln>
              <a:solidFill>
                <a:srgbClr val="00006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2949EF6-640B-0E0B-5814-A0252F23F4B0}"/>
                </a:ext>
              </a:extLst>
            </p:cNvPr>
            <p:cNvSpPr/>
            <p:nvPr/>
          </p:nvSpPr>
          <p:spPr>
            <a:xfrm>
              <a:off x="9477375" y="3649663"/>
              <a:ext cx="150019" cy="154781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3CAD5-3047-ADD0-C705-0C5DC336F53C}"/>
                </a:ext>
              </a:extLst>
            </p:cNvPr>
            <p:cNvSpPr/>
            <p:nvPr/>
          </p:nvSpPr>
          <p:spPr>
            <a:xfrm>
              <a:off x="9599926" y="3989136"/>
              <a:ext cx="52556" cy="5368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55699E0-20E8-78CD-AB00-C8047503A777}"/>
                </a:ext>
              </a:extLst>
            </p:cNvPr>
            <p:cNvSpPr/>
            <p:nvPr/>
          </p:nvSpPr>
          <p:spPr>
            <a:xfrm>
              <a:off x="9498385" y="4266124"/>
              <a:ext cx="41327" cy="4263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BDAC1DF-CE4A-6D43-4AE4-FE731C01F8F3}"/>
                </a:ext>
              </a:extLst>
            </p:cNvPr>
            <p:cNvSpPr/>
            <p:nvPr/>
          </p:nvSpPr>
          <p:spPr>
            <a:xfrm>
              <a:off x="10066412" y="4562876"/>
              <a:ext cx="34155" cy="3523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466AC40-C603-87BC-B99A-BD3E67D1E855}"/>
                </a:ext>
              </a:extLst>
            </p:cNvPr>
            <p:cNvSpPr/>
            <p:nvPr/>
          </p:nvSpPr>
          <p:spPr>
            <a:xfrm>
              <a:off x="9504437" y="3451623"/>
              <a:ext cx="34155" cy="3523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FD3A50-22AD-F7BC-1328-3321076CBAD5}"/>
                </a:ext>
              </a:extLst>
            </p:cNvPr>
            <p:cNvSpPr/>
            <p:nvPr/>
          </p:nvSpPr>
          <p:spPr>
            <a:xfrm>
              <a:off x="9313937" y="3158728"/>
              <a:ext cx="34155" cy="3523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E1E96E4-841B-2634-7D16-4A3DD84B12E2}"/>
                </a:ext>
              </a:extLst>
            </p:cNvPr>
            <p:cNvSpPr/>
            <p:nvPr/>
          </p:nvSpPr>
          <p:spPr>
            <a:xfrm>
              <a:off x="9089270" y="2886487"/>
              <a:ext cx="31050" cy="3203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863260-BC47-4EE4-CF56-B2C5101A663F}"/>
                </a:ext>
              </a:extLst>
            </p:cNvPr>
            <p:cNvSpPr/>
            <p:nvPr/>
          </p:nvSpPr>
          <p:spPr>
            <a:xfrm>
              <a:off x="9443198" y="2595787"/>
              <a:ext cx="37571" cy="3876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52" name="Losange 51">
              <a:extLst>
                <a:ext uri="{FF2B5EF4-FFF2-40B4-BE49-F238E27FC236}">
                  <a16:creationId xmlns:a16="http://schemas.microsoft.com/office/drawing/2014/main" id="{C53F2BCE-795A-E1E0-92BA-7F9B71369B0A}"/>
                </a:ext>
              </a:extLst>
            </p:cNvPr>
            <p:cNvSpPr/>
            <p:nvPr/>
          </p:nvSpPr>
          <p:spPr>
            <a:xfrm>
              <a:off x="9445795" y="4855321"/>
              <a:ext cx="187553" cy="187553"/>
            </a:xfrm>
            <a:prstGeom prst="diamond">
              <a:avLst/>
            </a:prstGeom>
            <a:solidFill>
              <a:srgbClr val="0099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noProof="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52563C70-BB9F-BAF1-B5B1-4C0445293B78}"/>
                </a:ext>
              </a:extLst>
            </p:cNvPr>
            <p:cNvSpPr txBox="1"/>
            <p:nvPr/>
          </p:nvSpPr>
          <p:spPr>
            <a:xfrm>
              <a:off x="9648856" y="4784129"/>
              <a:ext cx="1635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0.00 (- 0.01 to 0.02)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9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219EE99-90D5-D9B8-0F3C-4495C6FB9984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11229474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Intermittent ART: systematic review and meta-analysis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11B911D-2F3A-BC8E-81C5-2A10933F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Fairhead C, IAS 2025, Abs. OAB0106LB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616DA68-AC06-5A4B-DC30-DD9DECCF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520" y="1791238"/>
            <a:ext cx="7786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Emergence of treatment-resistance at failure (N/successful genotypes)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B28A43A-9D32-21C0-8CC0-37FC30AD3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84707"/>
              </p:ext>
            </p:extLst>
          </p:nvPr>
        </p:nvGraphicFramePr>
        <p:xfrm>
          <a:off x="2390274" y="2285720"/>
          <a:ext cx="7411451" cy="30847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30905">
                  <a:extLst>
                    <a:ext uri="{9D8B030D-6E8A-4147-A177-3AD203B41FA5}">
                      <a16:colId xmlns:a16="http://schemas.microsoft.com/office/drawing/2014/main" val="870512020"/>
                    </a:ext>
                  </a:extLst>
                </a:gridCol>
                <a:gridCol w="2614864">
                  <a:extLst>
                    <a:ext uri="{9D8B030D-6E8A-4147-A177-3AD203B41FA5}">
                      <a16:colId xmlns:a16="http://schemas.microsoft.com/office/drawing/2014/main" val="2762638744"/>
                    </a:ext>
                  </a:extLst>
                </a:gridCol>
                <a:gridCol w="2165682">
                  <a:extLst>
                    <a:ext uri="{9D8B030D-6E8A-4147-A177-3AD203B41FA5}">
                      <a16:colId xmlns:a16="http://schemas.microsoft.com/office/drawing/2014/main" val="252869831"/>
                    </a:ext>
                  </a:extLst>
                </a:gridCol>
              </a:tblGrid>
              <a:tr h="6169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INTERMITTENT</a:t>
                      </a:r>
                    </a:p>
                  </a:txBody>
                  <a:tcPr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CONTINUOUS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47186"/>
                  </a:ext>
                </a:extLst>
              </a:tr>
              <a:tr h="6169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BREATHER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5/6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021347"/>
                  </a:ext>
                </a:extLst>
              </a:tr>
              <a:tr h="6169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REYNOLDS et 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4/5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03678"/>
                  </a:ext>
                </a:extLst>
              </a:tr>
              <a:tr h="6169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QUATUOR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3/6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549238"/>
                  </a:ext>
                </a:extLst>
              </a:tr>
              <a:tr h="6169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9/13 (69%)</a:t>
                      </a:r>
                    </a:p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1.9% of 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10/15 (67%)</a:t>
                      </a:r>
                    </a:p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2.1% of participants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81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969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F9459-8CD3-9655-E16B-9092CC54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99">
            <a:extLst>
              <a:ext uri="{FF2B5EF4-FFF2-40B4-BE49-F238E27FC236}">
                <a16:creationId xmlns:a16="http://schemas.microsoft.com/office/drawing/2014/main" id="{D3E51197-3905-A54D-ADDE-1E330573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7207" y="2712850"/>
            <a:ext cx="4606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panose="020B0604020202020204" pitchFamily="34" charset="0"/>
              </a:rPr>
              <a:t>Risk difference, % with confirmed viral rebound</a:t>
            </a:r>
          </a:p>
        </p:txBody>
      </p:sp>
      <p:sp>
        <p:nvSpPr>
          <p:cNvPr id="88" name="Text Box 3">
            <a:extLst>
              <a:ext uri="{FF2B5EF4-FFF2-40B4-BE49-F238E27FC236}">
                <a16:creationId xmlns:a16="http://schemas.microsoft.com/office/drawing/2014/main" id="{F63EF28C-53FE-7DC5-51A8-4E63BD4C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Kekitiinwa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AR, IAS 2025, Abs. OAS0104LB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8781E1-D9B7-A41A-912F-6C161E57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Intermittent ART in adolescents (BREATHER Plus)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6D5C2E-9560-CA1D-F0A7-2EE2FBE2919D}"/>
              </a:ext>
            </a:extLst>
          </p:cNvPr>
          <p:cNvSpPr txBox="1"/>
          <p:nvPr/>
        </p:nvSpPr>
        <p:spPr>
          <a:xfrm>
            <a:off x="5930507" y="1524815"/>
            <a:ext cx="3404972" cy="103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•"/>
              <a:tabLst/>
              <a:defRPr/>
            </a:pPr>
            <a:r>
              <a:rPr lang="en-US" noProof="0" dirty="0">
                <a:solidFill>
                  <a:srgbClr val="000066"/>
                </a:solidFill>
                <a:latin typeface="Calibri"/>
              </a:rPr>
              <a:t>Confirmed viral rebound</a:t>
            </a:r>
          </a:p>
          <a:p>
            <a:pPr marL="742950" lvl="1" indent="-285750" defTabSz="342900">
              <a:spcBef>
                <a:spcPct val="20000"/>
              </a:spcBef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Continuous ART: 4.8%</a:t>
            </a:r>
          </a:p>
          <a:p>
            <a:pPr marL="742950" lvl="1" indent="-285750" defTabSz="342900">
              <a:spcBef>
                <a:spcPct val="20000"/>
              </a:spcBef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lang="en-US" noProof="0" dirty="0">
                <a:solidFill>
                  <a:srgbClr val="000066"/>
                </a:solidFill>
                <a:latin typeface="Calibri"/>
              </a:rPr>
              <a:t>Intermittent ART: 9.9%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763EB6B-4182-F1D7-B2E1-DDF0C356D840}"/>
              </a:ext>
            </a:extLst>
          </p:cNvPr>
          <p:cNvGrpSpPr/>
          <p:nvPr/>
        </p:nvGrpSpPr>
        <p:grpSpPr>
          <a:xfrm>
            <a:off x="6331707" y="2977141"/>
            <a:ext cx="5701656" cy="2758683"/>
            <a:chOff x="6456398" y="3170924"/>
            <a:chExt cx="5701656" cy="2758683"/>
          </a:xfrm>
        </p:grpSpPr>
        <p:sp>
          <p:nvSpPr>
            <p:cNvPr id="11" name="Rectangle 49">
              <a:extLst>
                <a:ext uri="{FF2B5EF4-FFF2-40B4-BE49-F238E27FC236}">
                  <a16:creationId xmlns:a16="http://schemas.microsoft.com/office/drawing/2014/main" id="{A783FFC4-5BB6-7930-D1A0-BBB809C72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6398" y="5641460"/>
              <a:ext cx="1617999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99CC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Favours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99CC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intermittent</a:t>
              </a:r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C7FF9831-AE5E-9C1E-FD09-6C8D9A669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2320" y="5641460"/>
              <a:ext cx="152823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Favours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continuous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FFA140CD-8E4E-FCB6-B3C9-F77055DC94FA}"/>
                </a:ext>
              </a:extLst>
            </p:cNvPr>
            <p:cNvGrpSpPr/>
            <p:nvPr/>
          </p:nvGrpSpPr>
          <p:grpSpPr>
            <a:xfrm>
              <a:off x="6712335" y="3170924"/>
              <a:ext cx="5195671" cy="2391940"/>
              <a:chOff x="6633181" y="2479513"/>
              <a:chExt cx="5499414" cy="2998200"/>
            </a:xfrm>
          </p:grpSpPr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6122A894-5C67-AD8A-5289-8C71902051D5}"/>
                  </a:ext>
                </a:extLst>
              </p:cNvPr>
              <p:cNvSpPr txBox="1"/>
              <p:nvPr/>
            </p:nvSpPr>
            <p:spPr>
              <a:xfrm>
                <a:off x="10346799" y="2479513"/>
                <a:ext cx="947922" cy="38578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noProof="0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NI margin</a:t>
                </a:r>
              </a:p>
            </p:txBody>
          </p:sp>
          <p:grpSp>
            <p:nvGrpSpPr>
              <p:cNvPr id="87" name="Groupe 86">
                <a:extLst>
                  <a:ext uri="{FF2B5EF4-FFF2-40B4-BE49-F238E27FC236}">
                    <a16:creationId xmlns:a16="http://schemas.microsoft.com/office/drawing/2014/main" id="{3D800875-73AF-4F63-454A-067C3FE130FC}"/>
                  </a:ext>
                </a:extLst>
              </p:cNvPr>
              <p:cNvGrpSpPr/>
              <p:nvPr/>
            </p:nvGrpSpPr>
            <p:grpSpPr>
              <a:xfrm>
                <a:off x="8531884" y="4205517"/>
                <a:ext cx="3007232" cy="120581"/>
                <a:chOff x="4634514" y="3847176"/>
                <a:chExt cx="4194876" cy="51138"/>
              </a:xfrm>
            </p:grpSpPr>
            <p:sp>
              <p:nvSpPr>
                <p:cNvPr id="57" name="Line 271">
                  <a:extLst>
                    <a:ext uri="{FF2B5EF4-FFF2-40B4-BE49-F238E27FC236}">
                      <a16:creationId xmlns:a16="http://schemas.microsoft.com/office/drawing/2014/main" id="{E1C534C0-9CE6-94F9-56B3-E5F131E17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4514" y="3871797"/>
                  <a:ext cx="4194876" cy="0"/>
                </a:xfrm>
                <a:prstGeom prst="line">
                  <a:avLst/>
                </a:prstGeom>
                <a:noFill/>
                <a:ln w="190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Line 272">
                  <a:extLst>
                    <a:ext uri="{FF2B5EF4-FFF2-40B4-BE49-F238E27FC236}">
                      <a16:creationId xmlns:a16="http://schemas.microsoft.com/office/drawing/2014/main" id="{76D49010-2A01-00B2-6726-F0CDA3A698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29390" y="3847176"/>
                  <a:ext cx="0" cy="5113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Line 273">
                  <a:extLst>
                    <a:ext uri="{FF2B5EF4-FFF2-40B4-BE49-F238E27FC236}">
                      <a16:creationId xmlns:a16="http://schemas.microsoft.com/office/drawing/2014/main" id="{23DE216C-44D0-9D54-AB0F-960776E45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34514" y="3847176"/>
                  <a:ext cx="0" cy="5113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0" name="Rectangle 277">
                <a:extLst>
                  <a:ext uri="{FF2B5EF4-FFF2-40B4-BE49-F238E27FC236}">
                    <a16:creationId xmlns:a16="http://schemas.microsoft.com/office/drawing/2014/main" id="{41A9F4AC-DF32-FEDF-758B-02A7898A1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488" y="4235720"/>
                <a:ext cx="48083" cy="6629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278">
                <a:extLst>
                  <a:ext uri="{FF2B5EF4-FFF2-40B4-BE49-F238E27FC236}">
                    <a16:creationId xmlns:a16="http://schemas.microsoft.com/office/drawing/2014/main" id="{33E093DA-C2BA-7A65-1D86-CDADE4CED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983" y="4241401"/>
                <a:ext cx="38466" cy="53032"/>
              </a:xfrm>
              <a:prstGeom prst="rect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2" name="Rectangle 279">
                <a:extLst>
                  <a:ext uri="{FF2B5EF4-FFF2-40B4-BE49-F238E27FC236}">
                    <a16:creationId xmlns:a16="http://schemas.microsoft.com/office/drawing/2014/main" id="{868C96A5-D549-C07D-D019-616C0E09CC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46147" y="4351923"/>
                <a:ext cx="1152069" cy="27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5.1% (0.5 ; 9.9)</a:t>
                </a:r>
              </a:p>
            </p:txBody>
          </p:sp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id="{D664B684-46A1-DBA1-6E5D-6A17D2C7B916}"/>
                  </a:ext>
                </a:extLst>
              </p:cNvPr>
              <p:cNvGrpSpPr/>
              <p:nvPr/>
            </p:nvGrpSpPr>
            <p:grpSpPr>
              <a:xfrm>
                <a:off x="8088149" y="3051349"/>
                <a:ext cx="3966140" cy="120583"/>
                <a:chOff x="4015536" y="2689951"/>
                <a:chExt cx="5532484" cy="51138"/>
              </a:xfrm>
            </p:grpSpPr>
            <p:sp>
              <p:nvSpPr>
                <p:cNvPr id="83" name="Line 274">
                  <a:extLst>
                    <a:ext uri="{FF2B5EF4-FFF2-40B4-BE49-F238E27FC236}">
                      <a16:creationId xmlns:a16="http://schemas.microsoft.com/office/drawing/2014/main" id="{B40D0019-2C6E-9AD2-A3EE-8FB338CC3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5536" y="2714574"/>
                  <a:ext cx="5532484" cy="0"/>
                </a:xfrm>
                <a:prstGeom prst="line">
                  <a:avLst/>
                </a:prstGeom>
                <a:noFill/>
                <a:ln w="19050" cap="flat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Line 275">
                  <a:extLst>
                    <a:ext uri="{FF2B5EF4-FFF2-40B4-BE49-F238E27FC236}">
                      <a16:creationId xmlns:a16="http://schemas.microsoft.com/office/drawing/2014/main" id="{BB298F51-A076-DF10-1CBD-BF9FCA56DB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48019" y="2689951"/>
                  <a:ext cx="0" cy="51138"/>
                </a:xfrm>
                <a:prstGeom prst="line">
                  <a:avLst/>
                </a:prstGeom>
                <a:noFill/>
                <a:ln w="19050" cap="rnd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Line 276">
                  <a:extLst>
                    <a:ext uri="{FF2B5EF4-FFF2-40B4-BE49-F238E27FC236}">
                      <a16:creationId xmlns:a16="http://schemas.microsoft.com/office/drawing/2014/main" id="{D8868FB6-5DCE-85D9-4488-DC148903C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15536" y="2689951"/>
                  <a:ext cx="0" cy="51138"/>
                </a:xfrm>
                <a:prstGeom prst="line">
                  <a:avLst/>
                </a:prstGeom>
                <a:noFill/>
                <a:ln w="19050" cap="rnd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 noProof="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5" name="Rectangle 282">
                <a:extLst>
                  <a:ext uri="{FF2B5EF4-FFF2-40B4-BE49-F238E27FC236}">
                    <a16:creationId xmlns:a16="http://schemas.microsoft.com/office/drawing/2014/main" id="{D79DF4E3-ED55-A7A6-E469-5F0D7DAEC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65018" y="3201868"/>
                <a:ext cx="1248783" cy="27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+mj-lt"/>
                    <a:cs typeface="Arial" panose="020B0604020202020204" pitchFamily="34" charset="0"/>
                  </a:rPr>
                  <a:t>5.1% (0.8 ; 11.5)</a:t>
                </a:r>
              </a:p>
            </p:txBody>
          </p:sp>
          <p:sp>
            <p:nvSpPr>
              <p:cNvPr id="66" name="Line 283">
                <a:extLst>
                  <a:ext uri="{FF2B5EF4-FFF2-40B4-BE49-F238E27FC236}">
                    <a16:creationId xmlns:a16="http://schemas.microsoft.com/office/drawing/2014/main" id="{88E4E798-A008-BB52-0DCE-C884BE7D4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3257" y="2803000"/>
                <a:ext cx="0" cy="225352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7" name="Line 284">
                <a:extLst>
                  <a:ext uri="{FF2B5EF4-FFF2-40B4-BE49-F238E27FC236}">
                    <a16:creationId xmlns:a16="http://schemas.microsoft.com/office/drawing/2014/main" id="{0F353C52-EEE7-8591-33C5-C8D6070B5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60386" y="4267917"/>
                <a:ext cx="49456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285">
                <a:extLst>
                  <a:ext uri="{FF2B5EF4-FFF2-40B4-BE49-F238E27FC236}">
                    <a16:creationId xmlns:a16="http://schemas.microsoft.com/office/drawing/2014/main" id="{51120C3C-7B60-166A-FB9E-642939F1F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181" y="4120889"/>
                <a:ext cx="1290794" cy="54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Primary analysis</a:t>
                </a:r>
                <a:endParaRPr lang="en-US" sz="1400" b="1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95% CI</a:t>
                </a:r>
              </a:p>
            </p:txBody>
          </p:sp>
          <p:sp>
            <p:nvSpPr>
              <p:cNvPr id="69" name="Line 286">
                <a:extLst>
                  <a:ext uri="{FF2B5EF4-FFF2-40B4-BE49-F238E27FC236}">
                    <a16:creationId xmlns:a16="http://schemas.microsoft.com/office/drawing/2014/main" id="{CD5C76A3-B22F-B92F-422F-5B4C7BBEE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60386" y="3110694"/>
                <a:ext cx="49456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287">
                <a:extLst>
                  <a:ext uri="{FF2B5EF4-FFF2-40B4-BE49-F238E27FC236}">
                    <a16:creationId xmlns:a16="http://schemas.microsoft.com/office/drawing/2014/main" id="{E6C78B3D-FF6E-47B0-1BE8-B7B9245D8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3181" y="2972041"/>
                <a:ext cx="1290794" cy="54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Primary analysis</a:t>
                </a:r>
                <a:endParaRPr lang="en-US" sz="1400" b="1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1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99% CI</a:t>
                </a:r>
              </a:p>
            </p:txBody>
          </p:sp>
          <p:sp>
            <p:nvSpPr>
              <p:cNvPr id="71" name="Line 288">
                <a:extLst>
                  <a:ext uri="{FF2B5EF4-FFF2-40B4-BE49-F238E27FC236}">
                    <a16:creationId xmlns:a16="http://schemas.microsoft.com/office/drawing/2014/main" id="{2E2DAE99-2589-5898-C298-EA22EB258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9843" y="5057473"/>
                <a:ext cx="4122752" cy="0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noProof="0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2" name="Line 289">
                <a:extLst>
                  <a:ext uri="{FF2B5EF4-FFF2-40B4-BE49-F238E27FC236}">
                    <a16:creationId xmlns:a16="http://schemas.microsoft.com/office/drawing/2014/main" id="{3420655D-86EA-14A5-74D1-303C015BD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0535" y="5063198"/>
                <a:ext cx="0" cy="700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noProof="0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290">
                <a:extLst>
                  <a:ext uri="{FF2B5EF4-FFF2-40B4-BE49-F238E27FC236}">
                    <a16:creationId xmlns:a16="http://schemas.microsoft.com/office/drawing/2014/main" id="{9A8DB41D-54C1-1254-2F95-AC95A273B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6190" y="5169260"/>
                <a:ext cx="96714" cy="27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4" name="Line 291">
                <a:extLst>
                  <a:ext uri="{FF2B5EF4-FFF2-40B4-BE49-F238E27FC236}">
                    <a16:creationId xmlns:a16="http://schemas.microsoft.com/office/drawing/2014/main" id="{4DF1B705-6502-8305-F20E-52D735EA0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83470" y="5063198"/>
                <a:ext cx="0" cy="700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noProof="0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292">
                <a:extLst>
                  <a:ext uri="{FF2B5EF4-FFF2-40B4-BE49-F238E27FC236}">
                    <a16:creationId xmlns:a16="http://schemas.microsoft.com/office/drawing/2014/main" id="{DA494213-CAB1-88BF-D183-3C40310D7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7751" y="5169260"/>
                <a:ext cx="96714" cy="27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76" name="Line 293">
                <a:extLst>
                  <a:ext uri="{FF2B5EF4-FFF2-40B4-BE49-F238E27FC236}">
                    <a16:creationId xmlns:a16="http://schemas.microsoft.com/office/drawing/2014/main" id="{92050800-F106-5778-051A-B39CE71E2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6592" y="5063198"/>
                <a:ext cx="0" cy="700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noProof="0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294">
                <a:extLst>
                  <a:ext uri="{FF2B5EF4-FFF2-40B4-BE49-F238E27FC236}">
                    <a16:creationId xmlns:a16="http://schemas.microsoft.com/office/drawing/2014/main" id="{0527E79B-7823-23AE-4B86-0DBF976BC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97903" y="5169260"/>
                <a:ext cx="193425" cy="27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78" name="Line 295">
                <a:extLst>
                  <a:ext uri="{FF2B5EF4-FFF2-40B4-BE49-F238E27FC236}">
                    <a16:creationId xmlns:a16="http://schemas.microsoft.com/office/drawing/2014/main" id="{71DA0E52-A588-E2FD-A7B1-9F8EB0850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25030" y="5063198"/>
                <a:ext cx="0" cy="700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noProof="0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296">
                <a:extLst>
                  <a:ext uri="{FF2B5EF4-FFF2-40B4-BE49-F238E27FC236}">
                    <a16:creationId xmlns:a16="http://schemas.microsoft.com/office/drawing/2014/main" id="{FC2A64D8-84A1-79F4-2B8E-8D2E91D95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9312" y="5169260"/>
                <a:ext cx="96714" cy="27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80" name="Line 297">
                <a:extLst>
                  <a:ext uri="{FF2B5EF4-FFF2-40B4-BE49-F238E27FC236}">
                    <a16:creationId xmlns:a16="http://schemas.microsoft.com/office/drawing/2014/main" id="{8CC79560-8073-46F0-9ED0-545F8415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7412" y="5063198"/>
                <a:ext cx="0" cy="7007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i="1" noProof="0" dirty="0">
                  <a:solidFill>
                    <a:srgbClr val="000066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298">
                <a:extLst>
                  <a:ext uri="{FF2B5EF4-FFF2-40B4-BE49-F238E27FC236}">
                    <a16:creationId xmlns:a16="http://schemas.microsoft.com/office/drawing/2014/main" id="{877B0893-583F-1696-839C-0276A4B25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054" y="5169260"/>
                <a:ext cx="96714" cy="27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+mj-lt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B21B52E7-A04B-020B-E8CC-E2CB15AC4E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5965" y="2803000"/>
                <a:ext cx="0" cy="22888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>
                <a:extLst>
                  <a:ext uri="{FF2B5EF4-FFF2-40B4-BE49-F238E27FC236}">
                    <a16:creationId xmlns:a16="http://schemas.microsoft.com/office/drawing/2014/main" id="{36405B53-ABAB-8340-F305-3611DD73C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9568" y="2859488"/>
                <a:ext cx="0" cy="2232313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280">
                <a:extLst>
                  <a:ext uri="{FF2B5EF4-FFF2-40B4-BE49-F238E27FC236}">
                    <a16:creationId xmlns:a16="http://schemas.microsoft.com/office/drawing/2014/main" id="{5AAC5844-C70E-7919-4970-BE3C41B31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8488" y="3076602"/>
                <a:ext cx="48083" cy="6818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281">
                <a:extLst>
                  <a:ext uri="{FF2B5EF4-FFF2-40B4-BE49-F238E27FC236}">
                    <a16:creationId xmlns:a16="http://schemas.microsoft.com/office/drawing/2014/main" id="{299EC1A5-6AAC-A5AA-D03E-FA0008C55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983" y="3084178"/>
                <a:ext cx="38466" cy="530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latin typeface="+mj-lt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BD252387-C731-2229-B98C-8C34B1814F7B}"/>
                  </a:ext>
                </a:extLst>
              </p:cNvPr>
              <p:cNvCxnSpPr/>
              <p:nvPr/>
            </p:nvCxnSpPr>
            <p:spPr>
              <a:xfrm>
                <a:off x="8561693" y="5477713"/>
                <a:ext cx="942341" cy="0"/>
              </a:xfrm>
              <a:prstGeom prst="straightConnector1">
                <a:avLst/>
              </a:prstGeom>
              <a:ln>
                <a:solidFill>
                  <a:srgbClr val="00006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883FBD5B-4E41-D9CA-880B-82B92106804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089686" y="5477713"/>
                <a:ext cx="942341" cy="0"/>
              </a:xfrm>
              <a:prstGeom prst="straightConnector1">
                <a:avLst/>
              </a:prstGeom>
              <a:ln>
                <a:solidFill>
                  <a:srgbClr val="00006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89336B9-9288-1DE3-389E-EE3C05A8EFDC}"/>
                </a:ext>
              </a:extLst>
            </p:cNvPr>
            <p:cNvSpPr txBox="1"/>
            <p:nvPr/>
          </p:nvSpPr>
          <p:spPr>
            <a:xfrm>
              <a:off x="11389895" y="4427622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p = 0.04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8AAFBDFC-31E9-59F6-3275-BE2506D8A46A}"/>
              </a:ext>
            </a:extLst>
          </p:cNvPr>
          <p:cNvSpPr txBox="1"/>
          <p:nvPr/>
        </p:nvSpPr>
        <p:spPr>
          <a:xfrm>
            <a:off x="5930507" y="5833517"/>
            <a:ext cx="5366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rgbClr val="000066"/>
                </a:solidFill>
              </a:rPr>
              <a:t>Conclusion: Intermittent ART is significantly worse </a:t>
            </a:r>
            <a:br>
              <a:rPr lang="en-US" b="1" noProof="0" dirty="0">
                <a:solidFill>
                  <a:srgbClr val="000066"/>
                </a:solidFill>
              </a:rPr>
            </a:br>
            <a:r>
              <a:rPr lang="en-US" b="1" noProof="0" dirty="0">
                <a:solidFill>
                  <a:srgbClr val="000066"/>
                </a:solidFill>
              </a:rPr>
              <a:t>than continuous ART</a:t>
            </a:r>
          </a:p>
        </p:txBody>
      </p:sp>
      <p:sp>
        <p:nvSpPr>
          <p:cNvPr id="17" name="Espace réservé du contenu 8">
            <a:extLst>
              <a:ext uri="{FF2B5EF4-FFF2-40B4-BE49-F238E27FC236}">
                <a16:creationId xmlns:a16="http://schemas.microsoft.com/office/drawing/2014/main" id="{C16000BC-50AA-6297-D0C0-57A32B1B4A47}"/>
              </a:ext>
            </a:extLst>
          </p:cNvPr>
          <p:cNvSpPr txBox="1">
            <a:spLocks/>
          </p:cNvSpPr>
          <p:nvPr/>
        </p:nvSpPr>
        <p:spPr>
          <a:xfrm>
            <a:off x="320390" y="1524815"/>
            <a:ext cx="5758294" cy="467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Open-label, non-inferiority, RCT: Intermittent </a:t>
            </a:r>
            <a:br>
              <a:rPr lang="en-US" sz="1800" dirty="0"/>
            </a:br>
            <a:r>
              <a:rPr lang="en-US" sz="1800" dirty="0"/>
              <a:t>(5 days on, 2 days off) vs continuous ART (TLD)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Kenya, Uganda, South Africa, </a:t>
            </a:r>
            <a:r>
              <a:rPr lang="en-US" sz="1800" dirty="0" err="1"/>
              <a:t>ZImbabwe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Adolescents 12-19 y, on ART ≥ 1 year, </a:t>
            </a:r>
            <a:br>
              <a:rPr lang="en-US" sz="1800" dirty="0"/>
            </a:br>
            <a:r>
              <a:rPr lang="en-US" sz="1800" dirty="0"/>
              <a:t>on TLD≥ 1 month, no history of treatment failure, </a:t>
            </a:r>
            <a:br>
              <a:rPr lang="en-US" sz="1800" dirty="0"/>
            </a:br>
            <a:r>
              <a:rPr lang="en-US" sz="1800" dirty="0"/>
              <a:t>HIV RNA &lt; 50 c/mL &gt; 12 months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Primary endpoint: confirmed HIV RNA ≥ 50 c/mL by W96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Median age: 16.5 years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Median time on TLD: 2.5 years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Similar high adherence to schedule in both arms: 92%</a:t>
            </a:r>
          </a:p>
        </p:txBody>
      </p:sp>
    </p:spTree>
    <p:extLst>
      <p:ext uri="{BB962C8B-B14F-4D97-AF65-F5344CB8AC3E}">
        <p14:creationId xmlns:p14="http://schemas.microsoft.com/office/powerpoint/2010/main" val="7931041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FAAC346-44F2-0489-31BA-BB370529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Kekitiinwa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AR, IAS 2025, Abs. OAS0104LB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9FCB34-C59F-83BC-CA64-E77AE9561ECA}"/>
              </a:ext>
            </a:extLst>
          </p:cNvPr>
          <p:cNvSpPr txBox="1"/>
          <p:nvPr/>
        </p:nvSpPr>
        <p:spPr>
          <a:xfrm>
            <a:off x="1156146" y="1329609"/>
            <a:ext cx="4509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Proportion with confirmed viral rebound</a:t>
            </a:r>
          </a:p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(Kaplan-Meier)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0F8A6AC-FC11-F800-14AE-CC1B7B9DDBE1}"/>
              </a:ext>
            </a:extLst>
          </p:cNvPr>
          <p:cNvGrpSpPr/>
          <p:nvPr/>
        </p:nvGrpSpPr>
        <p:grpSpPr>
          <a:xfrm>
            <a:off x="304992" y="1902139"/>
            <a:ext cx="5709873" cy="3585748"/>
            <a:chOff x="304992" y="2240883"/>
            <a:chExt cx="5709873" cy="358574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C9DEE84-9E9A-6D81-9A8E-344409BD47E7}"/>
                </a:ext>
              </a:extLst>
            </p:cNvPr>
            <p:cNvGrpSpPr/>
            <p:nvPr/>
          </p:nvGrpSpPr>
          <p:grpSpPr>
            <a:xfrm>
              <a:off x="745163" y="2313908"/>
              <a:ext cx="5108576" cy="2935288"/>
              <a:chOff x="10390188" y="2517775"/>
              <a:chExt cx="5108576" cy="2935288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FE54ED6-C8EE-1314-5DC5-A4259351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5276" y="2517775"/>
                <a:ext cx="5043488" cy="2870200"/>
              </a:xfrm>
              <a:custGeom>
                <a:avLst/>
                <a:gdLst>
                  <a:gd name="T0" fmla="*/ 9531 w 9531"/>
                  <a:gd name="T1" fmla="*/ 5424 h 5424"/>
                  <a:gd name="T2" fmla="*/ 0 w 9531"/>
                  <a:gd name="T3" fmla="*/ 5424 h 5424"/>
                  <a:gd name="T4" fmla="*/ 0 w 9531"/>
                  <a:gd name="T5" fmla="*/ 0 h 5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531" h="5424">
                    <a:moveTo>
                      <a:pt x="9531" y="5424"/>
                    </a:moveTo>
                    <a:lnTo>
                      <a:pt x="0" y="542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760517FC-EDA7-47C7-0659-4EA25AB28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39988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BE826E2A-BED8-1A94-7193-2EB709613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63726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B6F30DA4-F32A-AE28-CCA2-4DC1419CB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93813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C9532E6A-D4FD-F970-4E88-EB4BC55E9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04851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1D8BB5F-3853-02FC-5C5A-4F45502C4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30501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F1AA8906-9C43-759B-A211-EE40BF405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29448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ADA02E2E-3600-C9EC-70BE-C9B3413FF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32797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C6A01B04-4DEA-8F19-D843-62FE70F6E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3957638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277C41BF-313E-743A-15B0-A7C655FE2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361632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5500E09C-B7E4-2E8E-2AE8-1DDAB6369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429260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07531FCE-77F0-1957-9EA6-A447A7E28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463391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EE99A9AB-A865-36FD-F8CF-C9AEEA2C2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4970463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4F1D3179-1F53-593C-C2C0-D6D7A7E21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5311775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1D1B908F-B358-3A42-508E-40AD12B5D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17238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BA996CFE-A5E8-0AAB-EFE6-3D5C8DA9A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37826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8D0352C0-FB9D-24CE-0874-D46992CB5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34938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B23BF0E3-D2B2-F193-02BD-CD559B7F6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49176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092DA840-2547-0FB5-5051-586B2119F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69763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217B4A4B-400F-0BF9-3923-DBD4E6199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4001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3B2FD7A6-D3DD-54CD-1042-7EB3E669C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03001" y="5387975"/>
                <a:ext cx="0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Line 27">
                <a:extLst>
                  <a:ext uri="{FF2B5EF4-FFF2-40B4-BE49-F238E27FC236}">
                    <a16:creationId xmlns:a16="http://schemas.microsoft.com/office/drawing/2014/main" id="{BA47AFE4-96FB-D975-B586-84AD8D26E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0188" y="2597150"/>
                <a:ext cx="650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60F025F-2CDE-F82A-19DD-61A471CF7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138" y="2878138"/>
                <a:ext cx="4530725" cy="2417763"/>
              </a:xfrm>
              <a:custGeom>
                <a:avLst/>
                <a:gdLst>
                  <a:gd name="T0" fmla="*/ 4822 w 8563"/>
                  <a:gd name="T1" fmla="*/ 1621 h 4570"/>
                  <a:gd name="T2" fmla="*/ 4801 w 8563"/>
                  <a:gd name="T3" fmla="*/ 1793 h 4570"/>
                  <a:gd name="T4" fmla="*/ 3787 w 8563"/>
                  <a:gd name="T5" fmla="*/ 1957 h 4570"/>
                  <a:gd name="T6" fmla="*/ 3711 w 8563"/>
                  <a:gd name="T7" fmla="*/ 2128 h 4570"/>
                  <a:gd name="T8" fmla="*/ 3625 w 8563"/>
                  <a:gd name="T9" fmla="*/ 2301 h 4570"/>
                  <a:gd name="T10" fmla="*/ 3120 w 8563"/>
                  <a:gd name="T11" fmla="*/ 2475 h 4570"/>
                  <a:gd name="T12" fmla="*/ 2990 w 8563"/>
                  <a:gd name="T13" fmla="*/ 2647 h 4570"/>
                  <a:gd name="T14" fmla="*/ 2263 w 8563"/>
                  <a:gd name="T15" fmla="*/ 3185 h 4570"/>
                  <a:gd name="T16" fmla="*/ 2199 w 8563"/>
                  <a:gd name="T17" fmla="*/ 3366 h 4570"/>
                  <a:gd name="T18" fmla="*/ 1518 w 8563"/>
                  <a:gd name="T19" fmla="*/ 3540 h 4570"/>
                  <a:gd name="T20" fmla="*/ 907 w 8563"/>
                  <a:gd name="T21" fmla="*/ 3660 h 4570"/>
                  <a:gd name="T22" fmla="*/ 0 w 8563"/>
                  <a:gd name="T23" fmla="*/ 4570 h 4570"/>
                  <a:gd name="T24" fmla="*/ 885 w 8563"/>
                  <a:gd name="T25" fmla="*/ 4523 h 4570"/>
                  <a:gd name="T26" fmla="*/ 1487 w 8563"/>
                  <a:gd name="T27" fmla="*/ 4462 h 4570"/>
                  <a:gd name="T28" fmla="*/ 2180 w 8563"/>
                  <a:gd name="T29" fmla="*/ 4394 h 4570"/>
                  <a:gd name="T30" fmla="*/ 2250 w 8563"/>
                  <a:gd name="T31" fmla="*/ 4388 h 4570"/>
                  <a:gd name="T32" fmla="*/ 2969 w 8563"/>
                  <a:gd name="T33" fmla="*/ 4133 h 4570"/>
                  <a:gd name="T34" fmla="*/ 3103 w 8563"/>
                  <a:gd name="T35" fmla="*/ 4040 h 4570"/>
                  <a:gd name="T36" fmla="*/ 3598 w 8563"/>
                  <a:gd name="T37" fmla="*/ 3954 h 4570"/>
                  <a:gd name="T38" fmla="*/ 3693 w 8563"/>
                  <a:gd name="T39" fmla="*/ 3847 h 4570"/>
                  <a:gd name="T40" fmla="*/ 3771 w 8563"/>
                  <a:gd name="T41" fmla="*/ 3761 h 4570"/>
                  <a:gd name="T42" fmla="*/ 4780 w 8563"/>
                  <a:gd name="T43" fmla="*/ 3650 h 4570"/>
                  <a:gd name="T44" fmla="*/ 4801 w 8563"/>
                  <a:gd name="T45" fmla="*/ 3545 h 4570"/>
                  <a:gd name="T46" fmla="*/ 5870 w 8563"/>
                  <a:gd name="T47" fmla="*/ 3448 h 4570"/>
                  <a:gd name="T48" fmla="*/ 6904 w 8563"/>
                  <a:gd name="T49" fmla="*/ 3348 h 4570"/>
                  <a:gd name="T50" fmla="*/ 6953 w 8563"/>
                  <a:gd name="T51" fmla="*/ 3239 h 4570"/>
                  <a:gd name="T52" fmla="*/ 6976 w 8563"/>
                  <a:gd name="T53" fmla="*/ 2921 h 4570"/>
                  <a:gd name="T54" fmla="*/ 7904 w 8563"/>
                  <a:gd name="T55" fmla="*/ 2802 h 4570"/>
                  <a:gd name="T56" fmla="*/ 8055 w 8563"/>
                  <a:gd name="T57" fmla="*/ 2677 h 4570"/>
                  <a:gd name="T58" fmla="*/ 8563 w 8563"/>
                  <a:gd name="T59" fmla="*/ 2464 h 4570"/>
                  <a:gd name="T60" fmla="*/ 8051 w 8563"/>
                  <a:gd name="T61" fmla="*/ 0 h 4570"/>
                  <a:gd name="T62" fmla="*/ 7925 w 8563"/>
                  <a:gd name="T63" fmla="*/ 318 h 4570"/>
                  <a:gd name="T64" fmla="*/ 6986 w 8563"/>
                  <a:gd name="T65" fmla="*/ 474 h 4570"/>
                  <a:gd name="T66" fmla="*/ 6970 w 8563"/>
                  <a:gd name="T67" fmla="*/ 638 h 4570"/>
                  <a:gd name="T68" fmla="*/ 6921 w 8563"/>
                  <a:gd name="T69" fmla="*/ 1124 h 4570"/>
                  <a:gd name="T70" fmla="*/ 5883 w 8563"/>
                  <a:gd name="T71" fmla="*/ 1291 h 4570"/>
                  <a:gd name="T72" fmla="*/ 4822 w 8563"/>
                  <a:gd name="T73" fmla="*/ 1458 h 4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63" h="4570">
                    <a:moveTo>
                      <a:pt x="4822" y="1458"/>
                    </a:moveTo>
                    <a:lnTo>
                      <a:pt x="4822" y="1621"/>
                    </a:lnTo>
                    <a:lnTo>
                      <a:pt x="4801" y="1621"/>
                    </a:lnTo>
                    <a:lnTo>
                      <a:pt x="4801" y="1793"/>
                    </a:lnTo>
                    <a:lnTo>
                      <a:pt x="3787" y="1793"/>
                    </a:lnTo>
                    <a:lnTo>
                      <a:pt x="3787" y="1957"/>
                    </a:lnTo>
                    <a:lnTo>
                      <a:pt x="3711" y="1957"/>
                    </a:lnTo>
                    <a:lnTo>
                      <a:pt x="3711" y="2128"/>
                    </a:lnTo>
                    <a:lnTo>
                      <a:pt x="3625" y="2128"/>
                    </a:lnTo>
                    <a:lnTo>
                      <a:pt x="3625" y="2301"/>
                    </a:lnTo>
                    <a:lnTo>
                      <a:pt x="3120" y="2301"/>
                    </a:lnTo>
                    <a:lnTo>
                      <a:pt x="3120" y="2475"/>
                    </a:lnTo>
                    <a:lnTo>
                      <a:pt x="2990" y="2475"/>
                    </a:lnTo>
                    <a:lnTo>
                      <a:pt x="2990" y="2647"/>
                    </a:lnTo>
                    <a:lnTo>
                      <a:pt x="2263" y="2647"/>
                    </a:lnTo>
                    <a:lnTo>
                      <a:pt x="2263" y="3185"/>
                    </a:lnTo>
                    <a:lnTo>
                      <a:pt x="2199" y="3185"/>
                    </a:lnTo>
                    <a:lnTo>
                      <a:pt x="2199" y="3366"/>
                    </a:lnTo>
                    <a:lnTo>
                      <a:pt x="1518" y="3366"/>
                    </a:lnTo>
                    <a:lnTo>
                      <a:pt x="1518" y="3540"/>
                    </a:lnTo>
                    <a:lnTo>
                      <a:pt x="907" y="3540"/>
                    </a:lnTo>
                    <a:lnTo>
                      <a:pt x="907" y="3660"/>
                    </a:lnTo>
                    <a:lnTo>
                      <a:pt x="0" y="3660"/>
                    </a:lnTo>
                    <a:lnTo>
                      <a:pt x="0" y="4570"/>
                    </a:lnTo>
                    <a:lnTo>
                      <a:pt x="885" y="4570"/>
                    </a:lnTo>
                    <a:lnTo>
                      <a:pt x="885" y="4523"/>
                    </a:lnTo>
                    <a:lnTo>
                      <a:pt x="1487" y="4523"/>
                    </a:lnTo>
                    <a:lnTo>
                      <a:pt x="1487" y="4462"/>
                    </a:lnTo>
                    <a:lnTo>
                      <a:pt x="2180" y="4462"/>
                    </a:lnTo>
                    <a:lnTo>
                      <a:pt x="2180" y="4394"/>
                    </a:lnTo>
                    <a:lnTo>
                      <a:pt x="2183" y="4388"/>
                    </a:lnTo>
                    <a:lnTo>
                      <a:pt x="2250" y="4388"/>
                    </a:lnTo>
                    <a:lnTo>
                      <a:pt x="2250" y="4133"/>
                    </a:lnTo>
                    <a:lnTo>
                      <a:pt x="2969" y="4133"/>
                    </a:lnTo>
                    <a:lnTo>
                      <a:pt x="2969" y="4040"/>
                    </a:lnTo>
                    <a:lnTo>
                      <a:pt x="3103" y="4040"/>
                    </a:lnTo>
                    <a:lnTo>
                      <a:pt x="3103" y="3954"/>
                    </a:lnTo>
                    <a:lnTo>
                      <a:pt x="3598" y="3954"/>
                    </a:lnTo>
                    <a:lnTo>
                      <a:pt x="3598" y="3847"/>
                    </a:lnTo>
                    <a:lnTo>
                      <a:pt x="3693" y="3847"/>
                    </a:lnTo>
                    <a:lnTo>
                      <a:pt x="3693" y="3761"/>
                    </a:lnTo>
                    <a:lnTo>
                      <a:pt x="3771" y="3761"/>
                    </a:lnTo>
                    <a:lnTo>
                      <a:pt x="3771" y="3650"/>
                    </a:lnTo>
                    <a:lnTo>
                      <a:pt x="4780" y="3650"/>
                    </a:lnTo>
                    <a:lnTo>
                      <a:pt x="4780" y="3545"/>
                    </a:lnTo>
                    <a:lnTo>
                      <a:pt x="4801" y="3545"/>
                    </a:lnTo>
                    <a:lnTo>
                      <a:pt x="4801" y="3448"/>
                    </a:lnTo>
                    <a:lnTo>
                      <a:pt x="5870" y="3448"/>
                    </a:lnTo>
                    <a:lnTo>
                      <a:pt x="5870" y="3348"/>
                    </a:lnTo>
                    <a:lnTo>
                      <a:pt x="6904" y="3348"/>
                    </a:lnTo>
                    <a:lnTo>
                      <a:pt x="6904" y="3239"/>
                    </a:lnTo>
                    <a:lnTo>
                      <a:pt x="6953" y="3239"/>
                    </a:lnTo>
                    <a:lnTo>
                      <a:pt x="6953" y="2921"/>
                    </a:lnTo>
                    <a:lnTo>
                      <a:pt x="6976" y="2921"/>
                    </a:lnTo>
                    <a:lnTo>
                      <a:pt x="6976" y="2802"/>
                    </a:lnTo>
                    <a:lnTo>
                      <a:pt x="7904" y="2802"/>
                    </a:lnTo>
                    <a:lnTo>
                      <a:pt x="7904" y="2677"/>
                    </a:lnTo>
                    <a:lnTo>
                      <a:pt x="8055" y="2677"/>
                    </a:lnTo>
                    <a:lnTo>
                      <a:pt x="8055" y="2464"/>
                    </a:lnTo>
                    <a:lnTo>
                      <a:pt x="8563" y="2464"/>
                    </a:lnTo>
                    <a:lnTo>
                      <a:pt x="8563" y="0"/>
                    </a:lnTo>
                    <a:lnTo>
                      <a:pt x="8051" y="0"/>
                    </a:lnTo>
                    <a:lnTo>
                      <a:pt x="8051" y="318"/>
                    </a:lnTo>
                    <a:lnTo>
                      <a:pt x="7925" y="318"/>
                    </a:lnTo>
                    <a:lnTo>
                      <a:pt x="7925" y="474"/>
                    </a:lnTo>
                    <a:lnTo>
                      <a:pt x="6986" y="474"/>
                    </a:lnTo>
                    <a:lnTo>
                      <a:pt x="6986" y="638"/>
                    </a:lnTo>
                    <a:lnTo>
                      <a:pt x="6970" y="638"/>
                    </a:lnTo>
                    <a:lnTo>
                      <a:pt x="6970" y="1124"/>
                    </a:lnTo>
                    <a:lnTo>
                      <a:pt x="6921" y="1124"/>
                    </a:lnTo>
                    <a:lnTo>
                      <a:pt x="6921" y="1291"/>
                    </a:lnTo>
                    <a:lnTo>
                      <a:pt x="5883" y="1291"/>
                    </a:lnTo>
                    <a:lnTo>
                      <a:pt x="5883" y="1458"/>
                    </a:lnTo>
                    <a:lnTo>
                      <a:pt x="4822" y="1458"/>
                    </a:lnTo>
                    <a:close/>
                  </a:path>
                </a:pathLst>
              </a:custGeom>
              <a:solidFill>
                <a:srgbClr val="0099CC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8D79EA7B-EAB6-4144-8592-660BBA743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52113" y="2756568"/>
                <a:ext cx="288925" cy="0"/>
              </a:xfrm>
              <a:prstGeom prst="line">
                <a:avLst/>
              </a:prstGeom>
              <a:noFill/>
              <a:ln w="317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Line 31">
                <a:extLst>
                  <a:ext uri="{FF2B5EF4-FFF2-40B4-BE49-F238E27FC236}">
                    <a16:creationId xmlns:a16="http://schemas.microsoft.com/office/drawing/2014/main" id="{213A1B67-C603-A007-4F36-269993D11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52113" y="2988677"/>
                <a:ext cx="288925" cy="0"/>
              </a:xfrm>
              <a:prstGeom prst="line">
                <a:avLst/>
              </a:prstGeom>
              <a:noFill/>
              <a:ln w="317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2BA8B4D7-4631-672C-DA25-D48420DC8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5763" y="3648075"/>
                <a:ext cx="4859338" cy="1663700"/>
              </a:xfrm>
              <a:custGeom>
                <a:avLst/>
                <a:gdLst>
                  <a:gd name="T0" fmla="*/ 9182 w 9182"/>
                  <a:gd name="T1" fmla="*/ 0 h 3143"/>
                  <a:gd name="T2" fmla="*/ 8681 w 9182"/>
                  <a:gd name="T3" fmla="*/ 0 h 3143"/>
                  <a:gd name="T4" fmla="*/ 8681 w 9182"/>
                  <a:gd name="T5" fmla="*/ 279 h 3143"/>
                  <a:gd name="T6" fmla="*/ 8551 w 9182"/>
                  <a:gd name="T7" fmla="*/ 279 h 3143"/>
                  <a:gd name="T8" fmla="*/ 8551 w 9182"/>
                  <a:gd name="T9" fmla="*/ 410 h 3143"/>
                  <a:gd name="T10" fmla="*/ 7610 w 9182"/>
                  <a:gd name="T11" fmla="*/ 410 h 3143"/>
                  <a:gd name="T12" fmla="*/ 7610 w 9182"/>
                  <a:gd name="T13" fmla="*/ 536 h 3143"/>
                  <a:gd name="T14" fmla="*/ 7592 w 9182"/>
                  <a:gd name="T15" fmla="*/ 536 h 3143"/>
                  <a:gd name="T16" fmla="*/ 7592 w 9182"/>
                  <a:gd name="T17" fmla="*/ 952 h 3143"/>
                  <a:gd name="T18" fmla="*/ 7531 w 9182"/>
                  <a:gd name="T19" fmla="*/ 952 h 3143"/>
                  <a:gd name="T20" fmla="*/ 7531 w 9182"/>
                  <a:gd name="T21" fmla="*/ 1097 h 3143"/>
                  <a:gd name="T22" fmla="*/ 6497 w 9182"/>
                  <a:gd name="T23" fmla="*/ 1097 h 3143"/>
                  <a:gd name="T24" fmla="*/ 6497 w 9182"/>
                  <a:gd name="T25" fmla="*/ 1238 h 3143"/>
                  <a:gd name="T26" fmla="*/ 5449 w 9182"/>
                  <a:gd name="T27" fmla="*/ 1238 h 3143"/>
                  <a:gd name="T28" fmla="*/ 5449 w 9182"/>
                  <a:gd name="T29" fmla="*/ 1368 h 3143"/>
                  <a:gd name="T30" fmla="*/ 5419 w 9182"/>
                  <a:gd name="T31" fmla="*/ 1368 h 3143"/>
                  <a:gd name="T32" fmla="*/ 5419 w 9182"/>
                  <a:gd name="T33" fmla="*/ 1513 h 3143"/>
                  <a:gd name="T34" fmla="*/ 4405 w 9182"/>
                  <a:gd name="T35" fmla="*/ 1513 h 3143"/>
                  <a:gd name="T36" fmla="*/ 4405 w 9182"/>
                  <a:gd name="T37" fmla="*/ 1643 h 3143"/>
                  <a:gd name="T38" fmla="*/ 4329 w 9182"/>
                  <a:gd name="T39" fmla="*/ 1643 h 3143"/>
                  <a:gd name="T40" fmla="*/ 4329 w 9182"/>
                  <a:gd name="T41" fmla="*/ 1784 h 3143"/>
                  <a:gd name="T42" fmla="*/ 4240 w 9182"/>
                  <a:gd name="T43" fmla="*/ 1784 h 3143"/>
                  <a:gd name="T44" fmla="*/ 4240 w 9182"/>
                  <a:gd name="T45" fmla="*/ 1919 h 3143"/>
                  <a:gd name="T46" fmla="*/ 3732 w 9182"/>
                  <a:gd name="T47" fmla="*/ 1919 h 3143"/>
                  <a:gd name="T48" fmla="*/ 3732 w 9182"/>
                  <a:gd name="T49" fmla="*/ 2050 h 3143"/>
                  <a:gd name="T50" fmla="*/ 3607 w 9182"/>
                  <a:gd name="T51" fmla="*/ 2050 h 3143"/>
                  <a:gd name="T52" fmla="*/ 3607 w 9182"/>
                  <a:gd name="T53" fmla="*/ 2191 h 3143"/>
                  <a:gd name="T54" fmla="*/ 2884 w 9182"/>
                  <a:gd name="T55" fmla="*/ 2191 h 3143"/>
                  <a:gd name="T56" fmla="*/ 2884 w 9182"/>
                  <a:gd name="T57" fmla="*/ 2591 h 3143"/>
                  <a:gd name="T58" fmla="*/ 2820 w 9182"/>
                  <a:gd name="T59" fmla="*/ 2591 h 3143"/>
                  <a:gd name="T60" fmla="*/ 2820 w 9182"/>
                  <a:gd name="T61" fmla="*/ 2732 h 3143"/>
                  <a:gd name="T62" fmla="*/ 2132 w 9182"/>
                  <a:gd name="T63" fmla="*/ 2732 h 3143"/>
                  <a:gd name="T64" fmla="*/ 2132 w 9182"/>
                  <a:gd name="T65" fmla="*/ 2872 h 3143"/>
                  <a:gd name="T66" fmla="*/ 1525 w 9182"/>
                  <a:gd name="T67" fmla="*/ 2872 h 3143"/>
                  <a:gd name="T68" fmla="*/ 1525 w 9182"/>
                  <a:gd name="T69" fmla="*/ 3003 h 3143"/>
                  <a:gd name="T70" fmla="*/ 622 w 9182"/>
                  <a:gd name="T71" fmla="*/ 3003 h 3143"/>
                  <a:gd name="T72" fmla="*/ 622 w 9182"/>
                  <a:gd name="T73" fmla="*/ 3143 h 3143"/>
                  <a:gd name="T74" fmla="*/ 0 w 9182"/>
                  <a:gd name="T75" fmla="*/ 3143 h 3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82" h="3143">
                    <a:moveTo>
                      <a:pt x="9182" y="0"/>
                    </a:moveTo>
                    <a:lnTo>
                      <a:pt x="8681" y="0"/>
                    </a:lnTo>
                    <a:lnTo>
                      <a:pt x="8681" y="279"/>
                    </a:lnTo>
                    <a:lnTo>
                      <a:pt x="8551" y="279"/>
                    </a:lnTo>
                    <a:lnTo>
                      <a:pt x="8551" y="410"/>
                    </a:lnTo>
                    <a:lnTo>
                      <a:pt x="7610" y="410"/>
                    </a:lnTo>
                    <a:lnTo>
                      <a:pt x="7610" y="536"/>
                    </a:lnTo>
                    <a:lnTo>
                      <a:pt x="7592" y="536"/>
                    </a:lnTo>
                    <a:lnTo>
                      <a:pt x="7592" y="952"/>
                    </a:lnTo>
                    <a:lnTo>
                      <a:pt x="7531" y="952"/>
                    </a:lnTo>
                    <a:lnTo>
                      <a:pt x="7531" y="1097"/>
                    </a:lnTo>
                    <a:lnTo>
                      <a:pt x="6497" y="1097"/>
                    </a:lnTo>
                    <a:lnTo>
                      <a:pt x="6497" y="1238"/>
                    </a:lnTo>
                    <a:lnTo>
                      <a:pt x="5449" y="1238"/>
                    </a:lnTo>
                    <a:lnTo>
                      <a:pt x="5449" y="1368"/>
                    </a:lnTo>
                    <a:lnTo>
                      <a:pt x="5419" y="1368"/>
                    </a:lnTo>
                    <a:lnTo>
                      <a:pt x="5419" y="1513"/>
                    </a:lnTo>
                    <a:lnTo>
                      <a:pt x="4405" y="1513"/>
                    </a:lnTo>
                    <a:lnTo>
                      <a:pt x="4405" y="1643"/>
                    </a:lnTo>
                    <a:lnTo>
                      <a:pt x="4329" y="1643"/>
                    </a:lnTo>
                    <a:lnTo>
                      <a:pt x="4329" y="1784"/>
                    </a:lnTo>
                    <a:lnTo>
                      <a:pt x="4240" y="1784"/>
                    </a:lnTo>
                    <a:lnTo>
                      <a:pt x="4240" y="1919"/>
                    </a:lnTo>
                    <a:lnTo>
                      <a:pt x="3732" y="1919"/>
                    </a:lnTo>
                    <a:lnTo>
                      <a:pt x="3732" y="2050"/>
                    </a:lnTo>
                    <a:lnTo>
                      <a:pt x="3607" y="2050"/>
                    </a:lnTo>
                    <a:lnTo>
                      <a:pt x="3607" y="2191"/>
                    </a:lnTo>
                    <a:lnTo>
                      <a:pt x="2884" y="2191"/>
                    </a:lnTo>
                    <a:lnTo>
                      <a:pt x="2884" y="2591"/>
                    </a:lnTo>
                    <a:lnTo>
                      <a:pt x="2820" y="2591"/>
                    </a:lnTo>
                    <a:lnTo>
                      <a:pt x="2820" y="2732"/>
                    </a:lnTo>
                    <a:lnTo>
                      <a:pt x="2132" y="2732"/>
                    </a:lnTo>
                    <a:lnTo>
                      <a:pt x="2132" y="2872"/>
                    </a:lnTo>
                    <a:lnTo>
                      <a:pt x="1525" y="2872"/>
                    </a:lnTo>
                    <a:lnTo>
                      <a:pt x="1525" y="3003"/>
                    </a:lnTo>
                    <a:lnTo>
                      <a:pt x="622" y="3003"/>
                    </a:lnTo>
                    <a:lnTo>
                      <a:pt x="622" y="3143"/>
                    </a:lnTo>
                    <a:lnTo>
                      <a:pt x="0" y="3143"/>
                    </a:lnTo>
                  </a:path>
                </a:pathLst>
              </a:custGeom>
              <a:noFill/>
              <a:ln w="317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EDCC50A7-3463-B32A-B8DF-CF9E61620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1463" y="3854450"/>
                <a:ext cx="3717925" cy="1443038"/>
              </a:xfrm>
              <a:custGeom>
                <a:avLst/>
                <a:gdLst>
                  <a:gd name="T0" fmla="*/ 6549 w 7026"/>
                  <a:gd name="T1" fmla="*/ 210 h 2727"/>
                  <a:gd name="T2" fmla="*/ 6509 w 7026"/>
                  <a:gd name="T3" fmla="*/ 210 h 2727"/>
                  <a:gd name="T4" fmla="*/ 6509 w 7026"/>
                  <a:gd name="T5" fmla="*/ 732 h 2727"/>
                  <a:gd name="T6" fmla="*/ 4310 w 7026"/>
                  <a:gd name="T7" fmla="*/ 732 h 2727"/>
                  <a:gd name="T8" fmla="*/ 4310 w 7026"/>
                  <a:gd name="T9" fmla="*/ 917 h 2727"/>
                  <a:gd name="T10" fmla="*/ 3226 w 7026"/>
                  <a:gd name="T11" fmla="*/ 917 h 2727"/>
                  <a:gd name="T12" fmla="*/ 3226 w 7026"/>
                  <a:gd name="T13" fmla="*/ 1113 h 2727"/>
                  <a:gd name="T14" fmla="*/ 2163 w 7026"/>
                  <a:gd name="T15" fmla="*/ 1113 h 2727"/>
                  <a:gd name="T16" fmla="*/ 2163 w 7026"/>
                  <a:gd name="T17" fmla="*/ 1780 h 2727"/>
                  <a:gd name="T18" fmla="*/ 0 w 7026"/>
                  <a:gd name="T19" fmla="*/ 1790 h 2727"/>
                  <a:gd name="T20" fmla="*/ 0 w 7026"/>
                  <a:gd name="T21" fmla="*/ 2727 h 2727"/>
                  <a:gd name="T22" fmla="*/ 2133 w 7026"/>
                  <a:gd name="T23" fmla="*/ 2727 h 2727"/>
                  <a:gd name="T24" fmla="*/ 2133 w 7026"/>
                  <a:gd name="T25" fmla="*/ 2452 h 2727"/>
                  <a:gd name="T26" fmla="*/ 3217 w 7026"/>
                  <a:gd name="T27" fmla="*/ 2452 h 2727"/>
                  <a:gd name="T28" fmla="*/ 3217 w 7026"/>
                  <a:gd name="T29" fmla="*/ 2366 h 2727"/>
                  <a:gd name="T30" fmla="*/ 4291 w 7026"/>
                  <a:gd name="T31" fmla="*/ 2366 h 2727"/>
                  <a:gd name="T32" fmla="*/ 4291 w 7026"/>
                  <a:gd name="T33" fmla="*/ 2266 h 2727"/>
                  <a:gd name="T34" fmla="*/ 6489 w 7026"/>
                  <a:gd name="T35" fmla="*/ 2266 h 2727"/>
                  <a:gd name="T36" fmla="*/ 6489 w 7026"/>
                  <a:gd name="T37" fmla="*/ 1980 h 2727"/>
                  <a:gd name="T38" fmla="*/ 6539 w 7026"/>
                  <a:gd name="T39" fmla="*/ 1980 h 2727"/>
                  <a:gd name="T40" fmla="*/ 6539 w 7026"/>
                  <a:gd name="T41" fmla="*/ 1880 h 2727"/>
                  <a:gd name="T42" fmla="*/ 7026 w 7026"/>
                  <a:gd name="T43" fmla="*/ 1880 h 2727"/>
                  <a:gd name="T44" fmla="*/ 7026 w 7026"/>
                  <a:gd name="T45" fmla="*/ 0 h 2727"/>
                  <a:gd name="T46" fmla="*/ 6549 w 7026"/>
                  <a:gd name="T47" fmla="*/ 0 h 2727"/>
                  <a:gd name="T48" fmla="*/ 6549 w 7026"/>
                  <a:gd name="T49" fmla="*/ 210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6" h="2727">
                    <a:moveTo>
                      <a:pt x="6549" y="210"/>
                    </a:moveTo>
                    <a:lnTo>
                      <a:pt x="6509" y="210"/>
                    </a:lnTo>
                    <a:lnTo>
                      <a:pt x="6509" y="732"/>
                    </a:lnTo>
                    <a:lnTo>
                      <a:pt x="4310" y="732"/>
                    </a:lnTo>
                    <a:lnTo>
                      <a:pt x="4310" y="917"/>
                    </a:lnTo>
                    <a:lnTo>
                      <a:pt x="3226" y="917"/>
                    </a:lnTo>
                    <a:lnTo>
                      <a:pt x="3226" y="1113"/>
                    </a:lnTo>
                    <a:lnTo>
                      <a:pt x="2163" y="1113"/>
                    </a:lnTo>
                    <a:lnTo>
                      <a:pt x="2163" y="1780"/>
                    </a:lnTo>
                    <a:lnTo>
                      <a:pt x="0" y="1790"/>
                    </a:lnTo>
                    <a:lnTo>
                      <a:pt x="0" y="2727"/>
                    </a:lnTo>
                    <a:lnTo>
                      <a:pt x="2133" y="2727"/>
                    </a:lnTo>
                    <a:lnTo>
                      <a:pt x="2133" y="2452"/>
                    </a:lnTo>
                    <a:lnTo>
                      <a:pt x="3217" y="2452"/>
                    </a:lnTo>
                    <a:lnTo>
                      <a:pt x="3217" y="2366"/>
                    </a:lnTo>
                    <a:lnTo>
                      <a:pt x="4291" y="2366"/>
                    </a:lnTo>
                    <a:lnTo>
                      <a:pt x="4291" y="2266"/>
                    </a:lnTo>
                    <a:lnTo>
                      <a:pt x="6489" y="2266"/>
                    </a:lnTo>
                    <a:lnTo>
                      <a:pt x="6489" y="1980"/>
                    </a:lnTo>
                    <a:lnTo>
                      <a:pt x="6539" y="1980"/>
                    </a:lnTo>
                    <a:lnTo>
                      <a:pt x="6539" y="1880"/>
                    </a:lnTo>
                    <a:lnTo>
                      <a:pt x="7026" y="1880"/>
                    </a:lnTo>
                    <a:lnTo>
                      <a:pt x="7026" y="0"/>
                    </a:lnTo>
                    <a:lnTo>
                      <a:pt x="6549" y="0"/>
                    </a:lnTo>
                    <a:lnTo>
                      <a:pt x="6549" y="210"/>
                    </a:lnTo>
                    <a:close/>
                  </a:path>
                </a:pathLst>
              </a:custGeom>
              <a:solidFill>
                <a:srgbClr val="CC000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:a16="http://schemas.microsoft.com/office/drawing/2014/main" id="{4761541C-9CD3-667F-3618-A15C01216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5763" y="4487863"/>
                <a:ext cx="4859338" cy="823913"/>
              </a:xfrm>
              <a:custGeom>
                <a:avLst/>
                <a:gdLst>
                  <a:gd name="T0" fmla="*/ 9182 w 9182"/>
                  <a:gd name="T1" fmla="*/ 0 h 1557"/>
                  <a:gd name="T2" fmla="*/ 8739 w 9182"/>
                  <a:gd name="T3" fmla="*/ 0 h 1557"/>
                  <a:gd name="T4" fmla="*/ 8739 w 9182"/>
                  <a:gd name="T5" fmla="*/ 150 h 1557"/>
                  <a:gd name="T6" fmla="*/ 8674 w 9182"/>
                  <a:gd name="T7" fmla="*/ 150 h 1557"/>
                  <a:gd name="T8" fmla="*/ 8674 w 9182"/>
                  <a:gd name="T9" fmla="*/ 577 h 1557"/>
                  <a:gd name="T10" fmla="*/ 6480 w 9182"/>
                  <a:gd name="T11" fmla="*/ 577 h 1557"/>
                  <a:gd name="T12" fmla="*/ 6480 w 9182"/>
                  <a:gd name="T13" fmla="*/ 712 h 1557"/>
                  <a:gd name="T14" fmla="*/ 5407 w 9182"/>
                  <a:gd name="T15" fmla="*/ 712 h 1557"/>
                  <a:gd name="T16" fmla="*/ 5407 w 9182"/>
                  <a:gd name="T17" fmla="*/ 850 h 1557"/>
                  <a:gd name="T18" fmla="*/ 4339 w 9182"/>
                  <a:gd name="T19" fmla="*/ 850 h 1557"/>
                  <a:gd name="T20" fmla="*/ 4339 w 9182"/>
                  <a:gd name="T21" fmla="*/ 1419 h 1557"/>
                  <a:gd name="T22" fmla="*/ 2171 w 9182"/>
                  <a:gd name="T23" fmla="*/ 1419 h 1557"/>
                  <a:gd name="T24" fmla="*/ 2171 w 9182"/>
                  <a:gd name="T25" fmla="*/ 1557 h 1557"/>
                  <a:gd name="T26" fmla="*/ 0 w 9182"/>
                  <a:gd name="T27" fmla="*/ 1557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82" h="1557">
                    <a:moveTo>
                      <a:pt x="9182" y="0"/>
                    </a:moveTo>
                    <a:lnTo>
                      <a:pt x="8739" y="0"/>
                    </a:lnTo>
                    <a:lnTo>
                      <a:pt x="8739" y="150"/>
                    </a:lnTo>
                    <a:lnTo>
                      <a:pt x="8674" y="150"/>
                    </a:lnTo>
                    <a:lnTo>
                      <a:pt x="8674" y="577"/>
                    </a:lnTo>
                    <a:lnTo>
                      <a:pt x="6480" y="577"/>
                    </a:lnTo>
                    <a:lnTo>
                      <a:pt x="6480" y="712"/>
                    </a:lnTo>
                    <a:lnTo>
                      <a:pt x="5407" y="712"/>
                    </a:lnTo>
                    <a:lnTo>
                      <a:pt x="5407" y="850"/>
                    </a:lnTo>
                    <a:lnTo>
                      <a:pt x="4339" y="850"/>
                    </a:lnTo>
                    <a:lnTo>
                      <a:pt x="4339" y="1419"/>
                    </a:lnTo>
                    <a:lnTo>
                      <a:pt x="2171" y="1419"/>
                    </a:lnTo>
                    <a:lnTo>
                      <a:pt x="2171" y="1557"/>
                    </a:lnTo>
                    <a:lnTo>
                      <a:pt x="0" y="1557"/>
                    </a:lnTo>
                  </a:path>
                </a:pathLst>
              </a:custGeom>
              <a:noFill/>
              <a:ln w="3175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D09D9D5-B903-0EBB-7E95-2C4C2D47CEB6}"/>
                </a:ext>
              </a:extLst>
            </p:cNvPr>
            <p:cNvSpPr txBox="1"/>
            <p:nvPr/>
          </p:nvSpPr>
          <p:spPr>
            <a:xfrm>
              <a:off x="304992" y="2240883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0.16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5C76B32-9628-15AE-8B02-073CC2E0DBC7}"/>
                </a:ext>
              </a:extLst>
            </p:cNvPr>
            <p:cNvSpPr txBox="1"/>
            <p:nvPr/>
          </p:nvSpPr>
          <p:spPr>
            <a:xfrm>
              <a:off x="304992" y="2601244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0.14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DF740E4-1FBB-7A38-06D4-362A07945D90}"/>
                </a:ext>
              </a:extLst>
            </p:cNvPr>
            <p:cNvSpPr txBox="1"/>
            <p:nvPr/>
          </p:nvSpPr>
          <p:spPr>
            <a:xfrm>
              <a:off x="304992" y="2943758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0.12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D196FD8-6736-6439-2C5B-432CF83CAE26}"/>
                </a:ext>
              </a:extLst>
            </p:cNvPr>
            <p:cNvSpPr txBox="1"/>
            <p:nvPr/>
          </p:nvSpPr>
          <p:spPr>
            <a:xfrm>
              <a:off x="304992" y="3278719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0.10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D15849D-4EDF-4A37-D65D-5C020EF55BA6}"/>
                </a:ext>
              </a:extLst>
            </p:cNvPr>
            <p:cNvSpPr txBox="1"/>
            <p:nvPr/>
          </p:nvSpPr>
          <p:spPr>
            <a:xfrm>
              <a:off x="304992" y="3620030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0.08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10398C9-D461-9F96-7FD5-13A99637DBD9}"/>
                </a:ext>
              </a:extLst>
            </p:cNvPr>
            <p:cNvSpPr txBox="1"/>
            <p:nvPr/>
          </p:nvSpPr>
          <p:spPr>
            <a:xfrm>
              <a:off x="304992" y="3954991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0.06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FDFE216-1308-5AAE-0DEE-3927B4974A32}"/>
                </a:ext>
              </a:extLst>
            </p:cNvPr>
            <p:cNvSpPr txBox="1"/>
            <p:nvPr/>
          </p:nvSpPr>
          <p:spPr>
            <a:xfrm>
              <a:off x="304992" y="4297505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0.04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D2F8564F-CEFE-33FE-D75E-97BA3020CEF3}"/>
                </a:ext>
              </a:extLst>
            </p:cNvPr>
            <p:cNvSpPr txBox="1"/>
            <p:nvPr/>
          </p:nvSpPr>
          <p:spPr>
            <a:xfrm>
              <a:off x="304992" y="4626116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0.02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1D8BFBE9-6768-B905-D8C5-B8A170F5AB08}"/>
                </a:ext>
              </a:extLst>
            </p:cNvPr>
            <p:cNvSpPr txBox="1"/>
            <p:nvPr/>
          </p:nvSpPr>
          <p:spPr>
            <a:xfrm>
              <a:off x="304992" y="4972197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0.00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AE7B0C5E-A9B3-F555-C414-4F9636401CAD}"/>
                </a:ext>
              </a:extLst>
            </p:cNvPr>
            <p:cNvSpPr txBox="1"/>
            <p:nvPr/>
          </p:nvSpPr>
          <p:spPr>
            <a:xfrm>
              <a:off x="1843501" y="5518854"/>
              <a:ext cx="2718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Time since </a:t>
              </a:r>
              <a:r>
                <a:rPr lang="en-US" sz="1400" b="1" noProof="0" dirty="0" err="1">
                  <a:solidFill>
                    <a:srgbClr val="000066"/>
                  </a:solidFill>
                </a:rPr>
                <a:t>randomisation</a:t>
              </a:r>
              <a:r>
                <a:rPr lang="en-US" sz="1400" b="1" noProof="0" dirty="0">
                  <a:solidFill>
                    <a:srgbClr val="000066"/>
                  </a:solidFill>
                </a:rPr>
                <a:t> (weeks)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E4ABF0A-B67A-6CA6-D5C6-258CB450DA98}"/>
                </a:ext>
              </a:extLst>
            </p:cNvPr>
            <p:cNvSpPr txBox="1"/>
            <p:nvPr/>
          </p:nvSpPr>
          <p:spPr>
            <a:xfrm>
              <a:off x="762719" y="5221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74808A6-4B8B-DF02-9604-B507ACAE942C}"/>
                </a:ext>
              </a:extLst>
            </p:cNvPr>
            <p:cNvSpPr txBox="1"/>
            <p:nvPr/>
          </p:nvSpPr>
          <p:spPr>
            <a:xfrm>
              <a:off x="1140544" y="5221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F082008E-8130-1DB0-9D85-379937F88622}"/>
                </a:ext>
              </a:extLst>
            </p:cNvPr>
            <p:cNvSpPr txBox="1"/>
            <p:nvPr/>
          </p:nvSpPr>
          <p:spPr>
            <a:xfrm>
              <a:off x="1476093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A0989D9-B34E-8023-52A4-D58ACA5DFEF5}"/>
                </a:ext>
              </a:extLst>
            </p:cNvPr>
            <p:cNvSpPr txBox="1"/>
            <p:nvPr/>
          </p:nvSpPr>
          <p:spPr>
            <a:xfrm>
              <a:off x="1853918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B4C372C-3699-C5D5-7D35-FF0A7D7C9FE3}"/>
                </a:ext>
              </a:extLst>
            </p:cNvPr>
            <p:cNvSpPr txBox="1"/>
            <p:nvPr/>
          </p:nvSpPr>
          <p:spPr>
            <a:xfrm>
              <a:off x="2250093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32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22A48CD-2143-71B6-F706-F44E29535C59}"/>
                </a:ext>
              </a:extLst>
            </p:cNvPr>
            <p:cNvSpPr txBox="1"/>
            <p:nvPr/>
          </p:nvSpPr>
          <p:spPr>
            <a:xfrm>
              <a:off x="2627918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4998D14-FDAB-801A-5B81-1CFFABA61DDF}"/>
                </a:ext>
              </a:extLst>
            </p:cNvPr>
            <p:cNvSpPr txBox="1"/>
            <p:nvPr/>
          </p:nvSpPr>
          <p:spPr>
            <a:xfrm>
              <a:off x="3009152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3878708-C0E6-D67C-7A56-B3E41450A8E7}"/>
                </a:ext>
              </a:extLst>
            </p:cNvPr>
            <p:cNvSpPr txBox="1"/>
            <p:nvPr/>
          </p:nvSpPr>
          <p:spPr>
            <a:xfrm>
              <a:off x="3574091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60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64A2CDA5-3573-A4D9-1457-8E9A5368F389}"/>
                </a:ext>
              </a:extLst>
            </p:cNvPr>
            <p:cNvSpPr txBox="1"/>
            <p:nvPr/>
          </p:nvSpPr>
          <p:spPr>
            <a:xfrm>
              <a:off x="4165084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72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0D70725-D3B7-6B11-F4D4-3D1D86BAE6D2}"/>
                </a:ext>
              </a:extLst>
            </p:cNvPr>
            <p:cNvSpPr txBox="1"/>
            <p:nvPr/>
          </p:nvSpPr>
          <p:spPr>
            <a:xfrm>
              <a:off x="4734997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84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C30677C8-90F3-BF8A-7271-DDB17B18AF35}"/>
                </a:ext>
              </a:extLst>
            </p:cNvPr>
            <p:cNvSpPr txBox="1"/>
            <p:nvPr/>
          </p:nvSpPr>
          <p:spPr>
            <a:xfrm>
              <a:off x="5311259" y="522181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96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1DF6B3B-F47B-4670-8998-BCDB685550E9}"/>
                </a:ext>
              </a:extLst>
            </p:cNvPr>
            <p:cNvSpPr txBox="1"/>
            <p:nvPr/>
          </p:nvSpPr>
          <p:spPr>
            <a:xfrm>
              <a:off x="5556086" y="5221816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102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9811B11F-541E-EB55-DEC2-AB7579BF49B7}"/>
                </a:ext>
              </a:extLst>
            </p:cNvPr>
            <p:cNvSpPr txBox="1"/>
            <p:nvPr/>
          </p:nvSpPr>
          <p:spPr>
            <a:xfrm>
              <a:off x="1186489" y="2393989"/>
              <a:ext cx="17168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66"/>
                  </a:solidFill>
                </a:rPr>
                <a:t>Intermittent therapy</a:t>
              </a:r>
              <a:endParaRPr lang="en-US" sz="14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3BBB472-48E2-D9B6-3101-7B5710CCBF18}"/>
                </a:ext>
              </a:extLst>
            </p:cNvPr>
            <p:cNvSpPr txBox="1"/>
            <p:nvPr/>
          </p:nvSpPr>
          <p:spPr>
            <a:xfrm>
              <a:off x="1186489" y="2655741"/>
              <a:ext cx="1651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Continuous therapy</a:t>
              </a:r>
            </a:p>
          </p:txBody>
        </p: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id="{C7BD4258-C176-7236-9D8A-576C13AAF049}"/>
                </a:ext>
              </a:extLst>
            </p:cNvPr>
            <p:cNvSpPr txBox="1"/>
            <p:nvPr/>
          </p:nvSpPr>
          <p:spPr>
            <a:xfrm>
              <a:off x="1293712" y="3272232"/>
              <a:ext cx="2150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0066"/>
                  </a:solidFill>
                </a:rPr>
                <a:t>HR: 2.1 (95%: CI 1.0-4.4) 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32E5DC29-2913-F137-EE64-CF5B4C4E52AC}"/>
              </a:ext>
            </a:extLst>
          </p:cNvPr>
          <p:cNvSpPr txBox="1"/>
          <p:nvPr/>
        </p:nvSpPr>
        <p:spPr>
          <a:xfrm>
            <a:off x="1587913" y="5640284"/>
            <a:ext cx="320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/>
            <a:r>
              <a:rPr lang="en-US" noProof="0" dirty="0">
                <a:solidFill>
                  <a:srgbClr val="000066"/>
                </a:solidFill>
              </a:rPr>
              <a:t>No heterogeneity in treatment effect by site or baseline age</a:t>
            </a:r>
            <a:endParaRPr lang="en-US" b="1" noProof="0" dirty="0">
              <a:solidFill>
                <a:srgbClr val="000066"/>
              </a:solidFill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A8F2848-3B40-F6F2-E1F1-9AD490CC60F1}"/>
              </a:ext>
            </a:extLst>
          </p:cNvPr>
          <p:cNvSpPr txBox="1"/>
          <p:nvPr/>
        </p:nvSpPr>
        <p:spPr>
          <a:xfrm>
            <a:off x="6338263" y="1542149"/>
            <a:ext cx="5665840" cy="1902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000" b="1" noProof="0" dirty="0">
                <a:solidFill>
                  <a:srgbClr val="00B0F0"/>
                </a:solidFill>
                <a:latin typeface="Calibri"/>
              </a:rPr>
              <a:t>Re-suppression post confirmed viral rebound</a:t>
            </a:r>
          </a:p>
          <a:p>
            <a:pPr marL="714375" lvl="1" indent="-257175" defTabSz="342900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Intermittent ART </a:t>
            </a:r>
          </a:p>
          <a:p>
            <a:pPr marL="1200150" lvl="2" indent="-285750" defTabSz="342900">
              <a:spcBef>
                <a:spcPct val="20000"/>
              </a:spcBef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lang="en-US" sz="1600" noProof="0" dirty="0">
                <a:solidFill>
                  <a:srgbClr val="000066"/>
                </a:solidFill>
                <a:latin typeface="Calibri"/>
              </a:rPr>
              <a:t>9 resuppressed after switching to daily TLD</a:t>
            </a:r>
          </a:p>
          <a:p>
            <a:pPr marL="1200150" lvl="2" indent="-285750" defTabSz="342900">
              <a:spcBef>
                <a:spcPct val="20000"/>
              </a:spcBef>
              <a:buClr>
                <a:srgbClr val="FF6600"/>
              </a:buClr>
              <a:buFont typeface="Calibri" panose="020F0502020204030204" pitchFamily="34" charset="0"/>
              <a:buChar char="–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10/14 who did not switch back to daily TLD resuppressed</a:t>
            </a:r>
          </a:p>
          <a:p>
            <a:pPr marL="714375" lvl="1" indent="-257175" defTabSz="342900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/>
            </a:pPr>
            <a:r>
              <a:rPr lang="en-US" noProof="0" dirty="0">
                <a:solidFill>
                  <a:srgbClr val="000066"/>
                </a:solidFill>
                <a:latin typeface="Calibri"/>
              </a:rPr>
              <a:t>Continuous ART: 8/11 resuppressed on daily TLD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9053221F-3DBB-457B-5BAD-F032B662C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27" y="3598452"/>
            <a:ext cx="5665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Emergence of treatment-major mutations at failure</a:t>
            </a: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D51767EC-5585-28F5-FA71-65F001C2D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47073"/>
              </p:ext>
            </p:extLst>
          </p:nvPr>
        </p:nvGraphicFramePr>
        <p:xfrm>
          <a:off x="6442701" y="4028767"/>
          <a:ext cx="5444486" cy="1584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7897">
                  <a:extLst>
                    <a:ext uri="{9D8B030D-6E8A-4147-A177-3AD203B41FA5}">
                      <a16:colId xmlns:a16="http://schemas.microsoft.com/office/drawing/2014/main" val="870512020"/>
                    </a:ext>
                  </a:extLst>
                </a:gridCol>
                <a:gridCol w="2128583">
                  <a:extLst>
                    <a:ext uri="{9D8B030D-6E8A-4147-A177-3AD203B41FA5}">
                      <a16:colId xmlns:a16="http://schemas.microsoft.com/office/drawing/2014/main" val="2762638744"/>
                    </a:ext>
                  </a:extLst>
                </a:gridCol>
                <a:gridCol w="2028006">
                  <a:extLst>
                    <a:ext uri="{9D8B030D-6E8A-4147-A177-3AD203B41FA5}">
                      <a16:colId xmlns:a16="http://schemas.microsoft.com/office/drawing/2014/main" val="252869831"/>
                    </a:ext>
                  </a:extLst>
                </a:gridCol>
              </a:tblGrid>
              <a:tr h="449187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US" sz="1600" noProof="0" dirty="0">
                          <a:effectLst/>
                          <a:latin typeface="+mn-lt"/>
                        </a:rPr>
                      </a:br>
                      <a:endParaRPr lang="en-US" sz="160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INTERMITTENT</a:t>
                      </a:r>
                    </a:p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Genotype in 12/23</a:t>
                      </a:r>
                    </a:p>
                  </a:txBody>
                  <a:tcPr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CONTINUOUS</a:t>
                      </a:r>
                    </a:p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Genotype in 6/11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47186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INSTI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 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021347"/>
                  </a:ext>
                </a:extLst>
              </a:tr>
              <a:tr h="2669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 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03678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NNRTI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549238"/>
                  </a:ext>
                </a:extLst>
              </a:tr>
            </a:tbl>
          </a:graphicData>
        </a:graphic>
      </p:graphicFrame>
      <p:sp>
        <p:nvSpPr>
          <p:cNvPr id="67" name="ZoneTexte 66">
            <a:extLst>
              <a:ext uri="{FF2B5EF4-FFF2-40B4-BE49-F238E27FC236}">
                <a16:creationId xmlns:a16="http://schemas.microsoft.com/office/drawing/2014/main" id="{8A19DD76-4209-955C-0999-393B43AE1591}"/>
              </a:ext>
            </a:extLst>
          </p:cNvPr>
          <p:cNvSpPr txBox="1"/>
          <p:nvPr/>
        </p:nvSpPr>
        <p:spPr>
          <a:xfrm>
            <a:off x="5853739" y="5718812"/>
            <a:ext cx="6130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* 1 patient with NRTI and INSTI mutations (R to 3TC and potential low-level DTG R)</a:t>
            </a:r>
          </a:p>
        </p:txBody>
      </p:sp>
      <p:sp>
        <p:nvSpPr>
          <p:cNvPr id="68" name="Titre 1">
            <a:extLst>
              <a:ext uri="{FF2B5EF4-FFF2-40B4-BE49-F238E27FC236}">
                <a16:creationId xmlns:a16="http://schemas.microsoft.com/office/drawing/2014/main" id="{022A42A3-8324-3621-050E-39BEEBCF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Intermittent ART in adolescents (BREATHER Plus)</a:t>
            </a:r>
          </a:p>
        </p:txBody>
      </p:sp>
    </p:spTree>
    <p:extLst>
      <p:ext uri="{BB962C8B-B14F-4D97-AF65-F5344CB8AC3E}">
        <p14:creationId xmlns:p14="http://schemas.microsoft.com/office/powerpoint/2010/main" val="22227435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303D051-8943-EA74-5CC6-4CDC9AF7CFD7}"/>
              </a:ext>
            </a:extLst>
          </p:cNvPr>
          <p:cNvGrpSpPr/>
          <p:nvPr/>
        </p:nvGrpSpPr>
        <p:grpSpPr>
          <a:xfrm>
            <a:off x="2329019" y="355071"/>
            <a:ext cx="6501658" cy="5790720"/>
            <a:chOff x="2857487" y="194224"/>
            <a:chExt cx="6501658" cy="579072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8CF6CA-FA14-D3A7-3FF3-5573101D34A9}"/>
                </a:ext>
              </a:extLst>
            </p:cNvPr>
            <p:cNvSpPr>
              <a:spLocks/>
            </p:cNvSpPr>
            <p:nvPr/>
          </p:nvSpPr>
          <p:spPr bwMode="auto">
            <a:xfrm rot="7841006">
              <a:off x="3153147" y="3160067"/>
              <a:ext cx="3059985" cy="218935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AB110B-959C-A62D-ECA0-5402B01502F5}"/>
                </a:ext>
              </a:extLst>
            </p:cNvPr>
            <p:cNvSpPr>
              <a:spLocks/>
            </p:cNvSpPr>
            <p:nvPr/>
          </p:nvSpPr>
          <p:spPr bwMode="auto">
            <a:xfrm rot="4543147">
              <a:off x="4781079" y="3563902"/>
              <a:ext cx="2873715" cy="196836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6ABB93D-25F1-021A-63F1-8FC140B03364}"/>
                </a:ext>
              </a:extLst>
            </p:cNvPr>
            <p:cNvSpPr>
              <a:spLocks/>
            </p:cNvSpPr>
            <p:nvPr/>
          </p:nvSpPr>
          <p:spPr bwMode="auto">
            <a:xfrm rot="10166195">
              <a:off x="2857487" y="1522182"/>
              <a:ext cx="3161733" cy="187481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02D8441-8FE8-D272-92A7-27EED195F456}"/>
                </a:ext>
              </a:extLst>
            </p:cNvPr>
            <p:cNvSpPr>
              <a:spLocks/>
            </p:cNvSpPr>
            <p:nvPr/>
          </p:nvSpPr>
          <p:spPr bwMode="auto">
            <a:xfrm rot="16553129">
              <a:off x="4517893" y="645545"/>
              <a:ext cx="3005064" cy="210242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noProof="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CD223DE-51CE-EEFA-EF8A-6ACAA13E8B5A}"/>
                </a:ext>
              </a:extLst>
            </p:cNvPr>
            <p:cNvSpPr>
              <a:spLocks/>
            </p:cNvSpPr>
            <p:nvPr/>
          </p:nvSpPr>
          <p:spPr bwMode="auto">
            <a:xfrm rot="19828539">
              <a:off x="5841295" y="1350138"/>
              <a:ext cx="3450945" cy="179471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06A5ED-612E-9224-9F0F-A35C459B9BB8}"/>
                </a:ext>
              </a:extLst>
            </p:cNvPr>
            <p:cNvSpPr/>
            <p:nvPr/>
          </p:nvSpPr>
          <p:spPr>
            <a:xfrm>
              <a:off x="3606873" y="4082794"/>
              <a:ext cx="1603003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Liraglutide </a:t>
              </a:r>
              <a:br>
                <a:rPr lang="en-US" sz="2400" b="1" noProof="0" dirty="0">
                  <a:solidFill>
                    <a:srgbClr val="000066"/>
                  </a:solidFill>
                </a:rPr>
              </a:br>
              <a:r>
                <a:rPr lang="en-US" sz="2400" b="1" noProof="0" dirty="0">
                  <a:solidFill>
                    <a:srgbClr val="000066"/>
                  </a:solidFill>
                </a:rPr>
                <a:t>for obesity</a:t>
              </a: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2FCD2D7-D746-4F3C-CD7F-A5863A864094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5766014" y="2725081"/>
              <a:ext cx="3456718" cy="195207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3DDE07E-BCA9-6B63-71AD-A8013228D1A0}"/>
                </a:ext>
              </a:extLst>
            </p:cNvPr>
            <p:cNvSpPr/>
            <p:nvPr/>
          </p:nvSpPr>
          <p:spPr>
            <a:xfrm>
              <a:off x="4764389" y="1595865"/>
              <a:ext cx="2482484" cy="22827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97C9B-EB95-1E9A-5982-EA7D26979F1F}"/>
                </a:ext>
              </a:extLst>
            </p:cNvPr>
            <p:cNvSpPr/>
            <p:nvPr/>
          </p:nvSpPr>
          <p:spPr>
            <a:xfrm>
              <a:off x="4923563" y="2507071"/>
              <a:ext cx="2335255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noProof="0" dirty="0">
                  <a:solidFill>
                    <a:schemeClr val="bg1"/>
                  </a:solidFill>
                </a:rPr>
                <a:t>Comorbidities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0BFA71-1094-647B-F65C-421DA3E018D6}"/>
                </a:ext>
              </a:extLst>
            </p:cNvPr>
            <p:cNvSpPr/>
            <p:nvPr/>
          </p:nvSpPr>
          <p:spPr>
            <a:xfrm>
              <a:off x="5144379" y="544594"/>
              <a:ext cx="1887813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CAB pregnancy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F2B8C1-93D9-81AE-678E-131095ABFEB6}"/>
                </a:ext>
              </a:extLst>
            </p:cNvPr>
            <p:cNvSpPr/>
            <p:nvPr/>
          </p:nvSpPr>
          <p:spPr>
            <a:xfrm>
              <a:off x="7264087" y="2169181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400" b="1" noProof="0" dirty="0">
                <a:solidFill>
                  <a:srgbClr val="FF66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C5065F-CE8F-42A6-314F-1C81B1493170}"/>
                </a:ext>
              </a:extLst>
            </p:cNvPr>
            <p:cNvSpPr/>
            <p:nvPr/>
          </p:nvSpPr>
          <p:spPr>
            <a:xfrm>
              <a:off x="6930686" y="3465809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0066"/>
                  </a:solidFill>
                </a:rPr>
                <a:t>W</a:t>
              </a:r>
              <a:r>
                <a:rPr lang="en-US" sz="2400" b="1" noProof="0" dirty="0">
                  <a:solidFill>
                    <a:srgbClr val="000066"/>
                  </a:solidFill>
                </a:rPr>
                <a:t>eight gain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C2E6EA-AE84-B0A7-D42A-CA8155330A36}"/>
                </a:ext>
              </a:extLst>
            </p:cNvPr>
            <p:cNvSpPr/>
            <p:nvPr/>
          </p:nvSpPr>
          <p:spPr>
            <a:xfrm>
              <a:off x="2959432" y="1894589"/>
              <a:ext cx="1887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ART first </a:t>
              </a:r>
              <a:br>
                <a:rPr lang="en-US" sz="2400" b="1" noProof="0" dirty="0">
                  <a:solidFill>
                    <a:srgbClr val="000066"/>
                  </a:solidFill>
                </a:rPr>
              </a:br>
              <a:r>
                <a:rPr lang="en-US" sz="2400" b="1" noProof="0" dirty="0">
                  <a:solidFill>
                    <a:srgbClr val="000066"/>
                  </a:solidFill>
                </a:rPr>
                <a:t>or BK </a:t>
              </a:r>
              <a:br>
                <a:rPr lang="en-US" sz="2400" b="1" noProof="0" dirty="0">
                  <a:solidFill>
                    <a:srgbClr val="000066"/>
                  </a:solidFill>
                </a:rPr>
              </a:br>
              <a:r>
                <a:rPr lang="en-US" sz="2400" b="1" noProof="0" dirty="0">
                  <a:solidFill>
                    <a:srgbClr val="000066"/>
                  </a:solidFill>
                </a:rPr>
                <a:t>results first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2EF497-428D-1A37-581F-A4ABB3B7A14F}"/>
                </a:ext>
              </a:extLst>
            </p:cNvPr>
            <p:cNvSpPr/>
            <p:nvPr/>
          </p:nvSpPr>
          <p:spPr>
            <a:xfrm>
              <a:off x="5376274" y="4477570"/>
              <a:ext cx="1887813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Switch to DOR in obese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49067F1-55C9-AFA0-7E77-FDA213961B8A}"/>
                </a:ext>
              </a:extLst>
            </p:cNvPr>
            <p:cNvSpPr txBox="1"/>
            <p:nvPr/>
          </p:nvSpPr>
          <p:spPr>
            <a:xfrm>
              <a:off x="6930686" y="1529944"/>
              <a:ext cx="2428459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HIV </a:t>
              </a:r>
              <a:br>
                <a:rPr lang="en-US" sz="2400" b="1" noProof="0" dirty="0">
                  <a:solidFill>
                    <a:srgbClr val="000066"/>
                  </a:solidFill>
                </a:rPr>
              </a:br>
              <a:r>
                <a:rPr lang="en-US" sz="2400" b="1" noProof="0" dirty="0">
                  <a:solidFill>
                    <a:srgbClr val="000066"/>
                  </a:solidFill>
                </a:rPr>
                <a:t>in pregnancy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9854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91AB10A-2492-49E1-A94D-310E98C0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764214" cy="1491539"/>
          </a:xfrm>
        </p:spPr>
        <p:txBody>
          <a:bodyPr>
            <a:normAutofit/>
          </a:bodyPr>
          <a:lstStyle/>
          <a:p>
            <a:r>
              <a:rPr lang="fr-FR" dirty="0"/>
              <a:t>HRF-10071, new maturation </a:t>
            </a:r>
            <a:r>
              <a:rPr lang="fr-FR" dirty="0" err="1"/>
              <a:t>inhibitor</a:t>
            </a:r>
            <a:r>
              <a:rPr lang="fr-FR" dirty="0"/>
              <a:t>: phase 2a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6093BB94-2460-4365-A38E-CC8F1141B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1" y="5110757"/>
            <a:ext cx="5427344" cy="1305248"/>
          </a:xfrm>
        </p:spPr>
        <p:txBody>
          <a:bodyPr>
            <a:noAutofit/>
          </a:bodyPr>
          <a:lstStyle/>
          <a:p>
            <a:pPr marL="268288" indent="-268288"/>
            <a:r>
              <a:rPr lang="en-US" sz="1800" b="1" noProof="0" dirty="0"/>
              <a:t>Phase 2a: 14 days of monotherapy with</a:t>
            </a:r>
            <a:r>
              <a:rPr lang="en-US" sz="1800" noProof="0" dirty="0"/>
              <a:t> HRF-10071 in 30 ART-naïve PWH (doses 20, 30, 40, and 80 mg)</a:t>
            </a:r>
          </a:p>
          <a:p>
            <a:pPr marL="268288" indent="-268288"/>
            <a:r>
              <a:rPr lang="en-US" sz="1800" noProof="0" dirty="0"/>
              <a:t>No serious AE, 4 participants with grade 1-2 unrelated AE</a:t>
            </a:r>
          </a:p>
          <a:p>
            <a:endParaRPr lang="en-US" sz="1800" noProof="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22D1877-9EF6-416E-AFD0-83B89606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583" y="6483774"/>
            <a:ext cx="31034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Kumarasamy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N, IAS 2025, Abs. OAB0105LB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5C5487C-F98B-9947-7BFD-7E04EF445564}"/>
              </a:ext>
            </a:extLst>
          </p:cNvPr>
          <p:cNvGrpSpPr/>
          <p:nvPr/>
        </p:nvGrpSpPr>
        <p:grpSpPr>
          <a:xfrm>
            <a:off x="6059114" y="1771229"/>
            <a:ext cx="5657805" cy="3429121"/>
            <a:chOff x="134259" y="892700"/>
            <a:chExt cx="5657805" cy="3429121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5B17C5E3-1A6F-4A37-BC8E-FA94D2740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59" y="892700"/>
              <a:ext cx="5657805" cy="452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None/>
                <a:defRPr sz="2800" b="1">
                  <a:solidFill>
                    <a:srgbClr val="00B0F0"/>
                  </a:solidFill>
                  <a:latin typeface="Trebuchet MS" pitchFamily="34" charset="0"/>
                  <a:ea typeface="+mn-ea"/>
                  <a:cs typeface="+mn-cs"/>
                </a:defRPr>
              </a:lvl1pPr>
              <a:lvl2pPr marL="45720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None/>
                <a:defRPr sz="1800">
                  <a:solidFill>
                    <a:srgbClr val="000066"/>
                  </a:solidFill>
                  <a:latin typeface="+mn-lt"/>
                </a:defRPr>
              </a:lvl2pPr>
              <a:lvl3pPr marL="91440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None/>
                <a:defRPr sz="1600">
                  <a:solidFill>
                    <a:srgbClr val="000066"/>
                  </a:solidFill>
                  <a:latin typeface="+mn-lt"/>
                </a:defRPr>
              </a:lvl3pPr>
              <a:lvl4pPr marL="137160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None/>
                <a:defRPr sz="1400">
                  <a:solidFill>
                    <a:srgbClr val="000066"/>
                  </a:solidFill>
                  <a:latin typeface="+mn-lt"/>
                </a:defRPr>
              </a:lvl4pPr>
              <a:lvl5pPr marL="1828800" indent="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B0F0"/>
                </a:buClr>
                <a:buNone/>
                <a:defRPr sz="1400">
                  <a:solidFill>
                    <a:srgbClr val="000066"/>
                  </a:solidFill>
                  <a:latin typeface="+mn-lt"/>
                </a:defRPr>
              </a:lvl5pPr>
              <a:lvl6pPr marL="2286000" indent="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None/>
                <a:defRPr sz="1400">
                  <a:solidFill>
                    <a:schemeClr val="bg1"/>
                  </a:solidFill>
                  <a:latin typeface="+mn-lt"/>
                </a:defRPr>
              </a:lvl6pPr>
              <a:lvl7pPr marL="2743200" indent="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None/>
                <a:defRPr sz="1400">
                  <a:solidFill>
                    <a:schemeClr val="bg1"/>
                  </a:solidFill>
                  <a:latin typeface="+mn-lt"/>
                </a:defRPr>
              </a:lvl7pPr>
              <a:lvl8pPr marL="3200400" indent="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None/>
                <a:defRPr sz="1400">
                  <a:solidFill>
                    <a:schemeClr val="bg1"/>
                  </a:solidFill>
                  <a:latin typeface="+mn-lt"/>
                </a:defRPr>
              </a:lvl8pPr>
              <a:lvl9pPr marL="3657600" indent="0" algn="l" rtl="0" fontAlgn="base"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None/>
                <a:defRPr sz="14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Mean reduction of plasma HIV RNA</a:t>
              </a:r>
              <a:b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log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c/ml (IC 95 %)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DE7037C3-FA68-C704-76C3-9DD96DA4F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9842" y="1704966"/>
              <a:ext cx="223838" cy="0"/>
            </a:xfrm>
            <a:prstGeom prst="line">
              <a:avLst/>
            </a:prstGeom>
            <a:noFill/>
            <a:ln w="17463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5CF66758-A176-936D-9E67-AD22B81E4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9817" y="1455728"/>
              <a:ext cx="223838" cy="0"/>
            </a:xfrm>
            <a:prstGeom prst="line">
              <a:avLst/>
            </a:prstGeom>
            <a:noFill/>
            <a:ln w="17463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FB2C9E73-F2A6-388B-B6FE-B1833FB07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9842" y="1455728"/>
              <a:ext cx="223838" cy="0"/>
            </a:xfrm>
            <a:prstGeom prst="line">
              <a:avLst/>
            </a:prstGeom>
            <a:noFill/>
            <a:ln w="1746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D48E7720-CF8E-C08A-2187-64B3ABA32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9817" y="1704966"/>
              <a:ext cx="223838" cy="0"/>
            </a:xfrm>
            <a:prstGeom prst="line">
              <a:avLst/>
            </a:prstGeom>
            <a:noFill/>
            <a:ln w="174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8B7B95-872C-75F5-E051-5DE7A4AFF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6757" y="1465491"/>
              <a:ext cx="223838" cy="0"/>
            </a:xfrm>
            <a:prstGeom prst="line">
              <a:avLst/>
            </a:prstGeom>
            <a:noFill/>
            <a:ln w="17463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59" name="Groupe 1058">
              <a:extLst>
                <a:ext uri="{FF2B5EF4-FFF2-40B4-BE49-F238E27FC236}">
                  <a16:creationId xmlns:a16="http://schemas.microsoft.com/office/drawing/2014/main" id="{12AC23C9-2F66-55AE-950F-5E8C44DD894E}"/>
                </a:ext>
              </a:extLst>
            </p:cNvPr>
            <p:cNvGrpSpPr/>
            <p:nvPr/>
          </p:nvGrpSpPr>
          <p:grpSpPr>
            <a:xfrm>
              <a:off x="1014224" y="1793632"/>
              <a:ext cx="4521200" cy="2324100"/>
              <a:chOff x="1125538" y="1936750"/>
              <a:chExt cx="4521200" cy="2324100"/>
            </a:xfrm>
          </p:grpSpPr>
          <p:sp>
            <p:nvSpPr>
              <p:cNvPr id="12" name="Line 6">
                <a:extLst>
                  <a:ext uri="{FF2B5EF4-FFF2-40B4-BE49-F238E27FC236}">
                    <a16:creationId xmlns:a16="http://schemas.microsoft.com/office/drawing/2014/main" id="{DF84A053-5737-4DB9-ADE0-BC829A919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3325" y="1936750"/>
                <a:ext cx="0" cy="5778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Line 7">
                <a:extLst>
                  <a:ext uri="{FF2B5EF4-FFF2-40B4-BE49-F238E27FC236}">
                    <a16:creationId xmlns:a16="http://schemas.microsoft.com/office/drawing/2014/main" id="{B752BE9B-E09B-E57D-1D8B-58D3F9D9D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3325" y="2514600"/>
                <a:ext cx="44434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05C716F8-A2DE-B261-E04F-744DC32FB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325" y="2514600"/>
                <a:ext cx="4443413" cy="1663700"/>
              </a:xfrm>
              <a:custGeom>
                <a:avLst/>
                <a:gdLst>
                  <a:gd name="T0" fmla="*/ 16799 w 16799"/>
                  <a:gd name="T1" fmla="*/ 6287 h 6287"/>
                  <a:gd name="T2" fmla="*/ 0 w 16799"/>
                  <a:gd name="T3" fmla="*/ 6287 h 6287"/>
                  <a:gd name="T4" fmla="*/ 0 w 16799"/>
                  <a:gd name="T5" fmla="*/ 0 h 6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99" h="6287">
                    <a:moveTo>
                      <a:pt x="16799" y="6287"/>
                    </a:moveTo>
                    <a:lnTo>
                      <a:pt x="0" y="628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52CD7EEB-EFC8-9ECD-230A-A3D0DCD8E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1960563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0FA33EA6-1154-B73F-4128-21DF7F940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2238375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E66DE653-544A-1ADC-EDED-496737350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2514600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3B48289E-C141-76E3-6E01-D53AC4F07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2792413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6274F836-1D0A-983D-4B8D-5D8DD96A7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3068638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B19AAEAB-606A-7FDE-DB3A-27D7B74C8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3346450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F030FAF7-B449-8B72-5B38-72E81B546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3622675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0EAB4DE9-156A-6DF4-E659-7F9950BA6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3900488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B9A5013C-9417-7C30-782E-6626EE383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5538" y="4178300"/>
                <a:ext cx="777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C60667B1-5AC0-407E-465C-DE6BDA24E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5250" y="4178300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A05ECE40-A502-A655-502B-16A001293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3900" y="4178300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F22CEF59-8F1A-A3A7-1A67-812957FC8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9238" y="4178300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645A0666-E4B9-15BE-A5D1-74930156C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4575" y="4178300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AC8423C3-99DD-A4AD-AF93-4E995473F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9913" y="4178300"/>
                <a:ext cx="0" cy="825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6E506645-66CD-99FD-620E-CBEBEDF98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1863" y="3760788"/>
                <a:ext cx="349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Line 29">
                <a:extLst>
                  <a:ext uri="{FF2B5EF4-FFF2-40B4-BE49-F238E27FC236}">
                    <a16:creationId xmlns:a16="http://schemas.microsoft.com/office/drawing/2014/main" id="{B747DB6F-B050-C02C-6810-B6A24CC7F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76788" y="3760788"/>
                <a:ext cx="333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7" name="Line 30">
                <a:extLst>
                  <a:ext uri="{FF2B5EF4-FFF2-40B4-BE49-F238E27FC236}">
                    <a16:creationId xmlns:a16="http://schemas.microsoft.com/office/drawing/2014/main" id="{78A92F7E-D45D-B4EF-ABC2-41917F775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6788" y="3214688"/>
                <a:ext cx="0" cy="5461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353500C4-5B4A-224E-1C28-9E4DC607A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8275" y="2717800"/>
                <a:ext cx="0" cy="9667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Line 32">
                <a:extLst>
                  <a:ext uri="{FF2B5EF4-FFF2-40B4-BE49-F238E27FC236}">
                    <a16:creationId xmlns:a16="http://schemas.microsoft.com/office/drawing/2014/main" id="{417C4E09-4578-089E-785F-E8A79C7DB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6113" y="2584450"/>
                <a:ext cx="0" cy="8207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Line 33">
                <a:extLst>
                  <a:ext uri="{FF2B5EF4-FFF2-40B4-BE49-F238E27FC236}">
                    <a16:creationId xmlns:a16="http://schemas.microsoft.com/office/drawing/2014/main" id="{7162E0A7-43F8-6CC6-B776-6A8C6C495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7025" y="2224088"/>
                <a:ext cx="0" cy="4873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1" name="Line 34">
                <a:extLst>
                  <a:ext uri="{FF2B5EF4-FFF2-40B4-BE49-F238E27FC236}">
                    <a16:creationId xmlns:a16="http://schemas.microsoft.com/office/drawing/2014/main" id="{F9B9C922-E257-1893-D115-94112F7CA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0775" y="2268538"/>
                <a:ext cx="0" cy="5302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Line 35">
                <a:extLst>
                  <a:ext uri="{FF2B5EF4-FFF2-40B4-BE49-F238E27FC236}">
                    <a16:creationId xmlns:a16="http://schemas.microsoft.com/office/drawing/2014/main" id="{C70D17DC-0BA7-7F9D-4100-ADFA9EE53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5200" y="2928938"/>
                <a:ext cx="0" cy="2301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Line 36">
                <a:extLst>
                  <a:ext uri="{FF2B5EF4-FFF2-40B4-BE49-F238E27FC236}">
                    <a16:creationId xmlns:a16="http://schemas.microsoft.com/office/drawing/2014/main" id="{13D981B4-24AB-23E4-C473-4E28ED3C4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7438" y="23590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4" name="Line 37">
                <a:extLst>
                  <a:ext uri="{FF2B5EF4-FFF2-40B4-BE49-F238E27FC236}">
                    <a16:creationId xmlns:a16="http://schemas.microsoft.com/office/drawing/2014/main" id="{5CD993FA-418E-105E-216C-5B84123CD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7438" y="232568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5" name="Line 38">
                <a:extLst>
                  <a:ext uri="{FF2B5EF4-FFF2-40B4-BE49-F238E27FC236}">
                    <a16:creationId xmlns:a16="http://schemas.microsoft.com/office/drawing/2014/main" id="{2A888997-B0AA-6417-0E5B-72E6768CF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7438" y="226853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6" name="Line 39">
                <a:extLst>
                  <a:ext uri="{FF2B5EF4-FFF2-40B4-BE49-F238E27FC236}">
                    <a16:creationId xmlns:a16="http://schemas.microsoft.com/office/drawing/2014/main" id="{11219C72-7BFE-737C-5C13-C796DD403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1863" y="292893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Line 40">
                <a:extLst>
                  <a:ext uri="{FF2B5EF4-FFF2-40B4-BE49-F238E27FC236}">
                    <a16:creationId xmlns:a16="http://schemas.microsoft.com/office/drawing/2014/main" id="{B6E8F86E-6997-500B-F989-41CBFE22B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1863" y="31591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Line 41">
                <a:extLst>
                  <a:ext uri="{FF2B5EF4-FFF2-40B4-BE49-F238E27FC236}">
                    <a16:creationId xmlns:a16="http://schemas.microsoft.com/office/drawing/2014/main" id="{7E82F275-F0A5-FA5B-57A0-139FFE80F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1863" y="321468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9" name="Line 42">
                <a:extLst>
                  <a:ext uri="{FF2B5EF4-FFF2-40B4-BE49-F238E27FC236}">
                    <a16:creationId xmlns:a16="http://schemas.microsoft.com/office/drawing/2014/main" id="{B606039C-464A-FB93-1CD8-DA86C4DBD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1863" y="331470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0" name="Line 43">
                <a:extLst>
                  <a:ext uri="{FF2B5EF4-FFF2-40B4-BE49-F238E27FC236}">
                    <a16:creationId xmlns:a16="http://schemas.microsoft.com/office/drawing/2014/main" id="{047CEFCA-37A5-A2A4-2CEF-DE08B9CEF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1863" y="334327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1" name="Line 44">
                <a:extLst>
                  <a:ext uri="{FF2B5EF4-FFF2-40B4-BE49-F238E27FC236}">
                    <a16:creationId xmlns:a16="http://schemas.microsoft.com/office/drawing/2014/main" id="{9036381B-22A4-6B4B-43A0-9120E5DCD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3350" y="271780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2" name="Line 45">
                <a:extLst>
                  <a:ext uri="{FF2B5EF4-FFF2-40B4-BE49-F238E27FC236}">
                    <a16:creationId xmlns:a16="http://schemas.microsoft.com/office/drawing/2014/main" id="{F3B3BCFD-5F0F-2CB4-2266-604A82826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3350" y="311308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3" name="Line 46">
                <a:extLst>
                  <a:ext uri="{FF2B5EF4-FFF2-40B4-BE49-F238E27FC236}">
                    <a16:creationId xmlns:a16="http://schemas.microsoft.com/office/drawing/2014/main" id="{75F0D483-6A4E-5380-8D95-776099351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3350" y="307657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4" name="Line 47">
                <a:extLst>
                  <a:ext uri="{FF2B5EF4-FFF2-40B4-BE49-F238E27FC236}">
                    <a16:creationId xmlns:a16="http://schemas.microsoft.com/office/drawing/2014/main" id="{45911A05-606E-A769-D04C-6FA215837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3350" y="368458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5" name="Line 48">
                <a:extLst>
                  <a:ext uri="{FF2B5EF4-FFF2-40B4-BE49-F238E27FC236}">
                    <a16:creationId xmlns:a16="http://schemas.microsoft.com/office/drawing/2014/main" id="{2BE6D332-1E97-7928-6AE6-F7CAD4235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1863" y="37306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6" name="Line 49">
                <a:extLst>
                  <a:ext uri="{FF2B5EF4-FFF2-40B4-BE49-F238E27FC236}">
                    <a16:creationId xmlns:a16="http://schemas.microsoft.com/office/drawing/2014/main" id="{2F3F95DE-AF29-7472-B869-BB5AD5A3F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1188" y="258445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7" name="Line 50">
                <a:extLst>
                  <a:ext uri="{FF2B5EF4-FFF2-40B4-BE49-F238E27FC236}">
                    <a16:creationId xmlns:a16="http://schemas.microsoft.com/office/drawing/2014/main" id="{471B9987-309E-92C2-017A-1168CFAD9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1188" y="29432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8" name="Line 51">
                <a:extLst>
                  <a:ext uri="{FF2B5EF4-FFF2-40B4-BE49-F238E27FC236}">
                    <a16:creationId xmlns:a16="http://schemas.microsoft.com/office/drawing/2014/main" id="{6B961ACE-6E2A-9660-C400-398043FEF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1188" y="296545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59" name="Line 52">
                <a:extLst>
                  <a:ext uri="{FF2B5EF4-FFF2-40B4-BE49-F238E27FC236}">
                    <a16:creationId xmlns:a16="http://schemas.microsoft.com/office/drawing/2014/main" id="{513D22C7-D9A2-565A-2A7F-559B1967C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1188" y="327660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0" name="Line 53">
                <a:extLst>
                  <a:ext uri="{FF2B5EF4-FFF2-40B4-BE49-F238E27FC236}">
                    <a16:creationId xmlns:a16="http://schemas.microsoft.com/office/drawing/2014/main" id="{B0F9E89A-D1D9-3211-F85A-466916B32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51188" y="340518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1" name="Line 54">
                <a:extLst>
                  <a:ext uri="{FF2B5EF4-FFF2-40B4-BE49-F238E27FC236}">
                    <a16:creationId xmlns:a16="http://schemas.microsoft.com/office/drawing/2014/main" id="{5A93715D-C86F-56A7-C5A8-9403F2136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7438" y="2798763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2" name="Line 55">
                <a:extLst>
                  <a:ext uri="{FF2B5EF4-FFF2-40B4-BE49-F238E27FC236}">
                    <a16:creationId xmlns:a16="http://schemas.microsoft.com/office/drawing/2014/main" id="{112F03E9-322A-C382-B46E-630E7527F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7438" y="277177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63" name="Line 56">
                <a:extLst>
                  <a:ext uri="{FF2B5EF4-FFF2-40B4-BE49-F238E27FC236}">
                    <a16:creationId xmlns:a16="http://schemas.microsoft.com/office/drawing/2014/main" id="{7764D1B6-9787-EFA1-A7EB-6929C34BB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688" y="232727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4" name="Line 57">
                <a:extLst>
                  <a:ext uri="{FF2B5EF4-FFF2-40B4-BE49-F238E27FC236}">
                    <a16:creationId xmlns:a16="http://schemas.microsoft.com/office/drawing/2014/main" id="{0592D0AA-E6F0-B6F1-24B0-17BE4117B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688" y="227012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5" name="Line 58">
                <a:extLst>
                  <a:ext uri="{FF2B5EF4-FFF2-40B4-BE49-F238E27FC236}">
                    <a16:creationId xmlns:a16="http://schemas.microsoft.com/office/drawing/2014/main" id="{D973DD16-5C17-8832-8E74-335302614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688" y="222408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6" name="Line 59">
                <a:extLst>
                  <a:ext uri="{FF2B5EF4-FFF2-40B4-BE49-F238E27FC236}">
                    <a16:creationId xmlns:a16="http://schemas.microsoft.com/office/drawing/2014/main" id="{79E9D8D9-76AE-ACFD-A901-9FBC2DDA0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688" y="2711450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7" name="Line 60">
                <a:extLst>
                  <a:ext uri="{FF2B5EF4-FFF2-40B4-BE49-F238E27FC236}">
                    <a16:creationId xmlns:a16="http://schemas.microsoft.com/office/drawing/2014/main" id="{07B3F313-F3F4-01E6-B8D1-804837117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688" y="2619375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8" name="Line 61">
                <a:extLst>
                  <a:ext uri="{FF2B5EF4-FFF2-40B4-BE49-F238E27FC236}">
                    <a16:creationId xmlns:a16="http://schemas.microsoft.com/office/drawing/2014/main" id="{2E97E732-3B36-F00A-395C-4E8B5CCB0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688" y="2573338"/>
                <a:ext cx="6826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0" name="Freeform 62">
                <a:extLst>
                  <a:ext uri="{FF2B5EF4-FFF2-40B4-BE49-F238E27FC236}">
                    <a16:creationId xmlns:a16="http://schemas.microsoft.com/office/drawing/2014/main" id="{4BF60139-2D59-5746-B60D-52DBC2695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2341563"/>
                <a:ext cx="3175000" cy="115888"/>
              </a:xfrm>
              <a:custGeom>
                <a:avLst/>
                <a:gdLst>
                  <a:gd name="T0" fmla="*/ 12002 w 12002"/>
                  <a:gd name="T1" fmla="*/ 33 h 436"/>
                  <a:gd name="T2" fmla="*/ 9001 w 12002"/>
                  <a:gd name="T3" fmla="*/ 335 h 436"/>
                  <a:gd name="T4" fmla="*/ 6001 w 12002"/>
                  <a:gd name="T5" fmla="*/ 0 h 436"/>
                  <a:gd name="T6" fmla="*/ 3023 w 12002"/>
                  <a:gd name="T7" fmla="*/ 436 h 436"/>
                  <a:gd name="T8" fmla="*/ 0 w 12002"/>
                  <a:gd name="T9" fmla="*/ 402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02" h="436">
                    <a:moveTo>
                      <a:pt x="12002" y="33"/>
                    </a:moveTo>
                    <a:lnTo>
                      <a:pt x="9001" y="335"/>
                    </a:lnTo>
                    <a:lnTo>
                      <a:pt x="6001" y="0"/>
                    </a:lnTo>
                    <a:lnTo>
                      <a:pt x="3023" y="436"/>
                    </a:lnTo>
                    <a:lnTo>
                      <a:pt x="0" y="402"/>
                    </a:lnTo>
                  </a:path>
                </a:pathLst>
              </a:custGeom>
              <a:noFill/>
              <a:ln w="17463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1" name="Freeform 63">
                <a:extLst>
                  <a:ext uri="{FF2B5EF4-FFF2-40B4-BE49-F238E27FC236}">
                    <a16:creationId xmlns:a16="http://schemas.microsoft.com/office/drawing/2014/main" id="{318A71E5-8C78-92B5-398A-57D16C8C3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513" y="2413000"/>
                <a:ext cx="69850" cy="71438"/>
              </a:xfrm>
              <a:custGeom>
                <a:avLst/>
                <a:gdLst>
                  <a:gd name="T0" fmla="*/ 39 w 268"/>
                  <a:gd name="T1" fmla="*/ 39 h 268"/>
                  <a:gd name="T2" fmla="*/ 21 w 268"/>
                  <a:gd name="T3" fmla="*/ 59 h 268"/>
                  <a:gd name="T4" fmla="*/ 9 w 268"/>
                  <a:gd name="T5" fmla="*/ 83 h 268"/>
                  <a:gd name="T6" fmla="*/ 2 w 268"/>
                  <a:gd name="T7" fmla="*/ 106 h 268"/>
                  <a:gd name="T8" fmla="*/ 0 w 268"/>
                  <a:gd name="T9" fmla="*/ 134 h 268"/>
                  <a:gd name="T10" fmla="*/ 0 w 268"/>
                  <a:gd name="T11" fmla="*/ 147 h 268"/>
                  <a:gd name="T12" fmla="*/ 2 w 268"/>
                  <a:gd name="T13" fmla="*/ 160 h 268"/>
                  <a:gd name="T14" fmla="*/ 4 w 268"/>
                  <a:gd name="T15" fmla="*/ 172 h 268"/>
                  <a:gd name="T16" fmla="*/ 9 w 268"/>
                  <a:gd name="T17" fmla="*/ 186 h 268"/>
                  <a:gd name="T18" fmla="*/ 21 w 268"/>
                  <a:gd name="T19" fmla="*/ 208 h 268"/>
                  <a:gd name="T20" fmla="*/ 29 w 268"/>
                  <a:gd name="T21" fmla="*/ 218 h 268"/>
                  <a:gd name="T22" fmla="*/ 39 w 268"/>
                  <a:gd name="T23" fmla="*/ 229 h 268"/>
                  <a:gd name="T24" fmla="*/ 58 w 268"/>
                  <a:gd name="T25" fmla="*/ 245 h 268"/>
                  <a:gd name="T26" fmla="*/ 81 w 268"/>
                  <a:gd name="T27" fmla="*/ 258 h 268"/>
                  <a:gd name="T28" fmla="*/ 106 w 268"/>
                  <a:gd name="T29" fmla="*/ 265 h 268"/>
                  <a:gd name="T30" fmla="*/ 119 w 268"/>
                  <a:gd name="T31" fmla="*/ 267 h 268"/>
                  <a:gd name="T32" fmla="*/ 134 w 268"/>
                  <a:gd name="T33" fmla="*/ 268 h 268"/>
                  <a:gd name="T34" fmla="*/ 136 w 268"/>
                  <a:gd name="T35" fmla="*/ 267 h 268"/>
                  <a:gd name="T36" fmla="*/ 139 w 268"/>
                  <a:gd name="T37" fmla="*/ 267 h 268"/>
                  <a:gd name="T38" fmla="*/ 146 w 268"/>
                  <a:gd name="T39" fmla="*/ 267 h 268"/>
                  <a:gd name="T40" fmla="*/ 159 w 268"/>
                  <a:gd name="T41" fmla="*/ 265 h 268"/>
                  <a:gd name="T42" fmla="*/ 184 w 268"/>
                  <a:gd name="T43" fmla="*/ 258 h 268"/>
                  <a:gd name="T44" fmla="*/ 206 w 268"/>
                  <a:gd name="T45" fmla="*/ 245 h 268"/>
                  <a:gd name="T46" fmla="*/ 211 w 268"/>
                  <a:gd name="T47" fmla="*/ 240 h 268"/>
                  <a:gd name="T48" fmla="*/ 213 w 268"/>
                  <a:gd name="T49" fmla="*/ 238 h 268"/>
                  <a:gd name="T50" fmla="*/ 213 w 268"/>
                  <a:gd name="T51" fmla="*/ 237 h 268"/>
                  <a:gd name="T52" fmla="*/ 214 w 268"/>
                  <a:gd name="T53" fmla="*/ 237 h 268"/>
                  <a:gd name="T54" fmla="*/ 216 w 268"/>
                  <a:gd name="T55" fmla="*/ 237 h 268"/>
                  <a:gd name="T56" fmla="*/ 227 w 268"/>
                  <a:gd name="T57" fmla="*/ 229 h 268"/>
                  <a:gd name="T58" fmla="*/ 236 w 268"/>
                  <a:gd name="T59" fmla="*/ 218 h 268"/>
                  <a:gd name="T60" fmla="*/ 236 w 268"/>
                  <a:gd name="T61" fmla="*/ 216 h 268"/>
                  <a:gd name="T62" fmla="*/ 236 w 268"/>
                  <a:gd name="T63" fmla="*/ 215 h 268"/>
                  <a:gd name="T64" fmla="*/ 238 w 268"/>
                  <a:gd name="T65" fmla="*/ 215 h 268"/>
                  <a:gd name="T66" fmla="*/ 240 w 268"/>
                  <a:gd name="T67" fmla="*/ 213 h 268"/>
                  <a:gd name="T68" fmla="*/ 244 w 268"/>
                  <a:gd name="T69" fmla="*/ 208 h 268"/>
                  <a:gd name="T70" fmla="*/ 258 w 268"/>
                  <a:gd name="T71" fmla="*/ 186 h 268"/>
                  <a:gd name="T72" fmla="*/ 261 w 268"/>
                  <a:gd name="T73" fmla="*/ 172 h 268"/>
                  <a:gd name="T74" fmla="*/ 262 w 268"/>
                  <a:gd name="T75" fmla="*/ 166 h 268"/>
                  <a:gd name="T76" fmla="*/ 264 w 268"/>
                  <a:gd name="T77" fmla="*/ 160 h 268"/>
                  <a:gd name="T78" fmla="*/ 267 w 268"/>
                  <a:gd name="T79" fmla="*/ 147 h 268"/>
                  <a:gd name="T80" fmla="*/ 267 w 268"/>
                  <a:gd name="T81" fmla="*/ 140 h 268"/>
                  <a:gd name="T82" fmla="*/ 267 w 268"/>
                  <a:gd name="T83" fmla="*/ 137 h 268"/>
                  <a:gd name="T84" fmla="*/ 268 w 268"/>
                  <a:gd name="T85" fmla="*/ 134 h 268"/>
                  <a:gd name="T86" fmla="*/ 267 w 268"/>
                  <a:gd name="T87" fmla="*/ 120 h 268"/>
                  <a:gd name="T88" fmla="*/ 264 w 268"/>
                  <a:gd name="T89" fmla="*/ 106 h 268"/>
                  <a:gd name="T90" fmla="*/ 258 w 268"/>
                  <a:gd name="T91" fmla="*/ 83 h 268"/>
                  <a:gd name="T92" fmla="*/ 244 w 268"/>
                  <a:gd name="T93" fmla="*/ 59 h 268"/>
                  <a:gd name="T94" fmla="*/ 236 w 268"/>
                  <a:gd name="T95" fmla="*/ 48 h 268"/>
                  <a:gd name="T96" fmla="*/ 227 w 268"/>
                  <a:gd name="T97" fmla="*/ 39 h 268"/>
                  <a:gd name="T98" fmla="*/ 216 w 268"/>
                  <a:gd name="T99" fmla="*/ 29 h 268"/>
                  <a:gd name="T100" fmla="*/ 206 w 268"/>
                  <a:gd name="T101" fmla="*/ 21 h 268"/>
                  <a:gd name="T102" fmla="*/ 184 w 268"/>
                  <a:gd name="T103" fmla="*/ 9 h 268"/>
                  <a:gd name="T104" fmla="*/ 159 w 268"/>
                  <a:gd name="T105" fmla="*/ 2 h 268"/>
                  <a:gd name="T106" fmla="*/ 146 w 268"/>
                  <a:gd name="T107" fmla="*/ 0 h 268"/>
                  <a:gd name="T108" fmla="*/ 134 w 268"/>
                  <a:gd name="T109" fmla="*/ 0 h 268"/>
                  <a:gd name="T110" fmla="*/ 106 w 268"/>
                  <a:gd name="T111" fmla="*/ 2 h 268"/>
                  <a:gd name="T112" fmla="*/ 81 w 268"/>
                  <a:gd name="T113" fmla="*/ 9 h 268"/>
                  <a:gd name="T114" fmla="*/ 58 w 268"/>
                  <a:gd name="T115" fmla="*/ 21 h 268"/>
                  <a:gd name="T116" fmla="*/ 39 w 268"/>
                  <a:gd name="T117" fmla="*/ 3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39" y="39"/>
                    </a:moveTo>
                    <a:lnTo>
                      <a:pt x="21" y="59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8" y="215"/>
                    </a:lnTo>
                    <a:lnTo>
                      <a:pt x="240" y="213"/>
                    </a:lnTo>
                    <a:lnTo>
                      <a:pt x="244" y="208"/>
                    </a:lnTo>
                    <a:lnTo>
                      <a:pt x="258" y="186"/>
                    </a:lnTo>
                    <a:lnTo>
                      <a:pt x="261" y="172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7" y="147"/>
                    </a:lnTo>
                    <a:lnTo>
                      <a:pt x="267" y="140"/>
                    </a:lnTo>
                    <a:lnTo>
                      <a:pt x="267" y="137"/>
                    </a:lnTo>
                    <a:lnTo>
                      <a:pt x="268" y="134"/>
                    </a:lnTo>
                    <a:lnTo>
                      <a:pt x="267" y="120"/>
                    </a:lnTo>
                    <a:lnTo>
                      <a:pt x="264" y="106"/>
                    </a:lnTo>
                    <a:lnTo>
                      <a:pt x="258" y="83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2" name="Freeform 64">
                <a:extLst>
                  <a:ext uri="{FF2B5EF4-FFF2-40B4-BE49-F238E27FC236}">
                    <a16:creationId xmlns:a16="http://schemas.microsoft.com/office/drawing/2014/main" id="{5A7A2DC2-C622-E6DF-AC67-29E55B484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025" y="2422525"/>
                <a:ext cx="71438" cy="69850"/>
              </a:xfrm>
              <a:custGeom>
                <a:avLst/>
                <a:gdLst>
                  <a:gd name="T0" fmla="*/ 39 w 268"/>
                  <a:gd name="T1" fmla="*/ 39 h 268"/>
                  <a:gd name="T2" fmla="*/ 21 w 268"/>
                  <a:gd name="T3" fmla="*/ 59 h 268"/>
                  <a:gd name="T4" fmla="*/ 9 w 268"/>
                  <a:gd name="T5" fmla="*/ 82 h 268"/>
                  <a:gd name="T6" fmla="*/ 2 w 268"/>
                  <a:gd name="T7" fmla="*/ 106 h 268"/>
                  <a:gd name="T8" fmla="*/ 0 w 268"/>
                  <a:gd name="T9" fmla="*/ 134 h 268"/>
                  <a:gd name="T10" fmla="*/ 0 w 268"/>
                  <a:gd name="T11" fmla="*/ 146 h 268"/>
                  <a:gd name="T12" fmla="*/ 2 w 268"/>
                  <a:gd name="T13" fmla="*/ 160 h 268"/>
                  <a:gd name="T14" fmla="*/ 4 w 268"/>
                  <a:gd name="T15" fmla="*/ 172 h 268"/>
                  <a:gd name="T16" fmla="*/ 9 w 268"/>
                  <a:gd name="T17" fmla="*/ 185 h 268"/>
                  <a:gd name="T18" fmla="*/ 21 w 268"/>
                  <a:gd name="T19" fmla="*/ 208 h 268"/>
                  <a:gd name="T20" fmla="*/ 29 w 268"/>
                  <a:gd name="T21" fmla="*/ 218 h 268"/>
                  <a:gd name="T22" fmla="*/ 39 w 268"/>
                  <a:gd name="T23" fmla="*/ 229 h 268"/>
                  <a:gd name="T24" fmla="*/ 58 w 268"/>
                  <a:gd name="T25" fmla="*/ 244 h 268"/>
                  <a:gd name="T26" fmla="*/ 81 w 268"/>
                  <a:gd name="T27" fmla="*/ 258 h 268"/>
                  <a:gd name="T28" fmla="*/ 106 w 268"/>
                  <a:gd name="T29" fmla="*/ 265 h 268"/>
                  <a:gd name="T30" fmla="*/ 119 w 268"/>
                  <a:gd name="T31" fmla="*/ 267 h 268"/>
                  <a:gd name="T32" fmla="*/ 134 w 268"/>
                  <a:gd name="T33" fmla="*/ 268 h 268"/>
                  <a:gd name="T34" fmla="*/ 136 w 268"/>
                  <a:gd name="T35" fmla="*/ 267 h 268"/>
                  <a:gd name="T36" fmla="*/ 139 w 268"/>
                  <a:gd name="T37" fmla="*/ 267 h 268"/>
                  <a:gd name="T38" fmla="*/ 146 w 268"/>
                  <a:gd name="T39" fmla="*/ 267 h 268"/>
                  <a:gd name="T40" fmla="*/ 159 w 268"/>
                  <a:gd name="T41" fmla="*/ 265 h 268"/>
                  <a:gd name="T42" fmla="*/ 184 w 268"/>
                  <a:gd name="T43" fmla="*/ 258 h 268"/>
                  <a:gd name="T44" fmla="*/ 206 w 268"/>
                  <a:gd name="T45" fmla="*/ 244 h 268"/>
                  <a:gd name="T46" fmla="*/ 211 w 268"/>
                  <a:gd name="T47" fmla="*/ 240 h 268"/>
                  <a:gd name="T48" fmla="*/ 213 w 268"/>
                  <a:gd name="T49" fmla="*/ 238 h 268"/>
                  <a:gd name="T50" fmla="*/ 213 w 268"/>
                  <a:gd name="T51" fmla="*/ 237 h 268"/>
                  <a:gd name="T52" fmla="*/ 214 w 268"/>
                  <a:gd name="T53" fmla="*/ 237 h 268"/>
                  <a:gd name="T54" fmla="*/ 216 w 268"/>
                  <a:gd name="T55" fmla="*/ 237 h 268"/>
                  <a:gd name="T56" fmla="*/ 228 w 268"/>
                  <a:gd name="T57" fmla="*/ 229 h 268"/>
                  <a:gd name="T58" fmla="*/ 236 w 268"/>
                  <a:gd name="T59" fmla="*/ 218 h 268"/>
                  <a:gd name="T60" fmla="*/ 236 w 268"/>
                  <a:gd name="T61" fmla="*/ 215 h 268"/>
                  <a:gd name="T62" fmla="*/ 236 w 268"/>
                  <a:gd name="T63" fmla="*/ 214 h 268"/>
                  <a:gd name="T64" fmla="*/ 238 w 268"/>
                  <a:gd name="T65" fmla="*/ 214 h 268"/>
                  <a:gd name="T66" fmla="*/ 240 w 268"/>
                  <a:gd name="T67" fmla="*/ 212 h 268"/>
                  <a:gd name="T68" fmla="*/ 244 w 268"/>
                  <a:gd name="T69" fmla="*/ 208 h 268"/>
                  <a:gd name="T70" fmla="*/ 258 w 268"/>
                  <a:gd name="T71" fmla="*/ 185 h 268"/>
                  <a:gd name="T72" fmla="*/ 261 w 268"/>
                  <a:gd name="T73" fmla="*/ 172 h 268"/>
                  <a:gd name="T74" fmla="*/ 262 w 268"/>
                  <a:gd name="T75" fmla="*/ 165 h 268"/>
                  <a:gd name="T76" fmla="*/ 264 w 268"/>
                  <a:gd name="T77" fmla="*/ 160 h 268"/>
                  <a:gd name="T78" fmla="*/ 267 w 268"/>
                  <a:gd name="T79" fmla="*/ 146 h 268"/>
                  <a:gd name="T80" fmla="*/ 267 w 268"/>
                  <a:gd name="T81" fmla="*/ 139 h 268"/>
                  <a:gd name="T82" fmla="*/ 267 w 268"/>
                  <a:gd name="T83" fmla="*/ 136 h 268"/>
                  <a:gd name="T84" fmla="*/ 268 w 268"/>
                  <a:gd name="T85" fmla="*/ 134 h 268"/>
                  <a:gd name="T86" fmla="*/ 267 w 268"/>
                  <a:gd name="T87" fmla="*/ 119 h 268"/>
                  <a:gd name="T88" fmla="*/ 264 w 268"/>
                  <a:gd name="T89" fmla="*/ 106 h 268"/>
                  <a:gd name="T90" fmla="*/ 258 w 268"/>
                  <a:gd name="T91" fmla="*/ 82 h 268"/>
                  <a:gd name="T92" fmla="*/ 244 w 268"/>
                  <a:gd name="T93" fmla="*/ 59 h 268"/>
                  <a:gd name="T94" fmla="*/ 236 w 268"/>
                  <a:gd name="T95" fmla="*/ 48 h 268"/>
                  <a:gd name="T96" fmla="*/ 228 w 268"/>
                  <a:gd name="T97" fmla="*/ 39 h 268"/>
                  <a:gd name="T98" fmla="*/ 216 w 268"/>
                  <a:gd name="T99" fmla="*/ 29 h 268"/>
                  <a:gd name="T100" fmla="*/ 206 w 268"/>
                  <a:gd name="T101" fmla="*/ 21 h 268"/>
                  <a:gd name="T102" fmla="*/ 184 w 268"/>
                  <a:gd name="T103" fmla="*/ 9 h 268"/>
                  <a:gd name="T104" fmla="*/ 159 w 268"/>
                  <a:gd name="T105" fmla="*/ 2 h 268"/>
                  <a:gd name="T106" fmla="*/ 146 w 268"/>
                  <a:gd name="T107" fmla="*/ 0 h 268"/>
                  <a:gd name="T108" fmla="*/ 134 w 268"/>
                  <a:gd name="T109" fmla="*/ 0 h 268"/>
                  <a:gd name="T110" fmla="*/ 106 w 268"/>
                  <a:gd name="T111" fmla="*/ 2 h 268"/>
                  <a:gd name="T112" fmla="*/ 81 w 268"/>
                  <a:gd name="T113" fmla="*/ 9 h 268"/>
                  <a:gd name="T114" fmla="*/ 58 w 268"/>
                  <a:gd name="T115" fmla="*/ 21 h 268"/>
                  <a:gd name="T116" fmla="*/ 39 w 268"/>
                  <a:gd name="T117" fmla="*/ 3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39" y="39"/>
                    </a:move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4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4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8" y="229"/>
                    </a:lnTo>
                    <a:lnTo>
                      <a:pt x="236" y="218"/>
                    </a:lnTo>
                    <a:lnTo>
                      <a:pt x="236" y="215"/>
                    </a:lnTo>
                    <a:lnTo>
                      <a:pt x="236" y="214"/>
                    </a:lnTo>
                    <a:lnTo>
                      <a:pt x="238" y="214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7" y="146"/>
                    </a:lnTo>
                    <a:lnTo>
                      <a:pt x="267" y="139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19"/>
                    </a:lnTo>
                    <a:lnTo>
                      <a:pt x="264" y="106"/>
                    </a:lnTo>
                    <a:lnTo>
                      <a:pt x="258" y="82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8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3" name="Freeform 65">
                <a:extLst>
                  <a:ext uri="{FF2B5EF4-FFF2-40B4-BE49-F238E27FC236}">
                    <a16:creationId xmlns:a16="http://schemas.microsoft.com/office/drawing/2014/main" id="{BBE5937D-C956-DB29-C823-0945E11C2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013" y="2306638"/>
                <a:ext cx="71438" cy="71438"/>
              </a:xfrm>
              <a:custGeom>
                <a:avLst/>
                <a:gdLst>
                  <a:gd name="T0" fmla="*/ 39 w 268"/>
                  <a:gd name="T1" fmla="*/ 39 h 268"/>
                  <a:gd name="T2" fmla="*/ 22 w 268"/>
                  <a:gd name="T3" fmla="*/ 59 h 268"/>
                  <a:gd name="T4" fmla="*/ 9 w 268"/>
                  <a:gd name="T5" fmla="*/ 82 h 268"/>
                  <a:gd name="T6" fmla="*/ 3 w 268"/>
                  <a:gd name="T7" fmla="*/ 106 h 268"/>
                  <a:gd name="T8" fmla="*/ 0 w 268"/>
                  <a:gd name="T9" fmla="*/ 134 h 268"/>
                  <a:gd name="T10" fmla="*/ 0 w 268"/>
                  <a:gd name="T11" fmla="*/ 146 h 268"/>
                  <a:gd name="T12" fmla="*/ 3 w 268"/>
                  <a:gd name="T13" fmla="*/ 160 h 268"/>
                  <a:gd name="T14" fmla="*/ 5 w 268"/>
                  <a:gd name="T15" fmla="*/ 172 h 268"/>
                  <a:gd name="T16" fmla="*/ 9 w 268"/>
                  <a:gd name="T17" fmla="*/ 185 h 268"/>
                  <a:gd name="T18" fmla="*/ 22 w 268"/>
                  <a:gd name="T19" fmla="*/ 208 h 268"/>
                  <a:gd name="T20" fmla="*/ 29 w 268"/>
                  <a:gd name="T21" fmla="*/ 218 h 268"/>
                  <a:gd name="T22" fmla="*/ 39 w 268"/>
                  <a:gd name="T23" fmla="*/ 229 h 268"/>
                  <a:gd name="T24" fmla="*/ 58 w 268"/>
                  <a:gd name="T25" fmla="*/ 245 h 268"/>
                  <a:gd name="T26" fmla="*/ 82 w 268"/>
                  <a:gd name="T27" fmla="*/ 258 h 268"/>
                  <a:gd name="T28" fmla="*/ 106 w 268"/>
                  <a:gd name="T29" fmla="*/ 265 h 268"/>
                  <a:gd name="T30" fmla="*/ 120 w 268"/>
                  <a:gd name="T31" fmla="*/ 267 h 268"/>
                  <a:gd name="T32" fmla="*/ 134 w 268"/>
                  <a:gd name="T33" fmla="*/ 268 h 268"/>
                  <a:gd name="T34" fmla="*/ 136 w 268"/>
                  <a:gd name="T35" fmla="*/ 267 h 268"/>
                  <a:gd name="T36" fmla="*/ 140 w 268"/>
                  <a:gd name="T37" fmla="*/ 267 h 268"/>
                  <a:gd name="T38" fmla="*/ 146 w 268"/>
                  <a:gd name="T39" fmla="*/ 267 h 268"/>
                  <a:gd name="T40" fmla="*/ 160 w 268"/>
                  <a:gd name="T41" fmla="*/ 265 h 268"/>
                  <a:gd name="T42" fmla="*/ 184 w 268"/>
                  <a:gd name="T43" fmla="*/ 258 h 268"/>
                  <a:gd name="T44" fmla="*/ 207 w 268"/>
                  <a:gd name="T45" fmla="*/ 245 h 268"/>
                  <a:gd name="T46" fmla="*/ 211 w 268"/>
                  <a:gd name="T47" fmla="*/ 240 h 268"/>
                  <a:gd name="T48" fmla="*/ 213 w 268"/>
                  <a:gd name="T49" fmla="*/ 238 h 268"/>
                  <a:gd name="T50" fmla="*/ 213 w 268"/>
                  <a:gd name="T51" fmla="*/ 237 h 268"/>
                  <a:gd name="T52" fmla="*/ 215 w 268"/>
                  <a:gd name="T53" fmla="*/ 237 h 268"/>
                  <a:gd name="T54" fmla="*/ 217 w 268"/>
                  <a:gd name="T55" fmla="*/ 237 h 268"/>
                  <a:gd name="T56" fmla="*/ 228 w 268"/>
                  <a:gd name="T57" fmla="*/ 229 h 268"/>
                  <a:gd name="T58" fmla="*/ 237 w 268"/>
                  <a:gd name="T59" fmla="*/ 218 h 268"/>
                  <a:gd name="T60" fmla="*/ 237 w 268"/>
                  <a:gd name="T61" fmla="*/ 215 h 268"/>
                  <a:gd name="T62" fmla="*/ 237 w 268"/>
                  <a:gd name="T63" fmla="*/ 214 h 268"/>
                  <a:gd name="T64" fmla="*/ 238 w 268"/>
                  <a:gd name="T65" fmla="*/ 214 h 268"/>
                  <a:gd name="T66" fmla="*/ 240 w 268"/>
                  <a:gd name="T67" fmla="*/ 212 h 268"/>
                  <a:gd name="T68" fmla="*/ 245 w 268"/>
                  <a:gd name="T69" fmla="*/ 208 h 268"/>
                  <a:gd name="T70" fmla="*/ 258 w 268"/>
                  <a:gd name="T71" fmla="*/ 185 h 268"/>
                  <a:gd name="T72" fmla="*/ 261 w 268"/>
                  <a:gd name="T73" fmla="*/ 172 h 268"/>
                  <a:gd name="T74" fmla="*/ 262 w 268"/>
                  <a:gd name="T75" fmla="*/ 165 h 268"/>
                  <a:gd name="T76" fmla="*/ 265 w 268"/>
                  <a:gd name="T77" fmla="*/ 160 h 268"/>
                  <a:gd name="T78" fmla="*/ 267 w 268"/>
                  <a:gd name="T79" fmla="*/ 146 h 268"/>
                  <a:gd name="T80" fmla="*/ 267 w 268"/>
                  <a:gd name="T81" fmla="*/ 139 h 268"/>
                  <a:gd name="T82" fmla="*/ 267 w 268"/>
                  <a:gd name="T83" fmla="*/ 136 h 268"/>
                  <a:gd name="T84" fmla="*/ 268 w 268"/>
                  <a:gd name="T85" fmla="*/ 134 h 268"/>
                  <a:gd name="T86" fmla="*/ 267 w 268"/>
                  <a:gd name="T87" fmla="*/ 119 h 268"/>
                  <a:gd name="T88" fmla="*/ 265 w 268"/>
                  <a:gd name="T89" fmla="*/ 106 h 268"/>
                  <a:gd name="T90" fmla="*/ 258 w 268"/>
                  <a:gd name="T91" fmla="*/ 82 h 268"/>
                  <a:gd name="T92" fmla="*/ 245 w 268"/>
                  <a:gd name="T93" fmla="*/ 59 h 268"/>
                  <a:gd name="T94" fmla="*/ 237 w 268"/>
                  <a:gd name="T95" fmla="*/ 48 h 268"/>
                  <a:gd name="T96" fmla="*/ 228 w 268"/>
                  <a:gd name="T97" fmla="*/ 39 h 268"/>
                  <a:gd name="T98" fmla="*/ 217 w 268"/>
                  <a:gd name="T99" fmla="*/ 29 h 268"/>
                  <a:gd name="T100" fmla="*/ 207 w 268"/>
                  <a:gd name="T101" fmla="*/ 21 h 268"/>
                  <a:gd name="T102" fmla="*/ 184 w 268"/>
                  <a:gd name="T103" fmla="*/ 9 h 268"/>
                  <a:gd name="T104" fmla="*/ 160 w 268"/>
                  <a:gd name="T105" fmla="*/ 2 h 268"/>
                  <a:gd name="T106" fmla="*/ 146 w 268"/>
                  <a:gd name="T107" fmla="*/ 0 h 268"/>
                  <a:gd name="T108" fmla="*/ 134 w 268"/>
                  <a:gd name="T109" fmla="*/ 0 h 268"/>
                  <a:gd name="T110" fmla="*/ 106 w 268"/>
                  <a:gd name="T111" fmla="*/ 2 h 268"/>
                  <a:gd name="T112" fmla="*/ 82 w 268"/>
                  <a:gd name="T113" fmla="*/ 9 h 268"/>
                  <a:gd name="T114" fmla="*/ 58 w 268"/>
                  <a:gd name="T115" fmla="*/ 21 h 268"/>
                  <a:gd name="T116" fmla="*/ 39 w 268"/>
                  <a:gd name="T117" fmla="*/ 3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39" y="39"/>
                    </a:moveTo>
                    <a:lnTo>
                      <a:pt x="22" y="59"/>
                    </a:lnTo>
                    <a:lnTo>
                      <a:pt x="9" y="82"/>
                    </a:lnTo>
                    <a:lnTo>
                      <a:pt x="3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60"/>
                    </a:lnTo>
                    <a:lnTo>
                      <a:pt x="5" y="172"/>
                    </a:lnTo>
                    <a:lnTo>
                      <a:pt x="9" y="185"/>
                    </a:lnTo>
                    <a:lnTo>
                      <a:pt x="22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2" y="258"/>
                    </a:lnTo>
                    <a:lnTo>
                      <a:pt x="106" y="265"/>
                    </a:lnTo>
                    <a:lnTo>
                      <a:pt x="120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40" y="267"/>
                    </a:lnTo>
                    <a:lnTo>
                      <a:pt x="146" y="267"/>
                    </a:lnTo>
                    <a:lnTo>
                      <a:pt x="160" y="265"/>
                    </a:lnTo>
                    <a:lnTo>
                      <a:pt x="184" y="258"/>
                    </a:lnTo>
                    <a:lnTo>
                      <a:pt x="207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5" y="237"/>
                    </a:lnTo>
                    <a:lnTo>
                      <a:pt x="217" y="237"/>
                    </a:lnTo>
                    <a:lnTo>
                      <a:pt x="228" y="229"/>
                    </a:lnTo>
                    <a:lnTo>
                      <a:pt x="237" y="218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8" y="214"/>
                    </a:lnTo>
                    <a:lnTo>
                      <a:pt x="240" y="212"/>
                    </a:lnTo>
                    <a:lnTo>
                      <a:pt x="245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5" y="160"/>
                    </a:lnTo>
                    <a:lnTo>
                      <a:pt x="267" y="146"/>
                    </a:lnTo>
                    <a:lnTo>
                      <a:pt x="267" y="139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19"/>
                    </a:lnTo>
                    <a:lnTo>
                      <a:pt x="265" y="106"/>
                    </a:lnTo>
                    <a:lnTo>
                      <a:pt x="258" y="82"/>
                    </a:lnTo>
                    <a:lnTo>
                      <a:pt x="245" y="59"/>
                    </a:lnTo>
                    <a:lnTo>
                      <a:pt x="237" y="48"/>
                    </a:lnTo>
                    <a:lnTo>
                      <a:pt x="228" y="39"/>
                    </a:lnTo>
                    <a:lnTo>
                      <a:pt x="217" y="29"/>
                    </a:lnTo>
                    <a:lnTo>
                      <a:pt x="207" y="21"/>
                    </a:lnTo>
                    <a:lnTo>
                      <a:pt x="184" y="9"/>
                    </a:lnTo>
                    <a:lnTo>
                      <a:pt x="160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2" y="9"/>
                    </a:lnTo>
                    <a:lnTo>
                      <a:pt x="58" y="21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4" name="Freeform 66">
                <a:extLst>
                  <a:ext uri="{FF2B5EF4-FFF2-40B4-BE49-F238E27FC236}">
                    <a16:creationId xmlns:a16="http://schemas.microsoft.com/office/drawing/2014/main" id="{A0F73108-3864-D9A4-7851-9BB1FE309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763" y="2395538"/>
                <a:ext cx="69850" cy="71438"/>
              </a:xfrm>
              <a:custGeom>
                <a:avLst/>
                <a:gdLst>
                  <a:gd name="T0" fmla="*/ 39 w 268"/>
                  <a:gd name="T1" fmla="*/ 39 h 268"/>
                  <a:gd name="T2" fmla="*/ 21 w 268"/>
                  <a:gd name="T3" fmla="*/ 59 h 268"/>
                  <a:gd name="T4" fmla="*/ 9 w 268"/>
                  <a:gd name="T5" fmla="*/ 83 h 268"/>
                  <a:gd name="T6" fmla="*/ 2 w 268"/>
                  <a:gd name="T7" fmla="*/ 106 h 268"/>
                  <a:gd name="T8" fmla="*/ 0 w 268"/>
                  <a:gd name="T9" fmla="*/ 134 h 268"/>
                  <a:gd name="T10" fmla="*/ 0 w 268"/>
                  <a:gd name="T11" fmla="*/ 147 h 268"/>
                  <a:gd name="T12" fmla="*/ 2 w 268"/>
                  <a:gd name="T13" fmla="*/ 160 h 268"/>
                  <a:gd name="T14" fmla="*/ 4 w 268"/>
                  <a:gd name="T15" fmla="*/ 172 h 268"/>
                  <a:gd name="T16" fmla="*/ 9 w 268"/>
                  <a:gd name="T17" fmla="*/ 186 h 268"/>
                  <a:gd name="T18" fmla="*/ 21 w 268"/>
                  <a:gd name="T19" fmla="*/ 208 h 268"/>
                  <a:gd name="T20" fmla="*/ 29 w 268"/>
                  <a:gd name="T21" fmla="*/ 218 h 268"/>
                  <a:gd name="T22" fmla="*/ 39 w 268"/>
                  <a:gd name="T23" fmla="*/ 229 h 268"/>
                  <a:gd name="T24" fmla="*/ 58 w 268"/>
                  <a:gd name="T25" fmla="*/ 245 h 268"/>
                  <a:gd name="T26" fmla="*/ 81 w 268"/>
                  <a:gd name="T27" fmla="*/ 258 h 268"/>
                  <a:gd name="T28" fmla="*/ 106 w 268"/>
                  <a:gd name="T29" fmla="*/ 265 h 268"/>
                  <a:gd name="T30" fmla="*/ 119 w 268"/>
                  <a:gd name="T31" fmla="*/ 267 h 268"/>
                  <a:gd name="T32" fmla="*/ 134 w 268"/>
                  <a:gd name="T33" fmla="*/ 268 h 268"/>
                  <a:gd name="T34" fmla="*/ 136 w 268"/>
                  <a:gd name="T35" fmla="*/ 267 h 268"/>
                  <a:gd name="T36" fmla="*/ 139 w 268"/>
                  <a:gd name="T37" fmla="*/ 267 h 268"/>
                  <a:gd name="T38" fmla="*/ 146 w 268"/>
                  <a:gd name="T39" fmla="*/ 267 h 268"/>
                  <a:gd name="T40" fmla="*/ 159 w 268"/>
                  <a:gd name="T41" fmla="*/ 265 h 268"/>
                  <a:gd name="T42" fmla="*/ 184 w 268"/>
                  <a:gd name="T43" fmla="*/ 258 h 268"/>
                  <a:gd name="T44" fmla="*/ 206 w 268"/>
                  <a:gd name="T45" fmla="*/ 245 h 268"/>
                  <a:gd name="T46" fmla="*/ 211 w 268"/>
                  <a:gd name="T47" fmla="*/ 240 h 268"/>
                  <a:gd name="T48" fmla="*/ 213 w 268"/>
                  <a:gd name="T49" fmla="*/ 238 h 268"/>
                  <a:gd name="T50" fmla="*/ 213 w 268"/>
                  <a:gd name="T51" fmla="*/ 237 h 268"/>
                  <a:gd name="T52" fmla="*/ 214 w 268"/>
                  <a:gd name="T53" fmla="*/ 237 h 268"/>
                  <a:gd name="T54" fmla="*/ 216 w 268"/>
                  <a:gd name="T55" fmla="*/ 237 h 268"/>
                  <a:gd name="T56" fmla="*/ 228 w 268"/>
                  <a:gd name="T57" fmla="*/ 229 h 268"/>
                  <a:gd name="T58" fmla="*/ 236 w 268"/>
                  <a:gd name="T59" fmla="*/ 218 h 268"/>
                  <a:gd name="T60" fmla="*/ 236 w 268"/>
                  <a:gd name="T61" fmla="*/ 216 h 268"/>
                  <a:gd name="T62" fmla="*/ 236 w 268"/>
                  <a:gd name="T63" fmla="*/ 215 h 268"/>
                  <a:gd name="T64" fmla="*/ 238 w 268"/>
                  <a:gd name="T65" fmla="*/ 215 h 268"/>
                  <a:gd name="T66" fmla="*/ 240 w 268"/>
                  <a:gd name="T67" fmla="*/ 212 h 268"/>
                  <a:gd name="T68" fmla="*/ 244 w 268"/>
                  <a:gd name="T69" fmla="*/ 208 h 268"/>
                  <a:gd name="T70" fmla="*/ 258 w 268"/>
                  <a:gd name="T71" fmla="*/ 186 h 268"/>
                  <a:gd name="T72" fmla="*/ 261 w 268"/>
                  <a:gd name="T73" fmla="*/ 172 h 268"/>
                  <a:gd name="T74" fmla="*/ 262 w 268"/>
                  <a:gd name="T75" fmla="*/ 166 h 268"/>
                  <a:gd name="T76" fmla="*/ 264 w 268"/>
                  <a:gd name="T77" fmla="*/ 160 h 268"/>
                  <a:gd name="T78" fmla="*/ 267 w 268"/>
                  <a:gd name="T79" fmla="*/ 147 h 268"/>
                  <a:gd name="T80" fmla="*/ 267 w 268"/>
                  <a:gd name="T81" fmla="*/ 140 h 268"/>
                  <a:gd name="T82" fmla="*/ 267 w 268"/>
                  <a:gd name="T83" fmla="*/ 136 h 268"/>
                  <a:gd name="T84" fmla="*/ 268 w 268"/>
                  <a:gd name="T85" fmla="*/ 134 h 268"/>
                  <a:gd name="T86" fmla="*/ 267 w 268"/>
                  <a:gd name="T87" fmla="*/ 120 h 268"/>
                  <a:gd name="T88" fmla="*/ 264 w 268"/>
                  <a:gd name="T89" fmla="*/ 106 h 268"/>
                  <a:gd name="T90" fmla="*/ 258 w 268"/>
                  <a:gd name="T91" fmla="*/ 83 h 268"/>
                  <a:gd name="T92" fmla="*/ 244 w 268"/>
                  <a:gd name="T93" fmla="*/ 59 h 268"/>
                  <a:gd name="T94" fmla="*/ 236 w 268"/>
                  <a:gd name="T95" fmla="*/ 48 h 268"/>
                  <a:gd name="T96" fmla="*/ 228 w 268"/>
                  <a:gd name="T97" fmla="*/ 39 h 268"/>
                  <a:gd name="T98" fmla="*/ 216 w 268"/>
                  <a:gd name="T99" fmla="*/ 29 h 268"/>
                  <a:gd name="T100" fmla="*/ 206 w 268"/>
                  <a:gd name="T101" fmla="*/ 21 h 268"/>
                  <a:gd name="T102" fmla="*/ 184 w 268"/>
                  <a:gd name="T103" fmla="*/ 9 h 268"/>
                  <a:gd name="T104" fmla="*/ 159 w 268"/>
                  <a:gd name="T105" fmla="*/ 2 h 268"/>
                  <a:gd name="T106" fmla="*/ 146 w 268"/>
                  <a:gd name="T107" fmla="*/ 0 h 268"/>
                  <a:gd name="T108" fmla="*/ 134 w 268"/>
                  <a:gd name="T109" fmla="*/ 0 h 268"/>
                  <a:gd name="T110" fmla="*/ 106 w 268"/>
                  <a:gd name="T111" fmla="*/ 2 h 268"/>
                  <a:gd name="T112" fmla="*/ 81 w 268"/>
                  <a:gd name="T113" fmla="*/ 9 h 268"/>
                  <a:gd name="T114" fmla="*/ 58 w 268"/>
                  <a:gd name="T115" fmla="*/ 21 h 268"/>
                  <a:gd name="T116" fmla="*/ 39 w 268"/>
                  <a:gd name="T117" fmla="*/ 3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39" y="39"/>
                    </a:moveTo>
                    <a:lnTo>
                      <a:pt x="21" y="59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8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8" y="215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6"/>
                    </a:lnTo>
                    <a:lnTo>
                      <a:pt x="261" y="172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7" y="147"/>
                    </a:lnTo>
                    <a:lnTo>
                      <a:pt x="267" y="140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20"/>
                    </a:lnTo>
                    <a:lnTo>
                      <a:pt x="264" y="106"/>
                    </a:lnTo>
                    <a:lnTo>
                      <a:pt x="258" y="83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8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5" name="Freeform 67">
                <a:extLst>
                  <a:ext uri="{FF2B5EF4-FFF2-40B4-BE49-F238E27FC236}">
                    <a16:creationId xmlns:a16="http://schemas.microsoft.com/office/drawing/2014/main" id="{EDEB7DDD-B395-ED13-F8C7-EAB568D8E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513" y="2316163"/>
                <a:ext cx="71438" cy="69850"/>
              </a:xfrm>
              <a:custGeom>
                <a:avLst/>
                <a:gdLst>
                  <a:gd name="T0" fmla="*/ 39 w 267"/>
                  <a:gd name="T1" fmla="*/ 39 h 269"/>
                  <a:gd name="T2" fmla="*/ 21 w 267"/>
                  <a:gd name="T3" fmla="*/ 60 h 269"/>
                  <a:gd name="T4" fmla="*/ 9 w 267"/>
                  <a:gd name="T5" fmla="*/ 83 h 269"/>
                  <a:gd name="T6" fmla="*/ 2 w 267"/>
                  <a:gd name="T7" fmla="*/ 106 h 269"/>
                  <a:gd name="T8" fmla="*/ 0 w 267"/>
                  <a:gd name="T9" fmla="*/ 134 h 269"/>
                  <a:gd name="T10" fmla="*/ 0 w 267"/>
                  <a:gd name="T11" fmla="*/ 147 h 269"/>
                  <a:gd name="T12" fmla="*/ 2 w 267"/>
                  <a:gd name="T13" fmla="*/ 160 h 269"/>
                  <a:gd name="T14" fmla="*/ 4 w 267"/>
                  <a:gd name="T15" fmla="*/ 172 h 269"/>
                  <a:gd name="T16" fmla="*/ 9 w 267"/>
                  <a:gd name="T17" fmla="*/ 186 h 269"/>
                  <a:gd name="T18" fmla="*/ 21 w 267"/>
                  <a:gd name="T19" fmla="*/ 208 h 269"/>
                  <a:gd name="T20" fmla="*/ 29 w 267"/>
                  <a:gd name="T21" fmla="*/ 218 h 269"/>
                  <a:gd name="T22" fmla="*/ 39 w 267"/>
                  <a:gd name="T23" fmla="*/ 229 h 269"/>
                  <a:gd name="T24" fmla="*/ 58 w 267"/>
                  <a:gd name="T25" fmla="*/ 245 h 269"/>
                  <a:gd name="T26" fmla="*/ 81 w 267"/>
                  <a:gd name="T27" fmla="*/ 258 h 269"/>
                  <a:gd name="T28" fmla="*/ 106 w 267"/>
                  <a:gd name="T29" fmla="*/ 265 h 269"/>
                  <a:gd name="T30" fmla="*/ 119 w 267"/>
                  <a:gd name="T31" fmla="*/ 267 h 269"/>
                  <a:gd name="T32" fmla="*/ 134 w 267"/>
                  <a:gd name="T33" fmla="*/ 269 h 269"/>
                  <a:gd name="T34" fmla="*/ 136 w 267"/>
                  <a:gd name="T35" fmla="*/ 267 h 269"/>
                  <a:gd name="T36" fmla="*/ 139 w 267"/>
                  <a:gd name="T37" fmla="*/ 267 h 269"/>
                  <a:gd name="T38" fmla="*/ 146 w 267"/>
                  <a:gd name="T39" fmla="*/ 267 h 269"/>
                  <a:gd name="T40" fmla="*/ 159 w 267"/>
                  <a:gd name="T41" fmla="*/ 265 h 269"/>
                  <a:gd name="T42" fmla="*/ 184 w 267"/>
                  <a:gd name="T43" fmla="*/ 258 h 269"/>
                  <a:gd name="T44" fmla="*/ 206 w 267"/>
                  <a:gd name="T45" fmla="*/ 245 h 269"/>
                  <a:gd name="T46" fmla="*/ 210 w 267"/>
                  <a:gd name="T47" fmla="*/ 241 h 269"/>
                  <a:gd name="T48" fmla="*/ 213 w 267"/>
                  <a:gd name="T49" fmla="*/ 238 h 269"/>
                  <a:gd name="T50" fmla="*/ 213 w 267"/>
                  <a:gd name="T51" fmla="*/ 237 h 269"/>
                  <a:gd name="T52" fmla="*/ 214 w 267"/>
                  <a:gd name="T53" fmla="*/ 237 h 269"/>
                  <a:gd name="T54" fmla="*/ 216 w 267"/>
                  <a:gd name="T55" fmla="*/ 237 h 269"/>
                  <a:gd name="T56" fmla="*/ 227 w 267"/>
                  <a:gd name="T57" fmla="*/ 229 h 269"/>
                  <a:gd name="T58" fmla="*/ 236 w 267"/>
                  <a:gd name="T59" fmla="*/ 218 h 269"/>
                  <a:gd name="T60" fmla="*/ 236 w 267"/>
                  <a:gd name="T61" fmla="*/ 216 h 269"/>
                  <a:gd name="T62" fmla="*/ 236 w 267"/>
                  <a:gd name="T63" fmla="*/ 215 h 269"/>
                  <a:gd name="T64" fmla="*/ 237 w 267"/>
                  <a:gd name="T65" fmla="*/ 215 h 269"/>
                  <a:gd name="T66" fmla="*/ 239 w 267"/>
                  <a:gd name="T67" fmla="*/ 213 h 269"/>
                  <a:gd name="T68" fmla="*/ 244 w 267"/>
                  <a:gd name="T69" fmla="*/ 208 h 269"/>
                  <a:gd name="T70" fmla="*/ 257 w 267"/>
                  <a:gd name="T71" fmla="*/ 186 h 269"/>
                  <a:gd name="T72" fmla="*/ 261 w 267"/>
                  <a:gd name="T73" fmla="*/ 172 h 269"/>
                  <a:gd name="T74" fmla="*/ 262 w 267"/>
                  <a:gd name="T75" fmla="*/ 166 h 269"/>
                  <a:gd name="T76" fmla="*/ 264 w 267"/>
                  <a:gd name="T77" fmla="*/ 160 h 269"/>
                  <a:gd name="T78" fmla="*/ 266 w 267"/>
                  <a:gd name="T79" fmla="*/ 147 h 269"/>
                  <a:gd name="T80" fmla="*/ 266 w 267"/>
                  <a:gd name="T81" fmla="*/ 140 h 269"/>
                  <a:gd name="T82" fmla="*/ 266 w 267"/>
                  <a:gd name="T83" fmla="*/ 137 h 269"/>
                  <a:gd name="T84" fmla="*/ 267 w 267"/>
                  <a:gd name="T85" fmla="*/ 134 h 269"/>
                  <a:gd name="T86" fmla="*/ 266 w 267"/>
                  <a:gd name="T87" fmla="*/ 120 h 269"/>
                  <a:gd name="T88" fmla="*/ 264 w 267"/>
                  <a:gd name="T89" fmla="*/ 106 h 269"/>
                  <a:gd name="T90" fmla="*/ 257 w 267"/>
                  <a:gd name="T91" fmla="*/ 83 h 269"/>
                  <a:gd name="T92" fmla="*/ 244 w 267"/>
                  <a:gd name="T93" fmla="*/ 60 h 269"/>
                  <a:gd name="T94" fmla="*/ 236 w 267"/>
                  <a:gd name="T95" fmla="*/ 48 h 269"/>
                  <a:gd name="T96" fmla="*/ 227 w 267"/>
                  <a:gd name="T97" fmla="*/ 39 h 269"/>
                  <a:gd name="T98" fmla="*/ 216 w 267"/>
                  <a:gd name="T99" fmla="*/ 29 h 269"/>
                  <a:gd name="T100" fmla="*/ 206 w 267"/>
                  <a:gd name="T101" fmla="*/ 22 h 269"/>
                  <a:gd name="T102" fmla="*/ 184 w 267"/>
                  <a:gd name="T103" fmla="*/ 9 h 269"/>
                  <a:gd name="T104" fmla="*/ 159 w 267"/>
                  <a:gd name="T105" fmla="*/ 3 h 269"/>
                  <a:gd name="T106" fmla="*/ 146 w 267"/>
                  <a:gd name="T107" fmla="*/ 0 h 269"/>
                  <a:gd name="T108" fmla="*/ 134 w 267"/>
                  <a:gd name="T109" fmla="*/ 0 h 269"/>
                  <a:gd name="T110" fmla="*/ 106 w 267"/>
                  <a:gd name="T111" fmla="*/ 3 h 269"/>
                  <a:gd name="T112" fmla="*/ 81 w 267"/>
                  <a:gd name="T113" fmla="*/ 9 h 269"/>
                  <a:gd name="T114" fmla="*/ 58 w 267"/>
                  <a:gd name="T115" fmla="*/ 22 h 269"/>
                  <a:gd name="T116" fmla="*/ 39 w 267"/>
                  <a:gd name="T117" fmla="*/ 3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" h="269">
                    <a:moveTo>
                      <a:pt x="39" y="39"/>
                    </a:moveTo>
                    <a:lnTo>
                      <a:pt x="21" y="60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9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0" y="241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7" y="215"/>
                    </a:lnTo>
                    <a:lnTo>
                      <a:pt x="239" y="213"/>
                    </a:lnTo>
                    <a:lnTo>
                      <a:pt x="244" y="208"/>
                    </a:lnTo>
                    <a:lnTo>
                      <a:pt x="257" y="186"/>
                    </a:lnTo>
                    <a:lnTo>
                      <a:pt x="261" y="172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6" y="147"/>
                    </a:lnTo>
                    <a:lnTo>
                      <a:pt x="266" y="140"/>
                    </a:lnTo>
                    <a:lnTo>
                      <a:pt x="266" y="137"/>
                    </a:lnTo>
                    <a:lnTo>
                      <a:pt x="267" y="134"/>
                    </a:lnTo>
                    <a:lnTo>
                      <a:pt x="266" y="120"/>
                    </a:lnTo>
                    <a:lnTo>
                      <a:pt x="264" y="106"/>
                    </a:lnTo>
                    <a:lnTo>
                      <a:pt x="257" y="83"/>
                    </a:lnTo>
                    <a:lnTo>
                      <a:pt x="244" y="60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2"/>
                    </a:lnTo>
                    <a:lnTo>
                      <a:pt x="184" y="9"/>
                    </a:lnTo>
                    <a:lnTo>
                      <a:pt x="159" y="3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3"/>
                    </a:lnTo>
                    <a:lnTo>
                      <a:pt x="81" y="9"/>
                    </a:lnTo>
                    <a:lnTo>
                      <a:pt x="58" y="22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6" name="Freeform 68">
                <a:extLst>
                  <a:ext uri="{FF2B5EF4-FFF2-40B4-BE49-F238E27FC236}">
                    <a16:creationId xmlns:a16="http://schemas.microsoft.com/office/drawing/2014/main" id="{70B4F7D6-A714-6FA4-DA1B-F7AF99EFA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2401888"/>
                <a:ext cx="3181350" cy="998538"/>
              </a:xfrm>
              <a:custGeom>
                <a:avLst/>
                <a:gdLst>
                  <a:gd name="T0" fmla="*/ 12024 w 12024"/>
                  <a:gd name="T1" fmla="*/ 3779 h 3779"/>
                  <a:gd name="T2" fmla="*/ 8990 w 12024"/>
                  <a:gd name="T3" fmla="*/ 1890 h 3779"/>
                  <a:gd name="T4" fmla="*/ 6012 w 12024"/>
                  <a:gd name="T5" fmla="*/ 1420 h 3779"/>
                  <a:gd name="T6" fmla="*/ 3012 w 12024"/>
                  <a:gd name="T7" fmla="*/ 235 h 3779"/>
                  <a:gd name="T8" fmla="*/ 0 w 12024"/>
                  <a:gd name="T9" fmla="*/ 0 h 3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24" h="3779">
                    <a:moveTo>
                      <a:pt x="12024" y="3779"/>
                    </a:moveTo>
                    <a:lnTo>
                      <a:pt x="8990" y="1890"/>
                    </a:lnTo>
                    <a:lnTo>
                      <a:pt x="6012" y="1420"/>
                    </a:lnTo>
                    <a:lnTo>
                      <a:pt x="3012" y="235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7" name="Freeform 69">
                <a:extLst>
                  <a:ext uri="{FF2B5EF4-FFF2-40B4-BE49-F238E27FC236}">
                    <a16:creationId xmlns:a16="http://schemas.microsoft.com/office/drawing/2014/main" id="{FA76B013-5566-9FBD-BCA4-62E2ABDE5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513" y="2365375"/>
                <a:ext cx="69850" cy="71438"/>
              </a:xfrm>
              <a:custGeom>
                <a:avLst/>
                <a:gdLst>
                  <a:gd name="T0" fmla="*/ 134 w 268"/>
                  <a:gd name="T1" fmla="*/ 0 h 269"/>
                  <a:gd name="T2" fmla="*/ 106 w 268"/>
                  <a:gd name="T3" fmla="*/ 3 h 269"/>
                  <a:gd name="T4" fmla="*/ 81 w 268"/>
                  <a:gd name="T5" fmla="*/ 9 h 269"/>
                  <a:gd name="T6" fmla="*/ 58 w 268"/>
                  <a:gd name="T7" fmla="*/ 22 h 269"/>
                  <a:gd name="T8" fmla="*/ 39 w 268"/>
                  <a:gd name="T9" fmla="*/ 39 h 269"/>
                  <a:gd name="T10" fmla="*/ 21 w 268"/>
                  <a:gd name="T11" fmla="*/ 60 h 269"/>
                  <a:gd name="T12" fmla="*/ 9 w 268"/>
                  <a:gd name="T13" fmla="*/ 83 h 269"/>
                  <a:gd name="T14" fmla="*/ 2 w 268"/>
                  <a:gd name="T15" fmla="*/ 106 h 269"/>
                  <a:gd name="T16" fmla="*/ 0 w 268"/>
                  <a:gd name="T17" fmla="*/ 134 h 269"/>
                  <a:gd name="T18" fmla="*/ 0 w 268"/>
                  <a:gd name="T19" fmla="*/ 147 h 269"/>
                  <a:gd name="T20" fmla="*/ 2 w 268"/>
                  <a:gd name="T21" fmla="*/ 160 h 269"/>
                  <a:gd name="T22" fmla="*/ 4 w 268"/>
                  <a:gd name="T23" fmla="*/ 172 h 269"/>
                  <a:gd name="T24" fmla="*/ 9 w 268"/>
                  <a:gd name="T25" fmla="*/ 186 h 269"/>
                  <a:gd name="T26" fmla="*/ 21 w 268"/>
                  <a:gd name="T27" fmla="*/ 208 h 269"/>
                  <a:gd name="T28" fmla="*/ 29 w 268"/>
                  <a:gd name="T29" fmla="*/ 218 h 269"/>
                  <a:gd name="T30" fmla="*/ 39 w 268"/>
                  <a:gd name="T31" fmla="*/ 229 h 269"/>
                  <a:gd name="T32" fmla="*/ 58 w 268"/>
                  <a:gd name="T33" fmla="*/ 245 h 269"/>
                  <a:gd name="T34" fmla="*/ 81 w 268"/>
                  <a:gd name="T35" fmla="*/ 259 h 269"/>
                  <a:gd name="T36" fmla="*/ 106 w 268"/>
                  <a:gd name="T37" fmla="*/ 265 h 269"/>
                  <a:gd name="T38" fmla="*/ 119 w 268"/>
                  <a:gd name="T39" fmla="*/ 267 h 269"/>
                  <a:gd name="T40" fmla="*/ 134 w 268"/>
                  <a:gd name="T41" fmla="*/ 269 h 269"/>
                  <a:gd name="T42" fmla="*/ 136 w 268"/>
                  <a:gd name="T43" fmla="*/ 267 h 269"/>
                  <a:gd name="T44" fmla="*/ 139 w 268"/>
                  <a:gd name="T45" fmla="*/ 267 h 269"/>
                  <a:gd name="T46" fmla="*/ 146 w 268"/>
                  <a:gd name="T47" fmla="*/ 267 h 269"/>
                  <a:gd name="T48" fmla="*/ 159 w 268"/>
                  <a:gd name="T49" fmla="*/ 265 h 269"/>
                  <a:gd name="T50" fmla="*/ 184 w 268"/>
                  <a:gd name="T51" fmla="*/ 259 h 269"/>
                  <a:gd name="T52" fmla="*/ 206 w 268"/>
                  <a:gd name="T53" fmla="*/ 245 h 269"/>
                  <a:gd name="T54" fmla="*/ 211 w 268"/>
                  <a:gd name="T55" fmla="*/ 241 h 269"/>
                  <a:gd name="T56" fmla="*/ 213 w 268"/>
                  <a:gd name="T57" fmla="*/ 238 h 269"/>
                  <a:gd name="T58" fmla="*/ 213 w 268"/>
                  <a:gd name="T59" fmla="*/ 237 h 269"/>
                  <a:gd name="T60" fmla="*/ 214 w 268"/>
                  <a:gd name="T61" fmla="*/ 237 h 269"/>
                  <a:gd name="T62" fmla="*/ 216 w 268"/>
                  <a:gd name="T63" fmla="*/ 237 h 269"/>
                  <a:gd name="T64" fmla="*/ 227 w 268"/>
                  <a:gd name="T65" fmla="*/ 229 h 269"/>
                  <a:gd name="T66" fmla="*/ 236 w 268"/>
                  <a:gd name="T67" fmla="*/ 218 h 269"/>
                  <a:gd name="T68" fmla="*/ 236 w 268"/>
                  <a:gd name="T69" fmla="*/ 216 h 269"/>
                  <a:gd name="T70" fmla="*/ 236 w 268"/>
                  <a:gd name="T71" fmla="*/ 215 h 269"/>
                  <a:gd name="T72" fmla="*/ 238 w 268"/>
                  <a:gd name="T73" fmla="*/ 215 h 269"/>
                  <a:gd name="T74" fmla="*/ 240 w 268"/>
                  <a:gd name="T75" fmla="*/ 213 h 269"/>
                  <a:gd name="T76" fmla="*/ 244 w 268"/>
                  <a:gd name="T77" fmla="*/ 208 h 269"/>
                  <a:gd name="T78" fmla="*/ 258 w 268"/>
                  <a:gd name="T79" fmla="*/ 186 h 269"/>
                  <a:gd name="T80" fmla="*/ 261 w 268"/>
                  <a:gd name="T81" fmla="*/ 172 h 269"/>
                  <a:gd name="T82" fmla="*/ 262 w 268"/>
                  <a:gd name="T83" fmla="*/ 166 h 269"/>
                  <a:gd name="T84" fmla="*/ 264 w 268"/>
                  <a:gd name="T85" fmla="*/ 160 h 269"/>
                  <a:gd name="T86" fmla="*/ 267 w 268"/>
                  <a:gd name="T87" fmla="*/ 147 h 269"/>
                  <a:gd name="T88" fmla="*/ 267 w 268"/>
                  <a:gd name="T89" fmla="*/ 140 h 269"/>
                  <a:gd name="T90" fmla="*/ 267 w 268"/>
                  <a:gd name="T91" fmla="*/ 137 h 269"/>
                  <a:gd name="T92" fmla="*/ 268 w 268"/>
                  <a:gd name="T93" fmla="*/ 134 h 269"/>
                  <a:gd name="T94" fmla="*/ 267 w 268"/>
                  <a:gd name="T95" fmla="*/ 120 h 269"/>
                  <a:gd name="T96" fmla="*/ 264 w 268"/>
                  <a:gd name="T97" fmla="*/ 106 h 269"/>
                  <a:gd name="T98" fmla="*/ 258 w 268"/>
                  <a:gd name="T99" fmla="*/ 83 h 269"/>
                  <a:gd name="T100" fmla="*/ 244 w 268"/>
                  <a:gd name="T101" fmla="*/ 60 h 269"/>
                  <a:gd name="T102" fmla="*/ 236 w 268"/>
                  <a:gd name="T103" fmla="*/ 48 h 269"/>
                  <a:gd name="T104" fmla="*/ 227 w 268"/>
                  <a:gd name="T105" fmla="*/ 39 h 269"/>
                  <a:gd name="T106" fmla="*/ 216 w 268"/>
                  <a:gd name="T107" fmla="*/ 29 h 269"/>
                  <a:gd name="T108" fmla="*/ 206 w 268"/>
                  <a:gd name="T109" fmla="*/ 22 h 269"/>
                  <a:gd name="T110" fmla="*/ 184 w 268"/>
                  <a:gd name="T111" fmla="*/ 9 h 269"/>
                  <a:gd name="T112" fmla="*/ 159 w 268"/>
                  <a:gd name="T113" fmla="*/ 3 h 269"/>
                  <a:gd name="T114" fmla="*/ 146 w 268"/>
                  <a:gd name="T115" fmla="*/ 0 h 269"/>
                  <a:gd name="T116" fmla="*/ 134 w 268"/>
                  <a:gd name="T11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9">
                    <a:moveTo>
                      <a:pt x="134" y="0"/>
                    </a:moveTo>
                    <a:lnTo>
                      <a:pt x="106" y="3"/>
                    </a:lnTo>
                    <a:lnTo>
                      <a:pt x="81" y="9"/>
                    </a:lnTo>
                    <a:lnTo>
                      <a:pt x="58" y="22"/>
                    </a:lnTo>
                    <a:lnTo>
                      <a:pt x="39" y="39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9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9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9"/>
                    </a:lnTo>
                    <a:lnTo>
                      <a:pt x="206" y="245"/>
                    </a:lnTo>
                    <a:lnTo>
                      <a:pt x="211" y="241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8" y="215"/>
                    </a:lnTo>
                    <a:lnTo>
                      <a:pt x="240" y="213"/>
                    </a:lnTo>
                    <a:lnTo>
                      <a:pt x="244" y="208"/>
                    </a:lnTo>
                    <a:lnTo>
                      <a:pt x="258" y="186"/>
                    </a:lnTo>
                    <a:lnTo>
                      <a:pt x="261" y="172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7" y="147"/>
                    </a:lnTo>
                    <a:lnTo>
                      <a:pt x="267" y="140"/>
                    </a:lnTo>
                    <a:lnTo>
                      <a:pt x="267" y="137"/>
                    </a:lnTo>
                    <a:lnTo>
                      <a:pt x="268" y="134"/>
                    </a:lnTo>
                    <a:lnTo>
                      <a:pt x="267" y="120"/>
                    </a:lnTo>
                    <a:lnTo>
                      <a:pt x="264" y="106"/>
                    </a:lnTo>
                    <a:lnTo>
                      <a:pt x="258" y="83"/>
                    </a:lnTo>
                    <a:lnTo>
                      <a:pt x="244" y="60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2"/>
                    </a:lnTo>
                    <a:lnTo>
                      <a:pt x="184" y="9"/>
                    </a:lnTo>
                    <a:lnTo>
                      <a:pt x="159" y="3"/>
                    </a:lnTo>
                    <a:lnTo>
                      <a:pt x="146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8" name="Freeform 70">
                <a:extLst>
                  <a:ext uri="{FF2B5EF4-FFF2-40B4-BE49-F238E27FC236}">
                    <a16:creationId xmlns:a16="http://schemas.microsoft.com/office/drawing/2014/main" id="{8BE42A63-7963-E53B-02AC-6075B17E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438" y="2427288"/>
                <a:ext cx="69850" cy="71438"/>
              </a:xfrm>
              <a:custGeom>
                <a:avLst/>
                <a:gdLst>
                  <a:gd name="T0" fmla="*/ 134 w 268"/>
                  <a:gd name="T1" fmla="*/ 0 h 268"/>
                  <a:gd name="T2" fmla="*/ 106 w 268"/>
                  <a:gd name="T3" fmla="*/ 2 h 268"/>
                  <a:gd name="T4" fmla="*/ 81 w 268"/>
                  <a:gd name="T5" fmla="*/ 9 h 268"/>
                  <a:gd name="T6" fmla="*/ 58 w 268"/>
                  <a:gd name="T7" fmla="*/ 21 h 268"/>
                  <a:gd name="T8" fmla="*/ 39 w 268"/>
                  <a:gd name="T9" fmla="*/ 39 h 268"/>
                  <a:gd name="T10" fmla="*/ 21 w 268"/>
                  <a:gd name="T11" fmla="*/ 59 h 268"/>
                  <a:gd name="T12" fmla="*/ 9 w 268"/>
                  <a:gd name="T13" fmla="*/ 83 h 268"/>
                  <a:gd name="T14" fmla="*/ 2 w 268"/>
                  <a:gd name="T15" fmla="*/ 106 h 268"/>
                  <a:gd name="T16" fmla="*/ 0 w 268"/>
                  <a:gd name="T17" fmla="*/ 134 h 268"/>
                  <a:gd name="T18" fmla="*/ 0 w 268"/>
                  <a:gd name="T19" fmla="*/ 146 h 268"/>
                  <a:gd name="T20" fmla="*/ 2 w 268"/>
                  <a:gd name="T21" fmla="*/ 160 h 268"/>
                  <a:gd name="T22" fmla="*/ 4 w 268"/>
                  <a:gd name="T23" fmla="*/ 172 h 268"/>
                  <a:gd name="T24" fmla="*/ 9 w 268"/>
                  <a:gd name="T25" fmla="*/ 186 h 268"/>
                  <a:gd name="T26" fmla="*/ 21 w 268"/>
                  <a:gd name="T27" fmla="*/ 208 h 268"/>
                  <a:gd name="T28" fmla="*/ 29 w 268"/>
                  <a:gd name="T29" fmla="*/ 218 h 268"/>
                  <a:gd name="T30" fmla="*/ 39 w 268"/>
                  <a:gd name="T31" fmla="*/ 229 h 268"/>
                  <a:gd name="T32" fmla="*/ 58 w 268"/>
                  <a:gd name="T33" fmla="*/ 245 h 268"/>
                  <a:gd name="T34" fmla="*/ 81 w 268"/>
                  <a:gd name="T35" fmla="*/ 258 h 268"/>
                  <a:gd name="T36" fmla="*/ 106 w 268"/>
                  <a:gd name="T37" fmla="*/ 265 h 268"/>
                  <a:gd name="T38" fmla="*/ 119 w 268"/>
                  <a:gd name="T39" fmla="*/ 267 h 268"/>
                  <a:gd name="T40" fmla="*/ 134 w 268"/>
                  <a:gd name="T41" fmla="*/ 268 h 268"/>
                  <a:gd name="T42" fmla="*/ 136 w 268"/>
                  <a:gd name="T43" fmla="*/ 267 h 268"/>
                  <a:gd name="T44" fmla="*/ 139 w 268"/>
                  <a:gd name="T45" fmla="*/ 267 h 268"/>
                  <a:gd name="T46" fmla="*/ 146 w 268"/>
                  <a:gd name="T47" fmla="*/ 267 h 268"/>
                  <a:gd name="T48" fmla="*/ 159 w 268"/>
                  <a:gd name="T49" fmla="*/ 265 h 268"/>
                  <a:gd name="T50" fmla="*/ 184 w 268"/>
                  <a:gd name="T51" fmla="*/ 258 h 268"/>
                  <a:gd name="T52" fmla="*/ 206 w 268"/>
                  <a:gd name="T53" fmla="*/ 245 h 268"/>
                  <a:gd name="T54" fmla="*/ 211 w 268"/>
                  <a:gd name="T55" fmla="*/ 240 h 268"/>
                  <a:gd name="T56" fmla="*/ 213 w 268"/>
                  <a:gd name="T57" fmla="*/ 238 h 268"/>
                  <a:gd name="T58" fmla="*/ 213 w 268"/>
                  <a:gd name="T59" fmla="*/ 237 h 268"/>
                  <a:gd name="T60" fmla="*/ 214 w 268"/>
                  <a:gd name="T61" fmla="*/ 237 h 268"/>
                  <a:gd name="T62" fmla="*/ 216 w 268"/>
                  <a:gd name="T63" fmla="*/ 237 h 268"/>
                  <a:gd name="T64" fmla="*/ 227 w 268"/>
                  <a:gd name="T65" fmla="*/ 229 h 268"/>
                  <a:gd name="T66" fmla="*/ 236 w 268"/>
                  <a:gd name="T67" fmla="*/ 218 h 268"/>
                  <a:gd name="T68" fmla="*/ 236 w 268"/>
                  <a:gd name="T69" fmla="*/ 216 h 268"/>
                  <a:gd name="T70" fmla="*/ 236 w 268"/>
                  <a:gd name="T71" fmla="*/ 215 h 268"/>
                  <a:gd name="T72" fmla="*/ 237 w 268"/>
                  <a:gd name="T73" fmla="*/ 215 h 268"/>
                  <a:gd name="T74" fmla="*/ 240 w 268"/>
                  <a:gd name="T75" fmla="*/ 212 h 268"/>
                  <a:gd name="T76" fmla="*/ 244 w 268"/>
                  <a:gd name="T77" fmla="*/ 208 h 268"/>
                  <a:gd name="T78" fmla="*/ 257 w 268"/>
                  <a:gd name="T79" fmla="*/ 186 h 268"/>
                  <a:gd name="T80" fmla="*/ 261 w 268"/>
                  <a:gd name="T81" fmla="*/ 172 h 268"/>
                  <a:gd name="T82" fmla="*/ 262 w 268"/>
                  <a:gd name="T83" fmla="*/ 165 h 268"/>
                  <a:gd name="T84" fmla="*/ 264 w 268"/>
                  <a:gd name="T85" fmla="*/ 160 h 268"/>
                  <a:gd name="T86" fmla="*/ 266 w 268"/>
                  <a:gd name="T87" fmla="*/ 146 h 268"/>
                  <a:gd name="T88" fmla="*/ 266 w 268"/>
                  <a:gd name="T89" fmla="*/ 140 h 268"/>
                  <a:gd name="T90" fmla="*/ 266 w 268"/>
                  <a:gd name="T91" fmla="*/ 136 h 268"/>
                  <a:gd name="T92" fmla="*/ 268 w 268"/>
                  <a:gd name="T93" fmla="*/ 134 h 268"/>
                  <a:gd name="T94" fmla="*/ 266 w 268"/>
                  <a:gd name="T95" fmla="*/ 120 h 268"/>
                  <a:gd name="T96" fmla="*/ 264 w 268"/>
                  <a:gd name="T97" fmla="*/ 106 h 268"/>
                  <a:gd name="T98" fmla="*/ 257 w 268"/>
                  <a:gd name="T99" fmla="*/ 83 h 268"/>
                  <a:gd name="T100" fmla="*/ 244 w 268"/>
                  <a:gd name="T101" fmla="*/ 59 h 268"/>
                  <a:gd name="T102" fmla="*/ 236 w 268"/>
                  <a:gd name="T103" fmla="*/ 48 h 268"/>
                  <a:gd name="T104" fmla="*/ 227 w 268"/>
                  <a:gd name="T105" fmla="*/ 39 h 268"/>
                  <a:gd name="T106" fmla="*/ 216 w 268"/>
                  <a:gd name="T107" fmla="*/ 29 h 268"/>
                  <a:gd name="T108" fmla="*/ 206 w 268"/>
                  <a:gd name="T109" fmla="*/ 21 h 268"/>
                  <a:gd name="T110" fmla="*/ 184 w 268"/>
                  <a:gd name="T111" fmla="*/ 9 h 268"/>
                  <a:gd name="T112" fmla="*/ 159 w 268"/>
                  <a:gd name="T113" fmla="*/ 2 h 268"/>
                  <a:gd name="T114" fmla="*/ 146 w 268"/>
                  <a:gd name="T115" fmla="*/ 0 h 268"/>
                  <a:gd name="T116" fmla="*/ 134 w 268"/>
                  <a:gd name="T11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134" y="0"/>
                    </a:move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7" y="215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7" y="186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6" y="146"/>
                    </a:lnTo>
                    <a:lnTo>
                      <a:pt x="266" y="140"/>
                    </a:lnTo>
                    <a:lnTo>
                      <a:pt x="266" y="136"/>
                    </a:lnTo>
                    <a:lnTo>
                      <a:pt x="268" y="134"/>
                    </a:lnTo>
                    <a:lnTo>
                      <a:pt x="266" y="120"/>
                    </a:lnTo>
                    <a:lnTo>
                      <a:pt x="264" y="106"/>
                    </a:lnTo>
                    <a:lnTo>
                      <a:pt x="257" y="83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9" name="Freeform 71">
                <a:extLst>
                  <a:ext uri="{FF2B5EF4-FFF2-40B4-BE49-F238E27FC236}">
                    <a16:creationId xmlns:a16="http://schemas.microsoft.com/office/drawing/2014/main" id="{652C91D5-5251-B52B-9733-CE2806244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741613"/>
                <a:ext cx="69850" cy="71438"/>
              </a:xfrm>
              <a:custGeom>
                <a:avLst/>
                <a:gdLst>
                  <a:gd name="T0" fmla="*/ 133 w 267"/>
                  <a:gd name="T1" fmla="*/ 0 h 268"/>
                  <a:gd name="T2" fmla="*/ 105 w 267"/>
                  <a:gd name="T3" fmla="*/ 2 h 268"/>
                  <a:gd name="T4" fmla="*/ 81 w 267"/>
                  <a:gd name="T5" fmla="*/ 9 h 268"/>
                  <a:gd name="T6" fmla="*/ 58 w 267"/>
                  <a:gd name="T7" fmla="*/ 21 h 268"/>
                  <a:gd name="T8" fmla="*/ 39 w 267"/>
                  <a:gd name="T9" fmla="*/ 39 h 268"/>
                  <a:gd name="T10" fmla="*/ 21 w 267"/>
                  <a:gd name="T11" fmla="*/ 59 h 268"/>
                  <a:gd name="T12" fmla="*/ 8 w 267"/>
                  <a:gd name="T13" fmla="*/ 83 h 268"/>
                  <a:gd name="T14" fmla="*/ 2 w 267"/>
                  <a:gd name="T15" fmla="*/ 106 h 268"/>
                  <a:gd name="T16" fmla="*/ 0 w 267"/>
                  <a:gd name="T17" fmla="*/ 134 h 268"/>
                  <a:gd name="T18" fmla="*/ 0 w 267"/>
                  <a:gd name="T19" fmla="*/ 146 h 268"/>
                  <a:gd name="T20" fmla="*/ 2 w 267"/>
                  <a:gd name="T21" fmla="*/ 160 h 268"/>
                  <a:gd name="T22" fmla="*/ 4 w 267"/>
                  <a:gd name="T23" fmla="*/ 172 h 268"/>
                  <a:gd name="T24" fmla="*/ 8 w 267"/>
                  <a:gd name="T25" fmla="*/ 185 h 268"/>
                  <a:gd name="T26" fmla="*/ 21 w 267"/>
                  <a:gd name="T27" fmla="*/ 208 h 268"/>
                  <a:gd name="T28" fmla="*/ 29 w 267"/>
                  <a:gd name="T29" fmla="*/ 218 h 268"/>
                  <a:gd name="T30" fmla="*/ 39 w 267"/>
                  <a:gd name="T31" fmla="*/ 229 h 268"/>
                  <a:gd name="T32" fmla="*/ 58 w 267"/>
                  <a:gd name="T33" fmla="*/ 245 h 268"/>
                  <a:gd name="T34" fmla="*/ 81 w 267"/>
                  <a:gd name="T35" fmla="*/ 258 h 268"/>
                  <a:gd name="T36" fmla="*/ 105 w 267"/>
                  <a:gd name="T37" fmla="*/ 265 h 268"/>
                  <a:gd name="T38" fmla="*/ 119 w 267"/>
                  <a:gd name="T39" fmla="*/ 267 h 268"/>
                  <a:gd name="T40" fmla="*/ 133 w 267"/>
                  <a:gd name="T41" fmla="*/ 268 h 268"/>
                  <a:gd name="T42" fmla="*/ 136 w 267"/>
                  <a:gd name="T43" fmla="*/ 267 h 268"/>
                  <a:gd name="T44" fmla="*/ 139 w 267"/>
                  <a:gd name="T45" fmla="*/ 267 h 268"/>
                  <a:gd name="T46" fmla="*/ 146 w 267"/>
                  <a:gd name="T47" fmla="*/ 267 h 268"/>
                  <a:gd name="T48" fmla="*/ 159 w 267"/>
                  <a:gd name="T49" fmla="*/ 265 h 268"/>
                  <a:gd name="T50" fmla="*/ 184 w 267"/>
                  <a:gd name="T51" fmla="*/ 258 h 268"/>
                  <a:gd name="T52" fmla="*/ 206 w 267"/>
                  <a:gd name="T53" fmla="*/ 245 h 268"/>
                  <a:gd name="T54" fmla="*/ 210 w 267"/>
                  <a:gd name="T55" fmla="*/ 240 h 268"/>
                  <a:gd name="T56" fmla="*/ 213 w 267"/>
                  <a:gd name="T57" fmla="*/ 238 h 268"/>
                  <a:gd name="T58" fmla="*/ 213 w 267"/>
                  <a:gd name="T59" fmla="*/ 237 h 268"/>
                  <a:gd name="T60" fmla="*/ 214 w 267"/>
                  <a:gd name="T61" fmla="*/ 237 h 268"/>
                  <a:gd name="T62" fmla="*/ 216 w 267"/>
                  <a:gd name="T63" fmla="*/ 237 h 268"/>
                  <a:gd name="T64" fmla="*/ 227 w 267"/>
                  <a:gd name="T65" fmla="*/ 229 h 268"/>
                  <a:gd name="T66" fmla="*/ 236 w 267"/>
                  <a:gd name="T67" fmla="*/ 218 h 268"/>
                  <a:gd name="T68" fmla="*/ 236 w 267"/>
                  <a:gd name="T69" fmla="*/ 216 h 268"/>
                  <a:gd name="T70" fmla="*/ 236 w 267"/>
                  <a:gd name="T71" fmla="*/ 215 h 268"/>
                  <a:gd name="T72" fmla="*/ 237 w 267"/>
                  <a:gd name="T73" fmla="*/ 215 h 268"/>
                  <a:gd name="T74" fmla="*/ 239 w 267"/>
                  <a:gd name="T75" fmla="*/ 212 h 268"/>
                  <a:gd name="T76" fmla="*/ 244 w 267"/>
                  <a:gd name="T77" fmla="*/ 208 h 268"/>
                  <a:gd name="T78" fmla="*/ 257 w 267"/>
                  <a:gd name="T79" fmla="*/ 185 h 268"/>
                  <a:gd name="T80" fmla="*/ 261 w 267"/>
                  <a:gd name="T81" fmla="*/ 172 h 268"/>
                  <a:gd name="T82" fmla="*/ 262 w 267"/>
                  <a:gd name="T83" fmla="*/ 165 h 268"/>
                  <a:gd name="T84" fmla="*/ 264 w 267"/>
                  <a:gd name="T85" fmla="*/ 160 h 268"/>
                  <a:gd name="T86" fmla="*/ 266 w 267"/>
                  <a:gd name="T87" fmla="*/ 146 h 268"/>
                  <a:gd name="T88" fmla="*/ 266 w 267"/>
                  <a:gd name="T89" fmla="*/ 140 h 268"/>
                  <a:gd name="T90" fmla="*/ 266 w 267"/>
                  <a:gd name="T91" fmla="*/ 136 h 268"/>
                  <a:gd name="T92" fmla="*/ 267 w 267"/>
                  <a:gd name="T93" fmla="*/ 134 h 268"/>
                  <a:gd name="T94" fmla="*/ 266 w 267"/>
                  <a:gd name="T95" fmla="*/ 120 h 268"/>
                  <a:gd name="T96" fmla="*/ 264 w 267"/>
                  <a:gd name="T97" fmla="*/ 106 h 268"/>
                  <a:gd name="T98" fmla="*/ 257 w 267"/>
                  <a:gd name="T99" fmla="*/ 83 h 268"/>
                  <a:gd name="T100" fmla="*/ 244 w 267"/>
                  <a:gd name="T101" fmla="*/ 59 h 268"/>
                  <a:gd name="T102" fmla="*/ 236 w 267"/>
                  <a:gd name="T103" fmla="*/ 48 h 268"/>
                  <a:gd name="T104" fmla="*/ 227 w 267"/>
                  <a:gd name="T105" fmla="*/ 39 h 268"/>
                  <a:gd name="T106" fmla="*/ 216 w 267"/>
                  <a:gd name="T107" fmla="*/ 29 h 268"/>
                  <a:gd name="T108" fmla="*/ 206 w 267"/>
                  <a:gd name="T109" fmla="*/ 21 h 268"/>
                  <a:gd name="T110" fmla="*/ 184 w 267"/>
                  <a:gd name="T111" fmla="*/ 9 h 268"/>
                  <a:gd name="T112" fmla="*/ 159 w 267"/>
                  <a:gd name="T113" fmla="*/ 2 h 268"/>
                  <a:gd name="T114" fmla="*/ 146 w 267"/>
                  <a:gd name="T115" fmla="*/ 0 h 268"/>
                  <a:gd name="T116" fmla="*/ 133 w 267"/>
                  <a:gd name="T11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" h="268">
                    <a:moveTo>
                      <a:pt x="133" y="0"/>
                    </a:moveTo>
                    <a:lnTo>
                      <a:pt x="105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8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8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5" y="265"/>
                    </a:lnTo>
                    <a:lnTo>
                      <a:pt x="119" y="267"/>
                    </a:lnTo>
                    <a:lnTo>
                      <a:pt x="133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0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7" y="215"/>
                    </a:lnTo>
                    <a:lnTo>
                      <a:pt x="239" y="212"/>
                    </a:lnTo>
                    <a:lnTo>
                      <a:pt x="244" y="208"/>
                    </a:lnTo>
                    <a:lnTo>
                      <a:pt x="257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6" y="146"/>
                    </a:lnTo>
                    <a:lnTo>
                      <a:pt x="266" y="140"/>
                    </a:lnTo>
                    <a:lnTo>
                      <a:pt x="266" y="136"/>
                    </a:lnTo>
                    <a:lnTo>
                      <a:pt x="267" y="134"/>
                    </a:lnTo>
                    <a:lnTo>
                      <a:pt x="266" y="120"/>
                    </a:lnTo>
                    <a:lnTo>
                      <a:pt x="264" y="106"/>
                    </a:lnTo>
                    <a:lnTo>
                      <a:pt x="257" y="83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0" name="Freeform 72">
                <a:extLst>
                  <a:ext uri="{FF2B5EF4-FFF2-40B4-BE49-F238E27FC236}">
                    <a16:creationId xmlns:a16="http://schemas.microsoft.com/office/drawing/2014/main" id="{F49A22D7-102B-3920-FEED-FAAE0474D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588" y="2865438"/>
                <a:ext cx="71438" cy="71438"/>
              </a:xfrm>
              <a:custGeom>
                <a:avLst/>
                <a:gdLst>
                  <a:gd name="T0" fmla="*/ 134 w 268"/>
                  <a:gd name="T1" fmla="*/ 0 h 269"/>
                  <a:gd name="T2" fmla="*/ 106 w 268"/>
                  <a:gd name="T3" fmla="*/ 3 h 269"/>
                  <a:gd name="T4" fmla="*/ 81 w 268"/>
                  <a:gd name="T5" fmla="*/ 9 h 269"/>
                  <a:gd name="T6" fmla="*/ 58 w 268"/>
                  <a:gd name="T7" fmla="*/ 22 h 269"/>
                  <a:gd name="T8" fmla="*/ 39 w 268"/>
                  <a:gd name="T9" fmla="*/ 40 h 269"/>
                  <a:gd name="T10" fmla="*/ 21 w 268"/>
                  <a:gd name="T11" fmla="*/ 60 h 269"/>
                  <a:gd name="T12" fmla="*/ 9 w 268"/>
                  <a:gd name="T13" fmla="*/ 83 h 269"/>
                  <a:gd name="T14" fmla="*/ 2 w 268"/>
                  <a:gd name="T15" fmla="*/ 107 h 269"/>
                  <a:gd name="T16" fmla="*/ 0 w 268"/>
                  <a:gd name="T17" fmla="*/ 135 h 269"/>
                  <a:gd name="T18" fmla="*/ 0 w 268"/>
                  <a:gd name="T19" fmla="*/ 147 h 269"/>
                  <a:gd name="T20" fmla="*/ 2 w 268"/>
                  <a:gd name="T21" fmla="*/ 160 h 269"/>
                  <a:gd name="T22" fmla="*/ 4 w 268"/>
                  <a:gd name="T23" fmla="*/ 173 h 269"/>
                  <a:gd name="T24" fmla="*/ 9 w 268"/>
                  <a:gd name="T25" fmla="*/ 186 h 269"/>
                  <a:gd name="T26" fmla="*/ 21 w 268"/>
                  <a:gd name="T27" fmla="*/ 208 h 269"/>
                  <a:gd name="T28" fmla="*/ 29 w 268"/>
                  <a:gd name="T29" fmla="*/ 218 h 269"/>
                  <a:gd name="T30" fmla="*/ 39 w 268"/>
                  <a:gd name="T31" fmla="*/ 230 h 269"/>
                  <a:gd name="T32" fmla="*/ 58 w 268"/>
                  <a:gd name="T33" fmla="*/ 245 h 269"/>
                  <a:gd name="T34" fmla="*/ 81 w 268"/>
                  <a:gd name="T35" fmla="*/ 259 h 269"/>
                  <a:gd name="T36" fmla="*/ 106 w 268"/>
                  <a:gd name="T37" fmla="*/ 265 h 269"/>
                  <a:gd name="T38" fmla="*/ 119 w 268"/>
                  <a:gd name="T39" fmla="*/ 268 h 269"/>
                  <a:gd name="T40" fmla="*/ 134 w 268"/>
                  <a:gd name="T41" fmla="*/ 269 h 269"/>
                  <a:gd name="T42" fmla="*/ 136 w 268"/>
                  <a:gd name="T43" fmla="*/ 268 h 269"/>
                  <a:gd name="T44" fmla="*/ 139 w 268"/>
                  <a:gd name="T45" fmla="*/ 268 h 269"/>
                  <a:gd name="T46" fmla="*/ 146 w 268"/>
                  <a:gd name="T47" fmla="*/ 268 h 269"/>
                  <a:gd name="T48" fmla="*/ 159 w 268"/>
                  <a:gd name="T49" fmla="*/ 265 h 269"/>
                  <a:gd name="T50" fmla="*/ 184 w 268"/>
                  <a:gd name="T51" fmla="*/ 259 h 269"/>
                  <a:gd name="T52" fmla="*/ 206 w 268"/>
                  <a:gd name="T53" fmla="*/ 245 h 269"/>
                  <a:gd name="T54" fmla="*/ 211 w 268"/>
                  <a:gd name="T55" fmla="*/ 241 h 269"/>
                  <a:gd name="T56" fmla="*/ 213 w 268"/>
                  <a:gd name="T57" fmla="*/ 238 h 269"/>
                  <a:gd name="T58" fmla="*/ 213 w 268"/>
                  <a:gd name="T59" fmla="*/ 237 h 269"/>
                  <a:gd name="T60" fmla="*/ 214 w 268"/>
                  <a:gd name="T61" fmla="*/ 237 h 269"/>
                  <a:gd name="T62" fmla="*/ 216 w 268"/>
                  <a:gd name="T63" fmla="*/ 237 h 269"/>
                  <a:gd name="T64" fmla="*/ 227 w 268"/>
                  <a:gd name="T65" fmla="*/ 230 h 269"/>
                  <a:gd name="T66" fmla="*/ 236 w 268"/>
                  <a:gd name="T67" fmla="*/ 218 h 269"/>
                  <a:gd name="T68" fmla="*/ 236 w 268"/>
                  <a:gd name="T69" fmla="*/ 216 h 269"/>
                  <a:gd name="T70" fmla="*/ 236 w 268"/>
                  <a:gd name="T71" fmla="*/ 215 h 269"/>
                  <a:gd name="T72" fmla="*/ 237 w 268"/>
                  <a:gd name="T73" fmla="*/ 215 h 269"/>
                  <a:gd name="T74" fmla="*/ 240 w 268"/>
                  <a:gd name="T75" fmla="*/ 213 h 269"/>
                  <a:gd name="T76" fmla="*/ 244 w 268"/>
                  <a:gd name="T77" fmla="*/ 208 h 269"/>
                  <a:gd name="T78" fmla="*/ 257 w 268"/>
                  <a:gd name="T79" fmla="*/ 186 h 269"/>
                  <a:gd name="T80" fmla="*/ 261 w 268"/>
                  <a:gd name="T81" fmla="*/ 173 h 269"/>
                  <a:gd name="T82" fmla="*/ 262 w 268"/>
                  <a:gd name="T83" fmla="*/ 166 h 269"/>
                  <a:gd name="T84" fmla="*/ 264 w 268"/>
                  <a:gd name="T85" fmla="*/ 160 h 269"/>
                  <a:gd name="T86" fmla="*/ 266 w 268"/>
                  <a:gd name="T87" fmla="*/ 147 h 269"/>
                  <a:gd name="T88" fmla="*/ 266 w 268"/>
                  <a:gd name="T89" fmla="*/ 140 h 269"/>
                  <a:gd name="T90" fmla="*/ 266 w 268"/>
                  <a:gd name="T91" fmla="*/ 137 h 269"/>
                  <a:gd name="T92" fmla="*/ 268 w 268"/>
                  <a:gd name="T93" fmla="*/ 135 h 269"/>
                  <a:gd name="T94" fmla="*/ 266 w 268"/>
                  <a:gd name="T95" fmla="*/ 120 h 269"/>
                  <a:gd name="T96" fmla="*/ 264 w 268"/>
                  <a:gd name="T97" fmla="*/ 107 h 269"/>
                  <a:gd name="T98" fmla="*/ 257 w 268"/>
                  <a:gd name="T99" fmla="*/ 83 h 269"/>
                  <a:gd name="T100" fmla="*/ 244 w 268"/>
                  <a:gd name="T101" fmla="*/ 60 h 269"/>
                  <a:gd name="T102" fmla="*/ 236 w 268"/>
                  <a:gd name="T103" fmla="*/ 48 h 269"/>
                  <a:gd name="T104" fmla="*/ 227 w 268"/>
                  <a:gd name="T105" fmla="*/ 40 h 269"/>
                  <a:gd name="T106" fmla="*/ 216 w 268"/>
                  <a:gd name="T107" fmla="*/ 29 h 269"/>
                  <a:gd name="T108" fmla="*/ 206 w 268"/>
                  <a:gd name="T109" fmla="*/ 22 h 269"/>
                  <a:gd name="T110" fmla="*/ 184 w 268"/>
                  <a:gd name="T111" fmla="*/ 9 h 269"/>
                  <a:gd name="T112" fmla="*/ 159 w 268"/>
                  <a:gd name="T113" fmla="*/ 3 h 269"/>
                  <a:gd name="T114" fmla="*/ 146 w 268"/>
                  <a:gd name="T115" fmla="*/ 0 h 269"/>
                  <a:gd name="T116" fmla="*/ 134 w 268"/>
                  <a:gd name="T11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9">
                    <a:moveTo>
                      <a:pt x="134" y="0"/>
                    </a:moveTo>
                    <a:lnTo>
                      <a:pt x="106" y="3"/>
                    </a:lnTo>
                    <a:lnTo>
                      <a:pt x="81" y="9"/>
                    </a:lnTo>
                    <a:lnTo>
                      <a:pt x="58" y="22"/>
                    </a:lnTo>
                    <a:lnTo>
                      <a:pt x="39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7"/>
                    </a:lnTo>
                    <a:lnTo>
                      <a:pt x="0" y="135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3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30"/>
                    </a:lnTo>
                    <a:lnTo>
                      <a:pt x="58" y="245"/>
                    </a:lnTo>
                    <a:lnTo>
                      <a:pt x="81" y="259"/>
                    </a:lnTo>
                    <a:lnTo>
                      <a:pt x="106" y="265"/>
                    </a:lnTo>
                    <a:lnTo>
                      <a:pt x="119" y="268"/>
                    </a:lnTo>
                    <a:lnTo>
                      <a:pt x="134" y="269"/>
                    </a:lnTo>
                    <a:lnTo>
                      <a:pt x="136" y="268"/>
                    </a:lnTo>
                    <a:lnTo>
                      <a:pt x="139" y="268"/>
                    </a:lnTo>
                    <a:lnTo>
                      <a:pt x="146" y="268"/>
                    </a:lnTo>
                    <a:lnTo>
                      <a:pt x="159" y="265"/>
                    </a:lnTo>
                    <a:lnTo>
                      <a:pt x="184" y="259"/>
                    </a:lnTo>
                    <a:lnTo>
                      <a:pt x="206" y="245"/>
                    </a:lnTo>
                    <a:lnTo>
                      <a:pt x="211" y="241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30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7" y="215"/>
                    </a:lnTo>
                    <a:lnTo>
                      <a:pt x="240" y="213"/>
                    </a:lnTo>
                    <a:lnTo>
                      <a:pt x="244" y="208"/>
                    </a:lnTo>
                    <a:lnTo>
                      <a:pt x="257" y="186"/>
                    </a:lnTo>
                    <a:lnTo>
                      <a:pt x="261" y="173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6" y="147"/>
                    </a:lnTo>
                    <a:lnTo>
                      <a:pt x="266" y="140"/>
                    </a:lnTo>
                    <a:lnTo>
                      <a:pt x="266" y="137"/>
                    </a:lnTo>
                    <a:lnTo>
                      <a:pt x="268" y="135"/>
                    </a:lnTo>
                    <a:lnTo>
                      <a:pt x="266" y="120"/>
                    </a:lnTo>
                    <a:lnTo>
                      <a:pt x="264" y="107"/>
                    </a:lnTo>
                    <a:lnTo>
                      <a:pt x="257" y="83"/>
                    </a:lnTo>
                    <a:lnTo>
                      <a:pt x="244" y="60"/>
                    </a:lnTo>
                    <a:lnTo>
                      <a:pt x="236" y="48"/>
                    </a:lnTo>
                    <a:lnTo>
                      <a:pt x="227" y="40"/>
                    </a:lnTo>
                    <a:lnTo>
                      <a:pt x="216" y="29"/>
                    </a:lnTo>
                    <a:lnTo>
                      <a:pt x="206" y="22"/>
                    </a:lnTo>
                    <a:lnTo>
                      <a:pt x="184" y="9"/>
                    </a:lnTo>
                    <a:lnTo>
                      <a:pt x="159" y="3"/>
                    </a:lnTo>
                    <a:lnTo>
                      <a:pt x="146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1" name="Freeform 73">
                <a:extLst>
                  <a:ext uri="{FF2B5EF4-FFF2-40B4-BE49-F238E27FC236}">
                    <a16:creationId xmlns:a16="http://schemas.microsoft.com/office/drawing/2014/main" id="{46A35D66-3179-5AD2-57E9-41640BA8B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1863" y="3365500"/>
                <a:ext cx="69850" cy="71438"/>
              </a:xfrm>
              <a:custGeom>
                <a:avLst/>
                <a:gdLst>
                  <a:gd name="T0" fmla="*/ 134 w 268"/>
                  <a:gd name="T1" fmla="*/ 0 h 269"/>
                  <a:gd name="T2" fmla="*/ 106 w 268"/>
                  <a:gd name="T3" fmla="*/ 3 h 269"/>
                  <a:gd name="T4" fmla="*/ 81 w 268"/>
                  <a:gd name="T5" fmla="*/ 9 h 269"/>
                  <a:gd name="T6" fmla="*/ 58 w 268"/>
                  <a:gd name="T7" fmla="*/ 22 h 269"/>
                  <a:gd name="T8" fmla="*/ 39 w 268"/>
                  <a:gd name="T9" fmla="*/ 40 h 269"/>
                  <a:gd name="T10" fmla="*/ 21 w 268"/>
                  <a:gd name="T11" fmla="*/ 60 h 269"/>
                  <a:gd name="T12" fmla="*/ 9 w 268"/>
                  <a:gd name="T13" fmla="*/ 83 h 269"/>
                  <a:gd name="T14" fmla="*/ 2 w 268"/>
                  <a:gd name="T15" fmla="*/ 107 h 269"/>
                  <a:gd name="T16" fmla="*/ 0 w 268"/>
                  <a:gd name="T17" fmla="*/ 135 h 269"/>
                  <a:gd name="T18" fmla="*/ 0 w 268"/>
                  <a:gd name="T19" fmla="*/ 147 h 269"/>
                  <a:gd name="T20" fmla="*/ 2 w 268"/>
                  <a:gd name="T21" fmla="*/ 160 h 269"/>
                  <a:gd name="T22" fmla="*/ 4 w 268"/>
                  <a:gd name="T23" fmla="*/ 173 h 269"/>
                  <a:gd name="T24" fmla="*/ 9 w 268"/>
                  <a:gd name="T25" fmla="*/ 186 h 269"/>
                  <a:gd name="T26" fmla="*/ 21 w 268"/>
                  <a:gd name="T27" fmla="*/ 208 h 269"/>
                  <a:gd name="T28" fmla="*/ 29 w 268"/>
                  <a:gd name="T29" fmla="*/ 218 h 269"/>
                  <a:gd name="T30" fmla="*/ 39 w 268"/>
                  <a:gd name="T31" fmla="*/ 230 h 269"/>
                  <a:gd name="T32" fmla="*/ 58 w 268"/>
                  <a:gd name="T33" fmla="*/ 245 h 269"/>
                  <a:gd name="T34" fmla="*/ 81 w 268"/>
                  <a:gd name="T35" fmla="*/ 259 h 269"/>
                  <a:gd name="T36" fmla="*/ 106 w 268"/>
                  <a:gd name="T37" fmla="*/ 265 h 269"/>
                  <a:gd name="T38" fmla="*/ 119 w 268"/>
                  <a:gd name="T39" fmla="*/ 268 h 269"/>
                  <a:gd name="T40" fmla="*/ 134 w 268"/>
                  <a:gd name="T41" fmla="*/ 269 h 269"/>
                  <a:gd name="T42" fmla="*/ 136 w 268"/>
                  <a:gd name="T43" fmla="*/ 268 h 269"/>
                  <a:gd name="T44" fmla="*/ 139 w 268"/>
                  <a:gd name="T45" fmla="*/ 268 h 269"/>
                  <a:gd name="T46" fmla="*/ 146 w 268"/>
                  <a:gd name="T47" fmla="*/ 268 h 269"/>
                  <a:gd name="T48" fmla="*/ 159 w 268"/>
                  <a:gd name="T49" fmla="*/ 265 h 269"/>
                  <a:gd name="T50" fmla="*/ 184 w 268"/>
                  <a:gd name="T51" fmla="*/ 259 h 269"/>
                  <a:gd name="T52" fmla="*/ 206 w 268"/>
                  <a:gd name="T53" fmla="*/ 245 h 269"/>
                  <a:gd name="T54" fmla="*/ 211 w 268"/>
                  <a:gd name="T55" fmla="*/ 241 h 269"/>
                  <a:gd name="T56" fmla="*/ 213 w 268"/>
                  <a:gd name="T57" fmla="*/ 239 h 269"/>
                  <a:gd name="T58" fmla="*/ 213 w 268"/>
                  <a:gd name="T59" fmla="*/ 237 h 269"/>
                  <a:gd name="T60" fmla="*/ 214 w 268"/>
                  <a:gd name="T61" fmla="*/ 237 h 269"/>
                  <a:gd name="T62" fmla="*/ 216 w 268"/>
                  <a:gd name="T63" fmla="*/ 237 h 269"/>
                  <a:gd name="T64" fmla="*/ 228 w 268"/>
                  <a:gd name="T65" fmla="*/ 230 h 269"/>
                  <a:gd name="T66" fmla="*/ 236 w 268"/>
                  <a:gd name="T67" fmla="*/ 218 h 269"/>
                  <a:gd name="T68" fmla="*/ 236 w 268"/>
                  <a:gd name="T69" fmla="*/ 216 h 269"/>
                  <a:gd name="T70" fmla="*/ 236 w 268"/>
                  <a:gd name="T71" fmla="*/ 215 h 269"/>
                  <a:gd name="T72" fmla="*/ 238 w 268"/>
                  <a:gd name="T73" fmla="*/ 215 h 269"/>
                  <a:gd name="T74" fmla="*/ 240 w 268"/>
                  <a:gd name="T75" fmla="*/ 213 h 269"/>
                  <a:gd name="T76" fmla="*/ 244 w 268"/>
                  <a:gd name="T77" fmla="*/ 208 h 269"/>
                  <a:gd name="T78" fmla="*/ 258 w 268"/>
                  <a:gd name="T79" fmla="*/ 186 h 269"/>
                  <a:gd name="T80" fmla="*/ 261 w 268"/>
                  <a:gd name="T81" fmla="*/ 173 h 269"/>
                  <a:gd name="T82" fmla="*/ 262 w 268"/>
                  <a:gd name="T83" fmla="*/ 166 h 269"/>
                  <a:gd name="T84" fmla="*/ 264 w 268"/>
                  <a:gd name="T85" fmla="*/ 160 h 269"/>
                  <a:gd name="T86" fmla="*/ 267 w 268"/>
                  <a:gd name="T87" fmla="*/ 147 h 269"/>
                  <a:gd name="T88" fmla="*/ 267 w 268"/>
                  <a:gd name="T89" fmla="*/ 140 h 269"/>
                  <a:gd name="T90" fmla="*/ 267 w 268"/>
                  <a:gd name="T91" fmla="*/ 137 h 269"/>
                  <a:gd name="T92" fmla="*/ 268 w 268"/>
                  <a:gd name="T93" fmla="*/ 135 h 269"/>
                  <a:gd name="T94" fmla="*/ 267 w 268"/>
                  <a:gd name="T95" fmla="*/ 120 h 269"/>
                  <a:gd name="T96" fmla="*/ 264 w 268"/>
                  <a:gd name="T97" fmla="*/ 107 h 269"/>
                  <a:gd name="T98" fmla="*/ 258 w 268"/>
                  <a:gd name="T99" fmla="*/ 83 h 269"/>
                  <a:gd name="T100" fmla="*/ 244 w 268"/>
                  <a:gd name="T101" fmla="*/ 60 h 269"/>
                  <a:gd name="T102" fmla="*/ 236 w 268"/>
                  <a:gd name="T103" fmla="*/ 49 h 269"/>
                  <a:gd name="T104" fmla="*/ 228 w 268"/>
                  <a:gd name="T105" fmla="*/ 40 h 269"/>
                  <a:gd name="T106" fmla="*/ 216 w 268"/>
                  <a:gd name="T107" fmla="*/ 30 h 269"/>
                  <a:gd name="T108" fmla="*/ 206 w 268"/>
                  <a:gd name="T109" fmla="*/ 22 h 269"/>
                  <a:gd name="T110" fmla="*/ 184 w 268"/>
                  <a:gd name="T111" fmla="*/ 9 h 269"/>
                  <a:gd name="T112" fmla="*/ 159 w 268"/>
                  <a:gd name="T113" fmla="*/ 3 h 269"/>
                  <a:gd name="T114" fmla="*/ 146 w 268"/>
                  <a:gd name="T115" fmla="*/ 0 h 269"/>
                  <a:gd name="T116" fmla="*/ 134 w 268"/>
                  <a:gd name="T11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9">
                    <a:moveTo>
                      <a:pt x="134" y="0"/>
                    </a:moveTo>
                    <a:lnTo>
                      <a:pt x="106" y="3"/>
                    </a:lnTo>
                    <a:lnTo>
                      <a:pt x="81" y="9"/>
                    </a:lnTo>
                    <a:lnTo>
                      <a:pt x="58" y="22"/>
                    </a:lnTo>
                    <a:lnTo>
                      <a:pt x="39" y="40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7"/>
                    </a:lnTo>
                    <a:lnTo>
                      <a:pt x="0" y="135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3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30"/>
                    </a:lnTo>
                    <a:lnTo>
                      <a:pt x="58" y="245"/>
                    </a:lnTo>
                    <a:lnTo>
                      <a:pt x="81" y="259"/>
                    </a:lnTo>
                    <a:lnTo>
                      <a:pt x="106" y="265"/>
                    </a:lnTo>
                    <a:lnTo>
                      <a:pt x="119" y="268"/>
                    </a:lnTo>
                    <a:lnTo>
                      <a:pt x="134" y="269"/>
                    </a:lnTo>
                    <a:lnTo>
                      <a:pt x="136" y="268"/>
                    </a:lnTo>
                    <a:lnTo>
                      <a:pt x="139" y="268"/>
                    </a:lnTo>
                    <a:lnTo>
                      <a:pt x="146" y="268"/>
                    </a:lnTo>
                    <a:lnTo>
                      <a:pt x="159" y="265"/>
                    </a:lnTo>
                    <a:lnTo>
                      <a:pt x="184" y="259"/>
                    </a:lnTo>
                    <a:lnTo>
                      <a:pt x="206" y="245"/>
                    </a:lnTo>
                    <a:lnTo>
                      <a:pt x="211" y="241"/>
                    </a:lnTo>
                    <a:lnTo>
                      <a:pt x="213" y="239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8" y="230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8" y="215"/>
                    </a:lnTo>
                    <a:lnTo>
                      <a:pt x="240" y="213"/>
                    </a:lnTo>
                    <a:lnTo>
                      <a:pt x="244" y="208"/>
                    </a:lnTo>
                    <a:lnTo>
                      <a:pt x="258" y="186"/>
                    </a:lnTo>
                    <a:lnTo>
                      <a:pt x="261" y="173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7" y="147"/>
                    </a:lnTo>
                    <a:lnTo>
                      <a:pt x="267" y="140"/>
                    </a:lnTo>
                    <a:lnTo>
                      <a:pt x="267" y="137"/>
                    </a:lnTo>
                    <a:lnTo>
                      <a:pt x="268" y="135"/>
                    </a:lnTo>
                    <a:lnTo>
                      <a:pt x="267" y="120"/>
                    </a:lnTo>
                    <a:lnTo>
                      <a:pt x="264" y="107"/>
                    </a:lnTo>
                    <a:lnTo>
                      <a:pt x="258" y="83"/>
                    </a:lnTo>
                    <a:lnTo>
                      <a:pt x="244" y="60"/>
                    </a:lnTo>
                    <a:lnTo>
                      <a:pt x="236" y="49"/>
                    </a:lnTo>
                    <a:lnTo>
                      <a:pt x="228" y="40"/>
                    </a:lnTo>
                    <a:lnTo>
                      <a:pt x="216" y="30"/>
                    </a:lnTo>
                    <a:lnTo>
                      <a:pt x="206" y="22"/>
                    </a:lnTo>
                    <a:lnTo>
                      <a:pt x="184" y="9"/>
                    </a:lnTo>
                    <a:lnTo>
                      <a:pt x="159" y="3"/>
                    </a:lnTo>
                    <a:lnTo>
                      <a:pt x="146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2" name="Freeform 74">
                <a:extLst>
                  <a:ext uri="{FF2B5EF4-FFF2-40B4-BE49-F238E27FC236}">
                    <a16:creationId xmlns:a16="http://schemas.microsoft.com/office/drawing/2014/main" id="{0D4A8F42-ACB9-497B-3365-BA17E5E3F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8613" y="2474913"/>
                <a:ext cx="3175000" cy="579438"/>
              </a:xfrm>
              <a:custGeom>
                <a:avLst/>
                <a:gdLst>
                  <a:gd name="T0" fmla="*/ 12002 w 12002"/>
                  <a:gd name="T1" fmla="*/ 2191 h 2191"/>
                  <a:gd name="T2" fmla="*/ 8990 w 12002"/>
                  <a:gd name="T3" fmla="*/ 1945 h 2191"/>
                  <a:gd name="T4" fmla="*/ 6001 w 12002"/>
                  <a:gd name="T5" fmla="*/ 1453 h 2191"/>
                  <a:gd name="T6" fmla="*/ 2989 w 12002"/>
                  <a:gd name="T7" fmla="*/ 0 h 2191"/>
                  <a:gd name="T8" fmla="*/ 0 w 12002"/>
                  <a:gd name="T9" fmla="*/ 150 h 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02" h="2191">
                    <a:moveTo>
                      <a:pt x="12002" y="2191"/>
                    </a:moveTo>
                    <a:lnTo>
                      <a:pt x="8990" y="1945"/>
                    </a:lnTo>
                    <a:lnTo>
                      <a:pt x="6001" y="1453"/>
                    </a:lnTo>
                    <a:lnTo>
                      <a:pt x="2989" y="0"/>
                    </a:lnTo>
                    <a:lnTo>
                      <a:pt x="0" y="150"/>
                    </a:lnTo>
                  </a:path>
                </a:pathLst>
              </a:custGeom>
              <a:noFill/>
              <a:ln w="1746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3" name="Freeform 75">
                <a:extLst>
                  <a:ext uri="{FF2B5EF4-FFF2-40B4-BE49-F238E27FC236}">
                    <a16:creationId xmlns:a16="http://schemas.microsoft.com/office/drawing/2014/main" id="{D1D460F1-6B26-1922-53F4-CDBC4B401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688" y="2479675"/>
                <a:ext cx="69850" cy="69850"/>
              </a:xfrm>
              <a:custGeom>
                <a:avLst/>
                <a:gdLst>
                  <a:gd name="T0" fmla="*/ 228 w 268"/>
                  <a:gd name="T1" fmla="*/ 229 h 268"/>
                  <a:gd name="T2" fmla="*/ 237 w 268"/>
                  <a:gd name="T3" fmla="*/ 218 h 268"/>
                  <a:gd name="T4" fmla="*/ 237 w 268"/>
                  <a:gd name="T5" fmla="*/ 215 h 268"/>
                  <a:gd name="T6" fmla="*/ 237 w 268"/>
                  <a:gd name="T7" fmla="*/ 214 h 268"/>
                  <a:gd name="T8" fmla="*/ 238 w 268"/>
                  <a:gd name="T9" fmla="*/ 214 h 268"/>
                  <a:gd name="T10" fmla="*/ 240 w 268"/>
                  <a:gd name="T11" fmla="*/ 212 h 268"/>
                  <a:gd name="T12" fmla="*/ 244 w 268"/>
                  <a:gd name="T13" fmla="*/ 207 h 268"/>
                  <a:gd name="T14" fmla="*/ 258 w 268"/>
                  <a:gd name="T15" fmla="*/ 185 h 268"/>
                  <a:gd name="T16" fmla="*/ 261 w 268"/>
                  <a:gd name="T17" fmla="*/ 172 h 268"/>
                  <a:gd name="T18" fmla="*/ 262 w 268"/>
                  <a:gd name="T19" fmla="*/ 165 h 268"/>
                  <a:gd name="T20" fmla="*/ 264 w 268"/>
                  <a:gd name="T21" fmla="*/ 159 h 268"/>
                  <a:gd name="T22" fmla="*/ 267 w 268"/>
                  <a:gd name="T23" fmla="*/ 146 h 268"/>
                  <a:gd name="T24" fmla="*/ 267 w 268"/>
                  <a:gd name="T25" fmla="*/ 139 h 268"/>
                  <a:gd name="T26" fmla="*/ 267 w 268"/>
                  <a:gd name="T27" fmla="*/ 136 h 268"/>
                  <a:gd name="T28" fmla="*/ 268 w 268"/>
                  <a:gd name="T29" fmla="*/ 134 h 268"/>
                  <a:gd name="T30" fmla="*/ 267 w 268"/>
                  <a:gd name="T31" fmla="*/ 119 h 268"/>
                  <a:gd name="T32" fmla="*/ 264 w 268"/>
                  <a:gd name="T33" fmla="*/ 106 h 268"/>
                  <a:gd name="T34" fmla="*/ 258 w 268"/>
                  <a:gd name="T35" fmla="*/ 82 h 268"/>
                  <a:gd name="T36" fmla="*/ 244 w 268"/>
                  <a:gd name="T37" fmla="*/ 59 h 268"/>
                  <a:gd name="T38" fmla="*/ 237 w 268"/>
                  <a:gd name="T39" fmla="*/ 48 h 268"/>
                  <a:gd name="T40" fmla="*/ 228 w 268"/>
                  <a:gd name="T41" fmla="*/ 39 h 268"/>
                  <a:gd name="T42" fmla="*/ 216 w 268"/>
                  <a:gd name="T43" fmla="*/ 29 h 268"/>
                  <a:gd name="T44" fmla="*/ 206 w 268"/>
                  <a:gd name="T45" fmla="*/ 21 h 268"/>
                  <a:gd name="T46" fmla="*/ 184 w 268"/>
                  <a:gd name="T47" fmla="*/ 8 h 268"/>
                  <a:gd name="T48" fmla="*/ 160 w 268"/>
                  <a:gd name="T49" fmla="*/ 2 h 268"/>
                  <a:gd name="T50" fmla="*/ 146 w 268"/>
                  <a:gd name="T51" fmla="*/ 0 h 268"/>
                  <a:gd name="T52" fmla="*/ 134 w 268"/>
                  <a:gd name="T53" fmla="*/ 0 h 268"/>
                  <a:gd name="T54" fmla="*/ 106 w 268"/>
                  <a:gd name="T55" fmla="*/ 2 h 268"/>
                  <a:gd name="T56" fmla="*/ 82 w 268"/>
                  <a:gd name="T57" fmla="*/ 8 h 268"/>
                  <a:gd name="T58" fmla="*/ 58 w 268"/>
                  <a:gd name="T59" fmla="*/ 21 h 268"/>
                  <a:gd name="T60" fmla="*/ 39 w 268"/>
                  <a:gd name="T61" fmla="*/ 39 h 268"/>
                  <a:gd name="T62" fmla="*/ 21 w 268"/>
                  <a:gd name="T63" fmla="*/ 59 h 268"/>
                  <a:gd name="T64" fmla="*/ 9 w 268"/>
                  <a:gd name="T65" fmla="*/ 82 h 268"/>
                  <a:gd name="T66" fmla="*/ 2 w 268"/>
                  <a:gd name="T67" fmla="*/ 106 h 268"/>
                  <a:gd name="T68" fmla="*/ 0 w 268"/>
                  <a:gd name="T69" fmla="*/ 134 h 268"/>
                  <a:gd name="T70" fmla="*/ 0 w 268"/>
                  <a:gd name="T71" fmla="*/ 146 h 268"/>
                  <a:gd name="T72" fmla="*/ 2 w 268"/>
                  <a:gd name="T73" fmla="*/ 159 h 268"/>
                  <a:gd name="T74" fmla="*/ 5 w 268"/>
                  <a:gd name="T75" fmla="*/ 172 h 268"/>
                  <a:gd name="T76" fmla="*/ 9 w 268"/>
                  <a:gd name="T77" fmla="*/ 185 h 268"/>
                  <a:gd name="T78" fmla="*/ 21 w 268"/>
                  <a:gd name="T79" fmla="*/ 207 h 268"/>
                  <a:gd name="T80" fmla="*/ 29 w 268"/>
                  <a:gd name="T81" fmla="*/ 218 h 268"/>
                  <a:gd name="T82" fmla="*/ 39 w 268"/>
                  <a:gd name="T83" fmla="*/ 229 h 268"/>
                  <a:gd name="T84" fmla="*/ 58 w 268"/>
                  <a:gd name="T85" fmla="*/ 244 h 268"/>
                  <a:gd name="T86" fmla="*/ 82 w 268"/>
                  <a:gd name="T87" fmla="*/ 258 h 268"/>
                  <a:gd name="T88" fmla="*/ 106 w 268"/>
                  <a:gd name="T89" fmla="*/ 264 h 268"/>
                  <a:gd name="T90" fmla="*/ 119 w 268"/>
                  <a:gd name="T91" fmla="*/ 267 h 268"/>
                  <a:gd name="T92" fmla="*/ 134 w 268"/>
                  <a:gd name="T93" fmla="*/ 268 h 268"/>
                  <a:gd name="T94" fmla="*/ 136 w 268"/>
                  <a:gd name="T95" fmla="*/ 267 h 268"/>
                  <a:gd name="T96" fmla="*/ 140 w 268"/>
                  <a:gd name="T97" fmla="*/ 267 h 268"/>
                  <a:gd name="T98" fmla="*/ 146 w 268"/>
                  <a:gd name="T99" fmla="*/ 267 h 268"/>
                  <a:gd name="T100" fmla="*/ 160 w 268"/>
                  <a:gd name="T101" fmla="*/ 264 h 268"/>
                  <a:gd name="T102" fmla="*/ 184 w 268"/>
                  <a:gd name="T103" fmla="*/ 258 h 268"/>
                  <a:gd name="T104" fmla="*/ 206 w 268"/>
                  <a:gd name="T105" fmla="*/ 244 h 268"/>
                  <a:gd name="T106" fmla="*/ 211 w 268"/>
                  <a:gd name="T107" fmla="*/ 240 h 268"/>
                  <a:gd name="T108" fmla="*/ 213 w 268"/>
                  <a:gd name="T109" fmla="*/ 238 h 268"/>
                  <a:gd name="T110" fmla="*/ 213 w 268"/>
                  <a:gd name="T111" fmla="*/ 237 h 268"/>
                  <a:gd name="T112" fmla="*/ 214 w 268"/>
                  <a:gd name="T113" fmla="*/ 237 h 268"/>
                  <a:gd name="T114" fmla="*/ 216 w 268"/>
                  <a:gd name="T115" fmla="*/ 237 h 268"/>
                  <a:gd name="T116" fmla="*/ 228 w 268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228" y="229"/>
                    </a:moveTo>
                    <a:lnTo>
                      <a:pt x="237" y="218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8" y="214"/>
                    </a:lnTo>
                    <a:lnTo>
                      <a:pt x="240" y="212"/>
                    </a:lnTo>
                    <a:lnTo>
                      <a:pt x="244" y="207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59"/>
                    </a:lnTo>
                    <a:lnTo>
                      <a:pt x="267" y="146"/>
                    </a:lnTo>
                    <a:lnTo>
                      <a:pt x="267" y="139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19"/>
                    </a:lnTo>
                    <a:lnTo>
                      <a:pt x="264" y="106"/>
                    </a:lnTo>
                    <a:lnTo>
                      <a:pt x="258" y="82"/>
                    </a:lnTo>
                    <a:lnTo>
                      <a:pt x="244" y="59"/>
                    </a:lnTo>
                    <a:lnTo>
                      <a:pt x="237" y="48"/>
                    </a:lnTo>
                    <a:lnTo>
                      <a:pt x="228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8"/>
                    </a:lnTo>
                    <a:lnTo>
                      <a:pt x="160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2" y="8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59"/>
                    </a:lnTo>
                    <a:lnTo>
                      <a:pt x="5" y="172"/>
                    </a:lnTo>
                    <a:lnTo>
                      <a:pt x="9" y="185"/>
                    </a:lnTo>
                    <a:lnTo>
                      <a:pt x="21" y="207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4"/>
                    </a:lnTo>
                    <a:lnTo>
                      <a:pt x="82" y="258"/>
                    </a:lnTo>
                    <a:lnTo>
                      <a:pt x="106" y="264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40" y="267"/>
                    </a:lnTo>
                    <a:lnTo>
                      <a:pt x="146" y="267"/>
                    </a:lnTo>
                    <a:lnTo>
                      <a:pt x="160" y="264"/>
                    </a:lnTo>
                    <a:lnTo>
                      <a:pt x="184" y="258"/>
                    </a:lnTo>
                    <a:lnTo>
                      <a:pt x="206" y="244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8" y="2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4" name="Freeform 76">
                <a:extLst>
                  <a:ext uri="{FF2B5EF4-FFF2-40B4-BE49-F238E27FC236}">
                    <a16:creationId xmlns:a16="http://schemas.microsoft.com/office/drawing/2014/main" id="{384F7EDB-6C12-2E28-E8EE-C6BDD0320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263" y="2439988"/>
                <a:ext cx="69850" cy="71438"/>
              </a:xfrm>
              <a:custGeom>
                <a:avLst/>
                <a:gdLst>
                  <a:gd name="T0" fmla="*/ 227 w 267"/>
                  <a:gd name="T1" fmla="*/ 229 h 268"/>
                  <a:gd name="T2" fmla="*/ 236 w 267"/>
                  <a:gd name="T3" fmla="*/ 218 h 268"/>
                  <a:gd name="T4" fmla="*/ 236 w 267"/>
                  <a:gd name="T5" fmla="*/ 215 h 268"/>
                  <a:gd name="T6" fmla="*/ 236 w 267"/>
                  <a:gd name="T7" fmla="*/ 214 h 268"/>
                  <a:gd name="T8" fmla="*/ 237 w 267"/>
                  <a:gd name="T9" fmla="*/ 214 h 268"/>
                  <a:gd name="T10" fmla="*/ 239 w 267"/>
                  <a:gd name="T11" fmla="*/ 212 h 268"/>
                  <a:gd name="T12" fmla="*/ 244 w 267"/>
                  <a:gd name="T13" fmla="*/ 208 h 268"/>
                  <a:gd name="T14" fmla="*/ 257 w 267"/>
                  <a:gd name="T15" fmla="*/ 185 h 268"/>
                  <a:gd name="T16" fmla="*/ 261 w 267"/>
                  <a:gd name="T17" fmla="*/ 172 h 268"/>
                  <a:gd name="T18" fmla="*/ 262 w 267"/>
                  <a:gd name="T19" fmla="*/ 165 h 268"/>
                  <a:gd name="T20" fmla="*/ 264 w 267"/>
                  <a:gd name="T21" fmla="*/ 160 h 268"/>
                  <a:gd name="T22" fmla="*/ 266 w 267"/>
                  <a:gd name="T23" fmla="*/ 146 h 268"/>
                  <a:gd name="T24" fmla="*/ 266 w 267"/>
                  <a:gd name="T25" fmla="*/ 139 h 268"/>
                  <a:gd name="T26" fmla="*/ 266 w 267"/>
                  <a:gd name="T27" fmla="*/ 136 h 268"/>
                  <a:gd name="T28" fmla="*/ 267 w 267"/>
                  <a:gd name="T29" fmla="*/ 134 h 268"/>
                  <a:gd name="T30" fmla="*/ 266 w 267"/>
                  <a:gd name="T31" fmla="*/ 119 h 268"/>
                  <a:gd name="T32" fmla="*/ 264 w 267"/>
                  <a:gd name="T33" fmla="*/ 106 h 268"/>
                  <a:gd name="T34" fmla="*/ 257 w 267"/>
                  <a:gd name="T35" fmla="*/ 82 h 268"/>
                  <a:gd name="T36" fmla="*/ 244 w 267"/>
                  <a:gd name="T37" fmla="*/ 59 h 268"/>
                  <a:gd name="T38" fmla="*/ 236 w 267"/>
                  <a:gd name="T39" fmla="*/ 48 h 268"/>
                  <a:gd name="T40" fmla="*/ 227 w 267"/>
                  <a:gd name="T41" fmla="*/ 39 h 268"/>
                  <a:gd name="T42" fmla="*/ 216 w 267"/>
                  <a:gd name="T43" fmla="*/ 29 h 268"/>
                  <a:gd name="T44" fmla="*/ 206 w 267"/>
                  <a:gd name="T45" fmla="*/ 21 h 268"/>
                  <a:gd name="T46" fmla="*/ 184 w 267"/>
                  <a:gd name="T47" fmla="*/ 9 h 268"/>
                  <a:gd name="T48" fmla="*/ 159 w 267"/>
                  <a:gd name="T49" fmla="*/ 2 h 268"/>
                  <a:gd name="T50" fmla="*/ 146 w 267"/>
                  <a:gd name="T51" fmla="*/ 0 h 268"/>
                  <a:gd name="T52" fmla="*/ 133 w 267"/>
                  <a:gd name="T53" fmla="*/ 0 h 268"/>
                  <a:gd name="T54" fmla="*/ 106 w 267"/>
                  <a:gd name="T55" fmla="*/ 2 h 268"/>
                  <a:gd name="T56" fmla="*/ 81 w 267"/>
                  <a:gd name="T57" fmla="*/ 9 h 268"/>
                  <a:gd name="T58" fmla="*/ 58 w 267"/>
                  <a:gd name="T59" fmla="*/ 21 h 268"/>
                  <a:gd name="T60" fmla="*/ 39 w 267"/>
                  <a:gd name="T61" fmla="*/ 39 h 268"/>
                  <a:gd name="T62" fmla="*/ 21 w 267"/>
                  <a:gd name="T63" fmla="*/ 59 h 268"/>
                  <a:gd name="T64" fmla="*/ 9 w 267"/>
                  <a:gd name="T65" fmla="*/ 82 h 268"/>
                  <a:gd name="T66" fmla="*/ 2 w 267"/>
                  <a:gd name="T67" fmla="*/ 106 h 268"/>
                  <a:gd name="T68" fmla="*/ 0 w 267"/>
                  <a:gd name="T69" fmla="*/ 134 h 268"/>
                  <a:gd name="T70" fmla="*/ 0 w 267"/>
                  <a:gd name="T71" fmla="*/ 146 h 268"/>
                  <a:gd name="T72" fmla="*/ 2 w 267"/>
                  <a:gd name="T73" fmla="*/ 160 h 268"/>
                  <a:gd name="T74" fmla="*/ 4 w 267"/>
                  <a:gd name="T75" fmla="*/ 172 h 268"/>
                  <a:gd name="T76" fmla="*/ 9 w 267"/>
                  <a:gd name="T77" fmla="*/ 185 h 268"/>
                  <a:gd name="T78" fmla="*/ 21 w 267"/>
                  <a:gd name="T79" fmla="*/ 208 h 268"/>
                  <a:gd name="T80" fmla="*/ 29 w 267"/>
                  <a:gd name="T81" fmla="*/ 218 h 268"/>
                  <a:gd name="T82" fmla="*/ 39 w 267"/>
                  <a:gd name="T83" fmla="*/ 229 h 268"/>
                  <a:gd name="T84" fmla="*/ 58 w 267"/>
                  <a:gd name="T85" fmla="*/ 245 h 268"/>
                  <a:gd name="T86" fmla="*/ 81 w 267"/>
                  <a:gd name="T87" fmla="*/ 258 h 268"/>
                  <a:gd name="T88" fmla="*/ 106 w 267"/>
                  <a:gd name="T89" fmla="*/ 265 h 268"/>
                  <a:gd name="T90" fmla="*/ 119 w 267"/>
                  <a:gd name="T91" fmla="*/ 267 h 268"/>
                  <a:gd name="T92" fmla="*/ 133 w 267"/>
                  <a:gd name="T93" fmla="*/ 268 h 268"/>
                  <a:gd name="T94" fmla="*/ 136 w 267"/>
                  <a:gd name="T95" fmla="*/ 267 h 268"/>
                  <a:gd name="T96" fmla="*/ 139 w 267"/>
                  <a:gd name="T97" fmla="*/ 267 h 268"/>
                  <a:gd name="T98" fmla="*/ 146 w 267"/>
                  <a:gd name="T99" fmla="*/ 267 h 268"/>
                  <a:gd name="T100" fmla="*/ 159 w 267"/>
                  <a:gd name="T101" fmla="*/ 265 h 268"/>
                  <a:gd name="T102" fmla="*/ 184 w 267"/>
                  <a:gd name="T103" fmla="*/ 258 h 268"/>
                  <a:gd name="T104" fmla="*/ 206 w 267"/>
                  <a:gd name="T105" fmla="*/ 245 h 268"/>
                  <a:gd name="T106" fmla="*/ 210 w 267"/>
                  <a:gd name="T107" fmla="*/ 240 h 268"/>
                  <a:gd name="T108" fmla="*/ 213 w 267"/>
                  <a:gd name="T109" fmla="*/ 238 h 268"/>
                  <a:gd name="T110" fmla="*/ 213 w 267"/>
                  <a:gd name="T111" fmla="*/ 237 h 268"/>
                  <a:gd name="T112" fmla="*/ 214 w 267"/>
                  <a:gd name="T113" fmla="*/ 237 h 268"/>
                  <a:gd name="T114" fmla="*/ 216 w 267"/>
                  <a:gd name="T115" fmla="*/ 237 h 268"/>
                  <a:gd name="T116" fmla="*/ 227 w 267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" h="268">
                    <a:moveTo>
                      <a:pt x="227" y="229"/>
                    </a:moveTo>
                    <a:lnTo>
                      <a:pt x="236" y="218"/>
                    </a:lnTo>
                    <a:lnTo>
                      <a:pt x="236" y="215"/>
                    </a:lnTo>
                    <a:lnTo>
                      <a:pt x="236" y="214"/>
                    </a:lnTo>
                    <a:lnTo>
                      <a:pt x="237" y="214"/>
                    </a:lnTo>
                    <a:lnTo>
                      <a:pt x="239" y="212"/>
                    </a:lnTo>
                    <a:lnTo>
                      <a:pt x="244" y="208"/>
                    </a:lnTo>
                    <a:lnTo>
                      <a:pt x="257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6" y="146"/>
                    </a:lnTo>
                    <a:lnTo>
                      <a:pt x="266" y="139"/>
                    </a:lnTo>
                    <a:lnTo>
                      <a:pt x="266" y="136"/>
                    </a:lnTo>
                    <a:lnTo>
                      <a:pt x="267" y="134"/>
                    </a:lnTo>
                    <a:lnTo>
                      <a:pt x="266" y="119"/>
                    </a:lnTo>
                    <a:lnTo>
                      <a:pt x="264" y="106"/>
                    </a:lnTo>
                    <a:lnTo>
                      <a:pt x="257" y="82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3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0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5" name="Freeform 77">
                <a:extLst>
                  <a:ext uri="{FF2B5EF4-FFF2-40B4-BE49-F238E27FC236}">
                    <a16:creationId xmlns:a16="http://schemas.microsoft.com/office/drawing/2014/main" id="{F678F851-F420-56CC-E7E6-C0ACBC51D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824163"/>
                <a:ext cx="69850" cy="71438"/>
              </a:xfrm>
              <a:custGeom>
                <a:avLst/>
                <a:gdLst>
                  <a:gd name="T0" fmla="*/ 227 w 267"/>
                  <a:gd name="T1" fmla="*/ 229 h 268"/>
                  <a:gd name="T2" fmla="*/ 236 w 267"/>
                  <a:gd name="T3" fmla="*/ 218 h 268"/>
                  <a:gd name="T4" fmla="*/ 236 w 267"/>
                  <a:gd name="T5" fmla="*/ 216 h 268"/>
                  <a:gd name="T6" fmla="*/ 236 w 267"/>
                  <a:gd name="T7" fmla="*/ 215 h 268"/>
                  <a:gd name="T8" fmla="*/ 237 w 267"/>
                  <a:gd name="T9" fmla="*/ 215 h 268"/>
                  <a:gd name="T10" fmla="*/ 239 w 267"/>
                  <a:gd name="T11" fmla="*/ 212 h 268"/>
                  <a:gd name="T12" fmla="*/ 244 w 267"/>
                  <a:gd name="T13" fmla="*/ 208 h 268"/>
                  <a:gd name="T14" fmla="*/ 257 w 267"/>
                  <a:gd name="T15" fmla="*/ 185 h 268"/>
                  <a:gd name="T16" fmla="*/ 261 w 267"/>
                  <a:gd name="T17" fmla="*/ 172 h 268"/>
                  <a:gd name="T18" fmla="*/ 262 w 267"/>
                  <a:gd name="T19" fmla="*/ 165 h 268"/>
                  <a:gd name="T20" fmla="*/ 264 w 267"/>
                  <a:gd name="T21" fmla="*/ 160 h 268"/>
                  <a:gd name="T22" fmla="*/ 266 w 267"/>
                  <a:gd name="T23" fmla="*/ 146 h 268"/>
                  <a:gd name="T24" fmla="*/ 266 w 267"/>
                  <a:gd name="T25" fmla="*/ 140 h 268"/>
                  <a:gd name="T26" fmla="*/ 266 w 267"/>
                  <a:gd name="T27" fmla="*/ 136 h 268"/>
                  <a:gd name="T28" fmla="*/ 267 w 267"/>
                  <a:gd name="T29" fmla="*/ 134 h 268"/>
                  <a:gd name="T30" fmla="*/ 266 w 267"/>
                  <a:gd name="T31" fmla="*/ 119 h 268"/>
                  <a:gd name="T32" fmla="*/ 264 w 267"/>
                  <a:gd name="T33" fmla="*/ 106 h 268"/>
                  <a:gd name="T34" fmla="*/ 257 w 267"/>
                  <a:gd name="T35" fmla="*/ 83 h 268"/>
                  <a:gd name="T36" fmla="*/ 244 w 267"/>
                  <a:gd name="T37" fmla="*/ 59 h 268"/>
                  <a:gd name="T38" fmla="*/ 236 w 267"/>
                  <a:gd name="T39" fmla="*/ 48 h 268"/>
                  <a:gd name="T40" fmla="*/ 227 w 267"/>
                  <a:gd name="T41" fmla="*/ 39 h 268"/>
                  <a:gd name="T42" fmla="*/ 216 w 267"/>
                  <a:gd name="T43" fmla="*/ 29 h 268"/>
                  <a:gd name="T44" fmla="*/ 206 w 267"/>
                  <a:gd name="T45" fmla="*/ 21 h 268"/>
                  <a:gd name="T46" fmla="*/ 184 w 267"/>
                  <a:gd name="T47" fmla="*/ 9 h 268"/>
                  <a:gd name="T48" fmla="*/ 159 w 267"/>
                  <a:gd name="T49" fmla="*/ 2 h 268"/>
                  <a:gd name="T50" fmla="*/ 146 w 267"/>
                  <a:gd name="T51" fmla="*/ 0 h 268"/>
                  <a:gd name="T52" fmla="*/ 133 w 267"/>
                  <a:gd name="T53" fmla="*/ 0 h 268"/>
                  <a:gd name="T54" fmla="*/ 105 w 267"/>
                  <a:gd name="T55" fmla="*/ 2 h 268"/>
                  <a:gd name="T56" fmla="*/ 81 w 267"/>
                  <a:gd name="T57" fmla="*/ 9 h 268"/>
                  <a:gd name="T58" fmla="*/ 58 w 267"/>
                  <a:gd name="T59" fmla="*/ 21 h 268"/>
                  <a:gd name="T60" fmla="*/ 39 w 267"/>
                  <a:gd name="T61" fmla="*/ 39 h 268"/>
                  <a:gd name="T62" fmla="*/ 21 w 267"/>
                  <a:gd name="T63" fmla="*/ 59 h 268"/>
                  <a:gd name="T64" fmla="*/ 8 w 267"/>
                  <a:gd name="T65" fmla="*/ 83 h 268"/>
                  <a:gd name="T66" fmla="*/ 2 w 267"/>
                  <a:gd name="T67" fmla="*/ 106 h 268"/>
                  <a:gd name="T68" fmla="*/ 0 w 267"/>
                  <a:gd name="T69" fmla="*/ 134 h 268"/>
                  <a:gd name="T70" fmla="*/ 0 w 267"/>
                  <a:gd name="T71" fmla="*/ 146 h 268"/>
                  <a:gd name="T72" fmla="*/ 2 w 267"/>
                  <a:gd name="T73" fmla="*/ 160 h 268"/>
                  <a:gd name="T74" fmla="*/ 4 w 267"/>
                  <a:gd name="T75" fmla="*/ 172 h 268"/>
                  <a:gd name="T76" fmla="*/ 8 w 267"/>
                  <a:gd name="T77" fmla="*/ 185 h 268"/>
                  <a:gd name="T78" fmla="*/ 21 w 267"/>
                  <a:gd name="T79" fmla="*/ 208 h 268"/>
                  <a:gd name="T80" fmla="*/ 29 w 267"/>
                  <a:gd name="T81" fmla="*/ 218 h 268"/>
                  <a:gd name="T82" fmla="*/ 39 w 267"/>
                  <a:gd name="T83" fmla="*/ 229 h 268"/>
                  <a:gd name="T84" fmla="*/ 58 w 267"/>
                  <a:gd name="T85" fmla="*/ 245 h 268"/>
                  <a:gd name="T86" fmla="*/ 81 w 267"/>
                  <a:gd name="T87" fmla="*/ 258 h 268"/>
                  <a:gd name="T88" fmla="*/ 105 w 267"/>
                  <a:gd name="T89" fmla="*/ 265 h 268"/>
                  <a:gd name="T90" fmla="*/ 119 w 267"/>
                  <a:gd name="T91" fmla="*/ 267 h 268"/>
                  <a:gd name="T92" fmla="*/ 133 w 267"/>
                  <a:gd name="T93" fmla="*/ 268 h 268"/>
                  <a:gd name="T94" fmla="*/ 136 w 267"/>
                  <a:gd name="T95" fmla="*/ 267 h 268"/>
                  <a:gd name="T96" fmla="*/ 139 w 267"/>
                  <a:gd name="T97" fmla="*/ 267 h 268"/>
                  <a:gd name="T98" fmla="*/ 146 w 267"/>
                  <a:gd name="T99" fmla="*/ 267 h 268"/>
                  <a:gd name="T100" fmla="*/ 159 w 267"/>
                  <a:gd name="T101" fmla="*/ 265 h 268"/>
                  <a:gd name="T102" fmla="*/ 184 w 267"/>
                  <a:gd name="T103" fmla="*/ 258 h 268"/>
                  <a:gd name="T104" fmla="*/ 206 w 267"/>
                  <a:gd name="T105" fmla="*/ 245 h 268"/>
                  <a:gd name="T106" fmla="*/ 210 w 267"/>
                  <a:gd name="T107" fmla="*/ 240 h 268"/>
                  <a:gd name="T108" fmla="*/ 213 w 267"/>
                  <a:gd name="T109" fmla="*/ 238 h 268"/>
                  <a:gd name="T110" fmla="*/ 213 w 267"/>
                  <a:gd name="T111" fmla="*/ 237 h 268"/>
                  <a:gd name="T112" fmla="*/ 214 w 267"/>
                  <a:gd name="T113" fmla="*/ 237 h 268"/>
                  <a:gd name="T114" fmla="*/ 216 w 267"/>
                  <a:gd name="T115" fmla="*/ 237 h 268"/>
                  <a:gd name="T116" fmla="*/ 227 w 267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" h="268">
                    <a:moveTo>
                      <a:pt x="227" y="229"/>
                    </a:move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7" y="215"/>
                    </a:lnTo>
                    <a:lnTo>
                      <a:pt x="239" y="212"/>
                    </a:lnTo>
                    <a:lnTo>
                      <a:pt x="244" y="208"/>
                    </a:lnTo>
                    <a:lnTo>
                      <a:pt x="257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6" y="146"/>
                    </a:lnTo>
                    <a:lnTo>
                      <a:pt x="266" y="140"/>
                    </a:lnTo>
                    <a:lnTo>
                      <a:pt x="266" y="136"/>
                    </a:lnTo>
                    <a:lnTo>
                      <a:pt x="267" y="134"/>
                    </a:lnTo>
                    <a:lnTo>
                      <a:pt x="266" y="119"/>
                    </a:lnTo>
                    <a:lnTo>
                      <a:pt x="264" y="106"/>
                    </a:lnTo>
                    <a:lnTo>
                      <a:pt x="257" y="83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05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8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8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5" y="265"/>
                    </a:lnTo>
                    <a:lnTo>
                      <a:pt x="119" y="267"/>
                    </a:lnTo>
                    <a:lnTo>
                      <a:pt x="133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0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6" name="Freeform 78">
                <a:extLst>
                  <a:ext uri="{FF2B5EF4-FFF2-40B4-BE49-F238E27FC236}">
                    <a16:creationId xmlns:a16="http://schemas.microsoft.com/office/drawing/2014/main" id="{8511B1CD-6D03-8883-9A58-6C93E245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763" y="2954338"/>
                <a:ext cx="69850" cy="71438"/>
              </a:xfrm>
              <a:custGeom>
                <a:avLst/>
                <a:gdLst>
                  <a:gd name="T0" fmla="*/ 228 w 268"/>
                  <a:gd name="T1" fmla="*/ 229 h 268"/>
                  <a:gd name="T2" fmla="*/ 236 w 268"/>
                  <a:gd name="T3" fmla="*/ 218 h 268"/>
                  <a:gd name="T4" fmla="*/ 236 w 268"/>
                  <a:gd name="T5" fmla="*/ 215 h 268"/>
                  <a:gd name="T6" fmla="*/ 236 w 268"/>
                  <a:gd name="T7" fmla="*/ 214 h 268"/>
                  <a:gd name="T8" fmla="*/ 238 w 268"/>
                  <a:gd name="T9" fmla="*/ 214 h 268"/>
                  <a:gd name="T10" fmla="*/ 240 w 268"/>
                  <a:gd name="T11" fmla="*/ 212 h 268"/>
                  <a:gd name="T12" fmla="*/ 244 w 268"/>
                  <a:gd name="T13" fmla="*/ 208 h 268"/>
                  <a:gd name="T14" fmla="*/ 258 w 268"/>
                  <a:gd name="T15" fmla="*/ 185 h 268"/>
                  <a:gd name="T16" fmla="*/ 261 w 268"/>
                  <a:gd name="T17" fmla="*/ 172 h 268"/>
                  <a:gd name="T18" fmla="*/ 262 w 268"/>
                  <a:gd name="T19" fmla="*/ 165 h 268"/>
                  <a:gd name="T20" fmla="*/ 264 w 268"/>
                  <a:gd name="T21" fmla="*/ 160 h 268"/>
                  <a:gd name="T22" fmla="*/ 267 w 268"/>
                  <a:gd name="T23" fmla="*/ 146 h 268"/>
                  <a:gd name="T24" fmla="*/ 267 w 268"/>
                  <a:gd name="T25" fmla="*/ 139 h 268"/>
                  <a:gd name="T26" fmla="*/ 267 w 268"/>
                  <a:gd name="T27" fmla="*/ 136 h 268"/>
                  <a:gd name="T28" fmla="*/ 268 w 268"/>
                  <a:gd name="T29" fmla="*/ 134 h 268"/>
                  <a:gd name="T30" fmla="*/ 267 w 268"/>
                  <a:gd name="T31" fmla="*/ 119 h 268"/>
                  <a:gd name="T32" fmla="*/ 264 w 268"/>
                  <a:gd name="T33" fmla="*/ 106 h 268"/>
                  <a:gd name="T34" fmla="*/ 258 w 268"/>
                  <a:gd name="T35" fmla="*/ 82 h 268"/>
                  <a:gd name="T36" fmla="*/ 244 w 268"/>
                  <a:gd name="T37" fmla="*/ 59 h 268"/>
                  <a:gd name="T38" fmla="*/ 236 w 268"/>
                  <a:gd name="T39" fmla="*/ 48 h 268"/>
                  <a:gd name="T40" fmla="*/ 228 w 268"/>
                  <a:gd name="T41" fmla="*/ 39 h 268"/>
                  <a:gd name="T42" fmla="*/ 216 w 268"/>
                  <a:gd name="T43" fmla="*/ 29 h 268"/>
                  <a:gd name="T44" fmla="*/ 206 w 268"/>
                  <a:gd name="T45" fmla="*/ 21 h 268"/>
                  <a:gd name="T46" fmla="*/ 184 w 268"/>
                  <a:gd name="T47" fmla="*/ 9 h 268"/>
                  <a:gd name="T48" fmla="*/ 159 w 268"/>
                  <a:gd name="T49" fmla="*/ 2 h 268"/>
                  <a:gd name="T50" fmla="*/ 146 w 268"/>
                  <a:gd name="T51" fmla="*/ 0 h 268"/>
                  <a:gd name="T52" fmla="*/ 134 w 268"/>
                  <a:gd name="T53" fmla="*/ 0 h 268"/>
                  <a:gd name="T54" fmla="*/ 106 w 268"/>
                  <a:gd name="T55" fmla="*/ 2 h 268"/>
                  <a:gd name="T56" fmla="*/ 81 w 268"/>
                  <a:gd name="T57" fmla="*/ 9 h 268"/>
                  <a:gd name="T58" fmla="*/ 58 w 268"/>
                  <a:gd name="T59" fmla="*/ 21 h 268"/>
                  <a:gd name="T60" fmla="*/ 39 w 268"/>
                  <a:gd name="T61" fmla="*/ 39 h 268"/>
                  <a:gd name="T62" fmla="*/ 21 w 268"/>
                  <a:gd name="T63" fmla="*/ 59 h 268"/>
                  <a:gd name="T64" fmla="*/ 9 w 268"/>
                  <a:gd name="T65" fmla="*/ 82 h 268"/>
                  <a:gd name="T66" fmla="*/ 2 w 268"/>
                  <a:gd name="T67" fmla="*/ 106 h 268"/>
                  <a:gd name="T68" fmla="*/ 0 w 268"/>
                  <a:gd name="T69" fmla="*/ 134 h 268"/>
                  <a:gd name="T70" fmla="*/ 0 w 268"/>
                  <a:gd name="T71" fmla="*/ 146 h 268"/>
                  <a:gd name="T72" fmla="*/ 2 w 268"/>
                  <a:gd name="T73" fmla="*/ 160 h 268"/>
                  <a:gd name="T74" fmla="*/ 4 w 268"/>
                  <a:gd name="T75" fmla="*/ 172 h 268"/>
                  <a:gd name="T76" fmla="*/ 9 w 268"/>
                  <a:gd name="T77" fmla="*/ 185 h 268"/>
                  <a:gd name="T78" fmla="*/ 21 w 268"/>
                  <a:gd name="T79" fmla="*/ 208 h 268"/>
                  <a:gd name="T80" fmla="*/ 29 w 268"/>
                  <a:gd name="T81" fmla="*/ 218 h 268"/>
                  <a:gd name="T82" fmla="*/ 39 w 268"/>
                  <a:gd name="T83" fmla="*/ 229 h 268"/>
                  <a:gd name="T84" fmla="*/ 58 w 268"/>
                  <a:gd name="T85" fmla="*/ 245 h 268"/>
                  <a:gd name="T86" fmla="*/ 81 w 268"/>
                  <a:gd name="T87" fmla="*/ 258 h 268"/>
                  <a:gd name="T88" fmla="*/ 106 w 268"/>
                  <a:gd name="T89" fmla="*/ 265 h 268"/>
                  <a:gd name="T90" fmla="*/ 119 w 268"/>
                  <a:gd name="T91" fmla="*/ 267 h 268"/>
                  <a:gd name="T92" fmla="*/ 134 w 268"/>
                  <a:gd name="T93" fmla="*/ 268 h 268"/>
                  <a:gd name="T94" fmla="*/ 136 w 268"/>
                  <a:gd name="T95" fmla="*/ 267 h 268"/>
                  <a:gd name="T96" fmla="*/ 139 w 268"/>
                  <a:gd name="T97" fmla="*/ 267 h 268"/>
                  <a:gd name="T98" fmla="*/ 146 w 268"/>
                  <a:gd name="T99" fmla="*/ 267 h 268"/>
                  <a:gd name="T100" fmla="*/ 159 w 268"/>
                  <a:gd name="T101" fmla="*/ 265 h 268"/>
                  <a:gd name="T102" fmla="*/ 184 w 268"/>
                  <a:gd name="T103" fmla="*/ 258 h 268"/>
                  <a:gd name="T104" fmla="*/ 206 w 268"/>
                  <a:gd name="T105" fmla="*/ 245 h 268"/>
                  <a:gd name="T106" fmla="*/ 211 w 268"/>
                  <a:gd name="T107" fmla="*/ 240 h 268"/>
                  <a:gd name="T108" fmla="*/ 213 w 268"/>
                  <a:gd name="T109" fmla="*/ 238 h 268"/>
                  <a:gd name="T110" fmla="*/ 213 w 268"/>
                  <a:gd name="T111" fmla="*/ 237 h 268"/>
                  <a:gd name="T112" fmla="*/ 214 w 268"/>
                  <a:gd name="T113" fmla="*/ 237 h 268"/>
                  <a:gd name="T114" fmla="*/ 216 w 268"/>
                  <a:gd name="T115" fmla="*/ 237 h 268"/>
                  <a:gd name="T116" fmla="*/ 228 w 268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228" y="229"/>
                    </a:moveTo>
                    <a:lnTo>
                      <a:pt x="236" y="218"/>
                    </a:lnTo>
                    <a:lnTo>
                      <a:pt x="236" y="215"/>
                    </a:lnTo>
                    <a:lnTo>
                      <a:pt x="236" y="214"/>
                    </a:lnTo>
                    <a:lnTo>
                      <a:pt x="238" y="214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7" y="146"/>
                    </a:lnTo>
                    <a:lnTo>
                      <a:pt x="267" y="139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19"/>
                    </a:lnTo>
                    <a:lnTo>
                      <a:pt x="264" y="106"/>
                    </a:lnTo>
                    <a:lnTo>
                      <a:pt x="258" y="82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8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8" y="2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7" name="Freeform 79">
                <a:extLst>
                  <a:ext uri="{FF2B5EF4-FFF2-40B4-BE49-F238E27FC236}">
                    <a16:creationId xmlns:a16="http://schemas.microsoft.com/office/drawing/2014/main" id="{DDB690F7-636F-DC1D-60CF-EF4382F64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3019425"/>
                <a:ext cx="69850" cy="71438"/>
              </a:xfrm>
              <a:custGeom>
                <a:avLst/>
                <a:gdLst>
                  <a:gd name="T0" fmla="*/ 227 w 268"/>
                  <a:gd name="T1" fmla="*/ 229 h 268"/>
                  <a:gd name="T2" fmla="*/ 236 w 268"/>
                  <a:gd name="T3" fmla="*/ 218 h 268"/>
                  <a:gd name="T4" fmla="*/ 236 w 268"/>
                  <a:gd name="T5" fmla="*/ 215 h 268"/>
                  <a:gd name="T6" fmla="*/ 236 w 268"/>
                  <a:gd name="T7" fmla="*/ 214 h 268"/>
                  <a:gd name="T8" fmla="*/ 237 w 268"/>
                  <a:gd name="T9" fmla="*/ 214 h 268"/>
                  <a:gd name="T10" fmla="*/ 240 w 268"/>
                  <a:gd name="T11" fmla="*/ 212 h 268"/>
                  <a:gd name="T12" fmla="*/ 244 w 268"/>
                  <a:gd name="T13" fmla="*/ 208 h 268"/>
                  <a:gd name="T14" fmla="*/ 258 w 268"/>
                  <a:gd name="T15" fmla="*/ 185 h 268"/>
                  <a:gd name="T16" fmla="*/ 261 w 268"/>
                  <a:gd name="T17" fmla="*/ 172 h 268"/>
                  <a:gd name="T18" fmla="*/ 262 w 268"/>
                  <a:gd name="T19" fmla="*/ 165 h 268"/>
                  <a:gd name="T20" fmla="*/ 264 w 268"/>
                  <a:gd name="T21" fmla="*/ 159 h 268"/>
                  <a:gd name="T22" fmla="*/ 266 w 268"/>
                  <a:gd name="T23" fmla="*/ 146 h 268"/>
                  <a:gd name="T24" fmla="*/ 266 w 268"/>
                  <a:gd name="T25" fmla="*/ 139 h 268"/>
                  <a:gd name="T26" fmla="*/ 266 w 268"/>
                  <a:gd name="T27" fmla="*/ 136 h 268"/>
                  <a:gd name="T28" fmla="*/ 268 w 268"/>
                  <a:gd name="T29" fmla="*/ 134 h 268"/>
                  <a:gd name="T30" fmla="*/ 266 w 268"/>
                  <a:gd name="T31" fmla="*/ 119 h 268"/>
                  <a:gd name="T32" fmla="*/ 264 w 268"/>
                  <a:gd name="T33" fmla="*/ 106 h 268"/>
                  <a:gd name="T34" fmla="*/ 258 w 268"/>
                  <a:gd name="T35" fmla="*/ 82 h 268"/>
                  <a:gd name="T36" fmla="*/ 244 w 268"/>
                  <a:gd name="T37" fmla="*/ 59 h 268"/>
                  <a:gd name="T38" fmla="*/ 236 w 268"/>
                  <a:gd name="T39" fmla="*/ 48 h 268"/>
                  <a:gd name="T40" fmla="*/ 227 w 268"/>
                  <a:gd name="T41" fmla="*/ 39 h 268"/>
                  <a:gd name="T42" fmla="*/ 216 w 268"/>
                  <a:gd name="T43" fmla="*/ 29 h 268"/>
                  <a:gd name="T44" fmla="*/ 206 w 268"/>
                  <a:gd name="T45" fmla="*/ 21 h 268"/>
                  <a:gd name="T46" fmla="*/ 184 w 268"/>
                  <a:gd name="T47" fmla="*/ 9 h 268"/>
                  <a:gd name="T48" fmla="*/ 159 w 268"/>
                  <a:gd name="T49" fmla="*/ 2 h 268"/>
                  <a:gd name="T50" fmla="*/ 146 w 268"/>
                  <a:gd name="T51" fmla="*/ 0 h 268"/>
                  <a:gd name="T52" fmla="*/ 134 w 268"/>
                  <a:gd name="T53" fmla="*/ 0 h 268"/>
                  <a:gd name="T54" fmla="*/ 106 w 268"/>
                  <a:gd name="T55" fmla="*/ 2 h 268"/>
                  <a:gd name="T56" fmla="*/ 81 w 268"/>
                  <a:gd name="T57" fmla="*/ 9 h 268"/>
                  <a:gd name="T58" fmla="*/ 58 w 268"/>
                  <a:gd name="T59" fmla="*/ 21 h 268"/>
                  <a:gd name="T60" fmla="*/ 39 w 268"/>
                  <a:gd name="T61" fmla="*/ 39 h 268"/>
                  <a:gd name="T62" fmla="*/ 21 w 268"/>
                  <a:gd name="T63" fmla="*/ 59 h 268"/>
                  <a:gd name="T64" fmla="*/ 9 w 268"/>
                  <a:gd name="T65" fmla="*/ 82 h 268"/>
                  <a:gd name="T66" fmla="*/ 2 w 268"/>
                  <a:gd name="T67" fmla="*/ 106 h 268"/>
                  <a:gd name="T68" fmla="*/ 0 w 268"/>
                  <a:gd name="T69" fmla="*/ 134 h 268"/>
                  <a:gd name="T70" fmla="*/ 0 w 268"/>
                  <a:gd name="T71" fmla="*/ 146 h 268"/>
                  <a:gd name="T72" fmla="*/ 2 w 268"/>
                  <a:gd name="T73" fmla="*/ 159 h 268"/>
                  <a:gd name="T74" fmla="*/ 4 w 268"/>
                  <a:gd name="T75" fmla="*/ 172 h 268"/>
                  <a:gd name="T76" fmla="*/ 9 w 268"/>
                  <a:gd name="T77" fmla="*/ 185 h 268"/>
                  <a:gd name="T78" fmla="*/ 21 w 268"/>
                  <a:gd name="T79" fmla="*/ 208 h 268"/>
                  <a:gd name="T80" fmla="*/ 29 w 268"/>
                  <a:gd name="T81" fmla="*/ 218 h 268"/>
                  <a:gd name="T82" fmla="*/ 39 w 268"/>
                  <a:gd name="T83" fmla="*/ 229 h 268"/>
                  <a:gd name="T84" fmla="*/ 58 w 268"/>
                  <a:gd name="T85" fmla="*/ 244 h 268"/>
                  <a:gd name="T86" fmla="*/ 81 w 268"/>
                  <a:gd name="T87" fmla="*/ 258 h 268"/>
                  <a:gd name="T88" fmla="*/ 106 w 268"/>
                  <a:gd name="T89" fmla="*/ 265 h 268"/>
                  <a:gd name="T90" fmla="*/ 119 w 268"/>
                  <a:gd name="T91" fmla="*/ 267 h 268"/>
                  <a:gd name="T92" fmla="*/ 134 w 268"/>
                  <a:gd name="T93" fmla="*/ 268 h 268"/>
                  <a:gd name="T94" fmla="*/ 136 w 268"/>
                  <a:gd name="T95" fmla="*/ 267 h 268"/>
                  <a:gd name="T96" fmla="*/ 139 w 268"/>
                  <a:gd name="T97" fmla="*/ 267 h 268"/>
                  <a:gd name="T98" fmla="*/ 146 w 268"/>
                  <a:gd name="T99" fmla="*/ 267 h 268"/>
                  <a:gd name="T100" fmla="*/ 159 w 268"/>
                  <a:gd name="T101" fmla="*/ 265 h 268"/>
                  <a:gd name="T102" fmla="*/ 184 w 268"/>
                  <a:gd name="T103" fmla="*/ 258 h 268"/>
                  <a:gd name="T104" fmla="*/ 206 w 268"/>
                  <a:gd name="T105" fmla="*/ 244 h 268"/>
                  <a:gd name="T106" fmla="*/ 211 w 268"/>
                  <a:gd name="T107" fmla="*/ 240 h 268"/>
                  <a:gd name="T108" fmla="*/ 213 w 268"/>
                  <a:gd name="T109" fmla="*/ 238 h 268"/>
                  <a:gd name="T110" fmla="*/ 213 w 268"/>
                  <a:gd name="T111" fmla="*/ 237 h 268"/>
                  <a:gd name="T112" fmla="*/ 214 w 268"/>
                  <a:gd name="T113" fmla="*/ 237 h 268"/>
                  <a:gd name="T114" fmla="*/ 216 w 268"/>
                  <a:gd name="T115" fmla="*/ 237 h 268"/>
                  <a:gd name="T116" fmla="*/ 227 w 268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227" y="229"/>
                    </a:moveTo>
                    <a:lnTo>
                      <a:pt x="236" y="218"/>
                    </a:lnTo>
                    <a:lnTo>
                      <a:pt x="236" y="215"/>
                    </a:lnTo>
                    <a:lnTo>
                      <a:pt x="236" y="214"/>
                    </a:lnTo>
                    <a:lnTo>
                      <a:pt x="237" y="214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59"/>
                    </a:lnTo>
                    <a:lnTo>
                      <a:pt x="266" y="146"/>
                    </a:lnTo>
                    <a:lnTo>
                      <a:pt x="266" y="139"/>
                    </a:lnTo>
                    <a:lnTo>
                      <a:pt x="266" y="136"/>
                    </a:lnTo>
                    <a:lnTo>
                      <a:pt x="268" y="134"/>
                    </a:lnTo>
                    <a:lnTo>
                      <a:pt x="266" y="119"/>
                    </a:lnTo>
                    <a:lnTo>
                      <a:pt x="264" y="106"/>
                    </a:lnTo>
                    <a:lnTo>
                      <a:pt x="258" y="82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59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4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4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8" name="Freeform 80">
                <a:extLst>
                  <a:ext uri="{FF2B5EF4-FFF2-40B4-BE49-F238E27FC236}">
                    <a16:creationId xmlns:a16="http://schemas.microsoft.com/office/drawing/2014/main" id="{E7720B43-F8F6-129D-AB8B-78CA0E3E0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2514600"/>
                <a:ext cx="3168650" cy="1025525"/>
              </a:xfrm>
              <a:custGeom>
                <a:avLst/>
                <a:gdLst>
                  <a:gd name="T0" fmla="*/ 11980 w 11980"/>
                  <a:gd name="T1" fmla="*/ 3874 h 3874"/>
                  <a:gd name="T2" fmla="*/ 8934 w 11980"/>
                  <a:gd name="T3" fmla="*/ 2868 h 3874"/>
                  <a:gd name="T4" fmla="*/ 5979 w 11980"/>
                  <a:gd name="T5" fmla="*/ 2141 h 3874"/>
                  <a:gd name="T6" fmla="*/ 2934 w 11980"/>
                  <a:gd name="T7" fmla="*/ 364 h 3874"/>
                  <a:gd name="T8" fmla="*/ 0 w 11980"/>
                  <a:gd name="T9" fmla="*/ 0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0" h="3874">
                    <a:moveTo>
                      <a:pt x="11980" y="3874"/>
                    </a:moveTo>
                    <a:lnTo>
                      <a:pt x="8934" y="2868"/>
                    </a:lnTo>
                    <a:lnTo>
                      <a:pt x="5979" y="2141"/>
                    </a:lnTo>
                    <a:lnTo>
                      <a:pt x="2934" y="364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9" name="Freeform 81">
                <a:extLst>
                  <a:ext uri="{FF2B5EF4-FFF2-40B4-BE49-F238E27FC236}">
                    <a16:creationId xmlns:a16="http://schemas.microsoft.com/office/drawing/2014/main" id="{0710886B-DC1E-DFDC-CFA6-DCE8AAE25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4738" y="2574925"/>
                <a:ext cx="71438" cy="71438"/>
              </a:xfrm>
              <a:custGeom>
                <a:avLst/>
                <a:gdLst>
                  <a:gd name="T0" fmla="*/ 134 w 268"/>
                  <a:gd name="T1" fmla="*/ 0 h 268"/>
                  <a:gd name="T2" fmla="*/ 106 w 268"/>
                  <a:gd name="T3" fmla="*/ 2 h 268"/>
                  <a:gd name="T4" fmla="*/ 82 w 268"/>
                  <a:gd name="T5" fmla="*/ 9 h 268"/>
                  <a:gd name="T6" fmla="*/ 58 w 268"/>
                  <a:gd name="T7" fmla="*/ 21 h 268"/>
                  <a:gd name="T8" fmla="*/ 39 w 268"/>
                  <a:gd name="T9" fmla="*/ 39 h 268"/>
                  <a:gd name="T10" fmla="*/ 21 w 268"/>
                  <a:gd name="T11" fmla="*/ 59 h 268"/>
                  <a:gd name="T12" fmla="*/ 9 w 268"/>
                  <a:gd name="T13" fmla="*/ 83 h 268"/>
                  <a:gd name="T14" fmla="*/ 2 w 268"/>
                  <a:gd name="T15" fmla="*/ 106 h 268"/>
                  <a:gd name="T16" fmla="*/ 0 w 268"/>
                  <a:gd name="T17" fmla="*/ 134 h 268"/>
                  <a:gd name="T18" fmla="*/ 0 w 268"/>
                  <a:gd name="T19" fmla="*/ 146 h 268"/>
                  <a:gd name="T20" fmla="*/ 2 w 268"/>
                  <a:gd name="T21" fmla="*/ 160 h 268"/>
                  <a:gd name="T22" fmla="*/ 5 w 268"/>
                  <a:gd name="T23" fmla="*/ 172 h 268"/>
                  <a:gd name="T24" fmla="*/ 9 w 268"/>
                  <a:gd name="T25" fmla="*/ 185 h 268"/>
                  <a:gd name="T26" fmla="*/ 21 w 268"/>
                  <a:gd name="T27" fmla="*/ 208 h 268"/>
                  <a:gd name="T28" fmla="*/ 29 w 268"/>
                  <a:gd name="T29" fmla="*/ 218 h 268"/>
                  <a:gd name="T30" fmla="*/ 39 w 268"/>
                  <a:gd name="T31" fmla="*/ 229 h 268"/>
                  <a:gd name="T32" fmla="*/ 58 w 268"/>
                  <a:gd name="T33" fmla="*/ 245 h 268"/>
                  <a:gd name="T34" fmla="*/ 82 w 268"/>
                  <a:gd name="T35" fmla="*/ 258 h 268"/>
                  <a:gd name="T36" fmla="*/ 106 w 268"/>
                  <a:gd name="T37" fmla="*/ 265 h 268"/>
                  <a:gd name="T38" fmla="*/ 120 w 268"/>
                  <a:gd name="T39" fmla="*/ 267 h 268"/>
                  <a:gd name="T40" fmla="*/ 134 w 268"/>
                  <a:gd name="T41" fmla="*/ 268 h 268"/>
                  <a:gd name="T42" fmla="*/ 136 w 268"/>
                  <a:gd name="T43" fmla="*/ 267 h 268"/>
                  <a:gd name="T44" fmla="*/ 140 w 268"/>
                  <a:gd name="T45" fmla="*/ 267 h 268"/>
                  <a:gd name="T46" fmla="*/ 146 w 268"/>
                  <a:gd name="T47" fmla="*/ 267 h 268"/>
                  <a:gd name="T48" fmla="*/ 160 w 268"/>
                  <a:gd name="T49" fmla="*/ 265 h 268"/>
                  <a:gd name="T50" fmla="*/ 184 w 268"/>
                  <a:gd name="T51" fmla="*/ 258 h 268"/>
                  <a:gd name="T52" fmla="*/ 207 w 268"/>
                  <a:gd name="T53" fmla="*/ 245 h 268"/>
                  <a:gd name="T54" fmla="*/ 211 w 268"/>
                  <a:gd name="T55" fmla="*/ 240 h 268"/>
                  <a:gd name="T56" fmla="*/ 213 w 268"/>
                  <a:gd name="T57" fmla="*/ 238 h 268"/>
                  <a:gd name="T58" fmla="*/ 213 w 268"/>
                  <a:gd name="T59" fmla="*/ 237 h 268"/>
                  <a:gd name="T60" fmla="*/ 214 w 268"/>
                  <a:gd name="T61" fmla="*/ 237 h 268"/>
                  <a:gd name="T62" fmla="*/ 217 w 268"/>
                  <a:gd name="T63" fmla="*/ 237 h 268"/>
                  <a:gd name="T64" fmla="*/ 228 w 268"/>
                  <a:gd name="T65" fmla="*/ 229 h 268"/>
                  <a:gd name="T66" fmla="*/ 237 w 268"/>
                  <a:gd name="T67" fmla="*/ 218 h 268"/>
                  <a:gd name="T68" fmla="*/ 237 w 268"/>
                  <a:gd name="T69" fmla="*/ 216 h 268"/>
                  <a:gd name="T70" fmla="*/ 237 w 268"/>
                  <a:gd name="T71" fmla="*/ 215 h 268"/>
                  <a:gd name="T72" fmla="*/ 238 w 268"/>
                  <a:gd name="T73" fmla="*/ 215 h 268"/>
                  <a:gd name="T74" fmla="*/ 240 w 268"/>
                  <a:gd name="T75" fmla="*/ 212 h 268"/>
                  <a:gd name="T76" fmla="*/ 244 w 268"/>
                  <a:gd name="T77" fmla="*/ 208 h 268"/>
                  <a:gd name="T78" fmla="*/ 258 w 268"/>
                  <a:gd name="T79" fmla="*/ 185 h 268"/>
                  <a:gd name="T80" fmla="*/ 261 w 268"/>
                  <a:gd name="T81" fmla="*/ 172 h 268"/>
                  <a:gd name="T82" fmla="*/ 262 w 268"/>
                  <a:gd name="T83" fmla="*/ 165 h 268"/>
                  <a:gd name="T84" fmla="*/ 265 w 268"/>
                  <a:gd name="T85" fmla="*/ 160 h 268"/>
                  <a:gd name="T86" fmla="*/ 267 w 268"/>
                  <a:gd name="T87" fmla="*/ 146 h 268"/>
                  <a:gd name="T88" fmla="*/ 267 w 268"/>
                  <a:gd name="T89" fmla="*/ 140 h 268"/>
                  <a:gd name="T90" fmla="*/ 267 w 268"/>
                  <a:gd name="T91" fmla="*/ 136 h 268"/>
                  <a:gd name="T92" fmla="*/ 268 w 268"/>
                  <a:gd name="T93" fmla="*/ 134 h 268"/>
                  <a:gd name="T94" fmla="*/ 267 w 268"/>
                  <a:gd name="T95" fmla="*/ 120 h 268"/>
                  <a:gd name="T96" fmla="*/ 265 w 268"/>
                  <a:gd name="T97" fmla="*/ 106 h 268"/>
                  <a:gd name="T98" fmla="*/ 258 w 268"/>
                  <a:gd name="T99" fmla="*/ 83 h 268"/>
                  <a:gd name="T100" fmla="*/ 244 w 268"/>
                  <a:gd name="T101" fmla="*/ 59 h 268"/>
                  <a:gd name="T102" fmla="*/ 237 w 268"/>
                  <a:gd name="T103" fmla="*/ 48 h 268"/>
                  <a:gd name="T104" fmla="*/ 228 w 268"/>
                  <a:gd name="T105" fmla="*/ 39 h 268"/>
                  <a:gd name="T106" fmla="*/ 217 w 268"/>
                  <a:gd name="T107" fmla="*/ 29 h 268"/>
                  <a:gd name="T108" fmla="*/ 207 w 268"/>
                  <a:gd name="T109" fmla="*/ 21 h 268"/>
                  <a:gd name="T110" fmla="*/ 184 w 268"/>
                  <a:gd name="T111" fmla="*/ 9 h 268"/>
                  <a:gd name="T112" fmla="*/ 160 w 268"/>
                  <a:gd name="T113" fmla="*/ 2 h 268"/>
                  <a:gd name="T114" fmla="*/ 146 w 268"/>
                  <a:gd name="T115" fmla="*/ 0 h 268"/>
                  <a:gd name="T116" fmla="*/ 134 w 268"/>
                  <a:gd name="T11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134" y="0"/>
                    </a:moveTo>
                    <a:lnTo>
                      <a:pt x="106" y="2"/>
                    </a:lnTo>
                    <a:lnTo>
                      <a:pt x="82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5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2" y="258"/>
                    </a:lnTo>
                    <a:lnTo>
                      <a:pt x="106" y="265"/>
                    </a:lnTo>
                    <a:lnTo>
                      <a:pt x="120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40" y="267"/>
                    </a:lnTo>
                    <a:lnTo>
                      <a:pt x="146" y="267"/>
                    </a:lnTo>
                    <a:lnTo>
                      <a:pt x="160" y="265"/>
                    </a:lnTo>
                    <a:lnTo>
                      <a:pt x="184" y="258"/>
                    </a:lnTo>
                    <a:lnTo>
                      <a:pt x="207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7" y="237"/>
                    </a:lnTo>
                    <a:lnTo>
                      <a:pt x="228" y="229"/>
                    </a:lnTo>
                    <a:lnTo>
                      <a:pt x="237" y="218"/>
                    </a:lnTo>
                    <a:lnTo>
                      <a:pt x="237" y="216"/>
                    </a:lnTo>
                    <a:lnTo>
                      <a:pt x="237" y="215"/>
                    </a:lnTo>
                    <a:lnTo>
                      <a:pt x="238" y="215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5" y="160"/>
                    </a:lnTo>
                    <a:lnTo>
                      <a:pt x="267" y="146"/>
                    </a:lnTo>
                    <a:lnTo>
                      <a:pt x="267" y="140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20"/>
                    </a:lnTo>
                    <a:lnTo>
                      <a:pt x="265" y="106"/>
                    </a:lnTo>
                    <a:lnTo>
                      <a:pt x="258" y="83"/>
                    </a:lnTo>
                    <a:lnTo>
                      <a:pt x="244" y="59"/>
                    </a:lnTo>
                    <a:lnTo>
                      <a:pt x="237" y="48"/>
                    </a:lnTo>
                    <a:lnTo>
                      <a:pt x="228" y="39"/>
                    </a:lnTo>
                    <a:lnTo>
                      <a:pt x="217" y="29"/>
                    </a:lnTo>
                    <a:lnTo>
                      <a:pt x="207" y="21"/>
                    </a:lnTo>
                    <a:lnTo>
                      <a:pt x="184" y="9"/>
                    </a:lnTo>
                    <a:lnTo>
                      <a:pt x="160" y="2"/>
                    </a:lnTo>
                    <a:lnTo>
                      <a:pt x="146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0" name="Freeform 82">
                <a:extLst>
                  <a:ext uri="{FF2B5EF4-FFF2-40B4-BE49-F238E27FC236}">
                    <a16:creationId xmlns:a16="http://schemas.microsoft.com/office/drawing/2014/main" id="{3B81F21B-91BA-27D3-AF66-176EB5A5E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3046413"/>
                <a:ext cx="69850" cy="69850"/>
              </a:xfrm>
              <a:custGeom>
                <a:avLst/>
                <a:gdLst>
                  <a:gd name="T0" fmla="*/ 133 w 267"/>
                  <a:gd name="T1" fmla="*/ 0 h 269"/>
                  <a:gd name="T2" fmla="*/ 105 w 267"/>
                  <a:gd name="T3" fmla="*/ 2 h 269"/>
                  <a:gd name="T4" fmla="*/ 81 w 267"/>
                  <a:gd name="T5" fmla="*/ 9 h 269"/>
                  <a:gd name="T6" fmla="*/ 58 w 267"/>
                  <a:gd name="T7" fmla="*/ 21 h 269"/>
                  <a:gd name="T8" fmla="*/ 39 w 267"/>
                  <a:gd name="T9" fmla="*/ 39 h 269"/>
                  <a:gd name="T10" fmla="*/ 21 w 267"/>
                  <a:gd name="T11" fmla="*/ 59 h 269"/>
                  <a:gd name="T12" fmla="*/ 8 w 267"/>
                  <a:gd name="T13" fmla="*/ 83 h 269"/>
                  <a:gd name="T14" fmla="*/ 2 w 267"/>
                  <a:gd name="T15" fmla="*/ 106 h 269"/>
                  <a:gd name="T16" fmla="*/ 0 w 267"/>
                  <a:gd name="T17" fmla="*/ 134 h 269"/>
                  <a:gd name="T18" fmla="*/ 0 w 267"/>
                  <a:gd name="T19" fmla="*/ 147 h 269"/>
                  <a:gd name="T20" fmla="*/ 2 w 267"/>
                  <a:gd name="T21" fmla="*/ 160 h 269"/>
                  <a:gd name="T22" fmla="*/ 4 w 267"/>
                  <a:gd name="T23" fmla="*/ 172 h 269"/>
                  <a:gd name="T24" fmla="*/ 8 w 267"/>
                  <a:gd name="T25" fmla="*/ 186 h 269"/>
                  <a:gd name="T26" fmla="*/ 21 w 267"/>
                  <a:gd name="T27" fmla="*/ 208 h 269"/>
                  <a:gd name="T28" fmla="*/ 29 w 267"/>
                  <a:gd name="T29" fmla="*/ 218 h 269"/>
                  <a:gd name="T30" fmla="*/ 39 w 267"/>
                  <a:gd name="T31" fmla="*/ 229 h 269"/>
                  <a:gd name="T32" fmla="*/ 58 w 267"/>
                  <a:gd name="T33" fmla="*/ 245 h 269"/>
                  <a:gd name="T34" fmla="*/ 81 w 267"/>
                  <a:gd name="T35" fmla="*/ 258 h 269"/>
                  <a:gd name="T36" fmla="*/ 105 w 267"/>
                  <a:gd name="T37" fmla="*/ 265 h 269"/>
                  <a:gd name="T38" fmla="*/ 119 w 267"/>
                  <a:gd name="T39" fmla="*/ 267 h 269"/>
                  <a:gd name="T40" fmla="*/ 133 w 267"/>
                  <a:gd name="T41" fmla="*/ 269 h 269"/>
                  <a:gd name="T42" fmla="*/ 136 w 267"/>
                  <a:gd name="T43" fmla="*/ 267 h 269"/>
                  <a:gd name="T44" fmla="*/ 139 w 267"/>
                  <a:gd name="T45" fmla="*/ 267 h 269"/>
                  <a:gd name="T46" fmla="*/ 146 w 267"/>
                  <a:gd name="T47" fmla="*/ 267 h 269"/>
                  <a:gd name="T48" fmla="*/ 159 w 267"/>
                  <a:gd name="T49" fmla="*/ 265 h 269"/>
                  <a:gd name="T50" fmla="*/ 184 w 267"/>
                  <a:gd name="T51" fmla="*/ 258 h 269"/>
                  <a:gd name="T52" fmla="*/ 206 w 267"/>
                  <a:gd name="T53" fmla="*/ 245 h 269"/>
                  <a:gd name="T54" fmla="*/ 210 w 267"/>
                  <a:gd name="T55" fmla="*/ 241 h 269"/>
                  <a:gd name="T56" fmla="*/ 213 w 267"/>
                  <a:gd name="T57" fmla="*/ 238 h 269"/>
                  <a:gd name="T58" fmla="*/ 213 w 267"/>
                  <a:gd name="T59" fmla="*/ 237 h 269"/>
                  <a:gd name="T60" fmla="*/ 214 w 267"/>
                  <a:gd name="T61" fmla="*/ 237 h 269"/>
                  <a:gd name="T62" fmla="*/ 216 w 267"/>
                  <a:gd name="T63" fmla="*/ 237 h 269"/>
                  <a:gd name="T64" fmla="*/ 227 w 267"/>
                  <a:gd name="T65" fmla="*/ 229 h 269"/>
                  <a:gd name="T66" fmla="*/ 236 w 267"/>
                  <a:gd name="T67" fmla="*/ 218 h 269"/>
                  <a:gd name="T68" fmla="*/ 236 w 267"/>
                  <a:gd name="T69" fmla="*/ 216 h 269"/>
                  <a:gd name="T70" fmla="*/ 236 w 267"/>
                  <a:gd name="T71" fmla="*/ 215 h 269"/>
                  <a:gd name="T72" fmla="*/ 237 w 267"/>
                  <a:gd name="T73" fmla="*/ 215 h 269"/>
                  <a:gd name="T74" fmla="*/ 239 w 267"/>
                  <a:gd name="T75" fmla="*/ 213 h 269"/>
                  <a:gd name="T76" fmla="*/ 244 w 267"/>
                  <a:gd name="T77" fmla="*/ 208 h 269"/>
                  <a:gd name="T78" fmla="*/ 257 w 267"/>
                  <a:gd name="T79" fmla="*/ 186 h 269"/>
                  <a:gd name="T80" fmla="*/ 261 w 267"/>
                  <a:gd name="T81" fmla="*/ 172 h 269"/>
                  <a:gd name="T82" fmla="*/ 262 w 267"/>
                  <a:gd name="T83" fmla="*/ 166 h 269"/>
                  <a:gd name="T84" fmla="*/ 264 w 267"/>
                  <a:gd name="T85" fmla="*/ 160 h 269"/>
                  <a:gd name="T86" fmla="*/ 266 w 267"/>
                  <a:gd name="T87" fmla="*/ 147 h 269"/>
                  <a:gd name="T88" fmla="*/ 266 w 267"/>
                  <a:gd name="T89" fmla="*/ 140 h 269"/>
                  <a:gd name="T90" fmla="*/ 266 w 267"/>
                  <a:gd name="T91" fmla="*/ 137 h 269"/>
                  <a:gd name="T92" fmla="*/ 267 w 267"/>
                  <a:gd name="T93" fmla="*/ 134 h 269"/>
                  <a:gd name="T94" fmla="*/ 266 w 267"/>
                  <a:gd name="T95" fmla="*/ 120 h 269"/>
                  <a:gd name="T96" fmla="*/ 264 w 267"/>
                  <a:gd name="T97" fmla="*/ 106 h 269"/>
                  <a:gd name="T98" fmla="*/ 257 w 267"/>
                  <a:gd name="T99" fmla="*/ 83 h 269"/>
                  <a:gd name="T100" fmla="*/ 244 w 267"/>
                  <a:gd name="T101" fmla="*/ 59 h 269"/>
                  <a:gd name="T102" fmla="*/ 236 w 267"/>
                  <a:gd name="T103" fmla="*/ 48 h 269"/>
                  <a:gd name="T104" fmla="*/ 227 w 267"/>
                  <a:gd name="T105" fmla="*/ 39 h 269"/>
                  <a:gd name="T106" fmla="*/ 216 w 267"/>
                  <a:gd name="T107" fmla="*/ 29 h 269"/>
                  <a:gd name="T108" fmla="*/ 206 w 267"/>
                  <a:gd name="T109" fmla="*/ 21 h 269"/>
                  <a:gd name="T110" fmla="*/ 184 w 267"/>
                  <a:gd name="T111" fmla="*/ 9 h 269"/>
                  <a:gd name="T112" fmla="*/ 159 w 267"/>
                  <a:gd name="T113" fmla="*/ 2 h 269"/>
                  <a:gd name="T114" fmla="*/ 146 w 267"/>
                  <a:gd name="T115" fmla="*/ 0 h 269"/>
                  <a:gd name="T116" fmla="*/ 133 w 267"/>
                  <a:gd name="T117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" h="269">
                    <a:moveTo>
                      <a:pt x="133" y="0"/>
                    </a:moveTo>
                    <a:lnTo>
                      <a:pt x="105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8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8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5" y="265"/>
                    </a:lnTo>
                    <a:lnTo>
                      <a:pt x="119" y="267"/>
                    </a:lnTo>
                    <a:lnTo>
                      <a:pt x="133" y="269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0" y="241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7" y="215"/>
                    </a:lnTo>
                    <a:lnTo>
                      <a:pt x="239" y="213"/>
                    </a:lnTo>
                    <a:lnTo>
                      <a:pt x="244" y="208"/>
                    </a:lnTo>
                    <a:lnTo>
                      <a:pt x="257" y="186"/>
                    </a:lnTo>
                    <a:lnTo>
                      <a:pt x="261" y="172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6" y="147"/>
                    </a:lnTo>
                    <a:lnTo>
                      <a:pt x="266" y="140"/>
                    </a:lnTo>
                    <a:lnTo>
                      <a:pt x="266" y="137"/>
                    </a:lnTo>
                    <a:lnTo>
                      <a:pt x="267" y="134"/>
                    </a:lnTo>
                    <a:lnTo>
                      <a:pt x="266" y="120"/>
                    </a:lnTo>
                    <a:lnTo>
                      <a:pt x="264" y="106"/>
                    </a:lnTo>
                    <a:lnTo>
                      <a:pt x="257" y="83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1" name="Freeform 83">
                <a:extLst>
                  <a:ext uri="{FF2B5EF4-FFF2-40B4-BE49-F238E27FC236}">
                    <a16:creationId xmlns:a16="http://schemas.microsoft.com/office/drawing/2014/main" id="{6DAF8D89-7EA6-1187-0819-6CDE4AAFE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238" y="3238500"/>
                <a:ext cx="71438" cy="71438"/>
              </a:xfrm>
              <a:custGeom>
                <a:avLst/>
                <a:gdLst>
                  <a:gd name="T0" fmla="*/ 134 w 268"/>
                  <a:gd name="T1" fmla="*/ 0 h 268"/>
                  <a:gd name="T2" fmla="*/ 106 w 268"/>
                  <a:gd name="T3" fmla="*/ 2 h 268"/>
                  <a:gd name="T4" fmla="*/ 82 w 268"/>
                  <a:gd name="T5" fmla="*/ 9 h 268"/>
                  <a:gd name="T6" fmla="*/ 58 w 268"/>
                  <a:gd name="T7" fmla="*/ 21 h 268"/>
                  <a:gd name="T8" fmla="*/ 40 w 268"/>
                  <a:gd name="T9" fmla="*/ 39 h 268"/>
                  <a:gd name="T10" fmla="*/ 22 w 268"/>
                  <a:gd name="T11" fmla="*/ 59 h 268"/>
                  <a:gd name="T12" fmla="*/ 9 w 268"/>
                  <a:gd name="T13" fmla="*/ 83 h 268"/>
                  <a:gd name="T14" fmla="*/ 3 w 268"/>
                  <a:gd name="T15" fmla="*/ 106 h 268"/>
                  <a:gd name="T16" fmla="*/ 0 w 268"/>
                  <a:gd name="T17" fmla="*/ 134 h 268"/>
                  <a:gd name="T18" fmla="*/ 0 w 268"/>
                  <a:gd name="T19" fmla="*/ 146 h 268"/>
                  <a:gd name="T20" fmla="*/ 3 w 268"/>
                  <a:gd name="T21" fmla="*/ 160 h 268"/>
                  <a:gd name="T22" fmla="*/ 5 w 268"/>
                  <a:gd name="T23" fmla="*/ 172 h 268"/>
                  <a:gd name="T24" fmla="*/ 9 w 268"/>
                  <a:gd name="T25" fmla="*/ 185 h 268"/>
                  <a:gd name="T26" fmla="*/ 22 w 268"/>
                  <a:gd name="T27" fmla="*/ 208 h 268"/>
                  <a:gd name="T28" fmla="*/ 29 w 268"/>
                  <a:gd name="T29" fmla="*/ 218 h 268"/>
                  <a:gd name="T30" fmla="*/ 40 w 268"/>
                  <a:gd name="T31" fmla="*/ 229 h 268"/>
                  <a:gd name="T32" fmla="*/ 58 w 268"/>
                  <a:gd name="T33" fmla="*/ 245 h 268"/>
                  <a:gd name="T34" fmla="*/ 82 w 268"/>
                  <a:gd name="T35" fmla="*/ 258 h 268"/>
                  <a:gd name="T36" fmla="*/ 106 w 268"/>
                  <a:gd name="T37" fmla="*/ 265 h 268"/>
                  <a:gd name="T38" fmla="*/ 120 w 268"/>
                  <a:gd name="T39" fmla="*/ 267 h 268"/>
                  <a:gd name="T40" fmla="*/ 134 w 268"/>
                  <a:gd name="T41" fmla="*/ 268 h 268"/>
                  <a:gd name="T42" fmla="*/ 137 w 268"/>
                  <a:gd name="T43" fmla="*/ 267 h 268"/>
                  <a:gd name="T44" fmla="*/ 140 w 268"/>
                  <a:gd name="T45" fmla="*/ 267 h 268"/>
                  <a:gd name="T46" fmla="*/ 147 w 268"/>
                  <a:gd name="T47" fmla="*/ 267 h 268"/>
                  <a:gd name="T48" fmla="*/ 160 w 268"/>
                  <a:gd name="T49" fmla="*/ 265 h 268"/>
                  <a:gd name="T50" fmla="*/ 185 w 268"/>
                  <a:gd name="T51" fmla="*/ 258 h 268"/>
                  <a:gd name="T52" fmla="*/ 207 w 268"/>
                  <a:gd name="T53" fmla="*/ 245 h 268"/>
                  <a:gd name="T54" fmla="*/ 211 w 268"/>
                  <a:gd name="T55" fmla="*/ 240 h 268"/>
                  <a:gd name="T56" fmla="*/ 214 w 268"/>
                  <a:gd name="T57" fmla="*/ 238 h 268"/>
                  <a:gd name="T58" fmla="*/ 214 w 268"/>
                  <a:gd name="T59" fmla="*/ 237 h 268"/>
                  <a:gd name="T60" fmla="*/ 215 w 268"/>
                  <a:gd name="T61" fmla="*/ 237 h 268"/>
                  <a:gd name="T62" fmla="*/ 217 w 268"/>
                  <a:gd name="T63" fmla="*/ 237 h 268"/>
                  <a:gd name="T64" fmla="*/ 228 w 268"/>
                  <a:gd name="T65" fmla="*/ 229 h 268"/>
                  <a:gd name="T66" fmla="*/ 237 w 268"/>
                  <a:gd name="T67" fmla="*/ 218 h 268"/>
                  <a:gd name="T68" fmla="*/ 237 w 268"/>
                  <a:gd name="T69" fmla="*/ 216 h 268"/>
                  <a:gd name="T70" fmla="*/ 237 w 268"/>
                  <a:gd name="T71" fmla="*/ 214 h 268"/>
                  <a:gd name="T72" fmla="*/ 238 w 268"/>
                  <a:gd name="T73" fmla="*/ 214 h 268"/>
                  <a:gd name="T74" fmla="*/ 240 w 268"/>
                  <a:gd name="T75" fmla="*/ 212 h 268"/>
                  <a:gd name="T76" fmla="*/ 245 w 268"/>
                  <a:gd name="T77" fmla="*/ 208 h 268"/>
                  <a:gd name="T78" fmla="*/ 258 w 268"/>
                  <a:gd name="T79" fmla="*/ 185 h 268"/>
                  <a:gd name="T80" fmla="*/ 262 w 268"/>
                  <a:gd name="T81" fmla="*/ 172 h 268"/>
                  <a:gd name="T82" fmla="*/ 263 w 268"/>
                  <a:gd name="T83" fmla="*/ 165 h 268"/>
                  <a:gd name="T84" fmla="*/ 265 w 268"/>
                  <a:gd name="T85" fmla="*/ 160 h 268"/>
                  <a:gd name="T86" fmla="*/ 267 w 268"/>
                  <a:gd name="T87" fmla="*/ 146 h 268"/>
                  <a:gd name="T88" fmla="*/ 267 w 268"/>
                  <a:gd name="T89" fmla="*/ 140 h 268"/>
                  <a:gd name="T90" fmla="*/ 267 w 268"/>
                  <a:gd name="T91" fmla="*/ 136 h 268"/>
                  <a:gd name="T92" fmla="*/ 268 w 268"/>
                  <a:gd name="T93" fmla="*/ 134 h 268"/>
                  <a:gd name="T94" fmla="*/ 267 w 268"/>
                  <a:gd name="T95" fmla="*/ 119 h 268"/>
                  <a:gd name="T96" fmla="*/ 265 w 268"/>
                  <a:gd name="T97" fmla="*/ 106 h 268"/>
                  <a:gd name="T98" fmla="*/ 258 w 268"/>
                  <a:gd name="T99" fmla="*/ 83 h 268"/>
                  <a:gd name="T100" fmla="*/ 245 w 268"/>
                  <a:gd name="T101" fmla="*/ 59 h 268"/>
                  <a:gd name="T102" fmla="*/ 237 w 268"/>
                  <a:gd name="T103" fmla="*/ 48 h 268"/>
                  <a:gd name="T104" fmla="*/ 228 w 268"/>
                  <a:gd name="T105" fmla="*/ 39 h 268"/>
                  <a:gd name="T106" fmla="*/ 217 w 268"/>
                  <a:gd name="T107" fmla="*/ 29 h 268"/>
                  <a:gd name="T108" fmla="*/ 207 w 268"/>
                  <a:gd name="T109" fmla="*/ 21 h 268"/>
                  <a:gd name="T110" fmla="*/ 185 w 268"/>
                  <a:gd name="T111" fmla="*/ 9 h 268"/>
                  <a:gd name="T112" fmla="*/ 160 w 268"/>
                  <a:gd name="T113" fmla="*/ 2 h 268"/>
                  <a:gd name="T114" fmla="*/ 147 w 268"/>
                  <a:gd name="T115" fmla="*/ 0 h 268"/>
                  <a:gd name="T116" fmla="*/ 134 w 268"/>
                  <a:gd name="T11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134" y="0"/>
                    </a:moveTo>
                    <a:lnTo>
                      <a:pt x="106" y="2"/>
                    </a:lnTo>
                    <a:lnTo>
                      <a:pt x="82" y="9"/>
                    </a:lnTo>
                    <a:lnTo>
                      <a:pt x="58" y="21"/>
                    </a:lnTo>
                    <a:lnTo>
                      <a:pt x="40" y="39"/>
                    </a:lnTo>
                    <a:lnTo>
                      <a:pt x="22" y="59"/>
                    </a:lnTo>
                    <a:lnTo>
                      <a:pt x="9" y="83"/>
                    </a:lnTo>
                    <a:lnTo>
                      <a:pt x="3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60"/>
                    </a:lnTo>
                    <a:lnTo>
                      <a:pt x="5" y="172"/>
                    </a:lnTo>
                    <a:lnTo>
                      <a:pt x="9" y="185"/>
                    </a:lnTo>
                    <a:lnTo>
                      <a:pt x="22" y="208"/>
                    </a:lnTo>
                    <a:lnTo>
                      <a:pt x="29" y="218"/>
                    </a:lnTo>
                    <a:lnTo>
                      <a:pt x="40" y="229"/>
                    </a:lnTo>
                    <a:lnTo>
                      <a:pt x="58" y="245"/>
                    </a:lnTo>
                    <a:lnTo>
                      <a:pt x="82" y="258"/>
                    </a:lnTo>
                    <a:lnTo>
                      <a:pt x="106" y="265"/>
                    </a:lnTo>
                    <a:lnTo>
                      <a:pt x="120" y="267"/>
                    </a:lnTo>
                    <a:lnTo>
                      <a:pt x="134" y="268"/>
                    </a:lnTo>
                    <a:lnTo>
                      <a:pt x="137" y="267"/>
                    </a:lnTo>
                    <a:lnTo>
                      <a:pt x="140" y="267"/>
                    </a:lnTo>
                    <a:lnTo>
                      <a:pt x="147" y="267"/>
                    </a:lnTo>
                    <a:lnTo>
                      <a:pt x="160" y="265"/>
                    </a:lnTo>
                    <a:lnTo>
                      <a:pt x="185" y="258"/>
                    </a:lnTo>
                    <a:lnTo>
                      <a:pt x="207" y="245"/>
                    </a:lnTo>
                    <a:lnTo>
                      <a:pt x="211" y="240"/>
                    </a:lnTo>
                    <a:lnTo>
                      <a:pt x="214" y="238"/>
                    </a:lnTo>
                    <a:lnTo>
                      <a:pt x="214" y="237"/>
                    </a:lnTo>
                    <a:lnTo>
                      <a:pt x="215" y="237"/>
                    </a:lnTo>
                    <a:lnTo>
                      <a:pt x="217" y="237"/>
                    </a:lnTo>
                    <a:lnTo>
                      <a:pt x="228" y="229"/>
                    </a:lnTo>
                    <a:lnTo>
                      <a:pt x="237" y="218"/>
                    </a:lnTo>
                    <a:lnTo>
                      <a:pt x="237" y="216"/>
                    </a:lnTo>
                    <a:lnTo>
                      <a:pt x="237" y="214"/>
                    </a:lnTo>
                    <a:lnTo>
                      <a:pt x="238" y="214"/>
                    </a:lnTo>
                    <a:lnTo>
                      <a:pt x="240" y="212"/>
                    </a:lnTo>
                    <a:lnTo>
                      <a:pt x="245" y="208"/>
                    </a:lnTo>
                    <a:lnTo>
                      <a:pt x="258" y="185"/>
                    </a:lnTo>
                    <a:lnTo>
                      <a:pt x="262" y="172"/>
                    </a:lnTo>
                    <a:lnTo>
                      <a:pt x="263" y="165"/>
                    </a:lnTo>
                    <a:lnTo>
                      <a:pt x="265" y="160"/>
                    </a:lnTo>
                    <a:lnTo>
                      <a:pt x="267" y="146"/>
                    </a:lnTo>
                    <a:lnTo>
                      <a:pt x="267" y="140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19"/>
                    </a:lnTo>
                    <a:lnTo>
                      <a:pt x="265" y="106"/>
                    </a:lnTo>
                    <a:lnTo>
                      <a:pt x="258" y="83"/>
                    </a:lnTo>
                    <a:lnTo>
                      <a:pt x="245" y="59"/>
                    </a:lnTo>
                    <a:lnTo>
                      <a:pt x="237" y="48"/>
                    </a:lnTo>
                    <a:lnTo>
                      <a:pt x="228" y="39"/>
                    </a:lnTo>
                    <a:lnTo>
                      <a:pt x="217" y="29"/>
                    </a:lnTo>
                    <a:lnTo>
                      <a:pt x="207" y="21"/>
                    </a:lnTo>
                    <a:lnTo>
                      <a:pt x="185" y="9"/>
                    </a:lnTo>
                    <a:lnTo>
                      <a:pt x="160" y="2"/>
                    </a:lnTo>
                    <a:lnTo>
                      <a:pt x="147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2" name="Freeform 84">
                <a:extLst>
                  <a:ext uri="{FF2B5EF4-FFF2-40B4-BE49-F238E27FC236}">
                    <a16:creationId xmlns:a16="http://schemas.microsoft.com/office/drawing/2014/main" id="{CACA211F-B45F-03E2-404E-CDDB71D2E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3503613"/>
                <a:ext cx="69850" cy="71438"/>
              </a:xfrm>
              <a:custGeom>
                <a:avLst/>
                <a:gdLst>
                  <a:gd name="T0" fmla="*/ 134 w 268"/>
                  <a:gd name="T1" fmla="*/ 0 h 268"/>
                  <a:gd name="T2" fmla="*/ 106 w 268"/>
                  <a:gd name="T3" fmla="*/ 2 h 268"/>
                  <a:gd name="T4" fmla="*/ 81 w 268"/>
                  <a:gd name="T5" fmla="*/ 9 h 268"/>
                  <a:gd name="T6" fmla="*/ 58 w 268"/>
                  <a:gd name="T7" fmla="*/ 21 h 268"/>
                  <a:gd name="T8" fmla="*/ 39 w 268"/>
                  <a:gd name="T9" fmla="*/ 39 h 268"/>
                  <a:gd name="T10" fmla="*/ 21 w 268"/>
                  <a:gd name="T11" fmla="*/ 59 h 268"/>
                  <a:gd name="T12" fmla="*/ 9 w 268"/>
                  <a:gd name="T13" fmla="*/ 83 h 268"/>
                  <a:gd name="T14" fmla="*/ 2 w 268"/>
                  <a:gd name="T15" fmla="*/ 106 h 268"/>
                  <a:gd name="T16" fmla="*/ 0 w 268"/>
                  <a:gd name="T17" fmla="*/ 134 h 268"/>
                  <a:gd name="T18" fmla="*/ 0 w 268"/>
                  <a:gd name="T19" fmla="*/ 146 h 268"/>
                  <a:gd name="T20" fmla="*/ 2 w 268"/>
                  <a:gd name="T21" fmla="*/ 160 h 268"/>
                  <a:gd name="T22" fmla="*/ 4 w 268"/>
                  <a:gd name="T23" fmla="*/ 172 h 268"/>
                  <a:gd name="T24" fmla="*/ 9 w 268"/>
                  <a:gd name="T25" fmla="*/ 185 h 268"/>
                  <a:gd name="T26" fmla="*/ 21 w 268"/>
                  <a:gd name="T27" fmla="*/ 208 h 268"/>
                  <a:gd name="T28" fmla="*/ 29 w 268"/>
                  <a:gd name="T29" fmla="*/ 218 h 268"/>
                  <a:gd name="T30" fmla="*/ 39 w 268"/>
                  <a:gd name="T31" fmla="*/ 229 h 268"/>
                  <a:gd name="T32" fmla="*/ 58 w 268"/>
                  <a:gd name="T33" fmla="*/ 245 h 268"/>
                  <a:gd name="T34" fmla="*/ 81 w 268"/>
                  <a:gd name="T35" fmla="*/ 258 h 268"/>
                  <a:gd name="T36" fmla="*/ 106 w 268"/>
                  <a:gd name="T37" fmla="*/ 265 h 268"/>
                  <a:gd name="T38" fmla="*/ 119 w 268"/>
                  <a:gd name="T39" fmla="*/ 267 h 268"/>
                  <a:gd name="T40" fmla="*/ 134 w 268"/>
                  <a:gd name="T41" fmla="*/ 268 h 268"/>
                  <a:gd name="T42" fmla="*/ 136 w 268"/>
                  <a:gd name="T43" fmla="*/ 267 h 268"/>
                  <a:gd name="T44" fmla="*/ 139 w 268"/>
                  <a:gd name="T45" fmla="*/ 267 h 268"/>
                  <a:gd name="T46" fmla="*/ 146 w 268"/>
                  <a:gd name="T47" fmla="*/ 267 h 268"/>
                  <a:gd name="T48" fmla="*/ 159 w 268"/>
                  <a:gd name="T49" fmla="*/ 265 h 268"/>
                  <a:gd name="T50" fmla="*/ 184 w 268"/>
                  <a:gd name="T51" fmla="*/ 258 h 268"/>
                  <a:gd name="T52" fmla="*/ 206 w 268"/>
                  <a:gd name="T53" fmla="*/ 245 h 268"/>
                  <a:gd name="T54" fmla="*/ 211 w 268"/>
                  <a:gd name="T55" fmla="*/ 240 h 268"/>
                  <a:gd name="T56" fmla="*/ 213 w 268"/>
                  <a:gd name="T57" fmla="*/ 238 h 268"/>
                  <a:gd name="T58" fmla="*/ 213 w 268"/>
                  <a:gd name="T59" fmla="*/ 237 h 268"/>
                  <a:gd name="T60" fmla="*/ 214 w 268"/>
                  <a:gd name="T61" fmla="*/ 237 h 268"/>
                  <a:gd name="T62" fmla="*/ 216 w 268"/>
                  <a:gd name="T63" fmla="*/ 237 h 268"/>
                  <a:gd name="T64" fmla="*/ 227 w 268"/>
                  <a:gd name="T65" fmla="*/ 229 h 268"/>
                  <a:gd name="T66" fmla="*/ 236 w 268"/>
                  <a:gd name="T67" fmla="*/ 218 h 268"/>
                  <a:gd name="T68" fmla="*/ 236 w 268"/>
                  <a:gd name="T69" fmla="*/ 216 h 268"/>
                  <a:gd name="T70" fmla="*/ 236 w 268"/>
                  <a:gd name="T71" fmla="*/ 214 h 268"/>
                  <a:gd name="T72" fmla="*/ 237 w 268"/>
                  <a:gd name="T73" fmla="*/ 214 h 268"/>
                  <a:gd name="T74" fmla="*/ 240 w 268"/>
                  <a:gd name="T75" fmla="*/ 212 h 268"/>
                  <a:gd name="T76" fmla="*/ 244 w 268"/>
                  <a:gd name="T77" fmla="*/ 208 h 268"/>
                  <a:gd name="T78" fmla="*/ 258 w 268"/>
                  <a:gd name="T79" fmla="*/ 185 h 268"/>
                  <a:gd name="T80" fmla="*/ 261 w 268"/>
                  <a:gd name="T81" fmla="*/ 172 h 268"/>
                  <a:gd name="T82" fmla="*/ 262 w 268"/>
                  <a:gd name="T83" fmla="*/ 165 h 268"/>
                  <a:gd name="T84" fmla="*/ 264 w 268"/>
                  <a:gd name="T85" fmla="*/ 160 h 268"/>
                  <a:gd name="T86" fmla="*/ 266 w 268"/>
                  <a:gd name="T87" fmla="*/ 146 h 268"/>
                  <a:gd name="T88" fmla="*/ 266 w 268"/>
                  <a:gd name="T89" fmla="*/ 140 h 268"/>
                  <a:gd name="T90" fmla="*/ 266 w 268"/>
                  <a:gd name="T91" fmla="*/ 136 h 268"/>
                  <a:gd name="T92" fmla="*/ 268 w 268"/>
                  <a:gd name="T93" fmla="*/ 134 h 268"/>
                  <a:gd name="T94" fmla="*/ 266 w 268"/>
                  <a:gd name="T95" fmla="*/ 119 h 268"/>
                  <a:gd name="T96" fmla="*/ 264 w 268"/>
                  <a:gd name="T97" fmla="*/ 106 h 268"/>
                  <a:gd name="T98" fmla="*/ 258 w 268"/>
                  <a:gd name="T99" fmla="*/ 83 h 268"/>
                  <a:gd name="T100" fmla="*/ 244 w 268"/>
                  <a:gd name="T101" fmla="*/ 59 h 268"/>
                  <a:gd name="T102" fmla="*/ 236 w 268"/>
                  <a:gd name="T103" fmla="*/ 48 h 268"/>
                  <a:gd name="T104" fmla="*/ 227 w 268"/>
                  <a:gd name="T105" fmla="*/ 39 h 268"/>
                  <a:gd name="T106" fmla="*/ 216 w 268"/>
                  <a:gd name="T107" fmla="*/ 29 h 268"/>
                  <a:gd name="T108" fmla="*/ 206 w 268"/>
                  <a:gd name="T109" fmla="*/ 21 h 268"/>
                  <a:gd name="T110" fmla="*/ 184 w 268"/>
                  <a:gd name="T111" fmla="*/ 9 h 268"/>
                  <a:gd name="T112" fmla="*/ 159 w 268"/>
                  <a:gd name="T113" fmla="*/ 2 h 268"/>
                  <a:gd name="T114" fmla="*/ 146 w 268"/>
                  <a:gd name="T115" fmla="*/ 0 h 268"/>
                  <a:gd name="T116" fmla="*/ 134 w 268"/>
                  <a:gd name="T11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134" y="0"/>
                    </a:move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4"/>
                    </a:lnTo>
                    <a:lnTo>
                      <a:pt x="237" y="214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6" y="146"/>
                    </a:lnTo>
                    <a:lnTo>
                      <a:pt x="266" y="140"/>
                    </a:lnTo>
                    <a:lnTo>
                      <a:pt x="266" y="136"/>
                    </a:lnTo>
                    <a:lnTo>
                      <a:pt x="268" y="134"/>
                    </a:lnTo>
                    <a:lnTo>
                      <a:pt x="266" y="119"/>
                    </a:lnTo>
                    <a:lnTo>
                      <a:pt x="264" y="106"/>
                    </a:lnTo>
                    <a:lnTo>
                      <a:pt x="258" y="83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3" name="Freeform 85">
                <a:extLst>
                  <a:ext uri="{FF2B5EF4-FFF2-40B4-BE49-F238E27FC236}">
                    <a16:creationId xmlns:a16="http://schemas.microsoft.com/office/drawing/2014/main" id="{0B374E11-AFBC-89C3-C126-C5271C21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2514600"/>
                <a:ext cx="3178175" cy="1022350"/>
              </a:xfrm>
              <a:custGeom>
                <a:avLst/>
                <a:gdLst>
                  <a:gd name="T0" fmla="*/ 12013 w 12013"/>
                  <a:gd name="T1" fmla="*/ 3863 h 3863"/>
                  <a:gd name="T2" fmla="*/ 9001 w 12013"/>
                  <a:gd name="T3" fmla="*/ 3617 h 3863"/>
                  <a:gd name="T4" fmla="*/ 6001 w 12013"/>
                  <a:gd name="T5" fmla="*/ 2566 h 3863"/>
                  <a:gd name="T6" fmla="*/ 3000 w 12013"/>
                  <a:gd name="T7" fmla="*/ 196 h 3863"/>
                  <a:gd name="T8" fmla="*/ 0 w 12013"/>
                  <a:gd name="T9" fmla="*/ 0 h 3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3" h="3863">
                    <a:moveTo>
                      <a:pt x="12013" y="3863"/>
                    </a:moveTo>
                    <a:lnTo>
                      <a:pt x="9001" y="3617"/>
                    </a:lnTo>
                    <a:lnTo>
                      <a:pt x="6001" y="2566"/>
                    </a:lnTo>
                    <a:lnTo>
                      <a:pt x="3000" y="196"/>
                    </a:lnTo>
                    <a:lnTo>
                      <a:pt x="0" y="0"/>
                    </a:lnTo>
                  </a:path>
                </a:pathLst>
              </a:custGeom>
              <a:noFill/>
              <a:ln w="1746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4" name="Freeform 86">
                <a:extLst>
                  <a:ext uri="{FF2B5EF4-FFF2-40B4-BE49-F238E27FC236}">
                    <a16:creationId xmlns:a16="http://schemas.microsoft.com/office/drawing/2014/main" id="{B0B26EFB-4F59-ACF9-AEC7-31DA8CEFE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3502025"/>
                <a:ext cx="69850" cy="69850"/>
              </a:xfrm>
              <a:custGeom>
                <a:avLst/>
                <a:gdLst>
                  <a:gd name="T0" fmla="*/ 227 w 268"/>
                  <a:gd name="T1" fmla="*/ 229 h 268"/>
                  <a:gd name="T2" fmla="*/ 236 w 268"/>
                  <a:gd name="T3" fmla="*/ 218 h 268"/>
                  <a:gd name="T4" fmla="*/ 236 w 268"/>
                  <a:gd name="T5" fmla="*/ 215 h 268"/>
                  <a:gd name="T6" fmla="*/ 236 w 268"/>
                  <a:gd name="T7" fmla="*/ 214 h 268"/>
                  <a:gd name="T8" fmla="*/ 237 w 268"/>
                  <a:gd name="T9" fmla="*/ 214 h 268"/>
                  <a:gd name="T10" fmla="*/ 240 w 268"/>
                  <a:gd name="T11" fmla="*/ 212 h 268"/>
                  <a:gd name="T12" fmla="*/ 244 w 268"/>
                  <a:gd name="T13" fmla="*/ 208 h 268"/>
                  <a:gd name="T14" fmla="*/ 258 w 268"/>
                  <a:gd name="T15" fmla="*/ 185 h 268"/>
                  <a:gd name="T16" fmla="*/ 261 w 268"/>
                  <a:gd name="T17" fmla="*/ 172 h 268"/>
                  <a:gd name="T18" fmla="*/ 262 w 268"/>
                  <a:gd name="T19" fmla="*/ 165 h 268"/>
                  <a:gd name="T20" fmla="*/ 264 w 268"/>
                  <a:gd name="T21" fmla="*/ 159 h 268"/>
                  <a:gd name="T22" fmla="*/ 266 w 268"/>
                  <a:gd name="T23" fmla="*/ 146 h 268"/>
                  <a:gd name="T24" fmla="*/ 266 w 268"/>
                  <a:gd name="T25" fmla="*/ 139 h 268"/>
                  <a:gd name="T26" fmla="*/ 266 w 268"/>
                  <a:gd name="T27" fmla="*/ 136 h 268"/>
                  <a:gd name="T28" fmla="*/ 268 w 268"/>
                  <a:gd name="T29" fmla="*/ 134 h 268"/>
                  <a:gd name="T30" fmla="*/ 266 w 268"/>
                  <a:gd name="T31" fmla="*/ 119 h 268"/>
                  <a:gd name="T32" fmla="*/ 264 w 268"/>
                  <a:gd name="T33" fmla="*/ 106 h 268"/>
                  <a:gd name="T34" fmla="*/ 258 w 268"/>
                  <a:gd name="T35" fmla="*/ 82 h 268"/>
                  <a:gd name="T36" fmla="*/ 244 w 268"/>
                  <a:gd name="T37" fmla="*/ 59 h 268"/>
                  <a:gd name="T38" fmla="*/ 236 w 268"/>
                  <a:gd name="T39" fmla="*/ 48 h 268"/>
                  <a:gd name="T40" fmla="*/ 227 w 268"/>
                  <a:gd name="T41" fmla="*/ 39 h 268"/>
                  <a:gd name="T42" fmla="*/ 216 w 268"/>
                  <a:gd name="T43" fmla="*/ 29 h 268"/>
                  <a:gd name="T44" fmla="*/ 206 w 268"/>
                  <a:gd name="T45" fmla="*/ 21 h 268"/>
                  <a:gd name="T46" fmla="*/ 184 w 268"/>
                  <a:gd name="T47" fmla="*/ 9 h 268"/>
                  <a:gd name="T48" fmla="*/ 159 w 268"/>
                  <a:gd name="T49" fmla="*/ 2 h 268"/>
                  <a:gd name="T50" fmla="*/ 146 w 268"/>
                  <a:gd name="T51" fmla="*/ 0 h 268"/>
                  <a:gd name="T52" fmla="*/ 134 w 268"/>
                  <a:gd name="T53" fmla="*/ 0 h 268"/>
                  <a:gd name="T54" fmla="*/ 106 w 268"/>
                  <a:gd name="T55" fmla="*/ 2 h 268"/>
                  <a:gd name="T56" fmla="*/ 81 w 268"/>
                  <a:gd name="T57" fmla="*/ 9 h 268"/>
                  <a:gd name="T58" fmla="*/ 58 w 268"/>
                  <a:gd name="T59" fmla="*/ 21 h 268"/>
                  <a:gd name="T60" fmla="*/ 39 w 268"/>
                  <a:gd name="T61" fmla="*/ 39 h 268"/>
                  <a:gd name="T62" fmla="*/ 21 w 268"/>
                  <a:gd name="T63" fmla="*/ 59 h 268"/>
                  <a:gd name="T64" fmla="*/ 9 w 268"/>
                  <a:gd name="T65" fmla="*/ 82 h 268"/>
                  <a:gd name="T66" fmla="*/ 2 w 268"/>
                  <a:gd name="T67" fmla="*/ 106 h 268"/>
                  <a:gd name="T68" fmla="*/ 0 w 268"/>
                  <a:gd name="T69" fmla="*/ 134 h 268"/>
                  <a:gd name="T70" fmla="*/ 0 w 268"/>
                  <a:gd name="T71" fmla="*/ 146 h 268"/>
                  <a:gd name="T72" fmla="*/ 2 w 268"/>
                  <a:gd name="T73" fmla="*/ 159 h 268"/>
                  <a:gd name="T74" fmla="*/ 4 w 268"/>
                  <a:gd name="T75" fmla="*/ 172 h 268"/>
                  <a:gd name="T76" fmla="*/ 9 w 268"/>
                  <a:gd name="T77" fmla="*/ 185 h 268"/>
                  <a:gd name="T78" fmla="*/ 21 w 268"/>
                  <a:gd name="T79" fmla="*/ 208 h 268"/>
                  <a:gd name="T80" fmla="*/ 29 w 268"/>
                  <a:gd name="T81" fmla="*/ 218 h 268"/>
                  <a:gd name="T82" fmla="*/ 39 w 268"/>
                  <a:gd name="T83" fmla="*/ 229 h 268"/>
                  <a:gd name="T84" fmla="*/ 58 w 268"/>
                  <a:gd name="T85" fmla="*/ 244 h 268"/>
                  <a:gd name="T86" fmla="*/ 81 w 268"/>
                  <a:gd name="T87" fmla="*/ 258 h 268"/>
                  <a:gd name="T88" fmla="*/ 106 w 268"/>
                  <a:gd name="T89" fmla="*/ 265 h 268"/>
                  <a:gd name="T90" fmla="*/ 119 w 268"/>
                  <a:gd name="T91" fmla="*/ 267 h 268"/>
                  <a:gd name="T92" fmla="*/ 134 w 268"/>
                  <a:gd name="T93" fmla="*/ 268 h 268"/>
                  <a:gd name="T94" fmla="*/ 136 w 268"/>
                  <a:gd name="T95" fmla="*/ 267 h 268"/>
                  <a:gd name="T96" fmla="*/ 139 w 268"/>
                  <a:gd name="T97" fmla="*/ 267 h 268"/>
                  <a:gd name="T98" fmla="*/ 146 w 268"/>
                  <a:gd name="T99" fmla="*/ 267 h 268"/>
                  <a:gd name="T100" fmla="*/ 159 w 268"/>
                  <a:gd name="T101" fmla="*/ 265 h 268"/>
                  <a:gd name="T102" fmla="*/ 184 w 268"/>
                  <a:gd name="T103" fmla="*/ 258 h 268"/>
                  <a:gd name="T104" fmla="*/ 206 w 268"/>
                  <a:gd name="T105" fmla="*/ 244 h 268"/>
                  <a:gd name="T106" fmla="*/ 211 w 268"/>
                  <a:gd name="T107" fmla="*/ 240 h 268"/>
                  <a:gd name="T108" fmla="*/ 213 w 268"/>
                  <a:gd name="T109" fmla="*/ 238 h 268"/>
                  <a:gd name="T110" fmla="*/ 213 w 268"/>
                  <a:gd name="T111" fmla="*/ 237 h 268"/>
                  <a:gd name="T112" fmla="*/ 214 w 268"/>
                  <a:gd name="T113" fmla="*/ 237 h 268"/>
                  <a:gd name="T114" fmla="*/ 216 w 268"/>
                  <a:gd name="T115" fmla="*/ 237 h 268"/>
                  <a:gd name="T116" fmla="*/ 227 w 268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227" y="229"/>
                    </a:moveTo>
                    <a:lnTo>
                      <a:pt x="236" y="218"/>
                    </a:lnTo>
                    <a:lnTo>
                      <a:pt x="236" y="215"/>
                    </a:lnTo>
                    <a:lnTo>
                      <a:pt x="236" y="214"/>
                    </a:lnTo>
                    <a:lnTo>
                      <a:pt x="237" y="214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59"/>
                    </a:lnTo>
                    <a:lnTo>
                      <a:pt x="266" y="146"/>
                    </a:lnTo>
                    <a:lnTo>
                      <a:pt x="266" y="139"/>
                    </a:lnTo>
                    <a:lnTo>
                      <a:pt x="266" y="136"/>
                    </a:lnTo>
                    <a:lnTo>
                      <a:pt x="268" y="134"/>
                    </a:lnTo>
                    <a:lnTo>
                      <a:pt x="266" y="119"/>
                    </a:lnTo>
                    <a:lnTo>
                      <a:pt x="264" y="106"/>
                    </a:lnTo>
                    <a:lnTo>
                      <a:pt x="258" y="82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59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4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4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5" name="Freeform 87">
                <a:extLst>
                  <a:ext uri="{FF2B5EF4-FFF2-40B4-BE49-F238E27FC236}">
                    <a16:creationId xmlns:a16="http://schemas.microsoft.com/office/drawing/2014/main" id="{7A8DAFF1-99BC-81FE-43F4-444401DFC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763" y="3436938"/>
                <a:ext cx="69850" cy="69850"/>
              </a:xfrm>
              <a:custGeom>
                <a:avLst/>
                <a:gdLst>
                  <a:gd name="T0" fmla="*/ 228 w 268"/>
                  <a:gd name="T1" fmla="*/ 229 h 268"/>
                  <a:gd name="T2" fmla="*/ 236 w 268"/>
                  <a:gd name="T3" fmla="*/ 218 h 268"/>
                  <a:gd name="T4" fmla="*/ 236 w 268"/>
                  <a:gd name="T5" fmla="*/ 215 h 268"/>
                  <a:gd name="T6" fmla="*/ 236 w 268"/>
                  <a:gd name="T7" fmla="*/ 214 h 268"/>
                  <a:gd name="T8" fmla="*/ 238 w 268"/>
                  <a:gd name="T9" fmla="*/ 214 h 268"/>
                  <a:gd name="T10" fmla="*/ 240 w 268"/>
                  <a:gd name="T11" fmla="*/ 212 h 268"/>
                  <a:gd name="T12" fmla="*/ 244 w 268"/>
                  <a:gd name="T13" fmla="*/ 208 h 268"/>
                  <a:gd name="T14" fmla="*/ 258 w 268"/>
                  <a:gd name="T15" fmla="*/ 185 h 268"/>
                  <a:gd name="T16" fmla="*/ 261 w 268"/>
                  <a:gd name="T17" fmla="*/ 172 h 268"/>
                  <a:gd name="T18" fmla="*/ 262 w 268"/>
                  <a:gd name="T19" fmla="*/ 165 h 268"/>
                  <a:gd name="T20" fmla="*/ 264 w 268"/>
                  <a:gd name="T21" fmla="*/ 160 h 268"/>
                  <a:gd name="T22" fmla="*/ 267 w 268"/>
                  <a:gd name="T23" fmla="*/ 146 h 268"/>
                  <a:gd name="T24" fmla="*/ 267 w 268"/>
                  <a:gd name="T25" fmla="*/ 139 h 268"/>
                  <a:gd name="T26" fmla="*/ 267 w 268"/>
                  <a:gd name="T27" fmla="*/ 136 h 268"/>
                  <a:gd name="T28" fmla="*/ 268 w 268"/>
                  <a:gd name="T29" fmla="*/ 134 h 268"/>
                  <a:gd name="T30" fmla="*/ 267 w 268"/>
                  <a:gd name="T31" fmla="*/ 119 h 268"/>
                  <a:gd name="T32" fmla="*/ 264 w 268"/>
                  <a:gd name="T33" fmla="*/ 106 h 268"/>
                  <a:gd name="T34" fmla="*/ 258 w 268"/>
                  <a:gd name="T35" fmla="*/ 82 h 268"/>
                  <a:gd name="T36" fmla="*/ 244 w 268"/>
                  <a:gd name="T37" fmla="*/ 59 h 268"/>
                  <a:gd name="T38" fmla="*/ 236 w 268"/>
                  <a:gd name="T39" fmla="*/ 48 h 268"/>
                  <a:gd name="T40" fmla="*/ 228 w 268"/>
                  <a:gd name="T41" fmla="*/ 39 h 268"/>
                  <a:gd name="T42" fmla="*/ 216 w 268"/>
                  <a:gd name="T43" fmla="*/ 29 h 268"/>
                  <a:gd name="T44" fmla="*/ 206 w 268"/>
                  <a:gd name="T45" fmla="*/ 21 h 268"/>
                  <a:gd name="T46" fmla="*/ 184 w 268"/>
                  <a:gd name="T47" fmla="*/ 9 h 268"/>
                  <a:gd name="T48" fmla="*/ 159 w 268"/>
                  <a:gd name="T49" fmla="*/ 2 h 268"/>
                  <a:gd name="T50" fmla="*/ 146 w 268"/>
                  <a:gd name="T51" fmla="*/ 0 h 268"/>
                  <a:gd name="T52" fmla="*/ 134 w 268"/>
                  <a:gd name="T53" fmla="*/ 0 h 268"/>
                  <a:gd name="T54" fmla="*/ 106 w 268"/>
                  <a:gd name="T55" fmla="*/ 2 h 268"/>
                  <a:gd name="T56" fmla="*/ 81 w 268"/>
                  <a:gd name="T57" fmla="*/ 9 h 268"/>
                  <a:gd name="T58" fmla="*/ 58 w 268"/>
                  <a:gd name="T59" fmla="*/ 21 h 268"/>
                  <a:gd name="T60" fmla="*/ 39 w 268"/>
                  <a:gd name="T61" fmla="*/ 39 h 268"/>
                  <a:gd name="T62" fmla="*/ 21 w 268"/>
                  <a:gd name="T63" fmla="*/ 59 h 268"/>
                  <a:gd name="T64" fmla="*/ 9 w 268"/>
                  <a:gd name="T65" fmla="*/ 82 h 268"/>
                  <a:gd name="T66" fmla="*/ 2 w 268"/>
                  <a:gd name="T67" fmla="*/ 106 h 268"/>
                  <a:gd name="T68" fmla="*/ 0 w 268"/>
                  <a:gd name="T69" fmla="*/ 134 h 268"/>
                  <a:gd name="T70" fmla="*/ 0 w 268"/>
                  <a:gd name="T71" fmla="*/ 146 h 268"/>
                  <a:gd name="T72" fmla="*/ 2 w 268"/>
                  <a:gd name="T73" fmla="*/ 160 h 268"/>
                  <a:gd name="T74" fmla="*/ 4 w 268"/>
                  <a:gd name="T75" fmla="*/ 172 h 268"/>
                  <a:gd name="T76" fmla="*/ 9 w 268"/>
                  <a:gd name="T77" fmla="*/ 185 h 268"/>
                  <a:gd name="T78" fmla="*/ 21 w 268"/>
                  <a:gd name="T79" fmla="*/ 208 h 268"/>
                  <a:gd name="T80" fmla="*/ 29 w 268"/>
                  <a:gd name="T81" fmla="*/ 218 h 268"/>
                  <a:gd name="T82" fmla="*/ 39 w 268"/>
                  <a:gd name="T83" fmla="*/ 229 h 268"/>
                  <a:gd name="T84" fmla="*/ 58 w 268"/>
                  <a:gd name="T85" fmla="*/ 245 h 268"/>
                  <a:gd name="T86" fmla="*/ 81 w 268"/>
                  <a:gd name="T87" fmla="*/ 258 h 268"/>
                  <a:gd name="T88" fmla="*/ 106 w 268"/>
                  <a:gd name="T89" fmla="*/ 265 h 268"/>
                  <a:gd name="T90" fmla="*/ 119 w 268"/>
                  <a:gd name="T91" fmla="*/ 267 h 268"/>
                  <a:gd name="T92" fmla="*/ 134 w 268"/>
                  <a:gd name="T93" fmla="*/ 268 h 268"/>
                  <a:gd name="T94" fmla="*/ 136 w 268"/>
                  <a:gd name="T95" fmla="*/ 267 h 268"/>
                  <a:gd name="T96" fmla="*/ 139 w 268"/>
                  <a:gd name="T97" fmla="*/ 267 h 268"/>
                  <a:gd name="T98" fmla="*/ 146 w 268"/>
                  <a:gd name="T99" fmla="*/ 267 h 268"/>
                  <a:gd name="T100" fmla="*/ 159 w 268"/>
                  <a:gd name="T101" fmla="*/ 265 h 268"/>
                  <a:gd name="T102" fmla="*/ 184 w 268"/>
                  <a:gd name="T103" fmla="*/ 258 h 268"/>
                  <a:gd name="T104" fmla="*/ 206 w 268"/>
                  <a:gd name="T105" fmla="*/ 245 h 268"/>
                  <a:gd name="T106" fmla="*/ 211 w 268"/>
                  <a:gd name="T107" fmla="*/ 240 h 268"/>
                  <a:gd name="T108" fmla="*/ 213 w 268"/>
                  <a:gd name="T109" fmla="*/ 238 h 268"/>
                  <a:gd name="T110" fmla="*/ 213 w 268"/>
                  <a:gd name="T111" fmla="*/ 237 h 268"/>
                  <a:gd name="T112" fmla="*/ 214 w 268"/>
                  <a:gd name="T113" fmla="*/ 237 h 268"/>
                  <a:gd name="T114" fmla="*/ 216 w 268"/>
                  <a:gd name="T115" fmla="*/ 237 h 268"/>
                  <a:gd name="T116" fmla="*/ 228 w 268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228" y="229"/>
                    </a:moveTo>
                    <a:lnTo>
                      <a:pt x="236" y="218"/>
                    </a:lnTo>
                    <a:lnTo>
                      <a:pt x="236" y="215"/>
                    </a:lnTo>
                    <a:lnTo>
                      <a:pt x="236" y="214"/>
                    </a:lnTo>
                    <a:lnTo>
                      <a:pt x="238" y="214"/>
                    </a:lnTo>
                    <a:lnTo>
                      <a:pt x="240" y="212"/>
                    </a:lnTo>
                    <a:lnTo>
                      <a:pt x="244" y="208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60"/>
                    </a:lnTo>
                    <a:lnTo>
                      <a:pt x="267" y="146"/>
                    </a:lnTo>
                    <a:lnTo>
                      <a:pt x="267" y="139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19"/>
                    </a:lnTo>
                    <a:lnTo>
                      <a:pt x="264" y="106"/>
                    </a:lnTo>
                    <a:lnTo>
                      <a:pt x="258" y="82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8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9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8" y="22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6" name="Freeform 88">
                <a:extLst>
                  <a:ext uri="{FF2B5EF4-FFF2-40B4-BE49-F238E27FC236}">
                    <a16:creationId xmlns:a16="http://schemas.microsoft.com/office/drawing/2014/main" id="{214E044F-A414-817D-CAF4-1328D76FC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013" y="3159125"/>
                <a:ext cx="71438" cy="69850"/>
              </a:xfrm>
              <a:custGeom>
                <a:avLst/>
                <a:gdLst>
                  <a:gd name="T0" fmla="*/ 228 w 268"/>
                  <a:gd name="T1" fmla="*/ 229 h 268"/>
                  <a:gd name="T2" fmla="*/ 237 w 268"/>
                  <a:gd name="T3" fmla="*/ 218 h 268"/>
                  <a:gd name="T4" fmla="*/ 237 w 268"/>
                  <a:gd name="T5" fmla="*/ 216 h 268"/>
                  <a:gd name="T6" fmla="*/ 237 w 268"/>
                  <a:gd name="T7" fmla="*/ 215 h 268"/>
                  <a:gd name="T8" fmla="*/ 238 w 268"/>
                  <a:gd name="T9" fmla="*/ 215 h 268"/>
                  <a:gd name="T10" fmla="*/ 240 w 268"/>
                  <a:gd name="T11" fmla="*/ 212 h 268"/>
                  <a:gd name="T12" fmla="*/ 245 w 268"/>
                  <a:gd name="T13" fmla="*/ 208 h 268"/>
                  <a:gd name="T14" fmla="*/ 258 w 268"/>
                  <a:gd name="T15" fmla="*/ 186 h 268"/>
                  <a:gd name="T16" fmla="*/ 261 w 268"/>
                  <a:gd name="T17" fmla="*/ 172 h 268"/>
                  <a:gd name="T18" fmla="*/ 262 w 268"/>
                  <a:gd name="T19" fmla="*/ 165 h 268"/>
                  <a:gd name="T20" fmla="*/ 265 w 268"/>
                  <a:gd name="T21" fmla="*/ 160 h 268"/>
                  <a:gd name="T22" fmla="*/ 267 w 268"/>
                  <a:gd name="T23" fmla="*/ 146 h 268"/>
                  <a:gd name="T24" fmla="*/ 267 w 268"/>
                  <a:gd name="T25" fmla="*/ 140 h 268"/>
                  <a:gd name="T26" fmla="*/ 267 w 268"/>
                  <a:gd name="T27" fmla="*/ 136 h 268"/>
                  <a:gd name="T28" fmla="*/ 268 w 268"/>
                  <a:gd name="T29" fmla="*/ 134 h 268"/>
                  <a:gd name="T30" fmla="*/ 267 w 268"/>
                  <a:gd name="T31" fmla="*/ 120 h 268"/>
                  <a:gd name="T32" fmla="*/ 265 w 268"/>
                  <a:gd name="T33" fmla="*/ 106 h 268"/>
                  <a:gd name="T34" fmla="*/ 258 w 268"/>
                  <a:gd name="T35" fmla="*/ 83 h 268"/>
                  <a:gd name="T36" fmla="*/ 245 w 268"/>
                  <a:gd name="T37" fmla="*/ 59 h 268"/>
                  <a:gd name="T38" fmla="*/ 237 w 268"/>
                  <a:gd name="T39" fmla="*/ 48 h 268"/>
                  <a:gd name="T40" fmla="*/ 228 w 268"/>
                  <a:gd name="T41" fmla="*/ 39 h 268"/>
                  <a:gd name="T42" fmla="*/ 217 w 268"/>
                  <a:gd name="T43" fmla="*/ 29 h 268"/>
                  <a:gd name="T44" fmla="*/ 207 w 268"/>
                  <a:gd name="T45" fmla="*/ 21 h 268"/>
                  <a:gd name="T46" fmla="*/ 184 w 268"/>
                  <a:gd name="T47" fmla="*/ 9 h 268"/>
                  <a:gd name="T48" fmla="*/ 160 w 268"/>
                  <a:gd name="T49" fmla="*/ 2 h 268"/>
                  <a:gd name="T50" fmla="*/ 146 w 268"/>
                  <a:gd name="T51" fmla="*/ 0 h 268"/>
                  <a:gd name="T52" fmla="*/ 134 w 268"/>
                  <a:gd name="T53" fmla="*/ 0 h 268"/>
                  <a:gd name="T54" fmla="*/ 106 w 268"/>
                  <a:gd name="T55" fmla="*/ 2 h 268"/>
                  <a:gd name="T56" fmla="*/ 82 w 268"/>
                  <a:gd name="T57" fmla="*/ 9 h 268"/>
                  <a:gd name="T58" fmla="*/ 58 w 268"/>
                  <a:gd name="T59" fmla="*/ 21 h 268"/>
                  <a:gd name="T60" fmla="*/ 39 w 268"/>
                  <a:gd name="T61" fmla="*/ 39 h 268"/>
                  <a:gd name="T62" fmla="*/ 22 w 268"/>
                  <a:gd name="T63" fmla="*/ 59 h 268"/>
                  <a:gd name="T64" fmla="*/ 9 w 268"/>
                  <a:gd name="T65" fmla="*/ 83 h 268"/>
                  <a:gd name="T66" fmla="*/ 3 w 268"/>
                  <a:gd name="T67" fmla="*/ 106 h 268"/>
                  <a:gd name="T68" fmla="*/ 0 w 268"/>
                  <a:gd name="T69" fmla="*/ 134 h 268"/>
                  <a:gd name="T70" fmla="*/ 0 w 268"/>
                  <a:gd name="T71" fmla="*/ 146 h 268"/>
                  <a:gd name="T72" fmla="*/ 3 w 268"/>
                  <a:gd name="T73" fmla="*/ 160 h 268"/>
                  <a:gd name="T74" fmla="*/ 5 w 268"/>
                  <a:gd name="T75" fmla="*/ 172 h 268"/>
                  <a:gd name="T76" fmla="*/ 9 w 268"/>
                  <a:gd name="T77" fmla="*/ 186 h 268"/>
                  <a:gd name="T78" fmla="*/ 22 w 268"/>
                  <a:gd name="T79" fmla="*/ 208 h 268"/>
                  <a:gd name="T80" fmla="*/ 29 w 268"/>
                  <a:gd name="T81" fmla="*/ 218 h 268"/>
                  <a:gd name="T82" fmla="*/ 39 w 268"/>
                  <a:gd name="T83" fmla="*/ 229 h 268"/>
                  <a:gd name="T84" fmla="*/ 58 w 268"/>
                  <a:gd name="T85" fmla="*/ 245 h 268"/>
                  <a:gd name="T86" fmla="*/ 82 w 268"/>
                  <a:gd name="T87" fmla="*/ 258 h 268"/>
                  <a:gd name="T88" fmla="*/ 106 w 268"/>
                  <a:gd name="T89" fmla="*/ 265 h 268"/>
                  <a:gd name="T90" fmla="*/ 120 w 268"/>
                  <a:gd name="T91" fmla="*/ 267 h 268"/>
                  <a:gd name="T92" fmla="*/ 134 w 268"/>
                  <a:gd name="T93" fmla="*/ 268 h 268"/>
                  <a:gd name="T94" fmla="*/ 136 w 268"/>
                  <a:gd name="T95" fmla="*/ 267 h 268"/>
                  <a:gd name="T96" fmla="*/ 140 w 268"/>
                  <a:gd name="T97" fmla="*/ 267 h 268"/>
                  <a:gd name="T98" fmla="*/ 146 w 268"/>
                  <a:gd name="T99" fmla="*/ 267 h 268"/>
                  <a:gd name="T100" fmla="*/ 160 w 268"/>
                  <a:gd name="T101" fmla="*/ 265 h 268"/>
                  <a:gd name="T102" fmla="*/ 184 w 268"/>
                  <a:gd name="T103" fmla="*/ 258 h 268"/>
                  <a:gd name="T104" fmla="*/ 207 w 268"/>
                  <a:gd name="T105" fmla="*/ 245 h 268"/>
                  <a:gd name="T106" fmla="*/ 211 w 268"/>
                  <a:gd name="T107" fmla="*/ 240 h 268"/>
                  <a:gd name="T108" fmla="*/ 213 w 268"/>
                  <a:gd name="T109" fmla="*/ 238 h 268"/>
                  <a:gd name="T110" fmla="*/ 213 w 268"/>
                  <a:gd name="T111" fmla="*/ 237 h 268"/>
                  <a:gd name="T112" fmla="*/ 215 w 268"/>
                  <a:gd name="T113" fmla="*/ 237 h 268"/>
                  <a:gd name="T114" fmla="*/ 217 w 268"/>
                  <a:gd name="T115" fmla="*/ 237 h 268"/>
                  <a:gd name="T116" fmla="*/ 228 w 268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228" y="229"/>
                    </a:moveTo>
                    <a:lnTo>
                      <a:pt x="237" y="218"/>
                    </a:lnTo>
                    <a:lnTo>
                      <a:pt x="237" y="216"/>
                    </a:lnTo>
                    <a:lnTo>
                      <a:pt x="237" y="215"/>
                    </a:lnTo>
                    <a:lnTo>
                      <a:pt x="238" y="215"/>
                    </a:lnTo>
                    <a:lnTo>
                      <a:pt x="240" y="212"/>
                    </a:lnTo>
                    <a:lnTo>
                      <a:pt x="245" y="208"/>
                    </a:lnTo>
                    <a:lnTo>
                      <a:pt x="258" y="186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5" y="160"/>
                    </a:lnTo>
                    <a:lnTo>
                      <a:pt x="267" y="146"/>
                    </a:lnTo>
                    <a:lnTo>
                      <a:pt x="267" y="140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20"/>
                    </a:lnTo>
                    <a:lnTo>
                      <a:pt x="265" y="106"/>
                    </a:lnTo>
                    <a:lnTo>
                      <a:pt x="258" y="83"/>
                    </a:lnTo>
                    <a:lnTo>
                      <a:pt x="245" y="59"/>
                    </a:lnTo>
                    <a:lnTo>
                      <a:pt x="237" y="48"/>
                    </a:lnTo>
                    <a:lnTo>
                      <a:pt x="228" y="39"/>
                    </a:lnTo>
                    <a:lnTo>
                      <a:pt x="217" y="29"/>
                    </a:lnTo>
                    <a:lnTo>
                      <a:pt x="207" y="21"/>
                    </a:lnTo>
                    <a:lnTo>
                      <a:pt x="184" y="9"/>
                    </a:lnTo>
                    <a:lnTo>
                      <a:pt x="160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2" y="9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2" y="59"/>
                    </a:lnTo>
                    <a:lnTo>
                      <a:pt x="9" y="83"/>
                    </a:lnTo>
                    <a:lnTo>
                      <a:pt x="3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60"/>
                    </a:lnTo>
                    <a:lnTo>
                      <a:pt x="5" y="172"/>
                    </a:lnTo>
                    <a:lnTo>
                      <a:pt x="9" y="186"/>
                    </a:lnTo>
                    <a:lnTo>
                      <a:pt x="22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2" y="258"/>
                    </a:lnTo>
                    <a:lnTo>
                      <a:pt x="106" y="265"/>
                    </a:lnTo>
                    <a:lnTo>
                      <a:pt x="120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40" y="267"/>
                    </a:lnTo>
                    <a:lnTo>
                      <a:pt x="146" y="267"/>
                    </a:lnTo>
                    <a:lnTo>
                      <a:pt x="160" y="265"/>
                    </a:lnTo>
                    <a:lnTo>
                      <a:pt x="184" y="258"/>
                    </a:lnTo>
                    <a:lnTo>
                      <a:pt x="207" y="245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5" y="237"/>
                    </a:lnTo>
                    <a:lnTo>
                      <a:pt x="217" y="237"/>
                    </a:lnTo>
                    <a:lnTo>
                      <a:pt x="228" y="22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7" name="Freeform 89">
                <a:extLst>
                  <a:ext uri="{FF2B5EF4-FFF2-40B4-BE49-F238E27FC236}">
                    <a16:creationId xmlns:a16="http://schemas.microsoft.com/office/drawing/2014/main" id="{43D13E98-9312-04EE-21C1-3E547F35E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263" y="2532063"/>
                <a:ext cx="69850" cy="69850"/>
              </a:xfrm>
              <a:custGeom>
                <a:avLst/>
                <a:gdLst>
                  <a:gd name="T0" fmla="*/ 227 w 267"/>
                  <a:gd name="T1" fmla="*/ 229 h 269"/>
                  <a:gd name="T2" fmla="*/ 236 w 267"/>
                  <a:gd name="T3" fmla="*/ 218 h 269"/>
                  <a:gd name="T4" fmla="*/ 236 w 267"/>
                  <a:gd name="T5" fmla="*/ 216 h 269"/>
                  <a:gd name="T6" fmla="*/ 236 w 267"/>
                  <a:gd name="T7" fmla="*/ 215 h 269"/>
                  <a:gd name="T8" fmla="*/ 237 w 267"/>
                  <a:gd name="T9" fmla="*/ 215 h 269"/>
                  <a:gd name="T10" fmla="*/ 239 w 267"/>
                  <a:gd name="T11" fmla="*/ 213 h 269"/>
                  <a:gd name="T12" fmla="*/ 244 w 267"/>
                  <a:gd name="T13" fmla="*/ 208 h 269"/>
                  <a:gd name="T14" fmla="*/ 257 w 267"/>
                  <a:gd name="T15" fmla="*/ 186 h 269"/>
                  <a:gd name="T16" fmla="*/ 261 w 267"/>
                  <a:gd name="T17" fmla="*/ 172 h 269"/>
                  <a:gd name="T18" fmla="*/ 262 w 267"/>
                  <a:gd name="T19" fmla="*/ 166 h 269"/>
                  <a:gd name="T20" fmla="*/ 264 w 267"/>
                  <a:gd name="T21" fmla="*/ 160 h 269"/>
                  <a:gd name="T22" fmla="*/ 266 w 267"/>
                  <a:gd name="T23" fmla="*/ 147 h 269"/>
                  <a:gd name="T24" fmla="*/ 266 w 267"/>
                  <a:gd name="T25" fmla="*/ 140 h 269"/>
                  <a:gd name="T26" fmla="*/ 266 w 267"/>
                  <a:gd name="T27" fmla="*/ 137 h 269"/>
                  <a:gd name="T28" fmla="*/ 267 w 267"/>
                  <a:gd name="T29" fmla="*/ 134 h 269"/>
                  <a:gd name="T30" fmla="*/ 266 w 267"/>
                  <a:gd name="T31" fmla="*/ 120 h 269"/>
                  <a:gd name="T32" fmla="*/ 264 w 267"/>
                  <a:gd name="T33" fmla="*/ 106 h 269"/>
                  <a:gd name="T34" fmla="*/ 257 w 267"/>
                  <a:gd name="T35" fmla="*/ 83 h 269"/>
                  <a:gd name="T36" fmla="*/ 244 w 267"/>
                  <a:gd name="T37" fmla="*/ 60 h 269"/>
                  <a:gd name="T38" fmla="*/ 236 w 267"/>
                  <a:gd name="T39" fmla="*/ 48 h 269"/>
                  <a:gd name="T40" fmla="*/ 227 w 267"/>
                  <a:gd name="T41" fmla="*/ 39 h 269"/>
                  <a:gd name="T42" fmla="*/ 216 w 267"/>
                  <a:gd name="T43" fmla="*/ 29 h 269"/>
                  <a:gd name="T44" fmla="*/ 206 w 267"/>
                  <a:gd name="T45" fmla="*/ 22 h 269"/>
                  <a:gd name="T46" fmla="*/ 184 w 267"/>
                  <a:gd name="T47" fmla="*/ 9 h 269"/>
                  <a:gd name="T48" fmla="*/ 159 w 267"/>
                  <a:gd name="T49" fmla="*/ 3 h 269"/>
                  <a:gd name="T50" fmla="*/ 146 w 267"/>
                  <a:gd name="T51" fmla="*/ 0 h 269"/>
                  <a:gd name="T52" fmla="*/ 133 w 267"/>
                  <a:gd name="T53" fmla="*/ 0 h 269"/>
                  <a:gd name="T54" fmla="*/ 106 w 267"/>
                  <a:gd name="T55" fmla="*/ 3 h 269"/>
                  <a:gd name="T56" fmla="*/ 81 w 267"/>
                  <a:gd name="T57" fmla="*/ 9 h 269"/>
                  <a:gd name="T58" fmla="*/ 58 w 267"/>
                  <a:gd name="T59" fmla="*/ 22 h 269"/>
                  <a:gd name="T60" fmla="*/ 39 w 267"/>
                  <a:gd name="T61" fmla="*/ 39 h 269"/>
                  <a:gd name="T62" fmla="*/ 21 w 267"/>
                  <a:gd name="T63" fmla="*/ 60 h 269"/>
                  <a:gd name="T64" fmla="*/ 9 w 267"/>
                  <a:gd name="T65" fmla="*/ 83 h 269"/>
                  <a:gd name="T66" fmla="*/ 2 w 267"/>
                  <a:gd name="T67" fmla="*/ 106 h 269"/>
                  <a:gd name="T68" fmla="*/ 0 w 267"/>
                  <a:gd name="T69" fmla="*/ 134 h 269"/>
                  <a:gd name="T70" fmla="*/ 0 w 267"/>
                  <a:gd name="T71" fmla="*/ 147 h 269"/>
                  <a:gd name="T72" fmla="*/ 2 w 267"/>
                  <a:gd name="T73" fmla="*/ 160 h 269"/>
                  <a:gd name="T74" fmla="*/ 4 w 267"/>
                  <a:gd name="T75" fmla="*/ 172 h 269"/>
                  <a:gd name="T76" fmla="*/ 9 w 267"/>
                  <a:gd name="T77" fmla="*/ 186 h 269"/>
                  <a:gd name="T78" fmla="*/ 21 w 267"/>
                  <a:gd name="T79" fmla="*/ 208 h 269"/>
                  <a:gd name="T80" fmla="*/ 29 w 267"/>
                  <a:gd name="T81" fmla="*/ 218 h 269"/>
                  <a:gd name="T82" fmla="*/ 39 w 267"/>
                  <a:gd name="T83" fmla="*/ 229 h 269"/>
                  <a:gd name="T84" fmla="*/ 58 w 267"/>
                  <a:gd name="T85" fmla="*/ 245 h 269"/>
                  <a:gd name="T86" fmla="*/ 81 w 267"/>
                  <a:gd name="T87" fmla="*/ 258 h 269"/>
                  <a:gd name="T88" fmla="*/ 106 w 267"/>
                  <a:gd name="T89" fmla="*/ 265 h 269"/>
                  <a:gd name="T90" fmla="*/ 119 w 267"/>
                  <a:gd name="T91" fmla="*/ 267 h 269"/>
                  <a:gd name="T92" fmla="*/ 133 w 267"/>
                  <a:gd name="T93" fmla="*/ 269 h 269"/>
                  <a:gd name="T94" fmla="*/ 136 w 267"/>
                  <a:gd name="T95" fmla="*/ 267 h 269"/>
                  <a:gd name="T96" fmla="*/ 139 w 267"/>
                  <a:gd name="T97" fmla="*/ 267 h 269"/>
                  <a:gd name="T98" fmla="*/ 146 w 267"/>
                  <a:gd name="T99" fmla="*/ 267 h 269"/>
                  <a:gd name="T100" fmla="*/ 159 w 267"/>
                  <a:gd name="T101" fmla="*/ 265 h 269"/>
                  <a:gd name="T102" fmla="*/ 184 w 267"/>
                  <a:gd name="T103" fmla="*/ 258 h 269"/>
                  <a:gd name="T104" fmla="*/ 206 w 267"/>
                  <a:gd name="T105" fmla="*/ 245 h 269"/>
                  <a:gd name="T106" fmla="*/ 210 w 267"/>
                  <a:gd name="T107" fmla="*/ 241 h 269"/>
                  <a:gd name="T108" fmla="*/ 213 w 267"/>
                  <a:gd name="T109" fmla="*/ 238 h 269"/>
                  <a:gd name="T110" fmla="*/ 213 w 267"/>
                  <a:gd name="T111" fmla="*/ 237 h 269"/>
                  <a:gd name="T112" fmla="*/ 214 w 267"/>
                  <a:gd name="T113" fmla="*/ 237 h 269"/>
                  <a:gd name="T114" fmla="*/ 216 w 267"/>
                  <a:gd name="T115" fmla="*/ 237 h 269"/>
                  <a:gd name="T116" fmla="*/ 227 w 267"/>
                  <a:gd name="T117" fmla="*/ 22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7" h="269">
                    <a:moveTo>
                      <a:pt x="227" y="229"/>
                    </a:moveTo>
                    <a:lnTo>
                      <a:pt x="236" y="218"/>
                    </a:lnTo>
                    <a:lnTo>
                      <a:pt x="236" y="216"/>
                    </a:lnTo>
                    <a:lnTo>
                      <a:pt x="236" y="215"/>
                    </a:lnTo>
                    <a:lnTo>
                      <a:pt x="237" y="215"/>
                    </a:lnTo>
                    <a:lnTo>
                      <a:pt x="239" y="213"/>
                    </a:lnTo>
                    <a:lnTo>
                      <a:pt x="244" y="208"/>
                    </a:lnTo>
                    <a:lnTo>
                      <a:pt x="257" y="186"/>
                    </a:lnTo>
                    <a:lnTo>
                      <a:pt x="261" y="172"/>
                    </a:lnTo>
                    <a:lnTo>
                      <a:pt x="262" y="166"/>
                    </a:lnTo>
                    <a:lnTo>
                      <a:pt x="264" y="160"/>
                    </a:lnTo>
                    <a:lnTo>
                      <a:pt x="266" y="147"/>
                    </a:lnTo>
                    <a:lnTo>
                      <a:pt x="266" y="140"/>
                    </a:lnTo>
                    <a:lnTo>
                      <a:pt x="266" y="137"/>
                    </a:lnTo>
                    <a:lnTo>
                      <a:pt x="267" y="134"/>
                    </a:lnTo>
                    <a:lnTo>
                      <a:pt x="266" y="120"/>
                    </a:lnTo>
                    <a:lnTo>
                      <a:pt x="264" y="106"/>
                    </a:lnTo>
                    <a:lnTo>
                      <a:pt x="257" y="83"/>
                    </a:lnTo>
                    <a:lnTo>
                      <a:pt x="244" y="60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2"/>
                    </a:lnTo>
                    <a:lnTo>
                      <a:pt x="184" y="9"/>
                    </a:lnTo>
                    <a:lnTo>
                      <a:pt x="159" y="3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06" y="3"/>
                    </a:lnTo>
                    <a:lnTo>
                      <a:pt x="81" y="9"/>
                    </a:lnTo>
                    <a:lnTo>
                      <a:pt x="58" y="22"/>
                    </a:lnTo>
                    <a:lnTo>
                      <a:pt x="39" y="39"/>
                    </a:lnTo>
                    <a:lnTo>
                      <a:pt x="21" y="60"/>
                    </a:lnTo>
                    <a:lnTo>
                      <a:pt x="9" y="83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7"/>
                    </a:lnTo>
                    <a:lnTo>
                      <a:pt x="2" y="160"/>
                    </a:lnTo>
                    <a:lnTo>
                      <a:pt x="4" y="172"/>
                    </a:lnTo>
                    <a:lnTo>
                      <a:pt x="9" y="186"/>
                    </a:lnTo>
                    <a:lnTo>
                      <a:pt x="21" y="208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5"/>
                    </a:lnTo>
                    <a:lnTo>
                      <a:pt x="81" y="258"/>
                    </a:lnTo>
                    <a:lnTo>
                      <a:pt x="106" y="265"/>
                    </a:lnTo>
                    <a:lnTo>
                      <a:pt x="119" y="267"/>
                    </a:lnTo>
                    <a:lnTo>
                      <a:pt x="133" y="269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5"/>
                    </a:lnTo>
                    <a:lnTo>
                      <a:pt x="184" y="258"/>
                    </a:lnTo>
                    <a:lnTo>
                      <a:pt x="206" y="245"/>
                    </a:lnTo>
                    <a:lnTo>
                      <a:pt x="210" y="241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8" name="Freeform 90">
                <a:extLst>
                  <a:ext uri="{FF2B5EF4-FFF2-40B4-BE49-F238E27FC236}">
                    <a16:creationId xmlns:a16="http://schemas.microsoft.com/office/drawing/2014/main" id="{93A275B5-443C-80ED-20E1-7E15C0FED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513" y="2479675"/>
                <a:ext cx="69850" cy="69850"/>
              </a:xfrm>
              <a:custGeom>
                <a:avLst/>
                <a:gdLst>
                  <a:gd name="T0" fmla="*/ 227 w 268"/>
                  <a:gd name="T1" fmla="*/ 229 h 268"/>
                  <a:gd name="T2" fmla="*/ 236 w 268"/>
                  <a:gd name="T3" fmla="*/ 218 h 268"/>
                  <a:gd name="T4" fmla="*/ 236 w 268"/>
                  <a:gd name="T5" fmla="*/ 215 h 268"/>
                  <a:gd name="T6" fmla="*/ 236 w 268"/>
                  <a:gd name="T7" fmla="*/ 214 h 268"/>
                  <a:gd name="T8" fmla="*/ 238 w 268"/>
                  <a:gd name="T9" fmla="*/ 214 h 268"/>
                  <a:gd name="T10" fmla="*/ 240 w 268"/>
                  <a:gd name="T11" fmla="*/ 212 h 268"/>
                  <a:gd name="T12" fmla="*/ 244 w 268"/>
                  <a:gd name="T13" fmla="*/ 207 h 268"/>
                  <a:gd name="T14" fmla="*/ 258 w 268"/>
                  <a:gd name="T15" fmla="*/ 185 h 268"/>
                  <a:gd name="T16" fmla="*/ 261 w 268"/>
                  <a:gd name="T17" fmla="*/ 172 h 268"/>
                  <a:gd name="T18" fmla="*/ 262 w 268"/>
                  <a:gd name="T19" fmla="*/ 165 h 268"/>
                  <a:gd name="T20" fmla="*/ 264 w 268"/>
                  <a:gd name="T21" fmla="*/ 159 h 268"/>
                  <a:gd name="T22" fmla="*/ 267 w 268"/>
                  <a:gd name="T23" fmla="*/ 146 h 268"/>
                  <a:gd name="T24" fmla="*/ 267 w 268"/>
                  <a:gd name="T25" fmla="*/ 139 h 268"/>
                  <a:gd name="T26" fmla="*/ 267 w 268"/>
                  <a:gd name="T27" fmla="*/ 136 h 268"/>
                  <a:gd name="T28" fmla="*/ 268 w 268"/>
                  <a:gd name="T29" fmla="*/ 134 h 268"/>
                  <a:gd name="T30" fmla="*/ 267 w 268"/>
                  <a:gd name="T31" fmla="*/ 119 h 268"/>
                  <a:gd name="T32" fmla="*/ 264 w 268"/>
                  <a:gd name="T33" fmla="*/ 106 h 268"/>
                  <a:gd name="T34" fmla="*/ 258 w 268"/>
                  <a:gd name="T35" fmla="*/ 82 h 268"/>
                  <a:gd name="T36" fmla="*/ 244 w 268"/>
                  <a:gd name="T37" fmla="*/ 59 h 268"/>
                  <a:gd name="T38" fmla="*/ 236 w 268"/>
                  <a:gd name="T39" fmla="*/ 48 h 268"/>
                  <a:gd name="T40" fmla="*/ 227 w 268"/>
                  <a:gd name="T41" fmla="*/ 39 h 268"/>
                  <a:gd name="T42" fmla="*/ 216 w 268"/>
                  <a:gd name="T43" fmla="*/ 29 h 268"/>
                  <a:gd name="T44" fmla="*/ 206 w 268"/>
                  <a:gd name="T45" fmla="*/ 21 h 268"/>
                  <a:gd name="T46" fmla="*/ 184 w 268"/>
                  <a:gd name="T47" fmla="*/ 8 h 268"/>
                  <a:gd name="T48" fmla="*/ 159 w 268"/>
                  <a:gd name="T49" fmla="*/ 2 h 268"/>
                  <a:gd name="T50" fmla="*/ 146 w 268"/>
                  <a:gd name="T51" fmla="*/ 0 h 268"/>
                  <a:gd name="T52" fmla="*/ 134 w 268"/>
                  <a:gd name="T53" fmla="*/ 0 h 268"/>
                  <a:gd name="T54" fmla="*/ 106 w 268"/>
                  <a:gd name="T55" fmla="*/ 2 h 268"/>
                  <a:gd name="T56" fmla="*/ 81 w 268"/>
                  <a:gd name="T57" fmla="*/ 8 h 268"/>
                  <a:gd name="T58" fmla="*/ 58 w 268"/>
                  <a:gd name="T59" fmla="*/ 21 h 268"/>
                  <a:gd name="T60" fmla="*/ 39 w 268"/>
                  <a:gd name="T61" fmla="*/ 39 h 268"/>
                  <a:gd name="T62" fmla="*/ 21 w 268"/>
                  <a:gd name="T63" fmla="*/ 59 h 268"/>
                  <a:gd name="T64" fmla="*/ 9 w 268"/>
                  <a:gd name="T65" fmla="*/ 82 h 268"/>
                  <a:gd name="T66" fmla="*/ 2 w 268"/>
                  <a:gd name="T67" fmla="*/ 106 h 268"/>
                  <a:gd name="T68" fmla="*/ 0 w 268"/>
                  <a:gd name="T69" fmla="*/ 134 h 268"/>
                  <a:gd name="T70" fmla="*/ 0 w 268"/>
                  <a:gd name="T71" fmla="*/ 146 h 268"/>
                  <a:gd name="T72" fmla="*/ 2 w 268"/>
                  <a:gd name="T73" fmla="*/ 159 h 268"/>
                  <a:gd name="T74" fmla="*/ 4 w 268"/>
                  <a:gd name="T75" fmla="*/ 172 h 268"/>
                  <a:gd name="T76" fmla="*/ 9 w 268"/>
                  <a:gd name="T77" fmla="*/ 185 h 268"/>
                  <a:gd name="T78" fmla="*/ 21 w 268"/>
                  <a:gd name="T79" fmla="*/ 207 h 268"/>
                  <a:gd name="T80" fmla="*/ 29 w 268"/>
                  <a:gd name="T81" fmla="*/ 218 h 268"/>
                  <a:gd name="T82" fmla="*/ 39 w 268"/>
                  <a:gd name="T83" fmla="*/ 229 h 268"/>
                  <a:gd name="T84" fmla="*/ 58 w 268"/>
                  <a:gd name="T85" fmla="*/ 244 h 268"/>
                  <a:gd name="T86" fmla="*/ 81 w 268"/>
                  <a:gd name="T87" fmla="*/ 258 h 268"/>
                  <a:gd name="T88" fmla="*/ 106 w 268"/>
                  <a:gd name="T89" fmla="*/ 264 h 268"/>
                  <a:gd name="T90" fmla="*/ 119 w 268"/>
                  <a:gd name="T91" fmla="*/ 267 h 268"/>
                  <a:gd name="T92" fmla="*/ 134 w 268"/>
                  <a:gd name="T93" fmla="*/ 268 h 268"/>
                  <a:gd name="T94" fmla="*/ 136 w 268"/>
                  <a:gd name="T95" fmla="*/ 267 h 268"/>
                  <a:gd name="T96" fmla="*/ 139 w 268"/>
                  <a:gd name="T97" fmla="*/ 267 h 268"/>
                  <a:gd name="T98" fmla="*/ 146 w 268"/>
                  <a:gd name="T99" fmla="*/ 267 h 268"/>
                  <a:gd name="T100" fmla="*/ 159 w 268"/>
                  <a:gd name="T101" fmla="*/ 264 h 268"/>
                  <a:gd name="T102" fmla="*/ 184 w 268"/>
                  <a:gd name="T103" fmla="*/ 258 h 268"/>
                  <a:gd name="T104" fmla="*/ 206 w 268"/>
                  <a:gd name="T105" fmla="*/ 244 h 268"/>
                  <a:gd name="T106" fmla="*/ 211 w 268"/>
                  <a:gd name="T107" fmla="*/ 240 h 268"/>
                  <a:gd name="T108" fmla="*/ 213 w 268"/>
                  <a:gd name="T109" fmla="*/ 238 h 268"/>
                  <a:gd name="T110" fmla="*/ 213 w 268"/>
                  <a:gd name="T111" fmla="*/ 237 h 268"/>
                  <a:gd name="T112" fmla="*/ 214 w 268"/>
                  <a:gd name="T113" fmla="*/ 237 h 268"/>
                  <a:gd name="T114" fmla="*/ 216 w 268"/>
                  <a:gd name="T115" fmla="*/ 237 h 268"/>
                  <a:gd name="T116" fmla="*/ 227 w 268"/>
                  <a:gd name="T117" fmla="*/ 229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8" h="268">
                    <a:moveTo>
                      <a:pt x="227" y="229"/>
                    </a:moveTo>
                    <a:lnTo>
                      <a:pt x="236" y="218"/>
                    </a:lnTo>
                    <a:lnTo>
                      <a:pt x="236" y="215"/>
                    </a:lnTo>
                    <a:lnTo>
                      <a:pt x="236" y="214"/>
                    </a:lnTo>
                    <a:lnTo>
                      <a:pt x="238" y="214"/>
                    </a:lnTo>
                    <a:lnTo>
                      <a:pt x="240" y="212"/>
                    </a:lnTo>
                    <a:lnTo>
                      <a:pt x="244" y="207"/>
                    </a:lnTo>
                    <a:lnTo>
                      <a:pt x="258" y="185"/>
                    </a:lnTo>
                    <a:lnTo>
                      <a:pt x="261" y="172"/>
                    </a:lnTo>
                    <a:lnTo>
                      <a:pt x="262" y="165"/>
                    </a:lnTo>
                    <a:lnTo>
                      <a:pt x="264" y="159"/>
                    </a:lnTo>
                    <a:lnTo>
                      <a:pt x="267" y="146"/>
                    </a:lnTo>
                    <a:lnTo>
                      <a:pt x="267" y="139"/>
                    </a:lnTo>
                    <a:lnTo>
                      <a:pt x="267" y="136"/>
                    </a:lnTo>
                    <a:lnTo>
                      <a:pt x="268" y="134"/>
                    </a:lnTo>
                    <a:lnTo>
                      <a:pt x="267" y="119"/>
                    </a:lnTo>
                    <a:lnTo>
                      <a:pt x="264" y="106"/>
                    </a:lnTo>
                    <a:lnTo>
                      <a:pt x="258" y="82"/>
                    </a:lnTo>
                    <a:lnTo>
                      <a:pt x="244" y="59"/>
                    </a:lnTo>
                    <a:lnTo>
                      <a:pt x="236" y="48"/>
                    </a:lnTo>
                    <a:lnTo>
                      <a:pt x="227" y="39"/>
                    </a:lnTo>
                    <a:lnTo>
                      <a:pt x="216" y="29"/>
                    </a:lnTo>
                    <a:lnTo>
                      <a:pt x="206" y="21"/>
                    </a:lnTo>
                    <a:lnTo>
                      <a:pt x="184" y="8"/>
                    </a:lnTo>
                    <a:lnTo>
                      <a:pt x="159" y="2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06" y="2"/>
                    </a:lnTo>
                    <a:lnTo>
                      <a:pt x="81" y="8"/>
                    </a:lnTo>
                    <a:lnTo>
                      <a:pt x="58" y="21"/>
                    </a:lnTo>
                    <a:lnTo>
                      <a:pt x="39" y="39"/>
                    </a:lnTo>
                    <a:lnTo>
                      <a:pt x="21" y="59"/>
                    </a:lnTo>
                    <a:lnTo>
                      <a:pt x="9" y="82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2" y="159"/>
                    </a:lnTo>
                    <a:lnTo>
                      <a:pt x="4" y="172"/>
                    </a:lnTo>
                    <a:lnTo>
                      <a:pt x="9" y="185"/>
                    </a:lnTo>
                    <a:lnTo>
                      <a:pt x="21" y="207"/>
                    </a:lnTo>
                    <a:lnTo>
                      <a:pt x="29" y="218"/>
                    </a:lnTo>
                    <a:lnTo>
                      <a:pt x="39" y="229"/>
                    </a:lnTo>
                    <a:lnTo>
                      <a:pt x="58" y="244"/>
                    </a:lnTo>
                    <a:lnTo>
                      <a:pt x="81" y="258"/>
                    </a:lnTo>
                    <a:lnTo>
                      <a:pt x="106" y="264"/>
                    </a:lnTo>
                    <a:lnTo>
                      <a:pt x="119" y="267"/>
                    </a:lnTo>
                    <a:lnTo>
                      <a:pt x="134" y="268"/>
                    </a:lnTo>
                    <a:lnTo>
                      <a:pt x="136" y="267"/>
                    </a:lnTo>
                    <a:lnTo>
                      <a:pt x="139" y="267"/>
                    </a:lnTo>
                    <a:lnTo>
                      <a:pt x="146" y="267"/>
                    </a:lnTo>
                    <a:lnTo>
                      <a:pt x="159" y="264"/>
                    </a:lnTo>
                    <a:lnTo>
                      <a:pt x="184" y="258"/>
                    </a:lnTo>
                    <a:lnTo>
                      <a:pt x="206" y="244"/>
                    </a:lnTo>
                    <a:lnTo>
                      <a:pt x="211" y="240"/>
                    </a:lnTo>
                    <a:lnTo>
                      <a:pt x="213" y="238"/>
                    </a:lnTo>
                    <a:lnTo>
                      <a:pt x="213" y="237"/>
                    </a:lnTo>
                    <a:lnTo>
                      <a:pt x="214" y="237"/>
                    </a:lnTo>
                    <a:lnTo>
                      <a:pt x="216" y="237"/>
                    </a:lnTo>
                    <a:lnTo>
                      <a:pt x="227" y="22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9D389441-5E6C-B10D-E157-1242BE8B84FD}"/>
                </a:ext>
              </a:extLst>
            </p:cNvPr>
            <p:cNvSpPr txBox="1"/>
            <p:nvPr/>
          </p:nvSpPr>
          <p:spPr>
            <a:xfrm>
              <a:off x="1236358" y="4044822"/>
              <a:ext cx="532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 2</a:t>
              </a:r>
            </a:p>
          </p:txBody>
        </p:sp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B9E20E0F-B562-2F17-820B-CD1B25E76A1C}"/>
                </a:ext>
              </a:extLst>
            </p:cNvPr>
            <p:cNvSpPr txBox="1"/>
            <p:nvPr/>
          </p:nvSpPr>
          <p:spPr>
            <a:xfrm>
              <a:off x="2029707" y="4044822"/>
              <a:ext cx="532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 3</a:t>
              </a:r>
            </a:p>
          </p:txBody>
        </p:sp>
        <p:sp>
          <p:nvSpPr>
            <p:cNvPr id="1062" name="ZoneTexte 1061">
              <a:extLst>
                <a:ext uri="{FF2B5EF4-FFF2-40B4-BE49-F238E27FC236}">
                  <a16:creationId xmlns:a16="http://schemas.microsoft.com/office/drawing/2014/main" id="{2128292D-A00E-5330-0110-917471DED4FB}"/>
                </a:ext>
              </a:extLst>
            </p:cNvPr>
            <p:cNvSpPr txBox="1"/>
            <p:nvPr/>
          </p:nvSpPr>
          <p:spPr>
            <a:xfrm>
              <a:off x="2823057" y="4044822"/>
              <a:ext cx="532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 7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D7F2EEC4-B8D4-CBB6-E394-189F89D4EBDF}"/>
                </a:ext>
              </a:extLst>
            </p:cNvPr>
            <p:cNvSpPr txBox="1"/>
            <p:nvPr/>
          </p:nvSpPr>
          <p:spPr>
            <a:xfrm>
              <a:off x="3577133" y="4044822"/>
              <a:ext cx="6113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 10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F5776B4C-0AA7-76F1-AF42-5C76CFAA3EA1}"/>
                </a:ext>
              </a:extLst>
            </p:cNvPr>
            <p:cNvSpPr txBox="1"/>
            <p:nvPr/>
          </p:nvSpPr>
          <p:spPr>
            <a:xfrm>
              <a:off x="4370482" y="4044822"/>
              <a:ext cx="6113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Day 14</a:t>
              </a:r>
            </a:p>
          </p:txBody>
        </p:sp>
        <p:sp>
          <p:nvSpPr>
            <p:cNvPr id="1065" name="ZoneTexte 1064">
              <a:extLst>
                <a:ext uri="{FF2B5EF4-FFF2-40B4-BE49-F238E27FC236}">
                  <a16:creationId xmlns:a16="http://schemas.microsoft.com/office/drawing/2014/main" id="{7DEC1D35-586D-43EC-10F3-C96A57F537F6}"/>
                </a:ext>
              </a:extLst>
            </p:cNvPr>
            <p:cNvSpPr txBox="1"/>
            <p:nvPr/>
          </p:nvSpPr>
          <p:spPr>
            <a:xfrm>
              <a:off x="1304692" y="1325512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 mg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6A4FAB39-A463-845A-EC07-0202691D835A}"/>
                </a:ext>
              </a:extLst>
            </p:cNvPr>
            <p:cNvSpPr txBox="1"/>
            <p:nvPr/>
          </p:nvSpPr>
          <p:spPr>
            <a:xfrm>
              <a:off x="2763680" y="1326991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30 mg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B8120631-BA2F-A7D9-CD38-450738752813}"/>
                </a:ext>
              </a:extLst>
            </p:cNvPr>
            <p:cNvSpPr txBox="1"/>
            <p:nvPr/>
          </p:nvSpPr>
          <p:spPr>
            <a:xfrm>
              <a:off x="1304692" y="156915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40 mg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83AD3C12-3FF5-3804-06C6-B2F6EC638FA8}"/>
                </a:ext>
              </a:extLst>
            </p:cNvPr>
            <p:cNvSpPr txBox="1"/>
            <p:nvPr/>
          </p:nvSpPr>
          <p:spPr>
            <a:xfrm>
              <a:off x="2763680" y="1569154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80 mg</a:t>
              </a:r>
            </a:p>
          </p:txBody>
        </p:sp>
        <p:sp>
          <p:nvSpPr>
            <p:cNvPr id="1069" name="ZoneTexte 1068">
              <a:extLst>
                <a:ext uri="{FF2B5EF4-FFF2-40B4-BE49-F238E27FC236}">
                  <a16:creationId xmlns:a16="http://schemas.microsoft.com/office/drawing/2014/main" id="{2A6CBBDC-0ADD-E3B8-31AC-EA3AE55B38E2}"/>
                </a:ext>
              </a:extLst>
            </p:cNvPr>
            <p:cNvSpPr txBox="1"/>
            <p:nvPr/>
          </p:nvSpPr>
          <p:spPr>
            <a:xfrm>
              <a:off x="4351632" y="1326991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Placebo</a:t>
              </a:r>
            </a:p>
          </p:txBody>
        </p:sp>
        <p:sp>
          <p:nvSpPr>
            <p:cNvPr id="1071" name="ZoneTexte 1070">
              <a:extLst>
                <a:ext uri="{FF2B5EF4-FFF2-40B4-BE49-F238E27FC236}">
                  <a16:creationId xmlns:a16="http://schemas.microsoft.com/office/drawing/2014/main" id="{F24CE915-B4A9-EA5C-A073-3DFB114894A2}"/>
                </a:ext>
              </a:extLst>
            </p:cNvPr>
            <p:cNvSpPr txBox="1"/>
            <p:nvPr/>
          </p:nvSpPr>
          <p:spPr>
            <a:xfrm>
              <a:off x="766193" y="389535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-3</a:t>
              </a:r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91BE461C-9ED5-D88F-9C3B-D7A667DFF98A}"/>
                </a:ext>
              </a:extLst>
            </p:cNvPr>
            <p:cNvSpPr txBox="1"/>
            <p:nvPr/>
          </p:nvSpPr>
          <p:spPr>
            <a:xfrm>
              <a:off x="649173" y="3618856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-2.5</a:t>
              </a:r>
            </a:p>
          </p:txBody>
        </p:sp>
        <p:sp>
          <p:nvSpPr>
            <p:cNvPr id="1073" name="ZoneTexte 1072">
              <a:extLst>
                <a:ext uri="{FF2B5EF4-FFF2-40B4-BE49-F238E27FC236}">
                  <a16:creationId xmlns:a16="http://schemas.microsoft.com/office/drawing/2014/main" id="{11EB4915-9700-5D14-4ADE-7D91FDF06433}"/>
                </a:ext>
              </a:extLst>
            </p:cNvPr>
            <p:cNvSpPr txBox="1"/>
            <p:nvPr/>
          </p:nvSpPr>
          <p:spPr>
            <a:xfrm>
              <a:off x="649173" y="3342362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-2.0</a:t>
              </a:r>
            </a:p>
          </p:txBody>
        </p:sp>
        <p:sp>
          <p:nvSpPr>
            <p:cNvPr id="1074" name="ZoneTexte 1073">
              <a:extLst>
                <a:ext uri="{FF2B5EF4-FFF2-40B4-BE49-F238E27FC236}">
                  <a16:creationId xmlns:a16="http://schemas.microsoft.com/office/drawing/2014/main" id="{07744BC9-92E6-EFC5-C62F-FBE37660A6F9}"/>
                </a:ext>
              </a:extLst>
            </p:cNvPr>
            <p:cNvSpPr txBox="1"/>
            <p:nvPr/>
          </p:nvSpPr>
          <p:spPr>
            <a:xfrm>
              <a:off x="649173" y="3065868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-1.5</a:t>
              </a:r>
            </a:p>
          </p:txBody>
        </p:sp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EF0FF50C-7C95-0CD4-FD3B-E85F0FC250AA}"/>
                </a:ext>
              </a:extLst>
            </p:cNvPr>
            <p:cNvSpPr txBox="1"/>
            <p:nvPr/>
          </p:nvSpPr>
          <p:spPr>
            <a:xfrm>
              <a:off x="649173" y="2789374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-1.0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3EEDDC2F-C9AB-221D-324B-8ABC9B06480D}"/>
                </a:ext>
              </a:extLst>
            </p:cNvPr>
            <p:cNvSpPr txBox="1"/>
            <p:nvPr/>
          </p:nvSpPr>
          <p:spPr>
            <a:xfrm>
              <a:off x="649173" y="2512880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-0.5</a:t>
              </a:r>
            </a:p>
          </p:txBody>
        </p:sp>
        <p:sp>
          <p:nvSpPr>
            <p:cNvPr id="1077" name="ZoneTexte 1076">
              <a:extLst>
                <a:ext uri="{FF2B5EF4-FFF2-40B4-BE49-F238E27FC236}">
                  <a16:creationId xmlns:a16="http://schemas.microsoft.com/office/drawing/2014/main" id="{45206752-80FF-FFDB-D9D8-76023821A293}"/>
                </a:ext>
              </a:extLst>
            </p:cNvPr>
            <p:cNvSpPr txBox="1"/>
            <p:nvPr/>
          </p:nvSpPr>
          <p:spPr>
            <a:xfrm>
              <a:off x="695661" y="223638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0.0</a:t>
              </a:r>
            </a:p>
          </p:txBody>
        </p:sp>
        <p:sp>
          <p:nvSpPr>
            <p:cNvPr id="1078" name="ZoneTexte 1077">
              <a:extLst>
                <a:ext uri="{FF2B5EF4-FFF2-40B4-BE49-F238E27FC236}">
                  <a16:creationId xmlns:a16="http://schemas.microsoft.com/office/drawing/2014/main" id="{52D67E37-4563-D013-4B03-8792D8733E5D}"/>
                </a:ext>
              </a:extLst>
            </p:cNvPr>
            <p:cNvSpPr txBox="1"/>
            <p:nvPr/>
          </p:nvSpPr>
          <p:spPr>
            <a:xfrm>
              <a:off x="695661" y="195989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1079" name="ZoneTexte 1078">
              <a:extLst>
                <a:ext uri="{FF2B5EF4-FFF2-40B4-BE49-F238E27FC236}">
                  <a16:creationId xmlns:a16="http://schemas.microsoft.com/office/drawing/2014/main" id="{BE17CEAE-7FF6-3C1B-880D-DDD5571BBAF5}"/>
                </a:ext>
              </a:extLst>
            </p:cNvPr>
            <p:cNvSpPr txBox="1"/>
            <p:nvPr/>
          </p:nvSpPr>
          <p:spPr>
            <a:xfrm>
              <a:off x="695661" y="168339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1.0</a:t>
              </a:r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AAE06D50-13C8-9835-CAF1-3426C35FE5CA}"/>
                </a:ext>
              </a:extLst>
            </p:cNvPr>
            <p:cNvSpPr txBox="1"/>
            <p:nvPr/>
          </p:nvSpPr>
          <p:spPr>
            <a:xfrm>
              <a:off x="4719033" y="2057817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 = 0.8638</a:t>
              </a:r>
            </a:p>
          </p:txBody>
        </p:sp>
        <p:sp>
          <p:nvSpPr>
            <p:cNvPr id="1081" name="ZoneTexte 1080">
              <a:extLst>
                <a:ext uri="{FF2B5EF4-FFF2-40B4-BE49-F238E27FC236}">
                  <a16:creationId xmlns:a16="http://schemas.microsoft.com/office/drawing/2014/main" id="{BE6C1DB9-6F8C-14D8-0318-909A3B2FFAEC}"/>
                </a:ext>
              </a:extLst>
            </p:cNvPr>
            <p:cNvSpPr txBox="1"/>
            <p:nvPr/>
          </p:nvSpPr>
          <p:spPr>
            <a:xfrm>
              <a:off x="4738267" y="2772646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 = 0.0005</a:t>
              </a:r>
            </a:p>
          </p:txBody>
        </p:sp>
        <p:sp>
          <p:nvSpPr>
            <p:cNvPr id="1082" name="ZoneTexte 1081">
              <a:extLst>
                <a:ext uri="{FF2B5EF4-FFF2-40B4-BE49-F238E27FC236}">
                  <a16:creationId xmlns:a16="http://schemas.microsoft.com/office/drawing/2014/main" id="{67429B93-ABE1-9ED6-FC84-F3E249F18ACF}"/>
                </a:ext>
              </a:extLst>
            </p:cNvPr>
            <p:cNvSpPr txBox="1"/>
            <p:nvPr/>
          </p:nvSpPr>
          <p:spPr>
            <a:xfrm>
              <a:off x="4738267" y="3098810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 = 0.0486</a:t>
              </a:r>
            </a:p>
          </p:txBody>
        </p:sp>
        <p:sp>
          <p:nvSpPr>
            <p:cNvPr id="1083" name="ZoneTexte 1082">
              <a:extLst>
                <a:ext uri="{FF2B5EF4-FFF2-40B4-BE49-F238E27FC236}">
                  <a16:creationId xmlns:a16="http://schemas.microsoft.com/office/drawing/2014/main" id="{D0A6EB6A-B29A-BF87-C44F-6ECE2697F482}"/>
                </a:ext>
              </a:extLst>
            </p:cNvPr>
            <p:cNvSpPr txBox="1"/>
            <p:nvPr/>
          </p:nvSpPr>
          <p:spPr>
            <a:xfrm>
              <a:off x="4738267" y="3266749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 = 0.0013</a:t>
              </a:r>
            </a:p>
          </p:txBody>
        </p:sp>
        <p:sp>
          <p:nvSpPr>
            <p:cNvPr id="1084" name="ZoneTexte 1083">
              <a:extLst>
                <a:ext uri="{FF2B5EF4-FFF2-40B4-BE49-F238E27FC236}">
                  <a16:creationId xmlns:a16="http://schemas.microsoft.com/office/drawing/2014/main" id="{32D9A2D0-76B8-024B-EEC3-25467C0E9183}"/>
                </a:ext>
              </a:extLst>
            </p:cNvPr>
            <p:cNvSpPr txBox="1"/>
            <p:nvPr/>
          </p:nvSpPr>
          <p:spPr>
            <a:xfrm>
              <a:off x="4738267" y="3458452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 = 0.0010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3FCCE42-0A40-FA9E-F386-B93C4F110F5F}"/>
              </a:ext>
            </a:extLst>
          </p:cNvPr>
          <p:cNvSpPr txBox="1"/>
          <p:nvPr/>
        </p:nvSpPr>
        <p:spPr>
          <a:xfrm>
            <a:off x="6035708" y="5110757"/>
            <a:ext cx="6172200" cy="145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marR="0" lvl="0" indent="-268288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Resistance</a:t>
            </a:r>
          </a:p>
          <a:p>
            <a:pPr marL="668338" marR="0" lvl="1" indent="-268288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Genotypic test in 3 participants (2 arm 20 mg and 1 arm 80 mg) </a:t>
            </a:r>
          </a:p>
          <a:p>
            <a:pPr marL="668338" marR="0" lvl="1" indent="-268288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Detection of resistance mutation in the 3 cases : V362V/M,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V362M, and A364A/V (concordant with in vitro data and results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prior MI)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7B8B8F-1511-FCE4-CF4A-AF9BB478B2C5}"/>
              </a:ext>
            </a:extLst>
          </p:cNvPr>
          <p:cNvSpPr txBox="1"/>
          <p:nvPr/>
        </p:nvSpPr>
        <p:spPr>
          <a:xfrm>
            <a:off x="408191" y="1294193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marR="0" lvl="0" indent="-268288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generation maturation inhibitor (Hetero Labs Limited)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E55D5E6-1B1B-A60C-58CF-FCDF77C7A07D}"/>
              </a:ext>
            </a:extLst>
          </p:cNvPr>
          <p:cNvGrpSpPr/>
          <p:nvPr/>
        </p:nvGrpSpPr>
        <p:grpSpPr>
          <a:xfrm>
            <a:off x="930548" y="1836806"/>
            <a:ext cx="4319304" cy="2863650"/>
            <a:chOff x="7684777" y="2303001"/>
            <a:chExt cx="4319304" cy="2863650"/>
          </a:xfrm>
        </p:grpSpPr>
        <p:sp>
          <p:nvSpPr>
            <p:cNvPr id="1029" name="Text Box 2">
              <a:extLst>
                <a:ext uri="{FF2B5EF4-FFF2-40B4-BE49-F238E27FC236}">
                  <a16:creationId xmlns:a16="http://schemas.microsoft.com/office/drawing/2014/main" id="{30583D62-722E-81E4-4684-39436B059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5438" y="2303001"/>
              <a:ext cx="275012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noProof="0" dirty="0">
                  <a:solidFill>
                    <a:srgbClr val="00B0F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Mechanism of action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0" name="Text Box 2">
              <a:extLst>
                <a:ext uri="{FF2B5EF4-FFF2-40B4-BE49-F238E27FC236}">
                  <a16:creationId xmlns:a16="http://schemas.microsoft.com/office/drawing/2014/main" id="{2B60E006-832C-39FC-9FC8-F502F5E6E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9416" y="2683508"/>
              <a:ext cx="1620059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Normal maturation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6" name="Text Box 2">
              <a:extLst>
                <a:ext uri="{FF2B5EF4-FFF2-40B4-BE49-F238E27FC236}">
                  <a16:creationId xmlns:a16="http://schemas.microsoft.com/office/drawing/2014/main" id="{CA85944D-CC35-EF76-81AA-82CA81C64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1534" y="2683508"/>
              <a:ext cx="2113656" cy="28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 maturation inhibitor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7" name="ZoneTexte 1086">
              <a:extLst>
                <a:ext uri="{FF2B5EF4-FFF2-40B4-BE49-F238E27FC236}">
                  <a16:creationId xmlns:a16="http://schemas.microsoft.com/office/drawing/2014/main" id="{0E68F21E-8F31-6BBA-7562-F3FFC1760F68}"/>
                </a:ext>
              </a:extLst>
            </p:cNvPr>
            <p:cNvSpPr txBox="1"/>
            <p:nvPr/>
          </p:nvSpPr>
          <p:spPr>
            <a:xfrm>
              <a:off x="8105922" y="3642317"/>
              <a:ext cx="659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Mature</a:t>
              </a:r>
            </a:p>
            <a:p>
              <a:pPr algn="ctr"/>
              <a:r>
                <a:rPr lang="en-US" sz="120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virion</a:t>
              </a:r>
            </a:p>
          </p:txBody>
        </p:sp>
        <p:sp>
          <p:nvSpPr>
            <p:cNvPr id="1088" name="ZoneTexte 1087">
              <a:extLst>
                <a:ext uri="{FF2B5EF4-FFF2-40B4-BE49-F238E27FC236}">
                  <a16:creationId xmlns:a16="http://schemas.microsoft.com/office/drawing/2014/main" id="{CEEE4B24-A2B5-33AF-2F0B-199B7DE2383F}"/>
                </a:ext>
              </a:extLst>
            </p:cNvPr>
            <p:cNvSpPr txBox="1"/>
            <p:nvPr/>
          </p:nvSpPr>
          <p:spPr>
            <a:xfrm>
              <a:off x="8450580" y="3305781"/>
              <a:ext cx="9268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HIV protease</a:t>
              </a:r>
              <a:br>
                <a:rPr lang="en-US" sz="11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cleavage</a:t>
              </a:r>
            </a:p>
          </p:txBody>
        </p:sp>
        <p:sp>
          <p:nvSpPr>
            <p:cNvPr id="1089" name="ZoneTexte 1088">
              <a:extLst>
                <a:ext uri="{FF2B5EF4-FFF2-40B4-BE49-F238E27FC236}">
                  <a16:creationId xmlns:a16="http://schemas.microsoft.com/office/drawing/2014/main" id="{91F504D5-AD3E-7E07-E846-AFD9B549B238}"/>
                </a:ext>
              </a:extLst>
            </p:cNvPr>
            <p:cNvSpPr txBox="1"/>
            <p:nvPr/>
          </p:nvSpPr>
          <p:spPr>
            <a:xfrm>
              <a:off x="7965511" y="4502560"/>
              <a:ext cx="9701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Mature virion</a:t>
              </a:r>
            </a:p>
          </p:txBody>
        </p:sp>
        <p:sp>
          <p:nvSpPr>
            <p:cNvPr id="1090" name="ZoneTexte 1089">
              <a:extLst>
                <a:ext uri="{FF2B5EF4-FFF2-40B4-BE49-F238E27FC236}">
                  <a16:creationId xmlns:a16="http://schemas.microsoft.com/office/drawing/2014/main" id="{AC55FD7C-71F3-CF6F-9A7C-57AEEF2DD2E9}"/>
                </a:ext>
              </a:extLst>
            </p:cNvPr>
            <p:cNvSpPr txBox="1"/>
            <p:nvPr/>
          </p:nvSpPr>
          <p:spPr>
            <a:xfrm>
              <a:off x="10843542" y="4456864"/>
              <a:ext cx="114326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</a:t>
              </a:r>
              <a: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Non-infectious</a:t>
              </a:r>
            </a:p>
          </p:txBody>
        </p:sp>
        <p:sp>
          <p:nvSpPr>
            <p:cNvPr id="1091" name="ZoneTexte 1090">
              <a:extLst>
                <a:ext uri="{FF2B5EF4-FFF2-40B4-BE49-F238E27FC236}">
                  <a16:creationId xmlns:a16="http://schemas.microsoft.com/office/drawing/2014/main" id="{C2D0C02F-F2E5-C9DE-B5A0-CD1F74564CB5}"/>
                </a:ext>
              </a:extLst>
            </p:cNvPr>
            <p:cNvSpPr txBox="1"/>
            <p:nvPr/>
          </p:nvSpPr>
          <p:spPr>
            <a:xfrm>
              <a:off x="10293687" y="4751153"/>
              <a:ext cx="119135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Immature particle</a:t>
              </a:r>
            </a:p>
            <a:p>
              <a:pPr algn="ctr"/>
              <a:r>
                <a:rPr lang="en-US" sz="1050" b="1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→ Non-infectious</a:t>
              </a:r>
            </a:p>
          </p:txBody>
        </p:sp>
        <p:sp>
          <p:nvSpPr>
            <p:cNvPr id="1092" name="ZoneTexte 1091">
              <a:extLst>
                <a:ext uri="{FF2B5EF4-FFF2-40B4-BE49-F238E27FC236}">
                  <a16:creationId xmlns:a16="http://schemas.microsoft.com/office/drawing/2014/main" id="{9E7CB3FE-37B8-E598-0B2D-DC6B61A40C54}"/>
                </a:ext>
              </a:extLst>
            </p:cNvPr>
            <p:cNvSpPr txBox="1"/>
            <p:nvPr/>
          </p:nvSpPr>
          <p:spPr>
            <a:xfrm>
              <a:off x="11277600" y="3922460"/>
              <a:ext cx="7264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Immature</a:t>
              </a:r>
              <a:b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particle</a:t>
              </a:r>
            </a:p>
          </p:txBody>
        </p:sp>
        <p:sp>
          <p:nvSpPr>
            <p:cNvPr id="1093" name="ZoneTexte 1092">
              <a:extLst>
                <a:ext uri="{FF2B5EF4-FFF2-40B4-BE49-F238E27FC236}">
                  <a16:creationId xmlns:a16="http://schemas.microsoft.com/office/drawing/2014/main" id="{96557A80-9BFA-0E71-3E67-F4ED34A98E5F}"/>
                </a:ext>
              </a:extLst>
            </p:cNvPr>
            <p:cNvSpPr txBox="1"/>
            <p:nvPr/>
          </p:nvSpPr>
          <p:spPr>
            <a:xfrm>
              <a:off x="10937875" y="3300160"/>
              <a:ext cx="9541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Blocks CA-SP1</a:t>
              </a:r>
              <a:b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050" noProof="0" dirty="0">
                  <a:solidFill>
                    <a:srgbClr val="0000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cleavage</a:t>
              </a:r>
            </a:p>
          </p:txBody>
        </p:sp>
        <p:grpSp>
          <p:nvGrpSpPr>
            <p:cNvPr id="1094" name="Groupe 1093">
              <a:extLst>
                <a:ext uri="{FF2B5EF4-FFF2-40B4-BE49-F238E27FC236}">
                  <a16:creationId xmlns:a16="http://schemas.microsoft.com/office/drawing/2014/main" id="{244A3BF4-634F-DCE8-2C01-E351D4636E6D}"/>
                </a:ext>
              </a:extLst>
            </p:cNvPr>
            <p:cNvGrpSpPr/>
            <p:nvPr/>
          </p:nvGrpSpPr>
          <p:grpSpPr>
            <a:xfrm>
              <a:off x="8163895" y="4069366"/>
              <a:ext cx="540816" cy="398786"/>
              <a:chOff x="928865" y="3580755"/>
              <a:chExt cx="870989" cy="583863"/>
            </a:xfrm>
          </p:grpSpPr>
          <p:sp>
            <p:nvSpPr>
              <p:cNvPr id="1135" name="Ellipse 29">
                <a:extLst>
                  <a:ext uri="{FF2B5EF4-FFF2-40B4-BE49-F238E27FC236}">
                    <a16:creationId xmlns:a16="http://schemas.microsoft.com/office/drawing/2014/main" id="{E0FE57E1-9C7C-88DB-4738-FB65539B1344}"/>
                  </a:ext>
                </a:extLst>
              </p:cNvPr>
              <p:cNvSpPr/>
              <p:nvPr/>
            </p:nvSpPr>
            <p:spPr>
              <a:xfrm>
                <a:off x="928865" y="3580755"/>
                <a:ext cx="870989" cy="583863"/>
              </a:xfrm>
              <a:custGeom>
                <a:avLst/>
                <a:gdLst>
                  <a:gd name="connsiteX0" fmla="*/ 0 w 515986"/>
                  <a:gd name="connsiteY0" fmla="*/ 257993 h 515986"/>
                  <a:gd name="connsiteX1" fmla="*/ 257993 w 515986"/>
                  <a:gd name="connsiteY1" fmla="*/ 0 h 515986"/>
                  <a:gd name="connsiteX2" fmla="*/ 515986 w 515986"/>
                  <a:gd name="connsiteY2" fmla="*/ 257993 h 515986"/>
                  <a:gd name="connsiteX3" fmla="*/ 257993 w 515986"/>
                  <a:gd name="connsiteY3" fmla="*/ 515986 h 515986"/>
                  <a:gd name="connsiteX4" fmla="*/ 0 w 515986"/>
                  <a:gd name="connsiteY4" fmla="*/ 257993 h 515986"/>
                  <a:gd name="connsiteX0" fmla="*/ 0 w 415974"/>
                  <a:gd name="connsiteY0" fmla="*/ 243746 h 516061"/>
                  <a:gd name="connsiteX1" fmla="*/ 157981 w 415974"/>
                  <a:gd name="connsiteY1" fmla="*/ 40 h 516061"/>
                  <a:gd name="connsiteX2" fmla="*/ 415974 w 415974"/>
                  <a:gd name="connsiteY2" fmla="*/ 258033 h 516061"/>
                  <a:gd name="connsiteX3" fmla="*/ 157981 w 415974"/>
                  <a:gd name="connsiteY3" fmla="*/ 516026 h 516061"/>
                  <a:gd name="connsiteX4" fmla="*/ 0 w 415974"/>
                  <a:gd name="connsiteY4" fmla="*/ 243746 h 516061"/>
                  <a:gd name="connsiteX0" fmla="*/ 0 w 294530"/>
                  <a:gd name="connsiteY0" fmla="*/ 243814 h 516198"/>
                  <a:gd name="connsiteX1" fmla="*/ 157981 w 294530"/>
                  <a:gd name="connsiteY1" fmla="*/ 108 h 516198"/>
                  <a:gd name="connsiteX2" fmla="*/ 294530 w 294530"/>
                  <a:gd name="connsiteY2" fmla="*/ 267626 h 516198"/>
                  <a:gd name="connsiteX3" fmla="*/ 157981 w 294530"/>
                  <a:gd name="connsiteY3" fmla="*/ 516094 h 516198"/>
                  <a:gd name="connsiteX4" fmla="*/ 0 w 294530"/>
                  <a:gd name="connsiteY4" fmla="*/ 243814 h 516198"/>
                  <a:gd name="connsiteX0" fmla="*/ 4302 w 298832"/>
                  <a:gd name="connsiteY0" fmla="*/ 243814 h 519915"/>
                  <a:gd name="connsiteX1" fmla="*/ 162283 w 298832"/>
                  <a:gd name="connsiteY1" fmla="*/ 108 h 519915"/>
                  <a:gd name="connsiteX2" fmla="*/ 298832 w 298832"/>
                  <a:gd name="connsiteY2" fmla="*/ 267626 h 519915"/>
                  <a:gd name="connsiteX3" fmla="*/ 162283 w 298832"/>
                  <a:gd name="connsiteY3" fmla="*/ 516094 h 519915"/>
                  <a:gd name="connsiteX4" fmla="*/ 54840 w 298832"/>
                  <a:gd name="connsiteY4" fmla="*/ 406351 h 519915"/>
                  <a:gd name="connsiteX5" fmla="*/ 4302 w 298832"/>
                  <a:gd name="connsiteY5" fmla="*/ 243814 h 519915"/>
                  <a:gd name="connsiteX0" fmla="*/ 16939 w 311469"/>
                  <a:gd name="connsiteY0" fmla="*/ 243772 h 520938"/>
                  <a:gd name="connsiteX1" fmla="*/ 174920 w 311469"/>
                  <a:gd name="connsiteY1" fmla="*/ 66 h 520938"/>
                  <a:gd name="connsiteX2" fmla="*/ 311469 w 311469"/>
                  <a:gd name="connsiteY2" fmla="*/ 267584 h 520938"/>
                  <a:gd name="connsiteX3" fmla="*/ 174920 w 311469"/>
                  <a:gd name="connsiteY3" fmla="*/ 516052 h 520938"/>
                  <a:gd name="connsiteX4" fmla="*/ 22233 w 311469"/>
                  <a:gd name="connsiteY4" fmla="*/ 418216 h 520938"/>
                  <a:gd name="connsiteX5" fmla="*/ 16939 w 311469"/>
                  <a:gd name="connsiteY5" fmla="*/ 243772 h 520938"/>
                  <a:gd name="connsiteX0" fmla="*/ 16939 w 317069"/>
                  <a:gd name="connsiteY0" fmla="*/ 243772 h 516071"/>
                  <a:gd name="connsiteX1" fmla="*/ 174920 w 317069"/>
                  <a:gd name="connsiteY1" fmla="*/ 66 h 516071"/>
                  <a:gd name="connsiteX2" fmla="*/ 311469 w 317069"/>
                  <a:gd name="connsiteY2" fmla="*/ 267584 h 516071"/>
                  <a:gd name="connsiteX3" fmla="*/ 279411 w 317069"/>
                  <a:gd name="connsiteY3" fmla="*/ 411070 h 516071"/>
                  <a:gd name="connsiteX4" fmla="*/ 174920 w 317069"/>
                  <a:gd name="connsiteY4" fmla="*/ 516052 h 516071"/>
                  <a:gd name="connsiteX5" fmla="*/ 22233 w 317069"/>
                  <a:gd name="connsiteY5" fmla="*/ 418216 h 516071"/>
                  <a:gd name="connsiteX6" fmla="*/ 16939 w 317069"/>
                  <a:gd name="connsiteY6" fmla="*/ 243772 h 516071"/>
                  <a:gd name="connsiteX0" fmla="*/ 16939 w 335221"/>
                  <a:gd name="connsiteY0" fmla="*/ 243772 h 516071"/>
                  <a:gd name="connsiteX1" fmla="*/ 174920 w 335221"/>
                  <a:gd name="connsiteY1" fmla="*/ 66 h 516071"/>
                  <a:gd name="connsiteX2" fmla="*/ 311469 w 335221"/>
                  <a:gd name="connsiteY2" fmla="*/ 267584 h 516071"/>
                  <a:gd name="connsiteX3" fmla="*/ 324655 w 335221"/>
                  <a:gd name="connsiteY3" fmla="*/ 411070 h 516071"/>
                  <a:gd name="connsiteX4" fmla="*/ 174920 w 335221"/>
                  <a:gd name="connsiteY4" fmla="*/ 516052 h 516071"/>
                  <a:gd name="connsiteX5" fmla="*/ 22233 w 335221"/>
                  <a:gd name="connsiteY5" fmla="*/ 418216 h 516071"/>
                  <a:gd name="connsiteX6" fmla="*/ 16939 w 335221"/>
                  <a:gd name="connsiteY6" fmla="*/ 243772 h 516071"/>
                  <a:gd name="connsiteX0" fmla="*/ 16939 w 341467"/>
                  <a:gd name="connsiteY0" fmla="*/ 243713 h 516012"/>
                  <a:gd name="connsiteX1" fmla="*/ 174920 w 341467"/>
                  <a:gd name="connsiteY1" fmla="*/ 7 h 516012"/>
                  <a:gd name="connsiteX2" fmla="*/ 328138 w 341467"/>
                  <a:gd name="connsiteY2" fmla="*/ 250857 h 516012"/>
                  <a:gd name="connsiteX3" fmla="*/ 324655 w 341467"/>
                  <a:gd name="connsiteY3" fmla="*/ 411011 h 516012"/>
                  <a:gd name="connsiteX4" fmla="*/ 174920 w 341467"/>
                  <a:gd name="connsiteY4" fmla="*/ 515993 h 516012"/>
                  <a:gd name="connsiteX5" fmla="*/ 22233 w 341467"/>
                  <a:gd name="connsiteY5" fmla="*/ 418157 h 516012"/>
                  <a:gd name="connsiteX6" fmla="*/ 16939 w 341467"/>
                  <a:gd name="connsiteY6" fmla="*/ 243713 h 516012"/>
                  <a:gd name="connsiteX0" fmla="*/ 16939 w 341467"/>
                  <a:gd name="connsiteY0" fmla="*/ 212758 h 485057"/>
                  <a:gd name="connsiteX1" fmla="*/ 174920 w 341467"/>
                  <a:gd name="connsiteY1" fmla="*/ 8 h 485057"/>
                  <a:gd name="connsiteX2" fmla="*/ 328138 w 341467"/>
                  <a:gd name="connsiteY2" fmla="*/ 219902 h 485057"/>
                  <a:gd name="connsiteX3" fmla="*/ 324655 w 341467"/>
                  <a:gd name="connsiteY3" fmla="*/ 380056 h 485057"/>
                  <a:gd name="connsiteX4" fmla="*/ 174920 w 341467"/>
                  <a:gd name="connsiteY4" fmla="*/ 485038 h 485057"/>
                  <a:gd name="connsiteX5" fmla="*/ 22233 w 341467"/>
                  <a:gd name="connsiteY5" fmla="*/ 387202 h 485057"/>
                  <a:gd name="connsiteX6" fmla="*/ 16939 w 341467"/>
                  <a:gd name="connsiteY6" fmla="*/ 212758 h 485057"/>
                  <a:gd name="connsiteX0" fmla="*/ 16939 w 341467"/>
                  <a:gd name="connsiteY0" fmla="*/ 219285 h 491584"/>
                  <a:gd name="connsiteX1" fmla="*/ 93673 w 341467"/>
                  <a:gd name="connsiteY1" fmla="*/ 72259 h 491584"/>
                  <a:gd name="connsiteX2" fmla="*/ 174920 w 341467"/>
                  <a:gd name="connsiteY2" fmla="*/ 6535 h 491584"/>
                  <a:gd name="connsiteX3" fmla="*/ 328138 w 341467"/>
                  <a:gd name="connsiteY3" fmla="*/ 226429 h 491584"/>
                  <a:gd name="connsiteX4" fmla="*/ 324655 w 341467"/>
                  <a:gd name="connsiteY4" fmla="*/ 386583 h 491584"/>
                  <a:gd name="connsiteX5" fmla="*/ 174920 w 341467"/>
                  <a:gd name="connsiteY5" fmla="*/ 491565 h 491584"/>
                  <a:gd name="connsiteX6" fmla="*/ 22233 w 341467"/>
                  <a:gd name="connsiteY6" fmla="*/ 393729 h 491584"/>
                  <a:gd name="connsiteX7" fmla="*/ 16939 w 341467"/>
                  <a:gd name="connsiteY7" fmla="*/ 219285 h 491584"/>
                  <a:gd name="connsiteX0" fmla="*/ 16939 w 339860"/>
                  <a:gd name="connsiteY0" fmla="*/ 212783 h 485082"/>
                  <a:gd name="connsiteX1" fmla="*/ 93673 w 339860"/>
                  <a:gd name="connsiteY1" fmla="*/ 65757 h 485082"/>
                  <a:gd name="connsiteX2" fmla="*/ 174920 w 339860"/>
                  <a:gd name="connsiteY2" fmla="*/ 33 h 485082"/>
                  <a:gd name="connsiteX3" fmla="*/ 246074 w 339860"/>
                  <a:gd name="connsiteY3" fmla="*/ 72902 h 485082"/>
                  <a:gd name="connsiteX4" fmla="*/ 328138 w 339860"/>
                  <a:gd name="connsiteY4" fmla="*/ 219927 h 485082"/>
                  <a:gd name="connsiteX5" fmla="*/ 324655 w 339860"/>
                  <a:gd name="connsiteY5" fmla="*/ 380081 h 485082"/>
                  <a:gd name="connsiteX6" fmla="*/ 174920 w 339860"/>
                  <a:gd name="connsiteY6" fmla="*/ 485063 h 485082"/>
                  <a:gd name="connsiteX7" fmla="*/ 22233 w 339860"/>
                  <a:gd name="connsiteY7" fmla="*/ 387227 h 485082"/>
                  <a:gd name="connsiteX8" fmla="*/ 16939 w 339860"/>
                  <a:gd name="connsiteY8" fmla="*/ 212783 h 485082"/>
                  <a:gd name="connsiteX0" fmla="*/ 16939 w 339860"/>
                  <a:gd name="connsiteY0" fmla="*/ 212806 h 485105"/>
                  <a:gd name="connsiteX1" fmla="*/ 93673 w 339860"/>
                  <a:gd name="connsiteY1" fmla="*/ 65780 h 485105"/>
                  <a:gd name="connsiteX2" fmla="*/ 174920 w 339860"/>
                  <a:gd name="connsiteY2" fmla="*/ 56 h 485105"/>
                  <a:gd name="connsiteX3" fmla="*/ 296080 w 339860"/>
                  <a:gd name="connsiteY3" fmla="*/ 75306 h 485105"/>
                  <a:gd name="connsiteX4" fmla="*/ 328138 w 339860"/>
                  <a:gd name="connsiteY4" fmla="*/ 219950 h 485105"/>
                  <a:gd name="connsiteX5" fmla="*/ 324655 w 339860"/>
                  <a:gd name="connsiteY5" fmla="*/ 380104 h 485105"/>
                  <a:gd name="connsiteX6" fmla="*/ 174920 w 339860"/>
                  <a:gd name="connsiteY6" fmla="*/ 485086 h 485105"/>
                  <a:gd name="connsiteX7" fmla="*/ 22233 w 339860"/>
                  <a:gd name="connsiteY7" fmla="*/ 387250 h 485105"/>
                  <a:gd name="connsiteX8" fmla="*/ 16939 w 339860"/>
                  <a:gd name="connsiteY8" fmla="*/ 212806 h 485105"/>
                  <a:gd name="connsiteX0" fmla="*/ 9719 w 332640"/>
                  <a:gd name="connsiteY0" fmla="*/ 212806 h 485105"/>
                  <a:gd name="connsiteX1" fmla="*/ 50734 w 332640"/>
                  <a:gd name="connsiteY1" fmla="*/ 65780 h 485105"/>
                  <a:gd name="connsiteX2" fmla="*/ 167700 w 332640"/>
                  <a:gd name="connsiteY2" fmla="*/ 56 h 485105"/>
                  <a:gd name="connsiteX3" fmla="*/ 288860 w 332640"/>
                  <a:gd name="connsiteY3" fmla="*/ 75306 h 485105"/>
                  <a:gd name="connsiteX4" fmla="*/ 320918 w 332640"/>
                  <a:gd name="connsiteY4" fmla="*/ 219950 h 485105"/>
                  <a:gd name="connsiteX5" fmla="*/ 317435 w 332640"/>
                  <a:gd name="connsiteY5" fmla="*/ 380104 h 485105"/>
                  <a:gd name="connsiteX6" fmla="*/ 167700 w 332640"/>
                  <a:gd name="connsiteY6" fmla="*/ 485086 h 485105"/>
                  <a:gd name="connsiteX7" fmla="*/ 15013 w 332640"/>
                  <a:gd name="connsiteY7" fmla="*/ 387250 h 485105"/>
                  <a:gd name="connsiteX8" fmla="*/ 9719 w 332640"/>
                  <a:gd name="connsiteY8" fmla="*/ 212806 h 485105"/>
                  <a:gd name="connsiteX0" fmla="*/ 9719 w 338088"/>
                  <a:gd name="connsiteY0" fmla="*/ 212806 h 485105"/>
                  <a:gd name="connsiteX1" fmla="*/ 50734 w 338088"/>
                  <a:gd name="connsiteY1" fmla="*/ 65780 h 485105"/>
                  <a:gd name="connsiteX2" fmla="*/ 167700 w 338088"/>
                  <a:gd name="connsiteY2" fmla="*/ 56 h 485105"/>
                  <a:gd name="connsiteX3" fmla="*/ 288860 w 338088"/>
                  <a:gd name="connsiteY3" fmla="*/ 75306 h 485105"/>
                  <a:gd name="connsiteX4" fmla="*/ 330443 w 338088"/>
                  <a:gd name="connsiteY4" fmla="*/ 217569 h 485105"/>
                  <a:gd name="connsiteX5" fmla="*/ 317435 w 338088"/>
                  <a:gd name="connsiteY5" fmla="*/ 380104 h 485105"/>
                  <a:gd name="connsiteX6" fmla="*/ 167700 w 338088"/>
                  <a:gd name="connsiteY6" fmla="*/ 485086 h 485105"/>
                  <a:gd name="connsiteX7" fmla="*/ 15013 w 338088"/>
                  <a:gd name="connsiteY7" fmla="*/ 387250 h 485105"/>
                  <a:gd name="connsiteX8" fmla="*/ 9719 w 338088"/>
                  <a:gd name="connsiteY8" fmla="*/ 212806 h 485105"/>
                  <a:gd name="connsiteX0" fmla="*/ 2858 w 347895"/>
                  <a:gd name="connsiteY0" fmla="*/ 210425 h 485105"/>
                  <a:gd name="connsiteX1" fmla="*/ 60541 w 347895"/>
                  <a:gd name="connsiteY1" fmla="*/ 65780 h 485105"/>
                  <a:gd name="connsiteX2" fmla="*/ 177507 w 347895"/>
                  <a:gd name="connsiteY2" fmla="*/ 56 h 485105"/>
                  <a:gd name="connsiteX3" fmla="*/ 298667 w 347895"/>
                  <a:gd name="connsiteY3" fmla="*/ 75306 h 485105"/>
                  <a:gd name="connsiteX4" fmla="*/ 340250 w 347895"/>
                  <a:gd name="connsiteY4" fmla="*/ 217569 h 485105"/>
                  <a:gd name="connsiteX5" fmla="*/ 327242 w 347895"/>
                  <a:gd name="connsiteY5" fmla="*/ 380104 h 485105"/>
                  <a:gd name="connsiteX6" fmla="*/ 177507 w 347895"/>
                  <a:gd name="connsiteY6" fmla="*/ 485086 h 485105"/>
                  <a:gd name="connsiteX7" fmla="*/ 24820 w 347895"/>
                  <a:gd name="connsiteY7" fmla="*/ 387250 h 485105"/>
                  <a:gd name="connsiteX8" fmla="*/ 2858 w 347895"/>
                  <a:gd name="connsiteY8" fmla="*/ 210425 h 485105"/>
                  <a:gd name="connsiteX0" fmla="*/ 2858 w 353117"/>
                  <a:gd name="connsiteY0" fmla="*/ 210425 h 485105"/>
                  <a:gd name="connsiteX1" fmla="*/ 60541 w 353117"/>
                  <a:gd name="connsiteY1" fmla="*/ 65780 h 485105"/>
                  <a:gd name="connsiteX2" fmla="*/ 177507 w 353117"/>
                  <a:gd name="connsiteY2" fmla="*/ 56 h 485105"/>
                  <a:gd name="connsiteX3" fmla="*/ 298667 w 353117"/>
                  <a:gd name="connsiteY3" fmla="*/ 75306 h 485105"/>
                  <a:gd name="connsiteX4" fmla="*/ 347393 w 353117"/>
                  <a:gd name="connsiteY4" fmla="*/ 217569 h 485105"/>
                  <a:gd name="connsiteX5" fmla="*/ 327242 w 353117"/>
                  <a:gd name="connsiteY5" fmla="*/ 380104 h 485105"/>
                  <a:gd name="connsiteX6" fmla="*/ 177507 w 353117"/>
                  <a:gd name="connsiteY6" fmla="*/ 485086 h 485105"/>
                  <a:gd name="connsiteX7" fmla="*/ 24820 w 353117"/>
                  <a:gd name="connsiteY7" fmla="*/ 387250 h 485105"/>
                  <a:gd name="connsiteX8" fmla="*/ 2858 w 353117"/>
                  <a:gd name="connsiteY8" fmla="*/ 210425 h 485105"/>
                  <a:gd name="connsiteX0" fmla="*/ 2858 w 353117"/>
                  <a:gd name="connsiteY0" fmla="*/ 210425 h 444677"/>
                  <a:gd name="connsiteX1" fmla="*/ 60541 w 353117"/>
                  <a:gd name="connsiteY1" fmla="*/ 65780 h 444677"/>
                  <a:gd name="connsiteX2" fmla="*/ 177507 w 353117"/>
                  <a:gd name="connsiteY2" fmla="*/ 56 h 444677"/>
                  <a:gd name="connsiteX3" fmla="*/ 298667 w 353117"/>
                  <a:gd name="connsiteY3" fmla="*/ 75306 h 444677"/>
                  <a:gd name="connsiteX4" fmla="*/ 347393 w 353117"/>
                  <a:gd name="connsiteY4" fmla="*/ 217569 h 444677"/>
                  <a:gd name="connsiteX5" fmla="*/ 327242 w 353117"/>
                  <a:gd name="connsiteY5" fmla="*/ 380104 h 444677"/>
                  <a:gd name="connsiteX6" fmla="*/ 179889 w 353117"/>
                  <a:gd name="connsiteY6" fmla="*/ 444605 h 444677"/>
                  <a:gd name="connsiteX7" fmla="*/ 24820 w 353117"/>
                  <a:gd name="connsiteY7" fmla="*/ 387250 h 444677"/>
                  <a:gd name="connsiteX8" fmla="*/ 2858 w 353117"/>
                  <a:gd name="connsiteY8" fmla="*/ 210425 h 444677"/>
                  <a:gd name="connsiteX0" fmla="*/ 2858 w 353117"/>
                  <a:gd name="connsiteY0" fmla="*/ 189092 h 423344"/>
                  <a:gd name="connsiteX1" fmla="*/ 60541 w 353117"/>
                  <a:gd name="connsiteY1" fmla="*/ 44447 h 423344"/>
                  <a:gd name="connsiteX2" fmla="*/ 175125 w 353117"/>
                  <a:gd name="connsiteY2" fmla="*/ 154 h 423344"/>
                  <a:gd name="connsiteX3" fmla="*/ 298667 w 353117"/>
                  <a:gd name="connsiteY3" fmla="*/ 53973 h 423344"/>
                  <a:gd name="connsiteX4" fmla="*/ 347393 w 353117"/>
                  <a:gd name="connsiteY4" fmla="*/ 196236 h 423344"/>
                  <a:gd name="connsiteX5" fmla="*/ 327242 w 353117"/>
                  <a:gd name="connsiteY5" fmla="*/ 358771 h 423344"/>
                  <a:gd name="connsiteX6" fmla="*/ 179889 w 353117"/>
                  <a:gd name="connsiteY6" fmla="*/ 423272 h 423344"/>
                  <a:gd name="connsiteX7" fmla="*/ 24820 w 353117"/>
                  <a:gd name="connsiteY7" fmla="*/ 365917 h 423344"/>
                  <a:gd name="connsiteX8" fmla="*/ 2858 w 353117"/>
                  <a:gd name="connsiteY8" fmla="*/ 189092 h 423344"/>
                  <a:gd name="connsiteX0" fmla="*/ 2858 w 353117"/>
                  <a:gd name="connsiteY0" fmla="*/ 189060 h 423312"/>
                  <a:gd name="connsiteX1" fmla="*/ 8153 w 353117"/>
                  <a:gd name="connsiteY1" fmla="*/ 192055 h 423312"/>
                  <a:gd name="connsiteX2" fmla="*/ 60541 w 353117"/>
                  <a:gd name="connsiteY2" fmla="*/ 44415 h 423312"/>
                  <a:gd name="connsiteX3" fmla="*/ 175125 w 353117"/>
                  <a:gd name="connsiteY3" fmla="*/ 122 h 423312"/>
                  <a:gd name="connsiteX4" fmla="*/ 298667 w 353117"/>
                  <a:gd name="connsiteY4" fmla="*/ 53941 h 423312"/>
                  <a:gd name="connsiteX5" fmla="*/ 347393 w 353117"/>
                  <a:gd name="connsiteY5" fmla="*/ 196204 h 423312"/>
                  <a:gd name="connsiteX6" fmla="*/ 327242 w 353117"/>
                  <a:gd name="connsiteY6" fmla="*/ 358739 h 423312"/>
                  <a:gd name="connsiteX7" fmla="*/ 179889 w 353117"/>
                  <a:gd name="connsiteY7" fmla="*/ 423240 h 423312"/>
                  <a:gd name="connsiteX8" fmla="*/ 24820 w 353117"/>
                  <a:gd name="connsiteY8" fmla="*/ 365885 h 423312"/>
                  <a:gd name="connsiteX9" fmla="*/ 2858 w 353117"/>
                  <a:gd name="connsiteY9" fmla="*/ 189060 h 423312"/>
                  <a:gd name="connsiteX0" fmla="*/ 2858 w 334713"/>
                  <a:gd name="connsiteY0" fmla="*/ 189060 h 423312"/>
                  <a:gd name="connsiteX1" fmla="*/ 8153 w 334713"/>
                  <a:gd name="connsiteY1" fmla="*/ 192055 h 423312"/>
                  <a:gd name="connsiteX2" fmla="*/ 60541 w 334713"/>
                  <a:gd name="connsiteY2" fmla="*/ 44415 h 423312"/>
                  <a:gd name="connsiteX3" fmla="*/ 175125 w 334713"/>
                  <a:gd name="connsiteY3" fmla="*/ 122 h 423312"/>
                  <a:gd name="connsiteX4" fmla="*/ 298667 w 334713"/>
                  <a:gd name="connsiteY4" fmla="*/ 53941 h 423312"/>
                  <a:gd name="connsiteX5" fmla="*/ 327242 w 334713"/>
                  <a:gd name="connsiteY5" fmla="*/ 358739 h 423312"/>
                  <a:gd name="connsiteX6" fmla="*/ 179889 w 334713"/>
                  <a:gd name="connsiteY6" fmla="*/ 423240 h 423312"/>
                  <a:gd name="connsiteX7" fmla="*/ 24820 w 334713"/>
                  <a:gd name="connsiteY7" fmla="*/ 365885 h 423312"/>
                  <a:gd name="connsiteX8" fmla="*/ 2858 w 334713"/>
                  <a:gd name="connsiteY8" fmla="*/ 189060 h 423312"/>
                  <a:gd name="connsiteX0" fmla="*/ 21626 w 331519"/>
                  <a:gd name="connsiteY0" fmla="*/ 365885 h 423290"/>
                  <a:gd name="connsiteX1" fmla="*/ 4959 w 331519"/>
                  <a:gd name="connsiteY1" fmla="*/ 192055 h 423290"/>
                  <a:gd name="connsiteX2" fmla="*/ 57347 w 331519"/>
                  <a:gd name="connsiteY2" fmla="*/ 44415 h 423290"/>
                  <a:gd name="connsiteX3" fmla="*/ 171931 w 331519"/>
                  <a:gd name="connsiteY3" fmla="*/ 122 h 423290"/>
                  <a:gd name="connsiteX4" fmla="*/ 295473 w 331519"/>
                  <a:gd name="connsiteY4" fmla="*/ 53941 h 423290"/>
                  <a:gd name="connsiteX5" fmla="*/ 324048 w 331519"/>
                  <a:gd name="connsiteY5" fmla="*/ 358739 h 423290"/>
                  <a:gd name="connsiteX6" fmla="*/ 176695 w 331519"/>
                  <a:gd name="connsiteY6" fmla="*/ 423240 h 423290"/>
                  <a:gd name="connsiteX7" fmla="*/ 21626 w 331519"/>
                  <a:gd name="connsiteY7" fmla="*/ 365885 h 423290"/>
                  <a:gd name="connsiteX0" fmla="*/ 6402 w 316295"/>
                  <a:gd name="connsiteY0" fmla="*/ 368549 h 425954"/>
                  <a:gd name="connsiteX1" fmla="*/ 42123 w 316295"/>
                  <a:gd name="connsiteY1" fmla="*/ 47079 h 425954"/>
                  <a:gd name="connsiteX2" fmla="*/ 156707 w 316295"/>
                  <a:gd name="connsiteY2" fmla="*/ 2786 h 425954"/>
                  <a:gd name="connsiteX3" fmla="*/ 280249 w 316295"/>
                  <a:gd name="connsiteY3" fmla="*/ 56605 h 425954"/>
                  <a:gd name="connsiteX4" fmla="*/ 308824 w 316295"/>
                  <a:gd name="connsiteY4" fmla="*/ 361403 h 425954"/>
                  <a:gd name="connsiteX5" fmla="*/ 161471 w 316295"/>
                  <a:gd name="connsiteY5" fmla="*/ 425904 h 425954"/>
                  <a:gd name="connsiteX6" fmla="*/ 6402 w 316295"/>
                  <a:gd name="connsiteY6" fmla="*/ 368549 h 425954"/>
                  <a:gd name="connsiteX0" fmla="*/ 6402 w 316295"/>
                  <a:gd name="connsiteY0" fmla="*/ 372158 h 429563"/>
                  <a:gd name="connsiteX1" fmla="*/ 42123 w 316295"/>
                  <a:gd name="connsiteY1" fmla="*/ 50688 h 429563"/>
                  <a:gd name="connsiteX2" fmla="*/ 170994 w 316295"/>
                  <a:gd name="connsiteY2" fmla="*/ 1632 h 429563"/>
                  <a:gd name="connsiteX3" fmla="*/ 280249 w 316295"/>
                  <a:gd name="connsiteY3" fmla="*/ 60214 h 429563"/>
                  <a:gd name="connsiteX4" fmla="*/ 308824 w 316295"/>
                  <a:gd name="connsiteY4" fmla="*/ 365012 h 429563"/>
                  <a:gd name="connsiteX5" fmla="*/ 161471 w 316295"/>
                  <a:gd name="connsiteY5" fmla="*/ 429513 h 429563"/>
                  <a:gd name="connsiteX6" fmla="*/ 6402 w 316295"/>
                  <a:gd name="connsiteY6" fmla="*/ 372158 h 429563"/>
                  <a:gd name="connsiteX0" fmla="*/ 6402 w 371391"/>
                  <a:gd name="connsiteY0" fmla="*/ 372158 h 429563"/>
                  <a:gd name="connsiteX1" fmla="*/ 42123 w 371391"/>
                  <a:gd name="connsiteY1" fmla="*/ 50688 h 429563"/>
                  <a:gd name="connsiteX2" fmla="*/ 170994 w 371391"/>
                  <a:gd name="connsiteY2" fmla="*/ 1632 h 429563"/>
                  <a:gd name="connsiteX3" fmla="*/ 280249 w 371391"/>
                  <a:gd name="connsiteY3" fmla="*/ 60214 h 429563"/>
                  <a:gd name="connsiteX4" fmla="*/ 368356 w 371391"/>
                  <a:gd name="connsiteY4" fmla="*/ 365012 h 429563"/>
                  <a:gd name="connsiteX5" fmla="*/ 161471 w 371391"/>
                  <a:gd name="connsiteY5" fmla="*/ 429513 h 429563"/>
                  <a:gd name="connsiteX6" fmla="*/ 6402 w 371391"/>
                  <a:gd name="connsiteY6" fmla="*/ 372158 h 429563"/>
                  <a:gd name="connsiteX0" fmla="*/ 3669 w 404377"/>
                  <a:gd name="connsiteY0" fmla="*/ 381683 h 429893"/>
                  <a:gd name="connsiteX1" fmla="*/ 75109 w 404377"/>
                  <a:gd name="connsiteY1" fmla="*/ 50688 h 429893"/>
                  <a:gd name="connsiteX2" fmla="*/ 203980 w 404377"/>
                  <a:gd name="connsiteY2" fmla="*/ 1632 h 429893"/>
                  <a:gd name="connsiteX3" fmla="*/ 313235 w 404377"/>
                  <a:gd name="connsiteY3" fmla="*/ 60214 h 429893"/>
                  <a:gd name="connsiteX4" fmla="*/ 401342 w 404377"/>
                  <a:gd name="connsiteY4" fmla="*/ 365012 h 429893"/>
                  <a:gd name="connsiteX5" fmla="*/ 194457 w 404377"/>
                  <a:gd name="connsiteY5" fmla="*/ 429513 h 429893"/>
                  <a:gd name="connsiteX6" fmla="*/ 3669 w 404377"/>
                  <a:gd name="connsiteY6" fmla="*/ 381683 h 429893"/>
                  <a:gd name="connsiteX0" fmla="*/ 3669 w 404377"/>
                  <a:gd name="connsiteY0" fmla="*/ 381683 h 451105"/>
                  <a:gd name="connsiteX1" fmla="*/ 75109 w 404377"/>
                  <a:gd name="connsiteY1" fmla="*/ 50688 h 451105"/>
                  <a:gd name="connsiteX2" fmla="*/ 203980 w 404377"/>
                  <a:gd name="connsiteY2" fmla="*/ 1632 h 451105"/>
                  <a:gd name="connsiteX3" fmla="*/ 313235 w 404377"/>
                  <a:gd name="connsiteY3" fmla="*/ 60214 h 451105"/>
                  <a:gd name="connsiteX4" fmla="*/ 401342 w 404377"/>
                  <a:gd name="connsiteY4" fmla="*/ 365012 h 451105"/>
                  <a:gd name="connsiteX5" fmla="*/ 192075 w 404377"/>
                  <a:gd name="connsiteY5" fmla="*/ 450944 h 451105"/>
                  <a:gd name="connsiteX6" fmla="*/ 3669 w 404377"/>
                  <a:gd name="connsiteY6" fmla="*/ 381683 h 451105"/>
                  <a:gd name="connsiteX0" fmla="*/ 3669 w 404377"/>
                  <a:gd name="connsiteY0" fmla="*/ 381442 h 450864"/>
                  <a:gd name="connsiteX1" fmla="*/ 75109 w 404377"/>
                  <a:gd name="connsiteY1" fmla="*/ 50447 h 450864"/>
                  <a:gd name="connsiteX2" fmla="*/ 203980 w 404377"/>
                  <a:gd name="connsiteY2" fmla="*/ 1391 h 450864"/>
                  <a:gd name="connsiteX3" fmla="*/ 313235 w 404377"/>
                  <a:gd name="connsiteY3" fmla="*/ 48067 h 450864"/>
                  <a:gd name="connsiteX4" fmla="*/ 401342 w 404377"/>
                  <a:gd name="connsiteY4" fmla="*/ 364771 h 450864"/>
                  <a:gd name="connsiteX5" fmla="*/ 192075 w 404377"/>
                  <a:gd name="connsiteY5" fmla="*/ 450703 h 450864"/>
                  <a:gd name="connsiteX6" fmla="*/ 3669 w 404377"/>
                  <a:gd name="connsiteY6" fmla="*/ 381442 h 450864"/>
                  <a:gd name="connsiteX0" fmla="*/ 3669 w 404377"/>
                  <a:gd name="connsiteY0" fmla="*/ 406253 h 475675"/>
                  <a:gd name="connsiteX1" fmla="*/ 75109 w 404377"/>
                  <a:gd name="connsiteY1" fmla="*/ 75258 h 475675"/>
                  <a:gd name="connsiteX2" fmla="*/ 203980 w 404377"/>
                  <a:gd name="connsiteY2" fmla="*/ 8 h 475675"/>
                  <a:gd name="connsiteX3" fmla="*/ 313235 w 404377"/>
                  <a:gd name="connsiteY3" fmla="*/ 72878 h 475675"/>
                  <a:gd name="connsiteX4" fmla="*/ 401342 w 404377"/>
                  <a:gd name="connsiteY4" fmla="*/ 389582 h 475675"/>
                  <a:gd name="connsiteX5" fmla="*/ 192075 w 404377"/>
                  <a:gd name="connsiteY5" fmla="*/ 475514 h 475675"/>
                  <a:gd name="connsiteX6" fmla="*/ 3669 w 404377"/>
                  <a:gd name="connsiteY6" fmla="*/ 406253 h 475675"/>
                  <a:gd name="connsiteX0" fmla="*/ 3669 w 388328"/>
                  <a:gd name="connsiteY0" fmla="*/ 406253 h 475599"/>
                  <a:gd name="connsiteX1" fmla="*/ 75109 w 388328"/>
                  <a:gd name="connsiteY1" fmla="*/ 75258 h 475599"/>
                  <a:gd name="connsiteX2" fmla="*/ 203980 w 388328"/>
                  <a:gd name="connsiteY2" fmla="*/ 8 h 475599"/>
                  <a:gd name="connsiteX3" fmla="*/ 313235 w 388328"/>
                  <a:gd name="connsiteY3" fmla="*/ 72878 h 475599"/>
                  <a:gd name="connsiteX4" fmla="*/ 384673 w 388328"/>
                  <a:gd name="connsiteY4" fmla="*/ 394345 h 475599"/>
                  <a:gd name="connsiteX5" fmla="*/ 192075 w 388328"/>
                  <a:gd name="connsiteY5" fmla="*/ 475514 h 475599"/>
                  <a:gd name="connsiteX6" fmla="*/ 3669 w 388328"/>
                  <a:gd name="connsiteY6" fmla="*/ 406253 h 475599"/>
                  <a:gd name="connsiteX0" fmla="*/ 3780 w 386058"/>
                  <a:gd name="connsiteY0" fmla="*/ 399109 h 475526"/>
                  <a:gd name="connsiteX1" fmla="*/ 72839 w 386058"/>
                  <a:gd name="connsiteY1" fmla="*/ 75258 h 475526"/>
                  <a:gd name="connsiteX2" fmla="*/ 201710 w 386058"/>
                  <a:gd name="connsiteY2" fmla="*/ 8 h 475526"/>
                  <a:gd name="connsiteX3" fmla="*/ 310965 w 386058"/>
                  <a:gd name="connsiteY3" fmla="*/ 72878 h 475526"/>
                  <a:gd name="connsiteX4" fmla="*/ 382403 w 386058"/>
                  <a:gd name="connsiteY4" fmla="*/ 394345 h 475526"/>
                  <a:gd name="connsiteX5" fmla="*/ 189805 w 386058"/>
                  <a:gd name="connsiteY5" fmla="*/ 475514 h 475526"/>
                  <a:gd name="connsiteX6" fmla="*/ 3780 w 386058"/>
                  <a:gd name="connsiteY6" fmla="*/ 399109 h 475526"/>
                  <a:gd name="connsiteX0" fmla="*/ 3503 w 392066"/>
                  <a:gd name="connsiteY0" fmla="*/ 344119 h 476471"/>
                  <a:gd name="connsiteX1" fmla="*/ 78847 w 392066"/>
                  <a:gd name="connsiteY1" fmla="*/ 75258 h 476471"/>
                  <a:gd name="connsiteX2" fmla="*/ 207718 w 392066"/>
                  <a:gd name="connsiteY2" fmla="*/ 8 h 476471"/>
                  <a:gd name="connsiteX3" fmla="*/ 316973 w 392066"/>
                  <a:gd name="connsiteY3" fmla="*/ 72878 h 476471"/>
                  <a:gd name="connsiteX4" fmla="*/ 388411 w 392066"/>
                  <a:gd name="connsiteY4" fmla="*/ 394345 h 476471"/>
                  <a:gd name="connsiteX5" fmla="*/ 195813 w 392066"/>
                  <a:gd name="connsiteY5" fmla="*/ 475514 h 476471"/>
                  <a:gd name="connsiteX6" fmla="*/ 3503 w 392066"/>
                  <a:gd name="connsiteY6" fmla="*/ 344119 h 476471"/>
                  <a:gd name="connsiteX0" fmla="*/ 3503 w 392066"/>
                  <a:gd name="connsiteY0" fmla="*/ 344119 h 444740"/>
                  <a:gd name="connsiteX1" fmla="*/ 78847 w 392066"/>
                  <a:gd name="connsiteY1" fmla="*/ 75258 h 444740"/>
                  <a:gd name="connsiteX2" fmla="*/ 207718 w 392066"/>
                  <a:gd name="connsiteY2" fmla="*/ 8 h 444740"/>
                  <a:gd name="connsiteX3" fmla="*/ 316973 w 392066"/>
                  <a:gd name="connsiteY3" fmla="*/ 72878 h 444740"/>
                  <a:gd name="connsiteX4" fmla="*/ 388411 w 392066"/>
                  <a:gd name="connsiteY4" fmla="*/ 394345 h 444740"/>
                  <a:gd name="connsiteX5" fmla="*/ 195813 w 392066"/>
                  <a:gd name="connsiteY5" fmla="*/ 442520 h 444740"/>
                  <a:gd name="connsiteX6" fmla="*/ 3503 w 392066"/>
                  <a:gd name="connsiteY6" fmla="*/ 344119 h 444740"/>
                  <a:gd name="connsiteX0" fmla="*/ 3503 w 395074"/>
                  <a:gd name="connsiteY0" fmla="*/ 344119 h 442535"/>
                  <a:gd name="connsiteX1" fmla="*/ 78847 w 395074"/>
                  <a:gd name="connsiteY1" fmla="*/ 75258 h 442535"/>
                  <a:gd name="connsiteX2" fmla="*/ 207718 w 395074"/>
                  <a:gd name="connsiteY2" fmla="*/ 8 h 442535"/>
                  <a:gd name="connsiteX3" fmla="*/ 316973 w 395074"/>
                  <a:gd name="connsiteY3" fmla="*/ 72878 h 442535"/>
                  <a:gd name="connsiteX4" fmla="*/ 391554 w 395074"/>
                  <a:gd name="connsiteY4" fmla="*/ 350352 h 442535"/>
                  <a:gd name="connsiteX5" fmla="*/ 195813 w 395074"/>
                  <a:gd name="connsiteY5" fmla="*/ 442520 h 442535"/>
                  <a:gd name="connsiteX6" fmla="*/ 3503 w 395074"/>
                  <a:gd name="connsiteY6" fmla="*/ 344119 h 442535"/>
                  <a:gd name="connsiteX0" fmla="*/ 3503 w 395074"/>
                  <a:gd name="connsiteY0" fmla="*/ 317729 h 416145"/>
                  <a:gd name="connsiteX1" fmla="*/ 78847 w 395074"/>
                  <a:gd name="connsiteY1" fmla="*/ 48868 h 416145"/>
                  <a:gd name="connsiteX2" fmla="*/ 206147 w 395074"/>
                  <a:gd name="connsiteY2" fmla="*/ 1899 h 416145"/>
                  <a:gd name="connsiteX3" fmla="*/ 316973 w 395074"/>
                  <a:gd name="connsiteY3" fmla="*/ 46488 h 416145"/>
                  <a:gd name="connsiteX4" fmla="*/ 391554 w 395074"/>
                  <a:gd name="connsiteY4" fmla="*/ 323962 h 416145"/>
                  <a:gd name="connsiteX5" fmla="*/ 195813 w 395074"/>
                  <a:gd name="connsiteY5" fmla="*/ 416130 h 416145"/>
                  <a:gd name="connsiteX6" fmla="*/ 3503 w 395074"/>
                  <a:gd name="connsiteY6" fmla="*/ 317729 h 416145"/>
                  <a:gd name="connsiteX0" fmla="*/ 3503 w 395595"/>
                  <a:gd name="connsiteY0" fmla="*/ 317967 h 416383"/>
                  <a:gd name="connsiteX1" fmla="*/ 78847 w 395595"/>
                  <a:gd name="connsiteY1" fmla="*/ 49106 h 416383"/>
                  <a:gd name="connsiteX2" fmla="*/ 206147 w 395595"/>
                  <a:gd name="connsiteY2" fmla="*/ 2137 h 416383"/>
                  <a:gd name="connsiteX3" fmla="*/ 327971 w 395595"/>
                  <a:gd name="connsiteY3" fmla="*/ 59295 h 416383"/>
                  <a:gd name="connsiteX4" fmla="*/ 391554 w 395595"/>
                  <a:gd name="connsiteY4" fmla="*/ 324200 h 416383"/>
                  <a:gd name="connsiteX5" fmla="*/ 195813 w 395595"/>
                  <a:gd name="connsiteY5" fmla="*/ 416368 h 416383"/>
                  <a:gd name="connsiteX6" fmla="*/ 3503 w 395595"/>
                  <a:gd name="connsiteY6" fmla="*/ 317967 h 416383"/>
                  <a:gd name="connsiteX0" fmla="*/ 3503 w 395595"/>
                  <a:gd name="connsiteY0" fmla="*/ 324488 h 422904"/>
                  <a:gd name="connsiteX1" fmla="*/ 78847 w 395595"/>
                  <a:gd name="connsiteY1" fmla="*/ 55627 h 422904"/>
                  <a:gd name="connsiteX2" fmla="*/ 206147 w 395595"/>
                  <a:gd name="connsiteY2" fmla="*/ 802 h 422904"/>
                  <a:gd name="connsiteX3" fmla="*/ 327971 w 395595"/>
                  <a:gd name="connsiteY3" fmla="*/ 65816 h 422904"/>
                  <a:gd name="connsiteX4" fmla="*/ 391554 w 395595"/>
                  <a:gd name="connsiteY4" fmla="*/ 330721 h 422904"/>
                  <a:gd name="connsiteX5" fmla="*/ 195813 w 395595"/>
                  <a:gd name="connsiteY5" fmla="*/ 422889 h 422904"/>
                  <a:gd name="connsiteX6" fmla="*/ 3503 w 395595"/>
                  <a:gd name="connsiteY6" fmla="*/ 324488 h 422904"/>
                  <a:gd name="connsiteX0" fmla="*/ 3503 w 395595"/>
                  <a:gd name="connsiteY0" fmla="*/ 324488 h 394641"/>
                  <a:gd name="connsiteX1" fmla="*/ 78847 w 395595"/>
                  <a:gd name="connsiteY1" fmla="*/ 55627 h 394641"/>
                  <a:gd name="connsiteX2" fmla="*/ 206147 w 395595"/>
                  <a:gd name="connsiteY2" fmla="*/ 802 h 394641"/>
                  <a:gd name="connsiteX3" fmla="*/ 327971 w 395595"/>
                  <a:gd name="connsiteY3" fmla="*/ 65816 h 394641"/>
                  <a:gd name="connsiteX4" fmla="*/ 391554 w 395595"/>
                  <a:gd name="connsiteY4" fmla="*/ 330721 h 394641"/>
                  <a:gd name="connsiteX5" fmla="*/ 195813 w 395595"/>
                  <a:gd name="connsiteY5" fmla="*/ 394608 h 394641"/>
                  <a:gd name="connsiteX6" fmla="*/ 3503 w 395595"/>
                  <a:gd name="connsiteY6" fmla="*/ 324488 h 394641"/>
                  <a:gd name="connsiteX0" fmla="*/ 3503 w 476720"/>
                  <a:gd name="connsiteY0" fmla="*/ 324488 h 394641"/>
                  <a:gd name="connsiteX1" fmla="*/ 78847 w 476720"/>
                  <a:gd name="connsiteY1" fmla="*/ 55627 h 394641"/>
                  <a:gd name="connsiteX2" fmla="*/ 206147 w 476720"/>
                  <a:gd name="connsiteY2" fmla="*/ 802 h 394641"/>
                  <a:gd name="connsiteX3" fmla="*/ 327971 w 476720"/>
                  <a:gd name="connsiteY3" fmla="*/ 65816 h 394641"/>
                  <a:gd name="connsiteX4" fmla="*/ 474826 w 476720"/>
                  <a:gd name="connsiteY4" fmla="*/ 330721 h 394641"/>
                  <a:gd name="connsiteX5" fmla="*/ 195813 w 476720"/>
                  <a:gd name="connsiteY5" fmla="*/ 394608 h 394641"/>
                  <a:gd name="connsiteX6" fmla="*/ 3503 w 476720"/>
                  <a:gd name="connsiteY6" fmla="*/ 324488 h 394641"/>
                  <a:gd name="connsiteX0" fmla="*/ 1807 w 555154"/>
                  <a:gd name="connsiteY0" fmla="*/ 319774 h 394703"/>
                  <a:gd name="connsiteX1" fmla="*/ 157281 w 555154"/>
                  <a:gd name="connsiteY1" fmla="*/ 55627 h 394703"/>
                  <a:gd name="connsiteX2" fmla="*/ 284581 w 555154"/>
                  <a:gd name="connsiteY2" fmla="*/ 802 h 394703"/>
                  <a:gd name="connsiteX3" fmla="*/ 406405 w 555154"/>
                  <a:gd name="connsiteY3" fmla="*/ 65816 h 394703"/>
                  <a:gd name="connsiteX4" fmla="*/ 553260 w 555154"/>
                  <a:gd name="connsiteY4" fmla="*/ 330721 h 394703"/>
                  <a:gd name="connsiteX5" fmla="*/ 274247 w 555154"/>
                  <a:gd name="connsiteY5" fmla="*/ 394608 h 394703"/>
                  <a:gd name="connsiteX6" fmla="*/ 1807 w 555154"/>
                  <a:gd name="connsiteY6" fmla="*/ 319774 h 394703"/>
                  <a:gd name="connsiteX0" fmla="*/ 7086 w 560433"/>
                  <a:gd name="connsiteY0" fmla="*/ 319044 h 393973"/>
                  <a:gd name="connsiteX1" fmla="*/ 86840 w 560433"/>
                  <a:gd name="connsiteY1" fmla="*/ 166239 h 393973"/>
                  <a:gd name="connsiteX2" fmla="*/ 162560 w 560433"/>
                  <a:gd name="connsiteY2" fmla="*/ 54897 h 393973"/>
                  <a:gd name="connsiteX3" fmla="*/ 289860 w 560433"/>
                  <a:gd name="connsiteY3" fmla="*/ 72 h 393973"/>
                  <a:gd name="connsiteX4" fmla="*/ 411684 w 560433"/>
                  <a:gd name="connsiteY4" fmla="*/ 65086 h 393973"/>
                  <a:gd name="connsiteX5" fmla="*/ 558539 w 560433"/>
                  <a:gd name="connsiteY5" fmla="*/ 329991 h 393973"/>
                  <a:gd name="connsiteX6" fmla="*/ 279526 w 560433"/>
                  <a:gd name="connsiteY6" fmla="*/ 393878 h 393973"/>
                  <a:gd name="connsiteX7" fmla="*/ 7086 w 560433"/>
                  <a:gd name="connsiteY7" fmla="*/ 319044 h 393973"/>
                  <a:gd name="connsiteX0" fmla="*/ 8115 w 561462"/>
                  <a:gd name="connsiteY0" fmla="*/ 319044 h 393973"/>
                  <a:gd name="connsiteX1" fmla="*/ 73729 w 561462"/>
                  <a:gd name="connsiteY1" fmla="*/ 152099 h 393973"/>
                  <a:gd name="connsiteX2" fmla="*/ 163589 w 561462"/>
                  <a:gd name="connsiteY2" fmla="*/ 54897 h 393973"/>
                  <a:gd name="connsiteX3" fmla="*/ 290889 w 561462"/>
                  <a:gd name="connsiteY3" fmla="*/ 72 h 393973"/>
                  <a:gd name="connsiteX4" fmla="*/ 412713 w 561462"/>
                  <a:gd name="connsiteY4" fmla="*/ 65086 h 393973"/>
                  <a:gd name="connsiteX5" fmla="*/ 559568 w 561462"/>
                  <a:gd name="connsiteY5" fmla="*/ 329991 h 393973"/>
                  <a:gd name="connsiteX6" fmla="*/ 280555 w 561462"/>
                  <a:gd name="connsiteY6" fmla="*/ 393878 h 393973"/>
                  <a:gd name="connsiteX7" fmla="*/ 8115 w 561462"/>
                  <a:gd name="connsiteY7" fmla="*/ 319044 h 393973"/>
                  <a:gd name="connsiteX0" fmla="*/ 8115 w 564240"/>
                  <a:gd name="connsiteY0" fmla="*/ 319044 h 393973"/>
                  <a:gd name="connsiteX1" fmla="*/ 73729 w 564240"/>
                  <a:gd name="connsiteY1" fmla="*/ 152099 h 393973"/>
                  <a:gd name="connsiteX2" fmla="*/ 163589 w 564240"/>
                  <a:gd name="connsiteY2" fmla="*/ 54897 h 393973"/>
                  <a:gd name="connsiteX3" fmla="*/ 290889 w 564240"/>
                  <a:gd name="connsiteY3" fmla="*/ 72 h 393973"/>
                  <a:gd name="connsiteX4" fmla="*/ 412713 w 564240"/>
                  <a:gd name="connsiteY4" fmla="*/ 65086 h 393973"/>
                  <a:gd name="connsiteX5" fmla="*/ 452378 w 564240"/>
                  <a:gd name="connsiteY5" fmla="*/ 134817 h 393973"/>
                  <a:gd name="connsiteX6" fmla="*/ 559568 w 564240"/>
                  <a:gd name="connsiteY6" fmla="*/ 329991 h 393973"/>
                  <a:gd name="connsiteX7" fmla="*/ 280555 w 564240"/>
                  <a:gd name="connsiteY7" fmla="*/ 393878 h 393973"/>
                  <a:gd name="connsiteX8" fmla="*/ 8115 w 564240"/>
                  <a:gd name="connsiteY8" fmla="*/ 319044 h 393973"/>
                  <a:gd name="connsiteX0" fmla="*/ 8115 w 565164"/>
                  <a:gd name="connsiteY0" fmla="*/ 319044 h 393973"/>
                  <a:gd name="connsiteX1" fmla="*/ 73729 w 565164"/>
                  <a:gd name="connsiteY1" fmla="*/ 152099 h 393973"/>
                  <a:gd name="connsiteX2" fmla="*/ 163589 w 565164"/>
                  <a:gd name="connsiteY2" fmla="*/ 54897 h 393973"/>
                  <a:gd name="connsiteX3" fmla="*/ 290889 w 565164"/>
                  <a:gd name="connsiteY3" fmla="*/ 72 h 393973"/>
                  <a:gd name="connsiteX4" fmla="*/ 412713 w 565164"/>
                  <a:gd name="connsiteY4" fmla="*/ 65086 h 393973"/>
                  <a:gd name="connsiteX5" fmla="*/ 474374 w 565164"/>
                  <a:gd name="connsiteY5" fmla="*/ 141101 h 393973"/>
                  <a:gd name="connsiteX6" fmla="*/ 559568 w 565164"/>
                  <a:gd name="connsiteY6" fmla="*/ 329991 h 393973"/>
                  <a:gd name="connsiteX7" fmla="*/ 280555 w 565164"/>
                  <a:gd name="connsiteY7" fmla="*/ 393878 h 393973"/>
                  <a:gd name="connsiteX8" fmla="*/ 8115 w 565164"/>
                  <a:gd name="connsiteY8" fmla="*/ 319044 h 393973"/>
                  <a:gd name="connsiteX0" fmla="*/ 8115 w 565164"/>
                  <a:gd name="connsiteY0" fmla="*/ 318994 h 393923"/>
                  <a:gd name="connsiteX1" fmla="*/ 73729 w 565164"/>
                  <a:gd name="connsiteY1" fmla="*/ 152049 h 393923"/>
                  <a:gd name="connsiteX2" fmla="*/ 163589 w 565164"/>
                  <a:gd name="connsiteY2" fmla="*/ 54847 h 393923"/>
                  <a:gd name="connsiteX3" fmla="*/ 290889 w 565164"/>
                  <a:gd name="connsiteY3" fmla="*/ 22 h 393923"/>
                  <a:gd name="connsiteX4" fmla="*/ 401715 w 565164"/>
                  <a:gd name="connsiteY4" fmla="*/ 60322 h 393923"/>
                  <a:gd name="connsiteX5" fmla="*/ 474374 w 565164"/>
                  <a:gd name="connsiteY5" fmla="*/ 141051 h 393923"/>
                  <a:gd name="connsiteX6" fmla="*/ 559568 w 565164"/>
                  <a:gd name="connsiteY6" fmla="*/ 329941 h 393923"/>
                  <a:gd name="connsiteX7" fmla="*/ 280555 w 565164"/>
                  <a:gd name="connsiteY7" fmla="*/ 393828 h 393923"/>
                  <a:gd name="connsiteX8" fmla="*/ 8115 w 565164"/>
                  <a:gd name="connsiteY8" fmla="*/ 318994 h 393923"/>
                  <a:gd name="connsiteX0" fmla="*/ 8115 w 565164"/>
                  <a:gd name="connsiteY0" fmla="*/ 319092 h 394021"/>
                  <a:gd name="connsiteX1" fmla="*/ 73729 w 565164"/>
                  <a:gd name="connsiteY1" fmla="*/ 152147 h 394021"/>
                  <a:gd name="connsiteX2" fmla="*/ 163589 w 565164"/>
                  <a:gd name="connsiteY2" fmla="*/ 54945 h 394021"/>
                  <a:gd name="connsiteX3" fmla="*/ 290889 w 565164"/>
                  <a:gd name="connsiteY3" fmla="*/ 120 h 394021"/>
                  <a:gd name="connsiteX4" fmla="*/ 376576 w 565164"/>
                  <a:gd name="connsiteY4" fmla="*/ 43137 h 394021"/>
                  <a:gd name="connsiteX5" fmla="*/ 474374 w 565164"/>
                  <a:gd name="connsiteY5" fmla="*/ 141149 h 394021"/>
                  <a:gd name="connsiteX6" fmla="*/ 559568 w 565164"/>
                  <a:gd name="connsiteY6" fmla="*/ 330039 h 394021"/>
                  <a:gd name="connsiteX7" fmla="*/ 280555 w 565164"/>
                  <a:gd name="connsiteY7" fmla="*/ 393926 h 394021"/>
                  <a:gd name="connsiteX8" fmla="*/ 8115 w 565164"/>
                  <a:gd name="connsiteY8" fmla="*/ 319092 h 394021"/>
                  <a:gd name="connsiteX0" fmla="*/ 8115 w 553304"/>
                  <a:gd name="connsiteY0" fmla="*/ 319092 h 394021"/>
                  <a:gd name="connsiteX1" fmla="*/ 73729 w 553304"/>
                  <a:gd name="connsiteY1" fmla="*/ 152147 h 394021"/>
                  <a:gd name="connsiteX2" fmla="*/ 163589 w 553304"/>
                  <a:gd name="connsiteY2" fmla="*/ 54945 h 394021"/>
                  <a:gd name="connsiteX3" fmla="*/ 290889 w 553304"/>
                  <a:gd name="connsiteY3" fmla="*/ 120 h 394021"/>
                  <a:gd name="connsiteX4" fmla="*/ 376576 w 553304"/>
                  <a:gd name="connsiteY4" fmla="*/ 43137 h 394021"/>
                  <a:gd name="connsiteX5" fmla="*/ 474374 w 553304"/>
                  <a:gd name="connsiteY5" fmla="*/ 141149 h 394021"/>
                  <a:gd name="connsiteX6" fmla="*/ 546999 w 553304"/>
                  <a:gd name="connsiteY6" fmla="*/ 330039 h 394021"/>
                  <a:gd name="connsiteX7" fmla="*/ 280555 w 553304"/>
                  <a:gd name="connsiteY7" fmla="*/ 393926 h 394021"/>
                  <a:gd name="connsiteX8" fmla="*/ 8115 w 553304"/>
                  <a:gd name="connsiteY8" fmla="*/ 319092 h 394021"/>
                  <a:gd name="connsiteX0" fmla="*/ 8115 w 553304"/>
                  <a:gd name="connsiteY0" fmla="*/ 319092 h 397404"/>
                  <a:gd name="connsiteX1" fmla="*/ 73729 w 553304"/>
                  <a:gd name="connsiteY1" fmla="*/ 152147 h 397404"/>
                  <a:gd name="connsiteX2" fmla="*/ 163589 w 553304"/>
                  <a:gd name="connsiteY2" fmla="*/ 54945 h 397404"/>
                  <a:gd name="connsiteX3" fmla="*/ 290889 w 553304"/>
                  <a:gd name="connsiteY3" fmla="*/ 120 h 397404"/>
                  <a:gd name="connsiteX4" fmla="*/ 376576 w 553304"/>
                  <a:gd name="connsiteY4" fmla="*/ 43137 h 397404"/>
                  <a:gd name="connsiteX5" fmla="*/ 474374 w 553304"/>
                  <a:gd name="connsiteY5" fmla="*/ 141149 h 397404"/>
                  <a:gd name="connsiteX6" fmla="*/ 546999 w 553304"/>
                  <a:gd name="connsiteY6" fmla="*/ 330039 h 397404"/>
                  <a:gd name="connsiteX7" fmla="*/ 280555 w 553304"/>
                  <a:gd name="connsiteY7" fmla="*/ 393926 h 397404"/>
                  <a:gd name="connsiteX8" fmla="*/ 124004 w 553304"/>
                  <a:gd name="connsiteY8" fmla="*/ 381532 h 397404"/>
                  <a:gd name="connsiteX9" fmla="*/ 8115 w 553304"/>
                  <a:gd name="connsiteY9" fmla="*/ 319092 h 397404"/>
                  <a:gd name="connsiteX0" fmla="*/ 8115 w 547462"/>
                  <a:gd name="connsiteY0" fmla="*/ 319092 h 393974"/>
                  <a:gd name="connsiteX1" fmla="*/ 73729 w 547462"/>
                  <a:gd name="connsiteY1" fmla="*/ 152147 h 393974"/>
                  <a:gd name="connsiteX2" fmla="*/ 163589 w 547462"/>
                  <a:gd name="connsiteY2" fmla="*/ 54945 h 393974"/>
                  <a:gd name="connsiteX3" fmla="*/ 290889 w 547462"/>
                  <a:gd name="connsiteY3" fmla="*/ 120 h 393974"/>
                  <a:gd name="connsiteX4" fmla="*/ 376576 w 547462"/>
                  <a:gd name="connsiteY4" fmla="*/ 43137 h 393974"/>
                  <a:gd name="connsiteX5" fmla="*/ 474374 w 547462"/>
                  <a:gd name="connsiteY5" fmla="*/ 141149 h 393974"/>
                  <a:gd name="connsiteX6" fmla="*/ 546999 w 547462"/>
                  <a:gd name="connsiteY6" fmla="*/ 330039 h 393974"/>
                  <a:gd name="connsiteX7" fmla="*/ 449235 w 547462"/>
                  <a:gd name="connsiteY7" fmla="*/ 383105 h 393974"/>
                  <a:gd name="connsiteX8" fmla="*/ 280555 w 547462"/>
                  <a:gd name="connsiteY8" fmla="*/ 393926 h 393974"/>
                  <a:gd name="connsiteX9" fmla="*/ 124004 w 547462"/>
                  <a:gd name="connsiteY9" fmla="*/ 381532 h 393974"/>
                  <a:gd name="connsiteX10" fmla="*/ 8115 w 547462"/>
                  <a:gd name="connsiteY10" fmla="*/ 319092 h 393974"/>
                  <a:gd name="connsiteX0" fmla="*/ 8115 w 552141"/>
                  <a:gd name="connsiteY0" fmla="*/ 319092 h 393974"/>
                  <a:gd name="connsiteX1" fmla="*/ 73729 w 552141"/>
                  <a:gd name="connsiteY1" fmla="*/ 152147 h 393974"/>
                  <a:gd name="connsiteX2" fmla="*/ 163589 w 552141"/>
                  <a:gd name="connsiteY2" fmla="*/ 54945 h 393974"/>
                  <a:gd name="connsiteX3" fmla="*/ 290889 w 552141"/>
                  <a:gd name="connsiteY3" fmla="*/ 120 h 393974"/>
                  <a:gd name="connsiteX4" fmla="*/ 376576 w 552141"/>
                  <a:gd name="connsiteY4" fmla="*/ 43137 h 393974"/>
                  <a:gd name="connsiteX5" fmla="*/ 474374 w 552141"/>
                  <a:gd name="connsiteY5" fmla="*/ 141149 h 393974"/>
                  <a:gd name="connsiteX6" fmla="*/ 551712 w 552141"/>
                  <a:gd name="connsiteY6" fmla="*/ 319040 h 393974"/>
                  <a:gd name="connsiteX7" fmla="*/ 449235 w 552141"/>
                  <a:gd name="connsiteY7" fmla="*/ 383105 h 393974"/>
                  <a:gd name="connsiteX8" fmla="*/ 280555 w 552141"/>
                  <a:gd name="connsiteY8" fmla="*/ 393926 h 393974"/>
                  <a:gd name="connsiteX9" fmla="*/ 124004 w 552141"/>
                  <a:gd name="connsiteY9" fmla="*/ 381532 h 393974"/>
                  <a:gd name="connsiteX10" fmla="*/ 8115 w 552141"/>
                  <a:gd name="connsiteY10" fmla="*/ 319092 h 393974"/>
                  <a:gd name="connsiteX0" fmla="*/ 8115 w 554647"/>
                  <a:gd name="connsiteY0" fmla="*/ 319092 h 393974"/>
                  <a:gd name="connsiteX1" fmla="*/ 73729 w 554647"/>
                  <a:gd name="connsiteY1" fmla="*/ 152147 h 393974"/>
                  <a:gd name="connsiteX2" fmla="*/ 163589 w 554647"/>
                  <a:gd name="connsiteY2" fmla="*/ 54945 h 393974"/>
                  <a:gd name="connsiteX3" fmla="*/ 290889 w 554647"/>
                  <a:gd name="connsiteY3" fmla="*/ 120 h 393974"/>
                  <a:gd name="connsiteX4" fmla="*/ 376576 w 554647"/>
                  <a:gd name="connsiteY4" fmla="*/ 43137 h 393974"/>
                  <a:gd name="connsiteX5" fmla="*/ 474374 w 554647"/>
                  <a:gd name="connsiteY5" fmla="*/ 141149 h 393974"/>
                  <a:gd name="connsiteX6" fmla="*/ 526222 w 554647"/>
                  <a:gd name="connsiteY6" fmla="*/ 222841 h 393974"/>
                  <a:gd name="connsiteX7" fmla="*/ 551712 w 554647"/>
                  <a:gd name="connsiteY7" fmla="*/ 319040 h 393974"/>
                  <a:gd name="connsiteX8" fmla="*/ 449235 w 554647"/>
                  <a:gd name="connsiteY8" fmla="*/ 383105 h 393974"/>
                  <a:gd name="connsiteX9" fmla="*/ 280555 w 554647"/>
                  <a:gd name="connsiteY9" fmla="*/ 393926 h 393974"/>
                  <a:gd name="connsiteX10" fmla="*/ 124004 w 554647"/>
                  <a:gd name="connsiteY10" fmla="*/ 381532 h 393974"/>
                  <a:gd name="connsiteX11" fmla="*/ 8115 w 554647"/>
                  <a:gd name="connsiteY11" fmla="*/ 319092 h 393974"/>
                  <a:gd name="connsiteX0" fmla="*/ 8115 w 554647"/>
                  <a:gd name="connsiteY0" fmla="*/ 319366 h 394248"/>
                  <a:gd name="connsiteX1" fmla="*/ 73729 w 554647"/>
                  <a:gd name="connsiteY1" fmla="*/ 152421 h 394248"/>
                  <a:gd name="connsiteX2" fmla="*/ 157304 w 554647"/>
                  <a:gd name="connsiteY2" fmla="*/ 66217 h 394248"/>
                  <a:gd name="connsiteX3" fmla="*/ 290889 w 554647"/>
                  <a:gd name="connsiteY3" fmla="*/ 394 h 394248"/>
                  <a:gd name="connsiteX4" fmla="*/ 376576 w 554647"/>
                  <a:gd name="connsiteY4" fmla="*/ 43411 h 394248"/>
                  <a:gd name="connsiteX5" fmla="*/ 474374 w 554647"/>
                  <a:gd name="connsiteY5" fmla="*/ 141423 h 394248"/>
                  <a:gd name="connsiteX6" fmla="*/ 526222 w 554647"/>
                  <a:gd name="connsiteY6" fmla="*/ 223115 h 394248"/>
                  <a:gd name="connsiteX7" fmla="*/ 551712 w 554647"/>
                  <a:gd name="connsiteY7" fmla="*/ 319314 h 394248"/>
                  <a:gd name="connsiteX8" fmla="*/ 449235 w 554647"/>
                  <a:gd name="connsiteY8" fmla="*/ 383379 h 394248"/>
                  <a:gd name="connsiteX9" fmla="*/ 280555 w 554647"/>
                  <a:gd name="connsiteY9" fmla="*/ 394200 h 394248"/>
                  <a:gd name="connsiteX10" fmla="*/ 124004 w 554647"/>
                  <a:gd name="connsiteY10" fmla="*/ 381806 h 394248"/>
                  <a:gd name="connsiteX11" fmla="*/ 8115 w 554647"/>
                  <a:gd name="connsiteY11" fmla="*/ 319366 h 394248"/>
                  <a:gd name="connsiteX0" fmla="*/ 8115 w 554647"/>
                  <a:gd name="connsiteY0" fmla="*/ 319366 h 394248"/>
                  <a:gd name="connsiteX1" fmla="*/ 73729 w 554647"/>
                  <a:gd name="connsiteY1" fmla="*/ 152421 h 394248"/>
                  <a:gd name="connsiteX2" fmla="*/ 157304 w 554647"/>
                  <a:gd name="connsiteY2" fmla="*/ 66217 h 394248"/>
                  <a:gd name="connsiteX3" fmla="*/ 290889 w 554647"/>
                  <a:gd name="connsiteY3" fmla="*/ 394 h 394248"/>
                  <a:gd name="connsiteX4" fmla="*/ 376576 w 554647"/>
                  <a:gd name="connsiteY4" fmla="*/ 43411 h 394248"/>
                  <a:gd name="connsiteX5" fmla="*/ 481966 w 554647"/>
                  <a:gd name="connsiteY5" fmla="*/ 125321 h 394248"/>
                  <a:gd name="connsiteX6" fmla="*/ 526222 w 554647"/>
                  <a:gd name="connsiteY6" fmla="*/ 223115 h 394248"/>
                  <a:gd name="connsiteX7" fmla="*/ 551712 w 554647"/>
                  <a:gd name="connsiteY7" fmla="*/ 319314 h 394248"/>
                  <a:gd name="connsiteX8" fmla="*/ 449235 w 554647"/>
                  <a:gd name="connsiteY8" fmla="*/ 383379 h 394248"/>
                  <a:gd name="connsiteX9" fmla="*/ 280555 w 554647"/>
                  <a:gd name="connsiteY9" fmla="*/ 394200 h 394248"/>
                  <a:gd name="connsiteX10" fmla="*/ 124004 w 554647"/>
                  <a:gd name="connsiteY10" fmla="*/ 381806 h 394248"/>
                  <a:gd name="connsiteX11" fmla="*/ 8115 w 554647"/>
                  <a:gd name="connsiteY11" fmla="*/ 319366 h 394248"/>
                  <a:gd name="connsiteX0" fmla="*/ 8115 w 554647"/>
                  <a:gd name="connsiteY0" fmla="*/ 319366 h 394248"/>
                  <a:gd name="connsiteX1" fmla="*/ 73729 w 554647"/>
                  <a:gd name="connsiteY1" fmla="*/ 152421 h 394248"/>
                  <a:gd name="connsiteX2" fmla="*/ 157304 w 554647"/>
                  <a:gd name="connsiteY2" fmla="*/ 66217 h 394248"/>
                  <a:gd name="connsiteX3" fmla="*/ 290889 w 554647"/>
                  <a:gd name="connsiteY3" fmla="*/ 394 h 394248"/>
                  <a:gd name="connsiteX4" fmla="*/ 404410 w 554647"/>
                  <a:gd name="connsiteY4" fmla="*/ 43411 h 394248"/>
                  <a:gd name="connsiteX5" fmla="*/ 481966 w 554647"/>
                  <a:gd name="connsiteY5" fmla="*/ 125321 h 394248"/>
                  <a:gd name="connsiteX6" fmla="*/ 526222 w 554647"/>
                  <a:gd name="connsiteY6" fmla="*/ 223115 h 394248"/>
                  <a:gd name="connsiteX7" fmla="*/ 551712 w 554647"/>
                  <a:gd name="connsiteY7" fmla="*/ 319314 h 394248"/>
                  <a:gd name="connsiteX8" fmla="*/ 449235 w 554647"/>
                  <a:gd name="connsiteY8" fmla="*/ 383379 h 394248"/>
                  <a:gd name="connsiteX9" fmla="*/ 280555 w 554647"/>
                  <a:gd name="connsiteY9" fmla="*/ 394200 h 394248"/>
                  <a:gd name="connsiteX10" fmla="*/ 124004 w 554647"/>
                  <a:gd name="connsiteY10" fmla="*/ 381806 h 394248"/>
                  <a:gd name="connsiteX11" fmla="*/ 8115 w 554647"/>
                  <a:gd name="connsiteY11" fmla="*/ 319366 h 394248"/>
                  <a:gd name="connsiteX0" fmla="*/ 8115 w 557603"/>
                  <a:gd name="connsiteY0" fmla="*/ 319366 h 394248"/>
                  <a:gd name="connsiteX1" fmla="*/ 73729 w 557603"/>
                  <a:gd name="connsiteY1" fmla="*/ 152421 h 394248"/>
                  <a:gd name="connsiteX2" fmla="*/ 157304 w 557603"/>
                  <a:gd name="connsiteY2" fmla="*/ 66217 h 394248"/>
                  <a:gd name="connsiteX3" fmla="*/ 290889 w 557603"/>
                  <a:gd name="connsiteY3" fmla="*/ 394 h 394248"/>
                  <a:gd name="connsiteX4" fmla="*/ 404410 w 557603"/>
                  <a:gd name="connsiteY4" fmla="*/ 43411 h 394248"/>
                  <a:gd name="connsiteX5" fmla="*/ 481966 w 557603"/>
                  <a:gd name="connsiteY5" fmla="*/ 125321 h 394248"/>
                  <a:gd name="connsiteX6" fmla="*/ 543935 w 557603"/>
                  <a:gd name="connsiteY6" fmla="*/ 218515 h 394248"/>
                  <a:gd name="connsiteX7" fmla="*/ 551712 w 557603"/>
                  <a:gd name="connsiteY7" fmla="*/ 319314 h 394248"/>
                  <a:gd name="connsiteX8" fmla="*/ 449235 w 557603"/>
                  <a:gd name="connsiteY8" fmla="*/ 383379 h 394248"/>
                  <a:gd name="connsiteX9" fmla="*/ 280555 w 557603"/>
                  <a:gd name="connsiteY9" fmla="*/ 394200 h 394248"/>
                  <a:gd name="connsiteX10" fmla="*/ 124004 w 557603"/>
                  <a:gd name="connsiteY10" fmla="*/ 381806 h 394248"/>
                  <a:gd name="connsiteX11" fmla="*/ 8115 w 557603"/>
                  <a:gd name="connsiteY11" fmla="*/ 319366 h 394248"/>
                  <a:gd name="connsiteX0" fmla="*/ 8115 w 574684"/>
                  <a:gd name="connsiteY0" fmla="*/ 319366 h 394248"/>
                  <a:gd name="connsiteX1" fmla="*/ 73729 w 574684"/>
                  <a:gd name="connsiteY1" fmla="*/ 152421 h 394248"/>
                  <a:gd name="connsiteX2" fmla="*/ 157304 w 574684"/>
                  <a:gd name="connsiteY2" fmla="*/ 66217 h 394248"/>
                  <a:gd name="connsiteX3" fmla="*/ 290889 w 574684"/>
                  <a:gd name="connsiteY3" fmla="*/ 394 h 394248"/>
                  <a:gd name="connsiteX4" fmla="*/ 404410 w 574684"/>
                  <a:gd name="connsiteY4" fmla="*/ 43411 h 394248"/>
                  <a:gd name="connsiteX5" fmla="*/ 481966 w 574684"/>
                  <a:gd name="connsiteY5" fmla="*/ 125321 h 394248"/>
                  <a:gd name="connsiteX6" fmla="*/ 543935 w 574684"/>
                  <a:gd name="connsiteY6" fmla="*/ 218515 h 394248"/>
                  <a:gd name="connsiteX7" fmla="*/ 571955 w 574684"/>
                  <a:gd name="connsiteY7" fmla="*/ 310113 h 394248"/>
                  <a:gd name="connsiteX8" fmla="*/ 449235 w 574684"/>
                  <a:gd name="connsiteY8" fmla="*/ 383379 h 394248"/>
                  <a:gd name="connsiteX9" fmla="*/ 280555 w 574684"/>
                  <a:gd name="connsiteY9" fmla="*/ 394200 h 394248"/>
                  <a:gd name="connsiteX10" fmla="*/ 124004 w 574684"/>
                  <a:gd name="connsiteY10" fmla="*/ 381806 h 394248"/>
                  <a:gd name="connsiteX11" fmla="*/ 8115 w 574684"/>
                  <a:gd name="connsiteY11" fmla="*/ 319366 h 394248"/>
                  <a:gd name="connsiteX0" fmla="*/ 8115 w 574684"/>
                  <a:gd name="connsiteY0" fmla="*/ 317102 h 391984"/>
                  <a:gd name="connsiteX1" fmla="*/ 73729 w 574684"/>
                  <a:gd name="connsiteY1" fmla="*/ 150157 h 391984"/>
                  <a:gd name="connsiteX2" fmla="*/ 157304 w 574684"/>
                  <a:gd name="connsiteY2" fmla="*/ 63953 h 391984"/>
                  <a:gd name="connsiteX3" fmla="*/ 293419 w 574684"/>
                  <a:gd name="connsiteY3" fmla="*/ 430 h 391984"/>
                  <a:gd name="connsiteX4" fmla="*/ 404410 w 574684"/>
                  <a:gd name="connsiteY4" fmla="*/ 41147 h 391984"/>
                  <a:gd name="connsiteX5" fmla="*/ 481966 w 574684"/>
                  <a:gd name="connsiteY5" fmla="*/ 123057 h 391984"/>
                  <a:gd name="connsiteX6" fmla="*/ 543935 w 574684"/>
                  <a:gd name="connsiteY6" fmla="*/ 216251 h 391984"/>
                  <a:gd name="connsiteX7" fmla="*/ 571955 w 574684"/>
                  <a:gd name="connsiteY7" fmla="*/ 307849 h 391984"/>
                  <a:gd name="connsiteX8" fmla="*/ 449235 w 574684"/>
                  <a:gd name="connsiteY8" fmla="*/ 381115 h 391984"/>
                  <a:gd name="connsiteX9" fmla="*/ 280555 w 574684"/>
                  <a:gd name="connsiteY9" fmla="*/ 391936 h 391984"/>
                  <a:gd name="connsiteX10" fmla="*/ 124004 w 574684"/>
                  <a:gd name="connsiteY10" fmla="*/ 379542 h 391984"/>
                  <a:gd name="connsiteX11" fmla="*/ 8115 w 574684"/>
                  <a:gd name="connsiteY11" fmla="*/ 317102 h 391984"/>
                  <a:gd name="connsiteX0" fmla="*/ 8115 w 574684"/>
                  <a:gd name="connsiteY0" fmla="*/ 310355 h 385237"/>
                  <a:gd name="connsiteX1" fmla="*/ 73729 w 574684"/>
                  <a:gd name="connsiteY1" fmla="*/ 143410 h 385237"/>
                  <a:gd name="connsiteX2" fmla="*/ 157304 w 574684"/>
                  <a:gd name="connsiteY2" fmla="*/ 57206 h 385237"/>
                  <a:gd name="connsiteX3" fmla="*/ 293419 w 574684"/>
                  <a:gd name="connsiteY3" fmla="*/ 584 h 385237"/>
                  <a:gd name="connsiteX4" fmla="*/ 404410 w 574684"/>
                  <a:gd name="connsiteY4" fmla="*/ 34400 h 385237"/>
                  <a:gd name="connsiteX5" fmla="*/ 481966 w 574684"/>
                  <a:gd name="connsiteY5" fmla="*/ 116310 h 385237"/>
                  <a:gd name="connsiteX6" fmla="*/ 543935 w 574684"/>
                  <a:gd name="connsiteY6" fmla="*/ 209504 h 385237"/>
                  <a:gd name="connsiteX7" fmla="*/ 571955 w 574684"/>
                  <a:gd name="connsiteY7" fmla="*/ 301102 h 385237"/>
                  <a:gd name="connsiteX8" fmla="*/ 449235 w 574684"/>
                  <a:gd name="connsiteY8" fmla="*/ 374368 h 385237"/>
                  <a:gd name="connsiteX9" fmla="*/ 280555 w 574684"/>
                  <a:gd name="connsiteY9" fmla="*/ 385189 h 385237"/>
                  <a:gd name="connsiteX10" fmla="*/ 124004 w 574684"/>
                  <a:gd name="connsiteY10" fmla="*/ 372795 h 385237"/>
                  <a:gd name="connsiteX11" fmla="*/ 8115 w 574684"/>
                  <a:gd name="connsiteY11" fmla="*/ 310355 h 385237"/>
                  <a:gd name="connsiteX0" fmla="*/ 8115 w 574684"/>
                  <a:gd name="connsiteY0" fmla="*/ 310355 h 385237"/>
                  <a:gd name="connsiteX1" fmla="*/ 73729 w 574684"/>
                  <a:gd name="connsiteY1" fmla="*/ 143410 h 385237"/>
                  <a:gd name="connsiteX2" fmla="*/ 157304 w 574684"/>
                  <a:gd name="connsiteY2" fmla="*/ 57206 h 385237"/>
                  <a:gd name="connsiteX3" fmla="*/ 293419 w 574684"/>
                  <a:gd name="connsiteY3" fmla="*/ 584 h 385237"/>
                  <a:gd name="connsiteX4" fmla="*/ 396819 w 574684"/>
                  <a:gd name="connsiteY4" fmla="*/ 34400 h 385237"/>
                  <a:gd name="connsiteX5" fmla="*/ 481966 w 574684"/>
                  <a:gd name="connsiteY5" fmla="*/ 116310 h 385237"/>
                  <a:gd name="connsiteX6" fmla="*/ 543935 w 574684"/>
                  <a:gd name="connsiteY6" fmla="*/ 209504 h 385237"/>
                  <a:gd name="connsiteX7" fmla="*/ 571955 w 574684"/>
                  <a:gd name="connsiteY7" fmla="*/ 301102 h 385237"/>
                  <a:gd name="connsiteX8" fmla="*/ 449235 w 574684"/>
                  <a:gd name="connsiteY8" fmla="*/ 374368 h 385237"/>
                  <a:gd name="connsiteX9" fmla="*/ 280555 w 574684"/>
                  <a:gd name="connsiteY9" fmla="*/ 385189 h 385237"/>
                  <a:gd name="connsiteX10" fmla="*/ 124004 w 574684"/>
                  <a:gd name="connsiteY10" fmla="*/ 372795 h 385237"/>
                  <a:gd name="connsiteX11" fmla="*/ 8115 w 574684"/>
                  <a:gd name="connsiteY11" fmla="*/ 310355 h 38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4684" h="385237">
                    <a:moveTo>
                      <a:pt x="8115" y="310355"/>
                    </a:moveTo>
                    <a:cubicBezTo>
                      <a:pt x="-23999" y="272415"/>
                      <a:pt x="47817" y="187435"/>
                      <a:pt x="73729" y="143410"/>
                    </a:cubicBezTo>
                    <a:cubicBezTo>
                      <a:pt x="99641" y="99386"/>
                      <a:pt x="123467" y="84901"/>
                      <a:pt x="157304" y="57206"/>
                    </a:cubicBezTo>
                    <a:cubicBezTo>
                      <a:pt x="191141" y="29512"/>
                      <a:pt x="253500" y="4385"/>
                      <a:pt x="293419" y="584"/>
                    </a:cubicBezTo>
                    <a:cubicBezTo>
                      <a:pt x="333338" y="-3217"/>
                      <a:pt x="369904" y="11943"/>
                      <a:pt x="396819" y="34400"/>
                    </a:cubicBezTo>
                    <a:cubicBezTo>
                      <a:pt x="423734" y="56857"/>
                      <a:pt x="458596" y="85836"/>
                      <a:pt x="481966" y="116310"/>
                    </a:cubicBezTo>
                    <a:cubicBezTo>
                      <a:pt x="505336" y="146784"/>
                      <a:pt x="531045" y="179856"/>
                      <a:pt x="543935" y="209504"/>
                    </a:cubicBezTo>
                    <a:cubicBezTo>
                      <a:pt x="556825" y="239153"/>
                      <a:pt x="583215" y="274915"/>
                      <a:pt x="571955" y="301102"/>
                    </a:cubicBezTo>
                    <a:cubicBezTo>
                      <a:pt x="560695" y="327289"/>
                      <a:pt x="493642" y="363720"/>
                      <a:pt x="449235" y="374368"/>
                    </a:cubicBezTo>
                    <a:cubicBezTo>
                      <a:pt x="404828" y="385016"/>
                      <a:pt x="334760" y="385451"/>
                      <a:pt x="280555" y="385189"/>
                    </a:cubicBezTo>
                    <a:cubicBezTo>
                      <a:pt x="226350" y="384927"/>
                      <a:pt x="169411" y="385267"/>
                      <a:pt x="124004" y="372795"/>
                    </a:cubicBezTo>
                    <a:cubicBezTo>
                      <a:pt x="78597" y="360323"/>
                      <a:pt x="17542" y="346753"/>
                      <a:pt x="8115" y="310355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6" name="Forme libre : forme 18">
                <a:extLst>
                  <a:ext uri="{FF2B5EF4-FFF2-40B4-BE49-F238E27FC236}">
                    <a16:creationId xmlns:a16="http://schemas.microsoft.com/office/drawing/2014/main" id="{61B04D95-F439-C77D-8DC3-F148A19FF23D}"/>
                  </a:ext>
                </a:extLst>
              </p:cNvPr>
              <p:cNvSpPr/>
              <p:nvPr/>
            </p:nvSpPr>
            <p:spPr bwMode="auto">
              <a:xfrm>
                <a:off x="1117087" y="3685944"/>
                <a:ext cx="499442" cy="385401"/>
              </a:xfrm>
              <a:custGeom>
                <a:avLst/>
                <a:gdLst>
                  <a:gd name="connsiteX0" fmla="*/ 223557 w 499442"/>
                  <a:gd name="connsiteY0" fmla="*/ 33569 h 385401"/>
                  <a:gd name="connsiteX1" fmla="*/ 266419 w 499442"/>
                  <a:gd name="connsiteY1" fmla="*/ 231 h 385401"/>
                  <a:gd name="connsiteX2" fmla="*/ 328332 w 499442"/>
                  <a:gd name="connsiteY2" fmla="*/ 21662 h 385401"/>
                  <a:gd name="connsiteX3" fmla="*/ 371194 w 499442"/>
                  <a:gd name="connsiteY3" fmla="*/ 74050 h 385401"/>
                  <a:gd name="connsiteX4" fmla="*/ 375957 w 499442"/>
                  <a:gd name="connsiteY4" fmla="*/ 126437 h 385401"/>
                  <a:gd name="connsiteX5" fmla="*/ 335476 w 499442"/>
                  <a:gd name="connsiteY5" fmla="*/ 126437 h 385401"/>
                  <a:gd name="connsiteX6" fmla="*/ 309282 w 499442"/>
                  <a:gd name="connsiteY6" fmla="*/ 105006 h 385401"/>
                  <a:gd name="connsiteX7" fmla="*/ 290232 w 499442"/>
                  <a:gd name="connsiteY7" fmla="*/ 90719 h 385401"/>
                  <a:gd name="connsiteX8" fmla="*/ 244988 w 499442"/>
                  <a:gd name="connsiteY8" fmla="*/ 100244 h 385401"/>
                  <a:gd name="connsiteX9" fmla="*/ 211651 w 499442"/>
                  <a:gd name="connsiteY9" fmla="*/ 121675 h 385401"/>
                  <a:gd name="connsiteX10" fmla="*/ 147357 w 499442"/>
                  <a:gd name="connsiteY10" fmla="*/ 107387 h 385401"/>
                  <a:gd name="connsiteX11" fmla="*/ 116401 w 499442"/>
                  <a:gd name="connsiteY11" fmla="*/ 97862 h 385401"/>
                  <a:gd name="connsiteX12" fmla="*/ 71157 w 499442"/>
                  <a:gd name="connsiteY12" fmla="*/ 93100 h 385401"/>
                  <a:gd name="connsiteX13" fmla="*/ 35438 w 499442"/>
                  <a:gd name="connsiteY13" fmla="*/ 143106 h 385401"/>
                  <a:gd name="connsiteX14" fmla="*/ 64013 w 499442"/>
                  <a:gd name="connsiteY14" fmla="*/ 235975 h 385401"/>
                  <a:gd name="connsiteX15" fmla="*/ 149738 w 499442"/>
                  <a:gd name="connsiteY15" fmla="*/ 262169 h 385401"/>
                  <a:gd name="connsiteX16" fmla="*/ 218794 w 499442"/>
                  <a:gd name="connsiteY16" fmla="*/ 238356 h 385401"/>
                  <a:gd name="connsiteX17" fmla="*/ 221176 w 499442"/>
                  <a:gd name="connsiteY17" fmla="*/ 195494 h 385401"/>
                  <a:gd name="connsiteX18" fmla="*/ 175932 w 499442"/>
                  <a:gd name="connsiteY18" fmla="*/ 176444 h 385401"/>
                  <a:gd name="connsiteX19" fmla="*/ 102113 w 499442"/>
                  <a:gd name="connsiteY19" fmla="*/ 200256 h 385401"/>
                  <a:gd name="connsiteX20" fmla="*/ 14007 w 499442"/>
                  <a:gd name="connsiteY20" fmla="*/ 271694 h 385401"/>
                  <a:gd name="connsiteX21" fmla="*/ 6863 w 499442"/>
                  <a:gd name="connsiteY21" fmla="*/ 333606 h 385401"/>
                  <a:gd name="connsiteX22" fmla="*/ 80682 w 499442"/>
                  <a:gd name="connsiteY22" fmla="*/ 362181 h 385401"/>
                  <a:gd name="connsiteX23" fmla="*/ 190219 w 499442"/>
                  <a:gd name="connsiteY23" fmla="*/ 335987 h 385401"/>
                  <a:gd name="connsiteX24" fmla="*/ 275944 w 499442"/>
                  <a:gd name="connsiteY24" fmla="*/ 288362 h 385401"/>
                  <a:gd name="connsiteX25" fmla="*/ 306901 w 499442"/>
                  <a:gd name="connsiteY25" fmla="*/ 226450 h 385401"/>
                  <a:gd name="connsiteX26" fmla="*/ 347382 w 499442"/>
                  <a:gd name="connsiteY26" fmla="*/ 188350 h 385401"/>
                  <a:gd name="connsiteX27" fmla="*/ 428344 w 499442"/>
                  <a:gd name="connsiteY27" fmla="*/ 185969 h 385401"/>
                  <a:gd name="connsiteX28" fmla="*/ 478351 w 499442"/>
                  <a:gd name="connsiteY28" fmla="*/ 235975 h 385401"/>
                  <a:gd name="connsiteX29" fmla="*/ 497401 w 499442"/>
                  <a:gd name="connsiteY29" fmla="*/ 278837 h 385401"/>
                  <a:gd name="connsiteX30" fmla="*/ 487876 w 499442"/>
                  <a:gd name="connsiteY30" fmla="*/ 347894 h 385401"/>
                  <a:gd name="connsiteX31" fmla="*/ 399769 w 499442"/>
                  <a:gd name="connsiteY31" fmla="*/ 383612 h 385401"/>
                  <a:gd name="connsiteX32" fmla="*/ 333094 w 499442"/>
                  <a:gd name="connsiteY32" fmla="*/ 376469 h 385401"/>
                  <a:gd name="connsiteX33" fmla="*/ 314044 w 499442"/>
                  <a:gd name="connsiteY33" fmla="*/ 345512 h 385401"/>
                  <a:gd name="connsiteX34" fmla="*/ 335476 w 499442"/>
                  <a:gd name="connsiteY34" fmla="*/ 307412 h 385401"/>
                  <a:gd name="connsiteX35" fmla="*/ 387863 w 499442"/>
                  <a:gd name="connsiteY35" fmla="*/ 285981 h 385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9442" h="385401">
                    <a:moveTo>
                      <a:pt x="223557" y="33569"/>
                    </a:moveTo>
                    <a:cubicBezTo>
                      <a:pt x="236257" y="17892"/>
                      <a:pt x="248957" y="2215"/>
                      <a:pt x="266419" y="231"/>
                    </a:cubicBezTo>
                    <a:cubicBezTo>
                      <a:pt x="283882" y="-1754"/>
                      <a:pt x="310869" y="9359"/>
                      <a:pt x="328332" y="21662"/>
                    </a:cubicBezTo>
                    <a:cubicBezTo>
                      <a:pt x="345795" y="33965"/>
                      <a:pt x="363257" y="56588"/>
                      <a:pt x="371194" y="74050"/>
                    </a:cubicBezTo>
                    <a:cubicBezTo>
                      <a:pt x="379131" y="91512"/>
                      <a:pt x="381910" y="117706"/>
                      <a:pt x="375957" y="126437"/>
                    </a:cubicBezTo>
                    <a:cubicBezTo>
                      <a:pt x="370004" y="135168"/>
                      <a:pt x="346588" y="130009"/>
                      <a:pt x="335476" y="126437"/>
                    </a:cubicBezTo>
                    <a:cubicBezTo>
                      <a:pt x="324364" y="122865"/>
                      <a:pt x="316823" y="110959"/>
                      <a:pt x="309282" y="105006"/>
                    </a:cubicBezTo>
                    <a:cubicBezTo>
                      <a:pt x="301741" y="99053"/>
                      <a:pt x="300948" y="91513"/>
                      <a:pt x="290232" y="90719"/>
                    </a:cubicBezTo>
                    <a:cubicBezTo>
                      <a:pt x="279516" y="89925"/>
                      <a:pt x="258085" y="95085"/>
                      <a:pt x="244988" y="100244"/>
                    </a:cubicBezTo>
                    <a:cubicBezTo>
                      <a:pt x="231891" y="105403"/>
                      <a:pt x="227923" y="120485"/>
                      <a:pt x="211651" y="121675"/>
                    </a:cubicBezTo>
                    <a:cubicBezTo>
                      <a:pt x="195379" y="122865"/>
                      <a:pt x="163232" y="111356"/>
                      <a:pt x="147357" y="107387"/>
                    </a:cubicBezTo>
                    <a:cubicBezTo>
                      <a:pt x="131482" y="103418"/>
                      <a:pt x="129101" y="100243"/>
                      <a:pt x="116401" y="97862"/>
                    </a:cubicBezTo>
                    <a:cubicBezTo>
                      <a:pt x="103701" y="95481"/>
                      <a:pt x="84651" y="85559"/>
                      <a:pt x="71157" y="93100"/>
                    </a:cubicBezTo>
                    <a:cubicBezTo>
                      <a:pt x="57663" y="100641"/>
                      <a:pt x="36629" y="119294"/>
                      <a:pt x="35438" y="143106"/>
                    </a:cubicBezTo>
                    <a:cubicBezTo>
                      <a:pt x="34247" y="166918"/>
                      <a:pt x="44963" y="216131"/>
                      <a:pt x="64013" y="235975"/>
                    </a:cubicBezTo>
                    <a:cubicBezTo>
                      <a:pt x="83063" y="255819"/>
                      <a:pt x="123941" y="261772"/>
                      <a:pt x="149738" y="262169"/>
                    </a:cubicBezTo>
                    <a:cubicBezTo>
                      <a:pt x="175535" y="262566"/>
                      <a:pt x="206888" y="249468"/>
                      <a:pt x="218794" y="238356"/>
                    </a:cubicBezTo>
                    <a:cubicBezTo>
                      <a:pt x="230700" y="227244"/>
                      <a:pt x="228320" y="205813"/>
                      <a:pt x="221176" y="195494"/>
                    </a:cubicBezTo>
                    <a:cubicBezTo>
                      <a:pt x="214032" y="185175"/>
                      <a:pt x="195776" y="175650"/>
                      <a:pt x="175932" y="176444"/>
                    </a:cubicBezTo>
                    <a:cubicBezTo>
                      <a:pt x="156088" y="177238"/>
                      <a:pt x="129100" y="184381"/>
                      <a:pt x="102113" y="200256"/>
                    </a:cubicBezTo>
                    <a:cubicBezTo>
                      <a:pt x="75125" y="216131"/>
                      <a:pt x="29882" y="249469"/>
                      <a:pt x="14007" y="271694"/>
                    </a:cubicBezTo>
                    <a:cubicBezTo>
                      <a:pt x="-1868" y="293919"/>
                      <a:pt x="-4250" y="318525"/>
                      <a:pt x="6863" y="333606"/>
                    </a:cubicBezTo>
                    <a:cubicBezTo>
                      <a:pt x="17976" y="348687"/>
                      <a:pt x="50123" y="361784"/>
                      <a:pt x="80682" y="362181"/>
                    </a:cubicBezTo>
                    <a:cubicBezTo>
                      <a:pt x="111241" y="362578"/>
                      <a:pt x="157675" y="348290"/>
                      <a:pt x="190219" y="335987"/>
                    </a:cubicBezTo>
                    <a:cubicBezTo>
                      <a:pt x="222763" y="323684"/>
                      <a:pt x="256497" y="306618"/>
                      <a:pt x="275944" y="288362"/>
                    </a:cubicBezTo>
                    <a:cubicBezTo>
                      <a:pt x="295391" y="270106"/>
                      <a:pt x="294995" y="243119"/>
                      <a:pt x="306901" y="226450"/>
                    </a:cubicBezTo>
                    <a:cubicBezTo>
                      <a:pt x="318807" y="209781"/>
                      <a:pt x="327141" y="195097"/>
                      <a:pt x="347382" y="188350"/>
                    </a:cubicBezTo>
                    <a:cubicBezTo>
                      <a:pt x="367623" y="181603"/>
                      <a:pt x="406516" y="178032"/>
                      <a:pt x="428344" y="185969"/>
                    </a:cubicBezTo>
                    <a:cubicBezTo>
                      <a:pt x="450172" y="193906"/>
                      <a:pt x="466842" y="220497"/>
                      <a:pt x="478351" y="235975"/>
                    </a:cubicBezTo>
                    <a:cubicBezTo>
                      <a:pt x="489860" y="251453"/>
                      <a:pt x="495814" y="260184"/>
                      <a:pt x="497401" y="278837"/>
                    </a:cubicBezTo>
                    <a:cubicBezTo>
                      <a:pt x="498989" y="297490"/>
                      <a:pt x="504148" y="330431"/>
                      <a:pt x="487876" y="347894"/>
                    </a:cubicBezTo>
                    <a:cubicBezTo>
                      <a:pt x="471604" y="365357"/>
                      <a:pt x="425566" y="378850"/>
                      <a:pt x="399769" y="383612"/>
                    </a:cubicBezTo>
                    <a:cubicBezTo>
                      <a:pt x="373972" y="388374"/>
                      <a:pt x="347382" y="382819"/>
                      <a:pt x="333094" y="376469"/>
                    </a:cubicBezTo>
                    <a:cubicBezTo>
                      <a:pt x="318806" y="370119"/>
                      <a:pt x="313647" y="357021"/>
                      <a:pt x="314044" y="345512"/>
                    </a:cubicBezTo>
                    <a:cubicBezTo>
                      <a:pt x="314441" y="334003"/>
                      <a:pt x="323173" y="317334"/>
                      <a:pt x="335476" y="307412"/>
                    </a:cubicBezTo>
                    <a:cubicBezTo>
                      <a:pt x="347779" y="297490"/>
                      <a:pt x="367821" y="291735"/>
                      <a:pt x="387863" y="285981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095" name="Groupe 1094">
              <a:extLst>
                <a:ext uri="{FF2B5EF4-FFF2-40B4-BE49-F238E27FC236}">
                  <a16:creationId xmlns:a16="http://schemas.microsoft.com/office/drawing/2014/main" id="{5E928BEE-B035-7D26-7DB3-7036329CFECE}"/>
                </a:ext>
              </a:extLst>
            </p:cNvPr>
            <p:cNvGrpSpPr/>
            <p:nvPr/>
          </p:nvGrpSpPr>
          <p:grpSpPr>
            <a:xfrm>
              <a:off x="10509085" y="3734257"/>
              <a:ext cx="788794" cy="715702"/>
              <a:chOff x="4512308" y="3055670"/>
              <a:chExt cx="1154871" cy="1152645"/>
            </a:xfrm>
          </p:grpSpPr>
          <p:sp>
            <p:nvSpPr>
              <p:cNvPr id="1124" name="Ellipse 29">
                <a:extLst>
                  <a:ext uri="{FF2B5EF4-FFF2-40B4-BE49-F238E27FC236}">
                    <a16:creationId xmlns:a16="http://schemas.microsoft.com/office/drawing/2014/main" id="{FC4BFD57-E91A-600D-FA30-82CB7C0F0298}"/>
                  </a:ext>
                </a:extLst>
              </p:cNvPr>
              <p:cNvSpPr/>
              <p:nvPr/>
            </p:nvSpPr>
            <p:spPr>
              <a:xfrm>
                <a:off x="4800626" y="3309666"/>
                <a:ext cx="599562" cy="631069"/>
              </a:xfrm>
              <a:custGeom>
                <a:avLst/>
                <a:gdLst>
                  <a:gd name="connsiteX0" fmla="*/ 0 w 515986"/>
                  <a:gd name="connsiteY0" fmla="*/ 257993 h 515986"/>
                  <a:gd name="connsiteX1" fmla="*/ 257993 w 515986"/>
                  <a:gd name="connsiteY1" fmla="*/ 0 h 515986"/>
                  <a:gd name="connsiteX2" fmla="*/ 515986 w 515986"/>
                  <a:gd name="connsiteY2" fmla="*/ 257993 h 515986"/>
                  <a:gd name="connsiteX3" fmla="*/ 257993 w 515986"/>
                  <a:gd name="connsiteY3" fmla="*/ 515986 h 515986"/>
                  <a:gd name="connsiteX4" fmla="*/ 0 w 515986"/>
                  <a:gd name="connsiteY4" fmla="*/ 257993 h 515986"/>
                  <a:gd name="connsiteX0" fmla="*/ 0 w 415974"/>
                  <a:gd name="connsiteY0" fmla="*/ 243746 h 516061"/>
                  <a:gd name="connsiteX1" fmla="*/ 157981 w 415974"/>
                  <a:gd name="connsiteY1" fmla="*/ 40 h 516061"/>
                  <a:gd name="connsiteX2" fmla="*/ 415974 w 415974"/>
                  <a:gd name="connsiteY2" fmla="*/ 258033 h 516061"/>
                  <a:gd name="connsiteX3" fmla="*/ 157981 w 415974"/>
                  <a:gd name="connsiteY3" fmla="*/ 516026 h 516061"/>
                  <a:gd name="connsiteX4" fmla="*/ 0 w 415974"/>
                  <a:gd name="connsiteY4" fmla="*/ 243746 h 516061"/>
                  <a:gd name="connsiteX0" fmla="*/ 0 w 294530"/>
                  <a:gd name="connsiteY0" fmla="*/ 243814 h 516198"/>
                  <a:gd name="connsiteX1" fmla="*/ 157981 w 294530"/>
                  <a:gd name="connsiteY1" fmla="*/ 108 h 516198"/>
                  <a:gd name="connsiteX2" fmla="*/ 294530 w 294530"/>
                  <a:gd name="connsiteY2" fmla="*/ 267626 h 516198"/>
                  <a:gd name="connsiteX3" fmla="*/ 157981 w 294530"/>
                  <a:gd name="connsiteY3" fmla="*/ 516094 h 516198"/>
                  <a:gd name="connsiteX4" fmla="*/ 0 w 294530"/>
                  <a:gd name="connsiteY4" fmla="*/ 243814 h 516198"/>
                  <a:gd name="connsiteX0" fmla="*/ 4302 w 298832"/>
                  <a:gd name="connsiteY0" fmla="*/ 243814 h 519915"/>
                  <a:gd name="connsiteX1" fmla="*/ 162283 w 298832"/>
                  <a:gd name="connsiteY1" fmla="*/ 108 h 519915"/>
                  <a:gd name="connsiteX2" fmla="*/ 298832 w 298832"/>
                  <a:gd name="connsiteY2" fmla="*/ 267626 h 519915"/>
                  <a:gd name="connsiteX3" fmla="*/ 162283 w 298832"/>
                  <a:gd name="connsiteY3" fmla="*/ 516094 h 519915"/>
                  <a:gd name="connsiteX4" fmla="*/ 54840 w 298832"/>
                  <a:gd name="connsiteY4" fmla="*/ 406351 h 519915"/>
                  <a:gd name="connsiteX5" fmla="*/ 4302 w 298832"/>
                  <a:gd name="connsiteY5" fmla="*/ 243814 h 519915"/>
                  <a:gd name="connsiteX0" fmla="*/ 16939 w 311469"/>
                  <a:gd name="connsiteY0" fmla="*/ 243772 h 520938"/>
                  <a:gd name="connsiteX1" fmla="*/ 174920 w 311469"/>
                  <a:gd name="connsiteY1" fmla="*/ 66 h 520938"/>
                  <a:gd name="connsiteX2" fmla="*/ 311469 w 311469"/>
                  <a:gd name="connsiteY2" fmla="*/ 267584 h 520938"/>
                  <a:gd name="connsiteX3" fmla="*/ 174920 w 311469"/>
                  <a:gd name="connsiteY3" fmla="*/ 516052 h 520938"/>
                  <a:gd name="connsiteX4" fmla="*/ 22233 w 311469"/>
                  <a:gd name="connsiteY4" fmla="*/ 418216 h 520938"/>
                  <a:gd name="connsiteX5" fmla="*/ 16939 w 311469"/>
                  <a:gd name="connsiteY5" fmla="*/ 243772 h 520938"/>
                  <a:gd name="connsiteX0" fmla="*/ 16939 w 317069"/>
                  <a:gd name="connsiteY0" fmla="*/ 243772 h 516071"/>
                  <a:gd name="connsiteX1" fmla="*/ 174920 w 317069"/>
                  <a:gd name="connsiteY1" fmla="*/ 66 h 516071"/>
                  <a:gd name="connsiteX2" fmla="*/ 311469 w 317069"/>
                  <a:gd name="connsiteY2" fmla="*/ 267584 h 516071"/>
                  <a:gd name="connsiteX3" fmla="*/ 279411 w 317069"/>
                  <a:gd name="connsiteY3" fmla="*/ 411070 h 516071"/>
                  <a:gd name="connsiteX4" fmla="*/ 174920 w 317069"/>
                  <a:gd name="connsiteY4" fmla="*/ 516052 h 516071"/>
                  <a:gd name="connsiteX5" fmla="*/ 22233 w 317069"/>
                  <a:gd name="connsiteY5" fmla="*/ 418216 h 516071"/>
                  <a:gd name="connsiteX6" fmla="*/ 16939 w 317069"/>
                  <a:gd name="connsiteY6" fmla="*/ 243772 h 516071"/>
                  <a:gd name="connsiteX0" fmla="*/ 16939 w 335221"/>
                  <a:gd name="connsiteY0" fmla="*/ 243772 h 516071"/>
                  <a:gd name="connsiteX1" fmla="*/ 174920 w 335221"/>
                  <a:gd name="connsiteY1" fmla="*/ 66 h 516071"/>
                  <a:gd name="connsiteX2" fmla="*/ 311469 w 335221"/>
                  <a:gd name="connsiteY2" fmla="*/ 267584 h 516071"/>
                  <a:gd name="connsiteX3" fmla="*/ 324655 w 335221"/>
                  <a:gd name="connsiteY3" fmla="*/ 411070 h 516071"/>
                  <a:gd name="connsiteX4" fmla="*/ 174920 w 335221"/>
                  <a:gd name="connsiteY4" fmla="*/ 516052 h 516071"/>
                  <a:gd name="connsiteX5" fmla="*/ 22233 w 335221"/>
                  <a:gd name="connsiteY5" fmla="*/ 418216 h 516071"/>
                  <a:gd name="connsiteX6" fmla="*/ 16939 w 335221"/>
                  <a:gd name="connsiteY6" fmla="*/ 243772 h 516071"/>
                  <a:gd name="connsiteX0" fmla="*/ 16939 w 341467"/>
                  <a:gd name="connsiteY0" fmla="*/ 243713 h 516012"/>
                  <a:gd name="connsiteX1" fmla="*/ 174920 w 341467"/>
                  <a:gd name="connsiteY1" fmla="*/ 7 h 516012"/>
                  <a:gd name="connsiteX2" fmla="*/ 328138 w 341467"/>
                  <a:gd name="connsiteY2" fmla="*/ 250857 h 516012"/>
                  <a:gd name="connsiteX3" fmla="*/ 324655 w 341467"/>
                  <a:gd name="connsiteY3" fmla="*/ 411011 h 516012"/>
                  <a:gd name="connsiteX4" fmla="*/ 174920 w 341467"/>
                  <a:gd name="connsiteY4" fmla="*/ 515993 h 516012"/>
                  <a:gd name="connsiteX5" fmla="*/ 22233 w 341467"/>
                  <a:gd name="connsiteY5" fmla="*/ 418157 h 516012"/>
                  <a:gd name="connsiteX6" fmla="*/ 16939 w 341467"/>
                  <a:gd name="connsiteY6" fmla="*/ 243713 h 516012"/>
                  <a:gd name="connsiteX0" fmla="*/ 16939 w 341467"/>
                  <a:gd name="connsiteY0" fmla="*/ 212758 h 485057"/>
                  <a:gd name="connsiteX1" fmla="*/ 174920 w 341467"/>
                  <a:gd name="connsiteY1" fmla="*/ 8 h 485057"/>
                  <a:gd name="connsiteX2" fmla="*/ 328138 w 341467"/>
                  <a:gd name="connsiteY2" fmla="*/ 219902 h 485057"/>
                  <a:gd name="connsiteX3" fmla="*/ 324655 w 341467"/>
                  <a:gd name="connsiteY3" fmla="*/ 380056 h 485057"/>
                  <a:gd name="connsiteX4" fmla="*/ 174920 w 341467"/>
                  <a:gd name="connsiteY4" fmla="*/ 485038 h 485057"/>
                  <a:gd name="connsiteX5" fmla="*/ 22233 w 341467"/>
                  <a:gd name="connsiteY5" fmla="*/ 387202 h 485057"/>
                  <a:gd name="connsiteX6" fmla="*/ 16939 w 341467"/>
                  <a:gd name="connsiteY6" fmla="*/ 212758 h 485057"/>
                  <a:gd name="connsiteX0" fmla="*/ 16939 w 341467"/>
                  <a:gd name="connsiteY0" fmla="*/ 219285 h 491584"/>
                  <a:gd name="connsiteX1" fmla="*/ 93673 w 341467"/>
                  <a:gd name="connsiteY1" fmla="*/ 72259 h 491584"/>
                  <a:gd name="connsiteX2" fmla="*/ 174920 w 341467"/>
                  <a:gd name="connsiteY2" fmla="*/ 6535 h 491584"/>
                  <a:gd name="connsiteX3" fmla="*/ 328138 w 341467"/>
                  <a:gd name="connsiteY3" fmla="*/ 226429 h 491584"/>
                  <a:gd name="connsiteX4" fmla="*/ 324655 w 341467"/>
                  <a:gd name="connsiteY4" fmla="*/ 386583 h 491584"/>
                  <a:gd name="connsiteX5" fmla="*/ 174920 w 341467"/>
                  <a:gd name="connsiteY5" fmla="*/ 491565 h 491584"/>
                  <a:gd name="connsiteX6" fmla="*/ 22233 w 341467"/>
                  <a:gd name="connsiteY6" fmla="*/ 393729 h 491584"/>
                  <a:gd name="connsiteX7" fmla="*/ 16939 w 341467"/>
                  <a:gd name="connsiteY7" fmla="*/ 219285 h 491584"/>
                  <a:gd name="connsiteX0" fmla="*/ 16939 w 339860"/>
                  <a:gd name="connsiteY0" fmla="*/ 212783 h 485082"/>
                  <a:gd name="connsiteX1" fmla="*/ 93673 w 339860"/>
                  <a:gd name="connsiteY1" fmla="*/ 65757 h 485082"/>
                  <a:gd name="connsiteX2" fmla="*/ 174920 w 339860"/>
                  <a:gd name="connsiteY2" fmla="*/ 33 h 485082"/>
                  <a:gd name="connsiteX3" fmla="*/ 246074 w 339860"/>
                  <a:gd name="connsiteY3" fmla="*/ 72902 h 485082"/>
                  <a:gd name="connsiteX4" fmla="*/ 328138 w 339860"/>
                  <a:gd name="connsiteY4" fmla="*/ 219927 h 485082"/>
                  <a:gd name="connsiteX5" fmla="*/ 324655 w 339860"/>
                  <a:gd name="connsiteY5" fmla="*/ 380081 h 485082"/>
                  <a:gd name="connsiteX6" fmla="*/ 174920 w 339860"/>
                  <a:gd name="connsiteY6" fmla="*/ 485063 h 485082"/>
                  <a:gd name="connsiteX7" fmla="*/ 22233 w 339860"/>
                  <a:gd name="connsiteY7" fmla="*/ 387227 h 485082"/>
                  <a:gd name="connsiteX8" fmla="*/ 16939 w 339860"/>
                  <a:gd name="connsiteY8" fmla="*/ 212783 h 485082"/>
                  <a:gd name="connsiteX0" fmla="*/ 16939 w 339860"/>
                  <a:gd name="connsiteY0" fmla="*/ 212806 h 485105"/>
                  <a:gd name="connsiteX1" fmla="*/ 93673 w 339860"/>
                  <a:gd name="connsiteY1" fmla="*/ 65780 h 485105"/>
                  <a:gd name="connsiteX2" fmla="*/ 174920 w 339860"/>
                  <a:gd name="connsiteY2" fmla="*/ 56 h 485105"/>
                  <a:gd name="connsiteX3" fmla="*/ 296080 w 339860"/>
                  <a:gd name="connsiteY3" fmla="*/ 75306 h 485105"/>
                  <a:gd name="connsiteX4" fmla="*/ 328138 w 339860"/>
                  <a:gd name="connsiteY4" fmla="*/ 219950 h 485105"/>
                  <a:gd name="connsiteX5" fmla="*/ 324655 w 339860"/>
                  <a:gd name="connsiteY5" fmla="*/ 380104 h 485105"/>
                  <a:gd name="connsiteX6" fmla="*/ 174920 w 339860"/>
                  <a:gd name="connsiteY6" fmla="*/ 485086 h 485105"/>
                  <a:gd name="connsiteX7" fmla="*/ 22233 w 339860"/>
                  <a:gd name="connsiteY7" fmla="*/ 387250 h 485105"/>
                  <a:gd name="connsiteX8" fmla="*/ 16939 w 339860"/>
                  <a:gd name="connsiteY8" fmla="*/ 212806 h 485105"/>
                  <a:gd name="connsiteX0" fmla="*/ 9719 w 332640"/>
                  <a:gd name="connsiteY0" fmla="*/ 212806 h 485105"/>
                  <a:gd name="connsiteX1" fmla="*/ 50734 w 332640"/>
                  <a:gd name="connsiteY1" fmla="*/ 65780 h 485105"/>
                  <a:gd name="connsiteX2" fmla="*/ 167700 w 332640"/>
                  <a:gd name="connsiteY2" fmla="*/ 56 h 485105"/>
                  <a:gd name="connsiteX3" fmla="*/ 288860 w 332640"/>
                  <a:gd name="connsiteY3" fmla="*/ 75306 h 485105"/>
                  <a:gd name="connsiteX4" fmla="*/ 320918 w 332640"/>
                  <a:gd name="connsiteY4" fmla="*/ 219950 h 485105"/>
                  <a:gd name="connsiteX5" fmla="*/ 317435 w 332640"/>
                  <a:gd name="connsiteY5" fmla="*/ 380104 h 485105"/>
                  <a:gd name="connsiteX6" fmla="*/ 167700 w 332640"/>
                  <a:gd name="connsiteY6" fmla="*/ 485086 h 485105"/>
                  <a:gd name="connsiteX7" fmla="*/ 15013 w 332640"/>
                  <a:gd name="connsiteY7" fmla="*/ 387250 h 485105"/>
                  <a:gd name="connsiteX8" fmla="*/ 9719 w 332640"/>
                  <a:gd name="connsiteY8" fmla="*/ 212806 h 485105"/>
                  <a:gd name="connsiteX0" fmla="*/ 9719 w 338088"/>
                  <a:gd name="connsiteY0" fmla="*/ 212806 h 485105"/>
                  <a:gd name="connsiteX1" fmla="*/ 50734 w 338088"/>
                  <a:gd name="connsiteY1" fmla="*/ 65780 h 485105"/>
                  <a:gd name="connsiteX2" fmla="*/ 167700 w 338088"/>
                  <a:gd name="connsiteY2" fmla="*/ 56 h 485105"/>
                  <a:gd name="connsiteX3" fmla="*/ 288860 w 338088"/>
                  <a:gd name="connsiteY3" fmla="*/ 75306 h 485105"/>
                  <a:gd name="connsiteX4" fmla="*/ 330443 w 338088"/>
                  <a:gd name="connsiteY4" fmla="*/ 217569 h 485105"/>
                  <a:gd name="connsiteX5" fmla="*/ 317435 w 338088"/>
                  <a:gd name="connsiteY5" fmla="*/ 380104 h 485105"/>
                  <a:gd name="connsiteX6" fmla="*/ 167700 w 338088"/>
                  <a:gd name="connsiteY6" fmla="*/ 485086 h 485105"/>
                  <a:gd name="connsiteX7" fmla="*/ 15013 w 338088"/>
                  <a:gd name="connsiteY7" fmla="*/ 387250 h 485105"/>
                  <a:gd name="connsiteX8" fmla="*/ 9719 w 338088"/>
                  <a:gd name="connsiteY8" fmla="*/ 212806 h 485105"/>
                  <a:gd name="connsiteX0" fmla="*/ 2858 w 347895"/>
                  <a:gd name="connsiteY0" fmla="*/ 210425 h 485105"/>
                  <a:gd name="connsiteX1" fmla="*/ 60541 w 347895"/>
                  <a:gd name="connsiteY1" fmla="*/ 65780 h 485105"/>
                  <a:gd name="connsiteX2" fmla="*/ 177507 w 347895"/>
                  <a:gd name="connsiteY2" fmla="*/ 56 h 485105"/>
                  <a:gd name="connsiteX3" fmla="*/ 298667 w 347895"/>
                  <a:gd name="connsiteY3" fmla="*/ 75306 h 485105"/>
                  <a:gd name="connsiteX4" fmla="*/ 340250 w 347895"/>
                  <a:gd name="connsiteY4" fmla="*/ 217569 h 485105"/>
                  <a:gd name="connsiteX5" fmla="*/ 327242 w 347895"/>
                  <a:gd name="connsiteY5" fmla="*/ 380104 h 485105"/>
                  <a:gd name="connsiteX6" fmla="*/ 177507 w 347895"/>
                  <a:gd name="connsiteY6" fmla="*/ 485086 h 485105"/>
                  <a:gd name="connsiteX7" fmla="*/ 24820 w 347895"/>
                  <a:gd name="connsiteY7" fmla="*/ 387250 h 485105"/>
                  <a:gd name="connsiteX8" fmla="*/ 2858 w 347895"/>
                  <a:gd name="connsiteY8" fmla="*/ 210425 h 485105"/>
                  <a:gd name="connsiteX0" fmla="*/ 2858 w 353117"/>
                  <a:gd name="connsiteY0" fmla="*/ 210425 h 485105"/>
                  <a:gd name="connsiteX1" fmla="*/ 60541 w 353117"/>
                  <a:gd name="connsiteY1" fmla="*/ 65780 h 485105"/>
                  <a:gd name="connsiteX2" fmla="*/ 177507 w 353117"/>
                  <a:gd name="connsiteY2" fmla="*/ 56 h 485105"/>
                  <a:gd name="connsiteX3" fmla="*/ 298667 w 353117"/>
                  <a:gd name="connsiteY3" fmla="*/ 75306 h 485105"/>
                  <a:gd name="connsiteX4" fmla="*/ 347393 w 353117"/>
                  <a:gd name="connsiteY4" fmla="*/ 217569 h 485105"/>
                  <a:gd name="connsiteX5" fmla="*/ 327242 w 353117"/>
                  <a:gd name="connsiteY5" fmla="*/ 380104 h 485105"/>
                  <a:gd name="connsiteX6" fmla="*/ 177507 w 353117"/>
                  <a:gd name="connsiteY6" fmla="*/ 485086 h 485105"/>
                  <a:gd name="connsiteX7" fmla="*/ 24820 w 353117"/>
                  <a:gd name="connsiteY7" fmla="*/ 387250 h 485105"/>
                  <a:gd name="connsiteX8" fmla="*/ 2858 w 353117"/>
                  <a:gd name="connsiteY8" fmla="*/ 210425 h 485105"/>
                  <a:gd name="connsiteX0" fmla="*/ 2858 w 353117"/>
                  <a:gd name="connsiteY0" fmla="*/ 210425 h 444677"/>
                  <a:gd name="connsiteX1" fmla="*/ 60541 w 353117"/>
                  <a:gd name="connsiteY1" fmla="*/ 65780 h 444677"/>
                  <a:gd name="connsiteX2" fmla="*/ 177507 w 353117"/>
                  <a:gd name="connsiteY2" fmla="*/ 56 h 444677"/>
                  <a:gd name="connsiteX3" fmla="*/ 298667 w 353117"/>
                  <a:gd name="connsiteY3" fmla="*/ 75306 h 444677"/>
                  <a:gd name="connsiteX4" fmla="*/ 347393 w 353117"/>
                  <a:gd name="connsiteY4" fmla="*/ 217569 h 444677"/>
                  <a:gd name="connsiteX5" fmla="*/ 327242 w 353117"/>
                  <a:gd name="connsiteY5" fmla="*/ 380104 h 444677"/>
                  <a:gd name="connsiteX6" fmla="*/ 179889 w 353117"/>
                  <a:gd name="connsiteY6" fmla="*/ 444605 h 444677"/>
                  <a:gd name="connsiteX7" fmla="*/ 24820 w 353117"/>
                  <a:gd name="connsiteY7" fmla="*/ 387250 h 444677"/>
                  <a:gd name="connsiteX8" fmla="*/ 2858 w 353117"/>
                  <a:gd name="connsiteY8" fmla="*/ 210425 h 444677"/>
                  <a:gd name="connsiteX0" fmla="*/ 2858 w 353117"/>
                  <a:gd name="connsiteY0" fmla="*/ 189092 h 423344"/>
                  <a:gd name="connsiteX1" fmla="*/ 60541 w 353117"/>
                  <a:gd name="connsiteY1" fmla="*/ 44447 h 423344"/>
                  <a:gd name="connsiteX2" fmla="*/ 175125 w 353117"/>
                  <a:gd name="connsiteY2" fmla="*/ 154 h 423344"/>
                  <a:gd name="connsiteX3" fmla="*/ 298667 w 353117"/>
                  <a:gd name="connsiteY3" fmla="*/ 53973 h 423344"/>
                  <a:gd name="connsiteX4" fmla="*/ 347393 w 353117"/>
                  <a:gd name="connsiteY4" fmla="*/ 196236 h 423344"/>
                  <a:gd name="connsiteX5" fmla="*/ 327242 w 353117"/>
                  <a:gd name="connsiteY5" fmla="*/ 358771 h 423344"/>
                  <a:gd name="connsiteX6" fmla="*/ 179889 w 353117"/>
                  <a:gd name="connsiteY6" fmla="*/ 423272 h 423344"/>
                  <a:gd name="connsiteX7" fmla="*/ 24820 w 353117"/>
                  <a:gd name="connsiteY7" fmla="*/ 365917 h 423344"/>
                  <a:gd name="connsiteX8" fmla="*/ 2858 w 353117"/>
                  <a:gd name="connsiteY8" fmla="*/ 189092 h 423344"/>
                  <a:gd name="connsiteX0" fmla="*/ 2858 w 353117"/>
                  <a:gd name="connsiteY0" fmla="*/ 189060 h 423312"/>
                  <a:gd name="connsiteX1" fmla="*/ 8153 w 353117"/>
                  <a:gd name="connsiteY1" fmla="*/ 192055 h 423312"/>
                  <a:gd name="connsiteX2" fmla="*/ 60541 w 353117"/>
                  <a:gd name="connsiteY2" fmla="*/ 44415 h 423312"/>
                  <a:gd name="connsiteX3" fmla="*/ 175125 w 353117"/>
                  <a:gd name="connsiteY3" fmla="*/ 122 h 423312"/>
                  <a:gd name="connsiteX4" fmla="*/ 298667 w 353117"/>
                  <a:gd name="connsiteY4" fmla="*/ 53941 h 423312"/>
                  <a:gd name="connsiteX5" fmla="*/ 347393 w 353117"/>
                  <a:gd name="connsiteY5" fmla="*/ 196204 h 423312"/>
                  <a:gd name="connsiteX6" fmla="*/ 327242 w 353117"/>
                  <a:gd name="connsiteY6" fmla="*/ 358739 h 423312"/>
                  <a:gd name="connsiteX7" fmla="*/ 179889 w 353117"/>
                  <a:gd name="connsiteY7" fmla="*/ 423240 h 423312"/>
                  <a:gd name="connsiteX8" fmla="*/ 24820 w 353117"/>
                  <a:gd name="connsiteY8" fmla="*/ 365885 h 423312"/>
                  <a:gd name="connsiteX9" fmla="*/ 2858 w 353117"/>
                  <a:gd name="connsiteY9" fmla="*/ 189060 h 423312"/>
                  <a:gd name="connsiteX0" fmla="*/ 2858 w 334713"/>
                  <a:gd name="connsiteY0" fmla="*/ 189060 h 423312"/>
                  <a:gd name="connsiteX1" fmla="*/ 8153 w 334713"/>
                  <a:gd name="connsiteY1" fmla="*/ 192055 h 423312"/>
                  <a:gd name="connsiteX2" fmla="*/ 60541 w 334713"/>
                  <a:gd name="connsiteY2" fmla="*/ 44415 h 423312"/>
                  <a:gd name="connsiteX3" fmla="*/ 175125 w 334713"/>
                  <a:gd name="connsiteY3" fmla="*/ 122 h 423312"/>
                  <a:gd name="connsiteX4" fmla="*/ 298667 w 334713"/>
                  <a:gd name="connsiteY4" fmla="*/ 53941 h 423312"/>
                  <a:gd name="connsiteX5" fmla="*/ 327242 w 334713"/>
                  <a:gd name="connsiteY5" fmla="*/ 358739 h 423312"/>
                  <a:gd name="connsiteX6" fmla="*/ 179889 w 334713"/>
                  <a:gd name="connsiteY6" fmla="*/ 423240 h 423312"/>
                  <a:gd name="connsiteX7" fmla="*/ 24820 w 334713"/>
                  <a:gd name="connsiteY7" fmla="*/ 365885 h 423312"/>
                  <a:gd name="connsiteX8" fmla="*/ 2858 w 334713"/>
                  <a:gd name="connsiteY8" fmla="*/ 189060 h 423312"/>
                  <a:gd name="connsiteX0" fmla="*/ 21626 w 331519"/>
                  <a:gd name="connsiteY0" fmla="*/ 365885 h 423290"/>
                  <a:gd name="connsiteX1" fmla="*/ 4959 w 331519"/>
                  <a:gd name="connsiteY1" fmla="*/ 192055 h 423290"/>
                  <a:gd name="connsiteX2" fmla="*/ 57347 w 331519"/>
                  <a:gd name="connsiteY2" fmla="*/ 44415 h 423290"/>
                  <a:gd name="connsiteX3" fmla="*/ 171931 w 331519"/>
                  <a:gd name="connsiteY3" fmla="*/ 122 h 423290"/>
                  <a:gd name="connsiteX4" fmla="*/ 295473 w 331519"/>
                  <a:gd name="connsiteY4" fmla="*/ 53941 h 423290"/>
                  <a:gd name="connsiteX5" fmla="*/ 324048 w 331519"/>
                  <a:gd name="connsiteY5" fmla="*/ 358739 h 423290"/>
                  <a:gd name="connsiteX6" fmla="*/ 176695 w 331519"/>
                  <a:gd name="connsiteY6" fmla="*/ 423240 h 423290"/>
                  <a:gd name="connsiteX7" fmla="*/ 21626 w 331519"/>
                  <a:gd name="connsiteY7" fmla="*/ 365885 h 423290"/>
                  <a:gd name="connsiteX0" fmla="*/ 6402 w 316295"/>
                  <a:gd name="connsiteY0" fmla="*/ 368549 h 425954"/>
                  <a:gd name="connsiteX1" fmla="*/ 42123 w 316295"/>
                  <a:gd name="connsiteY1" fmla="*/ 47079 h 425954"/>
                  <a:gd name="connsiteX2" fmla="*/ 156707 w 316295"/>
                  <a:gd name="connsiteY2" fmla="*/ 2786 h 425954"/>
                  <a:gd name="connsiteX3" fmla="*/ 280249 w 316295"/>
                  <a:gd name="connsiteY3" fmla="*/ 56605 h 425954"/>
                  <a:gd name="connsiteX4" fmla="*/ 308824 w 316295"/>
                  <a:gd name="connsiteY4" fmla="*/ 361403 h 425954"/>
                  <a:gd name="connsiteX5" fmla="*/ 161471 w 316295"/>
                  <a:gd name="connsiteY5" fmla="*/ 425904 h 425954"/>
                  <a:gd name="connsiteX6" fmla="*/ 6402 w 316295"/>
                  <a:gd name="connsiteY6" fmla="*/ 368549 h 425954"/>
                  <a:gd name="connsiteX0" fmla="*/ 6402 w 316295"/>
                  <a:gd name="connsiteY0" fmla="*/ 372158 h 429563"/>
                  <a:gd name="connsiteX1" fmla="*/ 42123 w 316295"/>
                  <a:gd name="connsiteY1" fmla="*/ 50688 h 429563"/>
                  <a:gd name="connsiteX2" fmla="*/ 170994 w 316295"/>
                  <a:gd name="connsiteY2" fmla="*/ 1632 h 429563"/>
                  <a:gd name="connsiteX3" fmla="*/ 280249 w 316295"/>
                  <a:gd name="connsiteY3" fmla="*/ 60214 h 429563"/>
                  <a:gd name="connsiteX4" fmla="*/ 308824 w 316295"/>
                  <a:gd name="connsiteY4" fmla="*/ 365012 h 429563"/>
                  <a:gd name="connsiteX5" fmla="*/ 161471 w 316295"/>
                  <a:gd name="connsiteY5" fmla="*/ 429513 h 429563"/>
                  <a:gd name="connsiteX6" fmla="*/ 6402 w 316295"/>
                  <a:gd name="connsiteY6" fmla="*/ 372158 h 429563"/>
                  <a:gd name="connsiteX0" fmla="*/ 6402 w 371391"/>
                  <a:gd name="connsiteY0" fmla="*/ 372158 h 429563"/>
                  <a:gd name="connsiteX1" fmla="*/ 42123 w 371391"/>
                  <a:gd name="connsiteY1" fmla="*/ 50688 h 429563"/>
                  <a:gd name="connsiteX2" fmla="*/ 170994 w 371391"/>
                  <a:gd name="connsiteY2" fmla="*/ 1632 h 429563"/>
                  <a:gd name="connsiteX3" fmla="*/ 280249 w 371391"/>
                  <a:gd name="connsiteY3" fmla="*/ 60214 h 429563"/>
                  <a:gd name="connsiteX4" fmla="*/ 368356 w 371391"/>
                  <a:gd name="connsiteY4" fmla="*/ 365012 h 429563"/>
                  <a:gd name="connsiteX5" fmla="*/ 161471 w 371391"/>
                  <a:gd name="connsiteY5" fmla="*/ 429513 h 429563"/>
                  <a:gd name="connsiteX6" fmla="*/ 6402 w 371391"/>
                  <a:gd name="connsiteY6" fmla="*/ 372158 h 429563"/>
                  <a:gd name="connsiteX0" fmla="*/ 3669 w 404377"/>
                  <a:gd name="connsiteY0" fmla="*/ 381683 h 429893"/>
                  <a:gd name="connsiteX1" fmla="*/ 75109 w 404377"/>
                  <a:gd name="connsiteY1" fmla="*/ 50688 h 429893"/>
                  <a:gd name="connsiteX2" fmla="*/ 203980 w 404377"/>
                  <a:gd name="connsiteY2" fmla="*/ 1632 h 429893"/>
                  <a:gd name="connsiteX3" fmla="*/ 313235 w 404377"/>
                  <a:gd name="connsiteY3" fmla="*/ 60214 h 429893"/>
                  <a:gd name="connsiteX4" fmla="*/ 401342 w 404377"/>
                  <a:gd name="connsiteY4" fmla="*/ 365012 h 429893"/>
                  <a:gd name="connsiteX5" fmla="*/ 194457 w 404377"/>
                  <a:gd name="connsiteY5" fmla="*/ 429513 h 429893"/>
                  <a:gd name="connsiteX6" fmla="*/ 3669 w 404377"/>
                  <a:gd name="connsiteY6" fmla="*/ 381683 h 429893"/>
                  <a:gd name="connsiteX0" fmla="*/ 3669 w 404377"/>
                  <a:gd name="connsiteY0" fmla="*/ 381683 h 451105"/>
                  <a:gd name="connsiteX1" fmla="*/ 75109 w 404377"/>
                  <a:gd name="connsiteY1" fmla="*/ 50688 h 451105"/>
                  <a:gd name="connsiteX2" fmla="*/ 203980 w 404377"/>
                  <a:gd name="connsiteY2" fmla="*/ 1632 h 451105"/>
                  <a:gd name="connsiteX3" fmla="*/ 313235 w 404377"/>
                  <a:gd name="connsiteY3" fmla="*/ 60214 h 451105"/>
                  <a:gd name="connsiteX4" fmla="*/ 401342 w 404377"/>
                  <a:gd name="connsiteY4" fmla="*/ 365012 h 451105"/>
                  <a:gd name="connsiteX5" fmla="*/ 192075 w 404377"/>
                  <a:gd name="connsiteY5" fmla="*/ 450944 h 451105"/>
                  <a:gd name="connsiteX6" fmla="*/ 3669 w 404377"/>
                  <a:gd name="connsiteY6" fmla="*/ 381683 h 451105"/>
                  <a:gd name="connsiteX0" fmla="*/ 3669 w 404377"/>
                  <a:gd name="connsiteY0" fmla="*/ 381442 h 450864"/>
                  <a:gd name="connsiteX1" fmla="*/ 75109 w 404377"/>
                  <a:gd name="connsiteY1" fmla="*/ 50447 h 450864"/>
                  <a:gd name="connsiteX2" fmla="*/ 203980 w 404377"/>
                  <a:gd name="connsiteY2" fmla="*/ 1391 h 450864"/>
                  <a:gd name="connsiteX3" fmla="*/ 313235 w 404377"/>
                  <a:gd name="connsiteY3" fmla="*/ 48067 h 450864"/>
                  <a:gd name="connsiteX4" fmla="*/ 401342 w 404377"/>
                  <a:gd name="connsiteY4" fmla="*/ 364771 h 450864"/>
                  <a:gd name="connsiteX5" fmla="*/ 192075 w 404377"/>
                  <a:gd name="connsiteY5" fmla="*/ 450703 h 450864"/>
                  <a:gd name="connsiteX6" fmla="*/ 3669 w 404377"/>
                  <a:gd name="connsiteY6" fmla="*/ 381442 h 450864"/>
                  <a:gd name="connsiteX0" fmla="*/ 3669 w 404377"/>
                  <a:gd name="connsiteY0" fmla="*/ 406253 h 475675"/>
                  <a:gd name="connsiteX1" fmla="*/ 75109 w 404377"/>
                  <a:gd name="connsiteY1" fmla="*/ 75258 h 475675"/>
                  <a:gd name="connsiteX2" fmla="*/ 203980 w 404377"/>
                  <a:gd name="connsiteY2" fmla="*/ 8 h 475675"/>
                  <a:gd name="connsiteX3" fmla="*/ 313235 w 404377"/>
                  <a:gd name="connsiteY3" fmla="*/ 72878 h 475675"/>
                  <a:gd name="connsiteX4" fmla="*/ 401342 w 404377"/>
                  <a:gd name="connsiteY4" fmla="*/ 389582 h 475675"/>
                  <a:gd name="connsiteX5" fmla="*/ 192075 w 404377"/>
                  <a:gd name="connsiteY5" fmla="*/ 475514 h 475675"/>
                  <a:gd name="connsiteX6" fmla="*/ 3669 w 404377"/>
                  <a:gd name="connsiteY6" fmla="*/ 406253 h 475675"/>
                  <a:gd name="connsiteX0" fmla="*/ 3669 w 388328"/>
                  <a:gd name="connsiteY0" fmla="*/ 406253 h 475599"/>
                  <a:gd name="connsiteX1" fmla="*/ 75109 w 388328"/>
                  <a:gd name="connsiteY1" fmla="*/ 75258 h 475599"/>
                  <a:gd name="connsiteX2" fmla="*/ 203980 w 388328"/>
                  <a:gd name="connsiteY2" fmla="*/ 8 h 475599"/>
                  <a:gd name="connsiteX3" fmla="*/ 313235 w 388328"/>
                  <a:gd name="connsiteY3" fmla="*/ 72878 h 475599"/>
                  <a:gd name="connsiteX4" fmla="*/ 384673 w 388328"/>
                  <a:gd name="connsiteY4" fmla="*/ 394345 h 475599"/>
                  <a:gd name="connsiteX5" fmla="*/ 192075 w 388328"/>
                  <a:gd name="connsiteY5" fmla="*/ 475514 h 475599"/>
                  <a:gd name="connsiteX6" fmla="*/ 3669 w 388328"/>
                  <a:gd name="connsiteY6" fmla="*/ 406253 h 475599"/>
                  <a:gd name="connsiteX0" fmla="*/ 3780 w 386058"/>
                  <a:gd name="connsiteY0" fmla="*/ 399109 h 475526"/>
                  <a:gd name="connsiteX1" fmla="*/ 72839 w 386058"/>
                  <a:gd name="connsiteY1" fmla="*/ 75258 h 475526"/>
                  <a:gd name="connsiteX2" fmla="*/ 201710 w 386058"/>
                  <a:gd name="connsiteY2" fmla="*/ 8 h 475526"/>
                  <a:gd name="connsiteX3" fmla="*/ 310965 w 386058"/>
                  <a:gd name="connsiteY3" fmla="*/ 72878 h 475526"/>
                  <a:gd name="connsiteX4" fmla="*/ 382403 w 386058"/>
                  <a:gd name="connsiteY4" fmla="*/ 394345 h 475526"/>
                  <a:gd name="connsiteX5" fmla="*/ 189805 w 386058"/>
                  <a:gd name="connsiteY5" fmla="*/ 475514 h 475526"/>
                  <a:gd name="connsiteX6" fmla="*/ 3780 w 386058"/>
                  <a:gd name="connsiteY6" fmla="*/ 399109 h 475526"/>
                  <a:gd name="connsiteX0" fmla="*/ 3503 w 392066"/>
                  <a:gd name="connsiteY0" fmla="*/ 344119 h 476471"/>
                  <a:gd name="connsiteX1" fmla="*/ 78847 w 392066"/>
                  <a:gd name="connsiteY1" fmla="*/ 75258 h 476471"/>
                  <a:gd name="connsiteX2" fmla="*/ 207718 w 392066"/>
                  <a:gd name="connsiteY2" fmla="*/ 8 h 476471"/>
                  <a:gd name="connsiteX3" fmla="*/ 316973 w 392066"/>
                  <a:gd name="connsiteY3" fmla="*/ 72878 h 476471"/>
                  <a:gd name="connsiteX4" fmla="*/ 388411 w 392066"/>
                  <a:gd name="connsiteY4" fmla="*/ 394345 h 476471"/>
                  <a:gd name="connsiteX5" fmla="*/ 195813 w 392066"/>
                  <a:gd name="connsiteY5" fmla="*/ 475514 h 476471"/>
                  <a:gd name="connsiteX6" fmla="*/ 3503 w 392066"/>
                  <a:gd name="connsiteY6" fmla="*/ 344119 h 476471"/>
                  <a:gd name="connsiteX0" fmla="*/ 3503 w 392066"/>
                  <a:gd name="connsiteY0" fmla="*/ 344119 h 444740"/>
                  <a:gd name="connsiteX1" fmla="*/ 78847 w 392066"/>
                  <a:gd name="connsiteY1" fmla="*/ 75258 h 444740"/>
                  <a:gd name="connsiteX2" fmla="*/ 207718 w 392066"/>
                  <a:gd name="connsiteY2" fmla="*/ 8 h 444740"/>
                  <a:gd name="connsiteX3" fmla="*/ 316973 w 392066"/>
                  <a:gd name="connsiteY3" fmla="*/ 72878 h 444740"/>
                  <a:gd name="connsiteX4" fmla="*/ 388411 w 392066"/>
                  <a:gd name="connsiteY4" fmla="*/ 394345 h 444740"/>
                  <a:gd name="connsiteX5" fmla="*/ 195813 w 392066"/>
                  <a:gd name="connsiteY5" fmla="*/ 442520 h 444740"/>
                  <a:gd name="connsiteX6" fmla="*/ 3503 w 392066"/>
                  <a:gd name="connsiteY6" fmla="*/ 344119 h 444740"/>
                  <a:gd name="connsiteX0" fmla="*/ 3503 w 395074"/>
                  <a:gd name="connsiteY0" fmla="*/ 344119 h 442535"/>
                  <a:gd name="connsiteX1" fmla="*/ 78847 w 395074"/>
                  <a:gd name="connsiteY1" fmla="*/ 75258 h 442535"/>
                  <a:gd name="connsiteX2" fmla="*/ 207718 w 395074"/>
                  <a:gd name="connsiteY2" fmla="*/ 8 h 442535"/>
                  <a:gd name="connsiteX3" fmla="*/ 316973 w 395074"/>
                  <a:gd name="connsiteY3" fmla="*/ 72878 h 442535"/>
                  <a:gd name="connsiteX4" fmla="*/ 391554 w 395074"/>
                  <a:gd name="connsiteY4" fmla="*/ 350352 h 442535"/>
                  <a:gd name="connsiteX5" fmla="*/ 195813 w 395074"/>
                  <a:gd name="connsiteY5" fmla="*/ 442520 h 442535"/>
                  <a:gd name="connsiteX6" fmla="*/ 3503 w 395074"/>
                  <a:gd name="connsiteY6" fmla="*/ 344119 h 442535"/>
                  <a:gd name="connsiteX0" fmla="*/ 3503 w 395074"/>
                  <a:gd name="connsiteY0" fmla="*/ 317729 h 416145"/>
                  <a:gd name="connsiteX1" fmla="*/ 78847 w 395074"/>
                  <a:gd name="connsiteY1" fmla="*/ 48868 h 416145"/>
                  <a:gd name="connsiteX2" fmla="*/ 206147 w 395074"/>
                  <a:gd name="connsiteY2" fmla="*/ 1899 h 416145"/>
                  <a:gd name="connsiteX3" fmla="*/ 316973 w 395074"/>
                  <a:gd name="connsiteY3" fmla="*/ 46488 h 416145"/>
                  <a:gd name="connsiteX4" fmla="*/ 391554 w 395074"/>
                  <a:gd name="connsiteY4" fmla="*/ 323962 h 416145"/>
                  <a:gd name="connsiteX5" fmla="*/ 195813 w 395074"/>
                  <a:gd name="connsiteY5" fmla="*/ 416130 h 416145"/>
                  <a:gd name="connsiteX6" fmla="*/ 3503 w 395074"/>
                  <a:gd name="connsiteY6" fmla="*/ 317729 h 416145"/>
                  <a:gd name="connsiteX0" fmla="*/ 3503 w 395595"/>
                  <a:gd name="connsiteY0" fmla="*/ 317967 h 416383"/>
                  <a:gd name="connsiteX1" fmla="*/ 78847 w 395595"/>
                  <a:gd name="connsiteY1" fmla="*/ 49106 h 416383"/>
                  <a:gd name="connsiteX2" fmla="*/ 206147 w 395595"/>
                  <a:gd name="connsiteY2" fmla="*/ 2137 h 416383"/>
                  <a:gd name="connsiteX3" fmla="*/ 327971 w 395595"/>
                  <a:gd name="connsiteY3" fmla="*/ 59295 h 416383"/>
                  <a:gd name="connsiteX4" fmla="*/ 391554 w 395595"/>
                  <a:gd name="connsiteY4" fmla="*/ 324200 h 416383"/>
                  <a:gd name="connsiteX5" fmla="*/ 195813 w 395595"/>
                  <a:gd name="connsiteY5" fmla="*/ 416368 h 416383"/>
                  <a:gd name="connsiteX6" fmla="*/ 3503 w 395595"/>
                  <a:gd name="connsiteY6" fmla="*/ 317967 h 416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595" h="416383">
                    <a:moveTo>
                      <a:pt x="3503" y="317967"/>
                    </a:moveTo>
                    <a:cubicBezTo>
                      <a:pt x="-16388" y="254830"/>
                      <a:pt x="53796" y="110066"/>
                      <a:pt x="78847" y="49106"/>
                    </a:cubicBezTo>
                    <a:cubicBezTo>
                      <a:pt x="103898" y="-11854"/>
                      <a:pt x="164626" y="439"/>
                      <a:pt x="206147" y="2137"/>
                    </a:cubicBezTo>
                    <a:cubicBezTo>
                      <a:pt x="247668" y="3835"/>
                      <a:pt x="302618" y="-474"/>
                      <a:pt x="327971" y="59295"/>
                    </a:cubicBezTo>
                    <a:cubicBezTo>
                      <a:pt x="353324" y="119064"/>
                      <a:pt x="411350" y="262650"/>
                      <a:pt x="391554" y="324200"/>
                    </a:cubicBezTo>
                    <a:cubicBezTo>
                      <a:pt x="368796" y="365611"/>
                      <a:pt x="260488" y="417407"/>
                      <a:pt x="195813" y="416368"/>
                    </a:cubicBezTo>
                    <a:cubicBezTo>
                      <a:pt x="131138" y="415329"/>
                      <a:pt x="32126" y="356498"/>
                      <a:pt x="3503" y="317967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rgbClr val="7030A0"/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25" name="Connecteur droit 1124">
                <a:extLst>
                  <a:ext uri="{FF2B5EF4-FFF2-40B4-BE49-F238E27FC236}">
                    <a16:creationId xmlns:a16="http://schemas.microsoft.com/office/drawing/2014/main" id="{866F416A-407C-0CDF-0EF1-7534E4A64B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89746" y="3055670"/>
                <a:ext cx="3609" cy="111879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126" name="Connecteur droit 1125">
                <a:extLst>
                  <a:ext uri="{FF2B5EF4-FFF2-40B4-BE49-F238E27FC236}">
                    <a16:creationId xmlns:a16="http://schemas.microsoft.com/office/drawing/2014/main" id="{445ACE5B-971E-EC59-909A-9062C20C76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6964" y="4103655"/>
                <a:ext cx="0" cy="104660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127" name="Connecteur droit 1126">
                <a:extLst>
                  <a:ext uri="{FF2B5EF4-FFF2-40B4-BE49-F238E27FC236}">
                    <a16:creationId xmlns:a16="http://schemas.microsoft.com/office/drawing/2014/main" id="{D2412D51-4666-2829-209E-B44AC78818AB}"/>
                  </a:ext>
                </a:extLst>
              </p:cNvPr>
              <p:cNvCxnSpPr>
                <a:cxnSpLocks/>
                <a:stCxn id="1134" idx="6"/>
              </p:cNvCxnSpPr>
              <p:nvPr/>
            </p:nvCxnSpPr>
            <p:spPr>
              <a:xfrm>
                <a:off x="5570523" y="3628567"/>
                <a:ext cx="96656" cy="0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128" name="Connecteur droit 1127">
                <a:extLst>
                  <a:ext uri="{FF2B5EF4-FFF2-40B4-BE49-F238E27FC236}">
                    <a16:creationId xmlns:a16="http://schemas.microsoft.com/office/drawing/2014/main" id="{E1D23A5E-21E9-E090-100D-A75F769602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12308" y="3636718"/>
                <a:ext cx="115488" cy="0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129" name="Connecteur droit 1128">
                <a:extLst>
                  <a:ext uri="{FF2B5EF4-FFF2-40B4-BE49-F238E27FC236}">
                    <a16:creationId xmlns:a16="http://schemas.microsoft.com/office/drawing/2014/main" id="{CDEF254B-3C29-AB85-A5E4-994C8B4D92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1773" y="3210857"/>
                <a:ext cx="93833" cy="79398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130" name="Connecteur droit 1129">
                <a:extLst>
                  <a:ext uri="{FF2B5EF4-FFF2-40B4-BE49-F238E27FC236}">
                    <a16:creationId xmlns:a16="http://schemas.microsoft.com/office/drawing/2014/main" id="{7DD378E2-0381-D366-2F77-8ED08D0C2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78321" y="3968745"/>
                <a:ext cx="75788" cy="68570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131" name="Connecteur droit 1130">
                <a:extLst>
                  <a:ext uri="{FF2B5EF4-FFF2-40B4-BE49-F238E27FC236}">
                    <a16:creationId xmlns:a16="http://schemas.microsoft.com/office/drawing/2014/main" id="{AC2CB202-B5FA-D212-A21F-242F8D1168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74712" y="3228901"/>
                <a:ext cx="83007" cy="86616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cxnSp>
            <p:nvCxnSpPr>
              <p:cNvPr id="1132" name="Connecteur droit 1131">
                <a:extLst>
                  <a:ext uri="{FF2B5EF4-FFF2-40B4-BE49-F238E27FC236}">
                    <a16:creationId xmlns:a16="http://schemas.microsoft.com/office/drawing/2014/main" id="{9A9962DF-0B79-085C-150E-11FE70B4BDB8}"/>
                  </a:ext>
                </a:extLst>
              </p:cNvPr>
              <p:cNvCxnSpPr>
                <a:cxnSpLocks/>
                <a:stCxn id="1134" idx="5"/>
              </p:cNvCxnSpPr>
              <p:nvPr/>
            </p:nvCxnSpPr>
            <p:spPr>
              <a:xfrm>
                <a:off x="5431949" y="3963116"/>
                <a:ext cx="76440" cy="85026"/>
              </a:xfrm>
              <a:prstGeom prst="line">
                <a:avLst/>
              </a:prstGeom>
              <a:noFill/>
              <a:ln w="22225" cap="flat" cmpd="sng" algn="ctr">
                <a:solidFill>
                  <a:srgbClr val="7030A0"/>
                </a:solidFill>
                <a:prstDash val="solid"/>
                <a:tailEnd type="oval"/>
              </a:ln>
              <a:effectLst/>
            </p:spPr>
          </p:cxnSp>
          <p:sp>
            <p:nvSpPr>
              <p:cNvPr id="1133" name="Forme libre : forme 29">
                <a:extLst>
                  <a:ext uri="{FF2B5EF4-FFF2-40B4-BE49-F238E27FC236}">
                    <a16:creationId xmlns:a16="http://schemas.microsoft.com/office/drawing/2014/main" id="{1BFBACC5-F3A1-3E35-2FB7-4068A0B2A834}"/>
                  </a:ext>
                </a:extLst>
              </p:cNvPr>
              <p:cNvSpPr/>
              <p:nvPr/>
            </p:nvSpPr>
            <p:spPr bwMode="auto">
              <a:xfrm>
                <a:off x="4973531" y="3400412"/>
                <a:ext cx="272774" cy="430309"/>
              </a:xfrm>
              <a:custGeom>
                <a:avLst/>
                <a:gdLst>
                  <a:gd name="connsiteX0" fmla="*/ 24713 w 272774"/>
                  <a:gd name="connsiteY0" fmla="*/ 400063 h 430309"/>
                  <a:gd name="connsiteX1" fmla="*/ 72338 w 272774"/>
                  <a:gd name="connsiteY1" fmla="*/ 426257 h 430309"/>
                  <a:gd name="connsiteX2" fmla="*/ 229500 w 272774"/>
                  <a:gd name="connsiteY2" fmla="*/ 426257 h 430309"/>
                  <a:gd name="connsiteX3" fmla="*/ 272363 w 272774"/>
                  <a:gd name="connsiteY3" fmla="*/ 388157 h 430309"/>
                  <a:gd name="connsiteX4" fmla="*/ 248550 w 272774"/>
                  <a:gd name="connsiteY4" fmla="*/ 347676 h 430309"/>
                  <a:gd name="connsiteX5" fmla="*/ 205688 w 272774"/>
                  <a:gd name="connsiteY5" fmla="*/ 342913 h 430309"/>
                  <a:gd name="connsiteX6" fmla="*/ 150919 w 272774"/>
                  <a:gd name="connsiteY6" fmla="*/ 347676 h 430309"/>
                  <a:gd name="connsiteX7" fmla="*/ 89007 w 272774"/>
                  <a:gd name="connsiteY7" fmla="*/ 359582 h 430309"/>
                  <a:gd name="connsiteX8" fmla="*/ 15188 w 272774"/>
                  <a:gd name="connsiteY8" fmla="*/ 345294 h 430309"/>
                  <a:gd name="connsiteX9" fmla="*/ 3282 w 272774"/>
                  <a:gd name="connsiteY9" fmla="*/ 300051 h 430309"/>
                  <a:gd name="connsiteX10" fmla="*/ 58050 w 272774"/>
                  <a:gd name="connsiteY10" fmla="*/ 266713 h 430309"/>
                  <a:gd name="connsiteX11" fmla="*/ 124725 w 272774"/>
                  <a:gd name="connsiteY11" fmla="*/ 269094 h 430309"/>
                  <a:gd name="connsiteX12" fmla="*/ 191400 w 272774"/>
                  <a:gd name="connsiteY12" fmla="*/ 278619 h 430309"/>
                  <a:gd name="connsiteX13" fmla="*/ 236644 w 272774"/>
                  <a:gd name="connsiteY13" fmla="*/ 273857 h 430309"/>
                  <a:gd name="connsiteX14" fmla="*/ 265219 w 272774"/>
                  <a:gd name="connsiteY14" fmla="*/ 238138 h 430309"/>
                  <a:gd name="connsiteX15" fmla="*/ 243788 w 272774"/>
                  <a:gd name="connsiteY15" fmla="*/ 195276 h 430309"/>
                  <a:gd name="connsiteX16" fmla="*/ 189019 w 272774"/>
                  <a:gd name="connsiteY16" fmla="*/ 185751 h 430309"/>
                  <a:gd name="connsiteX17" fmla="*/ 117582 w 272774"/>
                  <a:gd name="connsiteY17" fmla="*/ 200038 h 430309"/>
                  <a:gd name="connsiteX18" fmla="*/ 55669 w 272774"/>
                  <a:gd name="connsiteY18" fmla="*/ 204801 h 430309"/>
                  <a:gd name="connsiteX19" fmla="*/ 27094 w 272774"/>
                  <a:gd name="connsiteY19" fmla="*/ 178607 h 430309"/>
                  <a:gd name="connsiteX20" fmla="*/ 65194 w 272774"/>
                  <a:gd name="connsiteY20" fmla="*/ 135744 h 430309"/>
                  <a:gd name="connsiteX21" fmla="*/ 143775 w 272774"/>
                  <a:gd name="connsiteY21" fmla="*/ 135744 h 430309"/>
                  <a:gd name="connsiteX22" fmla="*/ 191400 w 272774"/>
                  <a:gd name="connsiteY22" fmla="*/ 140507 h 430309"/>
                  <a:gd name="connsiteX23" fmla="*/ 234263 w 272774"/>
                  <a:gd name="connsiteY23" fmla="*/ 116694 h 430309"/>
                  <a:gd name="connsiteX24" fmla="*/ 227119 w 272774"/>
                  <a:gd name="connsiteY24" fmla="*/ 71451 h 430309"/>
                  <a:gd name="connsiteX25" fmla="*/ 184257 w 272774"/>
                  <a:gd name="connsiteY25" fmla="*/ 54782 h 430309"/>
                  <a:gd name="connsiteX26" fmla="*/ 86625 w 272774"/>
                  <a:gd name="connsiteY26" fmla="*/ 71451 h 430309"/>
                  <a:gd name="connsiteX27" fmla="*/ 31857 w 272774"/>
                  <a:gd name="connsiteY27" fmla="*/ 57163 h 430309"/>
                  <a:gd name="connsiteX28" fmla="*/ 65194 w 272774"/>
                  <a:gd name="connsiteY28" fmla="*/ 19063 h 430309"/>
                  <a:gd name="connsiteX29" fmla="*/ 136632 w 272774"/>
                  <a:gd name="connsiteY29" fmla="*/ 13 h 430309"/>
                  <a:gd name="connsiteX30" fmla="*/ 196163 w 272774"/>
                  <a:gd name="connsiteY30" fmla="*/ 16682 h 43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72774" h="430309">
                    <a:moveTo>
                      <a:pt x="24713" y="400063"/>
                    </a:moveTo>
                    <a:cubicBezTo>
                      <a:pt x="31460" y="410977"/>
                      <a:pt x="38207" y="421891"/>
                      <a:pt x="72338" y="426257"/>
                    </a:cubicBezTo>
                    <a:cubicBezTo>
                      <a:pt x="106469" y="430623"/>
                      <a:pt x="196163" y="432607"/>
                      <a:pt x="229500" y="426257"/>
                    </a:cubicBezTo>
                    <a:cubicBezTo>
                      <a:pt x="262838" y="419907"/>
                      <a:pt x="269188" y="401254"/>
                      <a:pt x="272363" y="388157"/>
                    </a:cubicBezTo>
                    <a:cubicBezTo>
                      <a:pt x="275538" y="375060"/>
                      <a:pt x="259663" y="355217"/>
                      <a:pt x="248550" y="347676"/>
                    </a:cubicBezTo>
                    <a:cubicBezTo>
                      <a:pt x="237438" y="340135"/>
                      <a:pt x="221960" y="342913"/>
                      <a:pt x="205688" y="342913"/>
                    </a:cubicBezTo>
                    <a:cubicBezTo>
                      <a:pt x="189416" y="342913"/>
                      <a:pt x="170366" y="344898"/>
                      <a:pt x="150919" y="347676"/>
                    </a:cubicBezTo>
                    <a:cubicBezTo>
                      <a:pt x="131472" y="350454"/>
                      <a:pt x="111629" y="359979"/>
                      <a:pt x="89007" y="359582"/>
                    </a:cubicBezTo>
                    <a:cubicBezTo>
                      <a:pt x="66385" y="359185"/>
                      <a:pt x="29476" y="355216"/>
                      <a:pt x="15188" y="345294"/>
                    </a:cubicBezTo>
                    <a:cubicBezTo>
                      <a:pt x="900" y="335372"/>
                      <a:pt x="-3862" y="313148"/>
                      <a:pt x="3282" y="300051"/>
                    </a:cubicBezTo>
                    <a:cubicBezTo>
                      <a:pt x="10426" y="286954"/>
                      <a:pt x="37810" y="271872"/>
                      <a:pt x="58050" y="266713"/>
                    </a:cubicBezTo>
                    <a:cubicBezTo>
                      <a:pt x="78290" y="261554"/>
                      <a:pt x="102500" y="267110"/>
                      <a:pt x="124725" y="269094"/>
                    </a:cubicBezTo>
                    <a:cubicBezTo>
                      <a:pt x="146950" y="271078"/>
                      <a:pt x="172747" y="277825"/>
                      <a:pt x="191400" y="278619"/>
                    </a:cubicBezTo>
                    <a:cubicBezTo>
                      <a:pt x="210053" y="279413"/>
                      <a:pt x="224341" y="280604"/>
                      <a:pt x="236644" y="273857"/>
                    </a:cubicBezTo>
                    <a:cubicBezTo>
                      <a:pt x="248947" y="267110"/>
                      <a:pt x="264028" y="251235"/>
                      <a:pt x="265219" y="238138"/>
                    </a:cubicBezTo>
                    <a:cubicBezTo>
                      <a:pt x="266410" y="225041"/>
                      <a:pt x="256488" y="204007"/>
                      <a:pt x="243788" y="195276"/>
                    </a:cubicBezTo>
                    <a:cubicBezTo>
                      <a:pt x="231088" y="186545"/>
                      <a:pt x="210053" y="184957"/>
                      <a:pt x="189019" y="185751"/>
                    </a:cubicBezTo>
                    <a:cubicBezTo>
                      <a:pt x="167985" y="186545"/>
                      <a:pt x="139807" y="196863"/>
                      <a:pt x="117582" y="200038"/>
                    </a:cubicBezTo>
                    <a:cubicBezTo>
                      <a:pt x="95357" y="203213"/>
                      <a:pt x="70750" y="208373"/>
                      <a:pt x="55669" y="204801"/>
                    </a:cubicBezTo>
                    <a:cubicBezTo>
                      <a:pt x="40588" y="201229"/>
                      <a:pt x="25507" y="190116"/>
                      <a:pt x="27094" y="178607"/>
                    </a:cubicBezTo>
                    <a:cubicBezTo>
                      <a:pt x="28681" y="167098"/>
                      <a:pt x="45747" y="142888"/>
                      <a:pt x="65194" y="135744"/>
                    </a:cubicBezTo>
                    <a:cubicBezTo>
                      <a:pt x="84641" y="128600"/>
                      <a:pt x="122741" y="134950"/>
                      <a:pt x="143775" y="135744"/>
                    </a:cubicBezTo>
                    <a:cubicBezTo>
                      <a:pt x="164809" y="136538"/>
                      <a:pt x="176319" y="143682"/>
                      <a:pt x="191400" y="140507"/>
                    </a:cubicBezTo>
                    <a:cubicBezTo>
                      <a:pt x="206481" y="137332"/>
                      <a:pt x="228310" y="128203"/>
                      <a:pt x="234263" y="116694"/>
                    </a:cubicBezTo>
                    <a:cubicBezTo>
                      <a:pt x="240216" y="105185"/>
                      <a:pt x="235453" y="81770"/>
                      <a:pt x="227119" y="71451"/>
                    </a:cubicBezTo>
                    <a:cubicBezTo>
                      <a:pt x="218785" y="61132"/>
                      <a:pt x="207673" y="54782"/>
                      <a:pt x="184257" y="54782"/>
                    </a:cubicBezTo>
                    <a:cubicBezTo>
                      <a:pt x="160841" y="54782"/>
                      <a:pt x="112025" y="71054"/>
                      <a:pt x="86625" y="71451"/>
                    </a:cubicBezTo>
                    <a:cubicBezTo>
                      <a:pt x="61225" y="71848"/>
                      <a:pt x="35429" y="65894"/>
                      <a:pt x="31857" y="57163"/>
                    </a:cubicBezTo>
                    <a:cubicBezTo>
                      <a:pt x="28285" y="48432"/>
                      <a:pt x="47732" y="28588"/>
                      <a:pt x="65194" y="19063"/>
                    </a:cubicBezTo>
                    <a:cubicBezTo>
                      <a:pt x="82657" y="9538"/>
                      <a:pt x="114804" y="410"/>
                      <a:pt x="136632" y="13"/>
                    </a:cubicBezTo>
                    <a:cubicBezTo>
                      <a:pt x="158460" y="-384"/>
                      <a:pt x="177311" y="8149"/>
                      <a:pt x="196163" y="16682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34" name="Ellipse 1133">
                <a:extLst>
                  <a:ext uri="{FF2B5EF4-FFF2-40B4-BE49-F238E27FC236}">
                    <a16:creationId xmlns:a16="http://schemas.microsoft.com/office/drawing/2014/main" id="{7DB3FCDB-2474-F4D6-B224-14F7F154227B}"/>
                  </a:ext>
                </a:extLst>
              </p:cNvPr>
              <p:cNvSpPr/>
              <p:nvPr/>
            </p:nvSpPr>
            <p:spPr>
              <a:xfrm>
                <a:off x="4624280" y="3155452"/>
                <a:ext cx="946247" cy="946247"/>
              </a:xfrm>
              <a:prstGeom prst="ellipse">
                <a:avLst/>
              </a:pr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96" name="Rectangle à coins arrondis 21">
              <a:extLst>
                <a:ext uri="{FF2B5EF4-FFF2-40B4-BE49-F238E27FC236}">
                  <a16:creationId xmlns:a16="http://schemas.microsoft.com/office/drawing/2014/main" id="{B19B2C43-D711-45BE-4759-329723FADA40}"/>
                </a:ext>
              </a:extLst>
            </p:cNvPr>
            <p:cNvSpPr/>
            <p:nvPr/>
          </p:nvSpPr>
          <p:spPr>
            <a:xfrm>
              <a:off x="9985335" y="3333570"/>
              <a:ext cx="852922" cy="360050"/>
            </a:xfrm>
            <a:prstGeom prst="ellipse">
              <a:avLst/>
            </a:prstGeom>
            <a:solidFill>
              <a:srgbClr val="003865">
                <a:lumMod val="75000"/>
                <a:lumOff val="25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noProof="0" dirty="0">
                  <a:solidFill>
                    <a:schemeClr val="bg1"/>
                  </a:solidFill>
                  <a:latin typeface="Calibri"/>
                  <a:ea typeface="ＭＳ Ｐゴシック" pitchFamily="34" charset="-128"/>
                </a:rPr>
                <a:t>Maturation</a:t>
              </a:r>
              <a:br>
                <a:rPr lang="en-US" sz="900" kern="0" noProof="0" dirty="0">
                  <a:solidFill>
                    <a:schemeClr val="bg1"/>
                  </a:solidFill>
                  <a:latin typeface="Calibri"/>
                  <a:ea typeface="ＭＳ Ｐゴシック" pitchFamily="34" charset="-128"/>
                </a:rPr>
              </a:br>
              <a:r>
                <a:rPr lang="en-US" sz="900" kern="0" noProof="0" dirty="0">
                  <a:solidFill>
                    <a:schemeClr val="bg1"/>
                  </a:solidFill>
                  <a:latin typeface="Calibri"/>
                  <a:ea typeface="ＭＳ Ｐゴシック" pitchFamily="34" charset="-128"/>
                </a:rPr>
                <a:t>inhibitor</a:t>
              </a:r>
              <a:endParaRPr lang="en-US" sz="800" kern="0" noProof="0" dirty="0">
                <a:solidFill>
                  <a:schemeClr val="bg1"/>
                </a:solidFill>
                <a:latin typeface="Calibri"/>
                <a:ea typeface="ＭＳ Ｐゴシック" pitchFamily="34" charset="-128"/>
              </a:endParaRPr>
            </a:p>
          </p:txBody>
        </p:sp>
        <p:grpSp>
          <p:nvGrpSpPr>
            <p:cNvPr id="1097" name="Groupe 1096">
              <a:extLst>
                <a:ext uri="{FF2B5EF4-FFF2-40B4-BE49-F238E27FC236}">
                  <a16:creationId xmlns:a16="http://schemas.microsoft.com/office/drawing/2014/main" id="{FECA13D7-4424-0F7E-C3B2-64D102EEB599}"/>
                </a:ext>
              </a:extLst>
            </p:cNvPr>
            <p:cNvGrpSpPr/>
            <p:nvPr/>
          </p:nvGrpSpPr>
          <p:grpSpPr>
            <a:xfrm>
              <a:off x="9949318" y="3048357"/>
              <a:ext cx="1480196" cy="230832"/>
              <a:chOff x="9990593" y="2864207"/>
              <a:chExt cx="1480196" cy="230832"/>
            </a:xfrm>
          </p:grpSpPr>
          <p:sp>
            <p:nvSpPr>
              <p:cNvPr id="1116" name="Rectangle : avec coins arrondis en haut 1115">
                <a:extLst>
                  <a:ext uri="{FF2B5EF4-FFF2-40B4-BE49-F238E27FC236}">
                    <a16:creationId xmlns:a16="http://schemas.microsoft.com/office/drawing/2014/main" id="{44B74EBA-4607-2038-5DA9-28D04F4AB2AC}"/>
                  </a:ext>
                </a:extLst>
              </p:cNvPr>
              <p:cNvSpPr/>
              <p:nvPr/>
            </p:nvSpPr>
            <p:spPr bwMode="auto">
              <a:xfrm rot="16200000">
                <a:off x="10083918" y="2782831"/>
                <a:ext cx="192309" cy="37895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17" name="Rectangle : avec coins arrondis en haut 1116">
                <a:extLst>
                  <a:ext uri="{FF2B5EF4-FFF2-40B4-BE49-F238E27FC236}">
                    <a16:creationId xmlns:a16="http://schemas.microsoft.com/office/drawing/2014/main" id="{4BC87EA4-D2A2-EB83-59D2-F9EFB5000272}"/>
                  </a:ext>
                </a:extLst>
              </p:cNvPr>
              <p:cNvSpPr/>
              <p:nvPr/>
            </p:nvSpPr>
            <p:spPr bwMode="auto">
              <a:xfrm rot="5400000">
                <a:off x="11185155" y="2782833"/>
                <a:ext cx="192309" cy="3789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18" name="ZoneTexte 1117">
                <a:extLst>
                  <a:ext uri="{FF2B5EF4-FFF2-40B4-BE49-F238E27FC236}">
                    <a16:creationId xmlns:a16="http://schemas.microsoft.com/office/drawing/2014/main" id="{8D37533A-62D7-B0D7-E447-6C72B1EA7C3C}"/>
                  </a:ext>
                </a:extLst>
              </p:cNvPr>
              <p:cNvSpPr txBox="1"/>
              <p:nvPr/>
            </p:nvSpPr>
            <p:spPr>
              <a:xfrm>
                <a:off x="10028927" y="2864207"/>
                <a:ext cx="3241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GA</a:t>
                </a:r>
              </a:p>
            </p:txBody>
          </p:sp>
          <p:sp>
            <p:nvSpPr>
              <p:cNvPr id="1119" name="ZoneTexte 1118">
                <a:extLst>
                  <a:ext uri="{FF2B5EF4-FFF2-40B4-BE49-F238E27FC236}">
                    <a16:creationId xmlns:a16="http://schemas.microsoft.com/office/drawing/2014/main" id="{FCEE5AC3-31CA-64BD-09E8-C400994ACD82}"/>
                  </a:ext>
                </a:extLst>
              </p:cNvPr>
              <p:cNvSpPr txBox="1"/>
              <p:nvPr/>
            </p:nvSpPr>
            <p:spPr>
              <a:xfrm>
                <a:off x="11105211" y="2864207"/>
                <a:ext cx="3193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NC</a:t>
                </a:r>
              </a:p>
            </p:txBody>
          </p:sp>
          <p:sp>
            <p:nvSpPr>
              <p:cNvPr id="1120" name="Rectangle 1119">
                <a:extLst>
                  <a:ext uri="{FF2B5EF4-FFF2-40B4-BE49-F238E27FC236}">
                    <a16:creationId xmlns:a16="http://schemas.microsoft.com/office/drawing/2014/main" id="{E26A3339-E9E0-B2DB-331D-ED1FB7B994E4}"/>
                  </a:ext>
                </a:extLst>
              </p:cNvPr>
              <p:cNvSpPr/>
              <p:nvPr/>
            </p:nvSpPr>
            <p:spPr bwMode="auto">
              <a:xfrm rot="16200000">
                <a:off x="10444398" y="2803587"/>
                <a:ext cx="192309" cy="337446"/>
              </a:xfrm>
              <a:prstGeom prst="rect">
                <a:avLst/>
              </a:prstGeom>
              <a:solidFill>
                <a:srgbClr val="55C9B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21" name="ZoneTexte 1120">
                <a:extLst>
                  <a:ext uri="{FF2B5EF4-FFF2-40B4-BE49-F238E27FC236}">
                    <a16:creationId xmlns:a16="http://schemas.microsoft.com/office/drawing/2014/main" id="{258390D7-A964-932F-CCB9-814F88F44DAB}"/>
                  </a:ext>
                </a:extLst>
              </p:cNvPr>
              <p:cNvSpPr txBox="1"/>
              <p:nvPr/>
            </p:nvSpPr>
            <p:spPr>
              <a:xfrm>
                <a:off x="10371829" y="2864207"/>
                <a:ext cx="3241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CA</a:t>
                </a:r>
              </a:p>
            </p:txBody>
          </p:sp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C452D73B-E8D7-F23B-C49E-1D1DC4043317}"/>
                  </a:ext>
                </a:extLst>
              </p:cNvPr>
              <p:cNvSpPr/>
              <p:nvPr/>
            </p:nvSpPr>
            <p:spPr bwMode="auto">
              <a:xfrm rot="16200000">
                <a:off x="10795711" y="2774074"/>
                <a:ext cx="192309" cy="396471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23" name="ZoneTexte 1122">
                <a:extLst>
                  <a:ext uri="{FF2B5EF4-FFF2-40B4-BE49-F238E27FC236}">
                    <a16:creationId xmlns:a16="http://schemas.microsoft.com/office/drawing/2014/main" id="{93E5E578-0596-07CD-96D9-6BD8F66EF1B5}"/>
                  </a:ext>
                </a:extLst>
              </p:cNvPr>
              <p:cNvSpPr txBox="1"/>
              <p:nvPr/>
            </p:nvSpPr>
            <p:spPr>
              <a:xfrm>
                <a:off x="10695957" y="2864207"/>
                <a:ext cx="38082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SP1</a:t>
                </a:r>
              </a:p>
            </p:txBody>
          </p:sp>
        </p:grpSp>
        <p:grpSp>
          <p:nvGrpSpPr>
            <p:cNvPr id="1098" name="Groupe 1097">
              <a:extLst>
                <a:ext uri="{FF2B5EF4-FFF2-40B4-BE49-F238E27FC236}">
                  <a16:creationId xmlns:a16="http://schemas.microsoft.com/office/drawing/2014/main" id="{6D8C6F5E-CA7C-99C0-601F-B4F35BA8AE6F}"/>
                </a:ext>
              </a:extLst>
            </p:cNvPr>
            <p:cNvGrpSpPr/>
            <p:nvPr/>
          </p:nvGrpSpPr>
          <p:grpSpPr>
            <a:xfrm>
              <a:off x="7684777" y="3048357"/>
              <a:ext cx="1748464" cy="230832"/>
              <a:chOff x="7684777" y="2886979"/>
              <a:chExt cx="1748464" cy="230832"/>
            </a:xfrm>
          </p:grpSpPr>
          <p:sp>
            <p:nvSpPr>
              <p:cNvPr id="1102" name="Rectangle : avec coins arrondis en haut 1101">
                <a:extLst>
                  <a:ext uri="{FF2B5EF4-FFF2-40B4-BE49-F238E27FC236}">
                    <a16:creationId xmlns:a16="http://schemas.microsoft.com/office/drawing/2014/main" id="{B1EC1CC0-1E8B-416E-8B50-27EC973F0765}"/>
                  </a:ext>
                </a:extLst>
              </p:cNvPr>
              <p:cNvSpPr/>
              <p:nvPr/>
            </p:nvSpPr>
            <p:spPr bwMode="auto">
              <a:xfrm rot="16200000">
                <a:off x="7778102" y="2805603"/>
                <a:ext cx="192309" cy="37895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03" name="Rectangle : avec coins arrondis en haut 1102">
                <a:extLst>
                  <a:ext uri="{FF2B5EF4-FFF2-40B4-BE49-F238E27FC236}">
                    <a16:creationId xmlns:a16="http://schemas.microsoft.com/office/drawing/2014/main" id="{48885633-ADBE-570A-9F09-72A0717B715D}"/>
                  </a:ext>
                </a:extLst>
              </p:cNvPr>
              <p:cNvSpPr/>
              <p:nvPr/>
            </p:nvSpPr>
            <p:spPr bwMode="auto">
              <a:xfrm rot="5400000">
                <a:off x="9147607" y="2805605"/>
                <a:ext cx="192309" cy="37895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08" name="ZoneTexte 1107">
                <a:extLst>
                  <a:ext uri="{FF2B5EF4-FFF2-40B4-BE49-F238E27FC236}">
                    <a16:creationId xmlns:a16="http://schemas.microsoft.com/office/drawing/2014/main" id="{CE9894F3-C8C6-5206-3CE1-AF3E71FFAB7D}"/>
                  </a:ext>
                </a:extLst>
              </p:cNvPr>
              <p:cNvSpPr txBox="1"/>
              <p:nvPr/>
            </p:nvSpPr>
            <p:spPr>
              <a:xfrm>
                <a:off x="7709486" y="2886979"/>
                <a:ext cx="35137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MA</a:t>
                </a:r>
              </a:p>
            </p:txBody>
          </p:sp>
          <p:sp>
            <p:nvSpPr>
              <p:cNvPr id="1109" name="Rectangle 1108">
                <a:extLst>
                  <a:ext uri="{FF2B5EF4-FFF2-40B4-BE49-F238E27FC236}">
                    <a16:creationId xmlns:a16="http://schemas.microsoft.com/office/drawing/2014/main" id="{BE478CC1-D96F-FE4A-09AA-FABCFDF3A687}"/>
                  </a:ext>
                </a:extLst>
              </p:cNvPr>
              <p:cNvSpPr/>
              <p:nvPr/>
            </p:nvSpPr>
            <p:spPr bwMode="auto">
              <a:xfrm rot="16200000">
                <a:off x="8138582" y="2826359"/>
                <a:ext cx="192309" cy="337446"/>
              </a:xfrm>
              <a:prstGeom prst="rect">
                <a:avLst/>
              </a:prstGeom>
              <a:solidFill>
                <a:srgbClr val="55C9B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10" name="ZoneTexte 1109">
                <a:extLst>
                  <a:ext uri="{FF2B5EF4-FFF2-40B4-BE49-F238E27FC236}">
                    <a16:creationId xmlns:a16="http://schemas.microsoft.com/office/drawing/2014/main" id="{07D7DBDF-D786-FD38-464C-7E96C479D977}"/>
                  </a:ext>
                </a:extLst>
              </p:cNvPr>
              <p:cNvSpPr txBox="1"/>
              <p:nvPr/>
            </p:nvSpPr>
            <p:spPr>
              <a:xfrm>
                <a:off x="8066013" y="2886979"/>
                <a:ext cx="32412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CA</a:t>
                </a:r>
              </a:p>
            </p:txBody>
          </p:sp>
          <p:sp>
            <p:nvSpPr>
              <p:cNvPr id="1111" name="Rectangle 1110">
                <a:extLst>
                  <a:ext uri="{FF2B5EF4-FFF2-40B4-BE49-F238E27FC236}">
                    <a16:creationId xmlns:a16="http://schemas.microsoft.com/office/drawing/2014/main" id="{16974371-14E9-9A72-B4F7-515403890012}"/>
                  </a:ext>
                </a:extLst>
              </p:cNvPr>
              <p:cNvSpPr/>
              <p:nvPr/>
            </p:nvSpPr>
            <p:spPr bwMode="auto">
              <a:xfrm rot="16200000">
                <a:off x="8823024" y="2841042"/>
                <a:ext cx="192309" cy="308074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12" name="Rectangle 1111">
                <a:extLst>
                  <a:ext uri="{FF2B5EF4-FFF2-40B4-BE49-F238E27FC236}">
                    <a16:creationId xmlns:a16="http://schemas.microsoft.com/office/drawing/2014/main" id="{A199C6BD-6FC7-288C-DC02-0D0355E79FB1}"/>
                  </a:ext>
                </a:extLst>
              </p:cNvPr>
              <p:cNvSpPr/>
              <p:nvPr/>
            </p:nvSpPr>
            <p:spPr bwMode="auto">
              <a:xfrm rot="16200000">
                <a:off x="8493249" y="2806811"/>
                <a:ext cx="192309" cy="376540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1113" name="ZoneTexte 1112">
                <a:extLst>
                  <a:ext uri="{FF2B5EF4-FFF2-40B4-BE49-F238E27FC236}">
                    <a16:creationId xmlns:a16="http://schemas.microsoft.com/office/drawing/2014/main" id="{486A82D8-9DF5-7A49-8809-6F53D8D8F186}"/>
                  </a:ext>
                </a:extLst>
              </p:cNvPr>
              <p:cNvSpPr txBox="1"/>
              <p:nvPr/>
            </p:nvSpPr>
            <p:spPr>
              <a:xfrm>
                <a:off x="8403460" y="2886979"/>
                <a:ext cx="36168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SP1</a:t>
                </a:r>
              </a:p>
            </p:txBody>
          </p:sp>
          <p:sp>
            <p:nvSpPr>
              <p:cNvPr id="1114" name="ZoneTexte 1113">
                <a:extLst>
                  <a:ext uri="{FF2B5EF4-FFF2-40B4-BE49-F238E27FC236}">
                    <a16:creationId xmlns:a16="http://schemas.microsoft.com/office/drawing/2014/main" id="{E7110F9D-5FD2-B189-A5D5-D7CF9D79FE1C}"/>
                  </a:ext>
                </a:extLst>
              </p:cNvPr>
              <p:cNvSpPr txBox="1"/>
              <p:nvPr/>
            </p:nvSpPr>
            <p:spPr>
              <a:xfrm>
                <a:off x="8777674" y="2886979"/>
                <a:ext cx="312181" cy="23083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NC</a:t>
                </a:r>
              </a:p>
            </p:txBody>
          </p:sp>
          <p:sp>
            <p:nvSpPr>
              <p:cNvPr id="1115" name="ZoneTexte 1114">
                <a:extLst>
                  <a:ext uri="{FF2B5EF4-FFF2-40B4-BE49-F238E27FC236}">
                    <a16:creationId xmlns:a16="http://schemas.microsoft.com/office/drawing/2014/main" id="{2B83B6C6-C28D-D870-09E5-161F60D70360}"/>
                  </a:ext>
                </a:extLst>
              </p:cNvPr>
              <p:cNvSpPr txBox="1"/>
              <p:nvPr/>
            </p:nvSpPr>
            <p:spPr>
              <a:xfrm>
                <a:off x="9070240" y="2886979"/>
                <a:ext cx="312181" cy="23083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+mj-lt"/>
                    <a:ea typeface="ＭＳ Ｐゴシック" pitchFamily="34" charset="-128"/>
                  </a:rPr>
                  <a:t>p6</a:t>
                </a:r>
              </a:p>
            </p:txBody>
          </p:sp>
        </p:grpSp>
        <p:cxnSp>
          <p:nvCxnSpPr>
            <p:cNvPr id="1099" name="Connecteur droit avec flèche 1098">
              <a:extLst>
                <a:ext uri="{FF2B5EF4-FFF2-40B4-BE49-F238E27FC236}">
                  <a16:creationId xmlns:a16="http://schemas.microsoft.com/office/drawing/2014/main" id="{959A5370-F334-9FD2-F00B-E0922B93A0B8}"/>
                </a:ext>
              </a:extLst>
            </p:cNvPr>
            <p:cNvCxnSpPr/>
            <p:nvPr/>
          </p:nvCxnSpPr>
          <p:spPr bwMode="auto">
            <a:xfrm>
              <a:off x="8435531" y="3315568"/>
              <a:ext cx="0" cy="396055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0" name="Connecteur droit avec flèche 1099">
              <a:extLst>
                <a:ext uri="{FF2B5EF4-FFF2-40B4-BE49-F238E27FC236}">
                  <a16:creationId xmlns:a16="http://schemas.microsoft.com/office/drawing/2014/main" id="{4A97566D-1CC5-9394-0454-3F71FBCAB546}"/>
                </a:ext>
              </a:extLst>
            </p:cNvPr>
            <p:cNvCxnSpPr/>
            <p:nvPr/>
          </p:nvCxnSpPr>
          <p:spPr bwMode="auto">
            <a:xfrm>
              <a:off x="10911145" y="3285945"/>
              <a:ext cx="0" cy="360050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1" name="Connecteur droit avec flèche 1100">
              <a:extLst>
                <a:ext uri="{FF2B5EF4-FFF2-40B4-BE49-F238E27FC236}">
                  <a16:creationId xmlns:a16="http://schemas.microsoft.com/office/drawing/2014/main" id="{FE0CFA92-8228-8DEE-48BE-59B8A77530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11145" y="4521200"/>
              <a:ext cx="0" cy="229953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50978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D1880-B293-A3BB-4643-F3B4B83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CAB during pregnancy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7DB25C-C081-5421-839D-BD6C66D83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1539"/>
            <a:ext cx="10972800" cy="4335466"/>
          </a:xfrm>
        </p:spPr>
        <p:txBody>
          <a:bodyPr>
            <a:noAutofit/>
          </a:bodyPr>
          <a:lstStyle/>
          <a:p>
            <a:r>
              <a:rPr lang="en-US" noProof="0" dirty="0"/>
              <a:t>Antiretroviral Pregnancy Registry: 42 pregnant women exposed to CAB LA</a:t>
            </a:r>
          </a:p>
          <a:p>
            <a:pPr lvl="1"/>
            <a:r>
              <a:rPr lang="en-US" sz="2000" noProof="0" dirty="0"/>
              <a:t>76.2% for HIV treatment, 23.8% for </a:t>
            </a:r>
            <a:r>
              <a:rPr lang="en-US" sz="2000" noProof="0" dirty="0" err="1"/>
              <a:t>PrEP</a:t>
            </a:r>
            <a:endParaRPr lang="en-US" sz="2000" noProof="0" dirty="0"/>
          </a:p>
          <a:p>
            <a:pPr lvl="1"/>
            <a:r>
              <a:rPr lang="en-US" sz="2000" noProof="0" dirty="0"/>
              <a:t>Pre-conception exposure, N = 39</a:t>
            </a:r>
          </a:p>
          <a:p>
            <a:pPr lvl="2"/>
            <a:r>
              <a:rPr lang="en-US" sz="2000" noProof="0" dirty="0"/>
              <a:t>0-6 months prior to conception,  N = 27</a:t>
            </a:r>
          </a:p>
          <a:p>
            <a:pPr lvl="2"/>
            <a:r>
              <a:rPr lang="en-US" sz="2000" noProof="0" dirty="0"/>
              <a:t>6-12 months prior to conception, N = 12</a:t>
            </a:r>
          </a:p>
          <a:p>
            <a:pPr lvl="1"/>
            <a:r>
              <a:rPr lang="en-US" sz="2000" noProof="0" dirty="0"/>
              <a:t>CAB LA started post-conception, N = 3</a:t>
            </a:r>
          </a:p>
          <a:p>
            <a:pPr lvl="2"/>
            <a:r>
              <a:rPr lang="en-US" sz="2000" noProof="0" dirty="0"/>
              <a:t>1</a:t>
            </a:r>
            <a:r>
              <a:rPr lang="en-US" sz="2000" baseline="30000" noProof="0" dirty="0"/>
              <a:t>st</a:t>
            </a:r>
            <a:r>
              <a:rPr lang="en-US" sz="2000" noProof="0" dirty="0"/>
              <a:t> trimester, N = 1</a:t>
            </a:r>
          </a:p>
          <a:p>
            <a:pPr lvl="2"/>
            <a:r>
              <a:rPr lang="en-US" sz="2000" noProof="0" dirty="0"/>
              <a:t>2</a:t>
            </a:r>
            <a:r>
              <a:rPr lang="en-US" sz="2000" baseline="30000" noProof="0" dirty="0"/>
              <a:t>nd</a:t>
            </a:r>
            <a:r>
              <a:rPr lang="en-US" sz="2000" noProof="0" dirty="0"/>
              <a:t> trimester, N = 1</a:t>
            </a:r>
          </a:p>
          <a:p>
            <a:pPr lvl="2"/>
            <a:r>
              <a:rPr lang="en-US" sz="2000" noProof="0" dirty="0"/>
              <a:t>3</a:t>
            </a:r>
            <a:r>
              <a:rPr lang="en-US" sz="2000" baseline="30000" noProof="0" dirty="0"/>
              <a:t>rd</a:t>
            </a:r>
            <a:r>
              <a:rPr lang="en-US" sz="2000" noProof="0" dirty="0"/>
              <a:t> trimester, N = 1</a:t>
            </a:r>
          </a:p>
          <a:p>
            <a:pPr lvl="2"/>
            <a:endParaRPr lang="en-US" sz="2000" noProof="0" dirty="0"/>
          </a:p>
          <a:p>
            <a:pPr lvl="1"/>
            <a:r>
              <a:rPr lang="en-US" sz="2000" noProof="0" dirty="0"/>
              <a:t>Live births = 35/43 (81.4%) [1 twin]</a:t>
            </a:r>
          </a:p>
          <a:p>
            <a:pPr lvl="2"/>
            <a:r>
              <a:rPr lang="en-US" sz="2000" noProof="0" dirty="0"/>
              <a:t>Among 33 births with CAB before conception: 1 congenital ptosis, 5 preterm, 4 with low birth weight, 3 with very low birth weights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962A076-1348-4AB9-2601-57DE1C127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299" y="6470419"/>
            <a:ext cx="3111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err="1">
                <a:solidFill>
                  <a:srgbClr val="0070C0"/>
                </a:solidFill>
                <a:latin typeface="Calibri"/>
                <a:cs typeface="Arial" charset="0"/>
              </a:rPr>
              <a:t>Vannappagari</a:t>
            </a:r>
            <a:r>
              <a:rPr lang="en-GB" sz="1200" i="1" dirty="0">
                <a:solidFill>
                  <a:srgbClr val="0070C0"/>
                </a:solidFill>
                <a:latin typeface="Calibri"/>
                <a:cs typeface="Arial" charset="0"/>
              </a:rPr>
              <a:t> V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IAS 2025, Abs. OAB042 </a:t>
            </a:r>
          </a:p>
        </p:txBody>
      </p:sp>
    </p:spTree>
    <p:extLst>
      <p:ext uri="{BB962C8B-B14F-4D97-AF65-F5344CB8AC3E}">
        <p14:creationId xmlns:p14="http://schemas.microsoft.com/office/powerpoint/2010/main" val="9413245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DD9AC-B30A-753E-4AE2-A3C5C329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HIV in pregnancy: perinatal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2974B-BA5D-8266-35FE-BE37CAD493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831551" cy="4572000"/>
          </a:xfrm>
        </p:spPr>
        <p:txBody>
          <a:bodyPr/>
          <a:lstStyle/>
          <a:p>
            <a:r>
              <a:rPr lang="en-US" noProof="0" dirty="0"/>
              <a:t>Prospective pregnancy cohort, South Africa 2013-2016</a:t>
            </a:r>
          </a:p>
          <a:p>
            <a:r>
              <a:rPr lang="en-US" noProof="0" dirty="0"/>
              <a:t>612 women on EFV-based ART (94.1%)</a:t>
            </a:r>
          </a:p>
          <a:p>
            <a:r>
              <a:rPr lang="en-US" noProof="0" dirty="0"/>
              <a:t>High-quality </a:t>
            </a:r>
            <a:r>
              <a:rPr lang="en-US" noProof="0" dirty="0" err="1"/>
              <a:t>foetal</a:t>
            </a:r>
            <a:r>
              <a:rPr lang="en-US" noProof="0" dirty="0"/>
              <a:t> ultrasound every 5 weeks during pregnancy</a:t>
            </a:r>
          </a:p>
          <a:p>
            <a:r>
              <a:rPr lang="en-US" noProof="0" dirty="0"/>
              <a:t>No differences between </a:t>
            </a:r>
            <a:r>
              <a:rPr lang="en-US" noProof="0" dirty="0" err="1"/>
              <a:t>foetuses</a:t>
            </a:r>
            <a:r>
              <a:rPr lang="en-US" noProof="0" dirty="0"/>
              <a:t> of women with HIV and HIV-negative women</a:t>
            </a:r>
          </a:p>
          <a:p>
            <a:pPr lvl="1"/>
            <a:r>
              <a:rPr lang="en-US" noProof="0" dirty="0"/>
              <a:t>In </a:t>
            </a:r>
            <a:r>
              <a:rPr lang="en-US" noProof="0" dirty="0" err="1"/>
              <a:t>foetal</a:t>
            </a:r>
            <a:r>
              <a:rPr lang="en-US" noProof="0" dirty="0"/>
              <a:t> growth measures during gestation (head circumference, abdominal circumference, biparietal diameter, femur length, estimated </a:t>
            </a:r>
            <a:r>
              <a:rPr lang="en-US" noProof="0" dirty="0" err="1"/>
              <a:t>foetal</a:t>
            </a:r>
            <a:r>
              <a:rPr lang="en-US" noProof="0" dirty="0"/>
              <a:t> weight)</a:t>
            </a:r>
          </a:p>
          <a:p>
            <a:r>
              <a:rPr lang="en-US" noProof="0" dirty="0"/>
              <a:t>HIV status not associated with small for gestational age nor very small for gestational age</a:t>
            </a:r>
          </a:p>
          <a:p>
            <a:endParaRPr lang="en-US" noProof="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CBC7F8D-43E5-E08B-05D3-474A4303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err="1">
                <a:solidFill>
                  <a:srgbClr val="0070C0"/>
                </a:solidFill>
                <a:latin typeface="Calibri"/>
                <a:cs typeface="Arial" charset="0"/>
              </a:rPr>
              <a:t>Darji</a:t>
            </a:r>
            <a:r>
              <a:rPr lang="en-GB" sz="1200" i="1" dirty="0">
                <a:solidFill>
                  <a:srgbClr val="0070C0"/>
                </a:solidFill>
                <a:latin typeface="Calibri"/>
                <a:cs typeface="Arial" charset="0"/>
              </a:rPr>
              <a:t> DNK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IAS 2025, Abs. OAB0406LB </a:t>
            </a:r>
          </a:p>
        </p:txBody>
      </p:sp>
    </p:spTree>
    <p:extLst>
      <p:ext uri="{BB962C8B-B14F-4D97-AF65-F5344CB8AC3E}">
        <p14:creationId xmlns:p14="http://schemas.microsoft.com/office/powerpoint/2010/main" val="2931010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B681AAF-1674-C8EB-8A52-5A09222A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Predictors of weight gain over 3 years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DFB1F0-8B8C-7E8C-C8CE-12F87DF0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1265674"/>
            <a:ext cx="8789353" cy="1491539"/>
          </a:xfrm>
        </p:spPr>
        <p:txBody>
          <a:bodyPr>
            <a:normAutofit fontScale="92500"/>
          </a:bodyPr>
          <a:lstStyle/>
          <a:p>
            <a:r>
              <a:rPr lang="en-US" sz="2000" noProof="0" dirty="0"/>
              <a:t>Retrospective case-control study, TRIO HIV Research data base (12 clinics in the US)</a:t>
            </a:r>
          </a:p>
          <a:p>
            <a:r>
              <a:rPr lang="en-US" sz="2000" noProof="0" dirty="0"/>
              <a:t>2015-2023: adults virologically suppressed during 3 years</a:t>
            </a:r>
          </a:p>
          <a:p>
            <a:r>
              <a:rPr lang="en-US" sz="2000" noProof="0" dirty="0"/>
              <a:t>Case: &gt; 10% weight gain (n = 1274)</a:t>
            </a:r>
          </a:p>
          <a:p>
            <a:r>
              <a:rPr lang="en-US" sz="2000" noProof="0" dirty="0"/>
              <a:t>Control: 0% to &lt; 5% weight gain (n = 2712)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6FF1754-7596-B6B3-7104-198538710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477408"/>
              </p:ext>
            </p:extLst>
          </p:nvPr>
        </p:nvGraphicFramePr>
        <p:xfrm>
          <a:off x="45721" y="2779318"/>
          <a:ext cx="6096000" cy="323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5B1C70EC-0F68-6E39-F5C2-753A276944F4}"/>
              </a:ext>
            </a:extLst>
          </p:cNvPr>
          <p:cNvSpPr txBox="1"/>
          <p:nvPr/>
        </p:nvSpPr>
        <p:spPr>
          <a:xfrm>
            <a:off x="2088303" y="5735649"/>
            <a:ext cx="2299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66"/>
                </a:solidFill>
              </a:rPr>
              <a:t>Groups are not mutually exclusive</a:t>
            </a:r>
          </a:p>
        </p:txBody>
      </p:sp>
      <p:graphicFrame>
        <p:nvGraphicFramePr>
          <p:cNvPr id="9" name="Chart 5">
            <a:extLst>
              <a:ext uri="{FF2B5EF4-FFF2-40B4-BE49-F238E27FC236}">
                <a16:creationId xmlns:a16="http://schemas.microsoft.com/office/drawing/2014/main" id="{03150934-A1CF-C99F-8546-0962DB40D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519444"/>
              </p:ext>
            </p:extLst>
          </p:nvPr>
        </p:nvGraphicFramePr>
        <p:xfrm>
          <a:off x="5973650" y="2779318"/>
          <a:ext cx="6096000" cy="325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50688BE1-D80A-55D0-932B-B43884A61171}"/>
              </a:ext>
            </a:extLst>
          </p:cNvPr>
          <p:cNvSpPr txBox="1"/>
          <p:nvPr/>
        </p:nvSpPr>
        <p:spPr>
          <a:xfrm>
            <a:off x="7727784" y="347104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 b="1" dirty="0">
                <a:solidFill>
                  <a:srgbClr val="000066"/>
                </a:solidFill>
              </a:rPr>
              <a:t>63%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CC69B75-D315-AAA3-7F9A-493F009F7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Elion RA, IAS 2025, Abs. OAB0204</a:t>
            </a:r>
          </a:p>
        </p:txBody>
      </p:sp>
    </p:spTree>
    <p:extLst>
      <p:ext uri="{BB962C8B-B14F-4D97-AF65-F5344CB8AC3E}">
        <p14:creationId xmlns:p14="http://schemas.microsoft.com/office/powerpoint/2010/main" val="6701800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9E2755A-34CF-F40F-C9DD-8DEDF89A4138}"/>
              </a:ext>
            </a:extLst>
          </p:cNvPr>
          <p:cNvGrpSpPr/>
          <p:nvPr/>
        </p:nvGrpSpPr>
        <p:grpSpPr>
          <a:xfrm>
            <a:off x="3411149" y="1372088"/>
            <a:ext cx="8527239" cy="4918688"/>
            <a:chOff x="3106584" y="1767524"/>
            <a:chExt cx="8527239" cy="491868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E772572-95FA-0665-3348-33823DA7955D}"/>
                </a:ext>
              </a:extLst>
            </p:cNvPr>
            <p:cNvSpPr txBox="1"/>
            <p:nvPr/>
          </p:nvSpPr>
          <p:spPr>
            <a:xfrm>
              <a:off x="3106584" y="1804971"/>
              <a:ext cx="4003083" cy="3899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Black race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Female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Age 30-39 vs 18-29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Age 40-49 vs 18-29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Age 50-59 vs 18-29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Age 60+ vs 18-29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Obese baseline BMI vs normal/underweight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Overweight baseline BMI vs normal/underweight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Baseline CD4 &lt;200 vs. </a:t>
              </a:r>
              <a:r>
                <a:rPr lang="en-US" sz="1400" u="sng" noProof="0" dirty="0">
                  <a:solidFill>
                    <a:srgbClr val="000066"/>
                  </a:solidFill>
                </a:rPr>
                <a:t>&gt;</a:t>
              </a:r>
              <a:r>
                <a:rPr lang="en-US" sz="1400" noProof="0" dirty="0">
                  <a:solidFill>
                    <a:srgbClr val="000066"/>
                  </a:solidFill>
                </a:rPr>
                <a:t>200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TAF vs no TAF/TDF 12M pre-baseline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TDF vs no TAF/TDF 12M pre-baseline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TDF </a:t>
              </a:r>
              <a:r>
                <a:rPr lang="en-US" sz="1400" noProof="0" dirty="0">
                  <a:solidFill>
                    <a:srgbClr val="000066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1400" noProof="0" dirty="0">
                  <a:solidFill>
                    <a:srgbClr val="000066"/>
                  </a:solidFill>
                </a:rPr>
                <a:t>TAF switch vs no TAF/TDF 12M pre-baseline</a:t>
              </a:r>
            </a:p>
            <a:p>
              <a:pPr algn="r">
                <a:lnSpc>
                  <a:spcPts val="2300"/>
                </a:lnSpc>
              </a:pPr>
              <a:r>
                <a:rPr lang="en-US" sz="1400" noProof="0" dirty="0">
                  <a:solidFill>
                    <a:srgbClr val="000066"/>
                  </a:solidFill>
                </a:rPr>
                <a:t>TAF</a:t>
              </a:r>
              <a:r>
                <a:rPr lang="en-US" sz="1400" noProof="0" dirty="0">
                  <a:solidFill>
                    <a:srgbClr val="000066"/>
                  </a:solidFill>
                  <a:sym typeface="Wingdings" panose="05000000000000000000" pitchFamily="2" charset="2"/>
                </a:rPr>
                <a:t>  </a:t>
              </a:r>
              <a:r>
                <a:rPr lang="en-US" sz="1400" noProof="0" dirty="0">
                  <a:solidFill>
                    <a:srgbClr val="000066"/>
                  </a:solidFill>
                </a:rPr>
                <a:t>TDF switch vs no TAF/TDF 12M pre-baseline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3EFFB3B-F13F-0C35-2C02-DB9C1B9516F7}"/>
                </a:ext>
              </a:extLst>
            </p:cNvPr>
            <p:cNvSpPr txBox="1"/>
            <p:nvPr/>
          </p:nvSpPr>
          <p:spPr>
            <a:xfrm>
              <a:off x="9793255" y="1804971"/>
              <a:ext cx="1840568" cy="3900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1.3 [1.1-1.5], P=0.002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2.1 [1.7-2.5], P&lt;0.001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0.7 [0.5-0.9], P=0.003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0.5 [0.4-0.6], P&lt;0.001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0.3 [0.3-0.4], P&lt;0.001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0.2 [0.2-0.3], P&lt;0.001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0.7 [0.6-0.9], P=0.002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0.6 [0.5-0.7], P&lt;0.001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1.6 [1.3-2.1], P&lt;0.001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0.7 [0.6-1], P=0.026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1 [0.8-1.3], P=0.995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1 [0.6-1.5], P=0.836</a:t>
              </a:r>
            </a:p>
            <a:p>
              <a:pPr algn="r">
                <a:lnSpc>
                  <a:spcPts val="2300"/>
                </a:lnSpc>
              </a:pPr>
              <a:r>
                <a:rPr lang="fr-FR" sz="1400" dirty="0">
                  <a:solidFill>
                    <a:srgbClr val="000066"/>
                  </a:solidFill>
                </a:rPr>
                <a:t>0.4 [0.1-1.11], P=0.074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EE288A7-BDA1-8E3D-B49A-552AFB82ADE4}"/>
                </a:ext>
              </a:extLst>
            </p:cNvPr>
            <p:cNvSpPr txBox="1"/>
            <p:nvPr/>
          </p:nvSpPr>
          <p:spPr>
            <a:xfrm>
              <a:off x="7988199" y="6150746"/>
              <a:ext cx="30455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66"/>
                  </a:solidFill>
                </a:rPr>
                <a:t>More likely to have gain </a:t>
              </a:r>
              <a:r>
                <a:rPr lang="en-US" sz="1200" u="sng" dirty="0">
                  <a:solidFill>
                    <a:srgbClr val="000066"/>
                  </a:solidFill>
                </a:rPr>
                <a:t>&gt;</a:t>
              </a:r>
              <a:r>
                <a:rPr lang="en-US" sz="1200" dirty="0">
                  <a:solidFill>
                    <a:srgbClr val="000066"/>
                  </a:solidFill>
                </a:rPr>
                <a:t>10% + BMI shift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C61BFF3-CFB8-4A01-8229-29E3BF48AD27}"/>
                </a:ext>
              </a:extLst>
            </p:cNvPr>
            <p:cNvSpPr txBox="1"/>
            <p:nvPr/>
          </p:nvSpPr>
          <p:spPr>
            <a:xfrm>
              <a:off x="6954679" y="6151844"/>
              <a:ext cx="800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66"/>
                  </a:solidFill>
                </a:rPr>
                <a:t>Less likely</a:t>
              </a:r>
              <a:endParaRPr lang="fr-FR" sz="1200" dirty="0" err="1">
                <a:solidFill>
                  <a:srgbClr val="000066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6A7E6E4-34BD-18E3-4CB3-EA3E5FC368A2}"/>
                </a:ext>
              </a:extLst>
            </p:cNvPr>
            <p:cNvSpPr txBox="1"/>
            <p:nvPr/>
          </p:nvSpPr>
          <p:spPr>
            <a:xfrm>
              <a:off x="6901817" y="6409213"/>
              <a:ext cx="2136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000066"/>
                  </a:solidFill>
                </a:rPr>
                <a:t>Adjusted Odds Ratio [95% CI]</a:t>
              </a:r>
              <a:endParaRPr lang="fr-FR" sz="1200" b="1" dirty="0" err="1">
                <a:solidFill>
                  <a:srgbClr val="000066"/>
                </a:solidFill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C1108EB-8514-5EA1-3A4D-A630A66F458D}"/>
                </a:ext>
              </a:extLst>
            </p:cNvPr>
            <p:cNvSpPr/>
            <p:nvPr/>
          </p:nvSpPr>
          <p:spPr>
            <a:xfrm>
              <a:off x="7095649" y="1767524"/>
              <a:ext cx="3543300" cy="4076700"/>
            </a:xfrm>
            <a:custGeom>
              <a:avLst/>
              <a:gdLst>
                <a:gd name="connsiteX0" fmla="*/ 0 w 3543300"/>
                <a:gd name="connsiteY0" fmla="*/ 0 h 4076700"/>
                <a:gd name="connsiteX1" fmla="*/ 0 w 3543300"/>
                <a:gd name="connsiteY1" fmla="*/ 4076700 h 4076700"/>
                <a:gd name="connsiteX2" fmla="*/ 3543300 w 3543300"/>
                <a:gd name="connsiteY2" fmla="*/ 4076700 h 407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3300" h="4076700">
                  <a:moveTo>
                    <a:pt x="0" y="0"/>
                  </a:moveTo>
                  <a:lnTo>
                    <a:pt x="0" y="4076700"/>
                  </a:lnTo>
                  <a:lnTo>
                    <a:pt x="3543300" y="40767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C50AF0D0-0B92-B126-FC6B-AA3EAA16458D}"/>
                </a:ext>
              </a:extLst>
            </p:cNvPr>
            <p:cNvGrpSpPr/>
            <p:nvPr/>
          </p:nvGrpSpPr>
          <p:grpSpPr>
            <a:xfrm>
              <a:off x="7023056" y="5844682"/>
              <a:ext cx="151250" cy="329000"/>
              <a:chOff x="7269737" y="4885446"/>
              <a:chExt cx="151250" cy="329000"/>
            </a:xfrm>
          </p:grpSpPr>
          <p:sp>
            <p:nvSpPr>
              <p:cNvPr id="19" name="Line 37">
                <a:extLst>
                  <a:ext uri="{FF2B5EF4-FFF2-40B4-BE49-F238E27FC236}">
                    <a16:creationId xmlns:a16="http://schemas.microsoft.com/office/drawing/2014/main" id="{33C65918-859F-AA2C-EDFE-4010B6638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67">
                <a:extLst>
                  <a:ext uri="{FF2B5EF4-FFF2-40B4-BE49-F238E27FC236}">
                    <a16:creationId xmlns:a16="http://schemas.microsoft.com/office/drawing/2014/main" id="{16439810-6C88-C64C-6ACD-AFFCD18DF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9737" y="495707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34DBA7D7-A31F-3A5E-BCAE-229F4E04A810}"/>
                </a:ext>
              </a:extLst>
            </p:cNvPr>
            <p:cNvGrpSpPr/>
            <p:nvPr/>
          </p:nvGrpSpPr>
          <p:grpSpPr>
            <a:xfrm>
              <a:off x="7901574" y="5844682"/>
              <a:ext cx="151250" cy="329000"/>
              <a:chOff x="7269737" y="4885446"/>
              <a:chExt cx="151250" cy="329000"/>
            </a:xfrm>
          </p:grpSpPr>
          <p:sp>
            <p:nvSpPr>
              <p:cNvPr id="22" name="Line 37">
                <a:extLst>
                  <a:ext uri="{FF2B5EF4-FFF2-40B4-BE49-F238E27FC236}">
                    <a16:creationId xmlns:a16="http://schemas.microsoft.com/office/drawing/2014/main" id="{5F2C5F2C-9196-1E3B-4325-5C94F81A4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67">
                <a:extLst>
                  <a:ext uri="{FF2B5EF4-FFF2-40B4-BE49-F238E27FC236}">
                    <a16:creationId xmlns:a16="http://schemas.microsoft.com/office/drawing/2014/main" id="{89761AB8-F4F8-79E9-189F-3A37BCD75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9737" y="495707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E62E12A5-1CC0-2F0E-F14E-5E4E75FABB3B}"/>
                </a:ext>
              </a:extLst>
            </p:cNvPr>
            <p:cNvGrpSpPr/>
            <p:nvPr/>
          </p:nvGrpSpPr>
          <p:grpSpPr>
            <a:xfrm>
              <a:off x="8789293" y="5844682"/>
              <a:ext cx="151250" cy="329000"/>
              <a:chOff x="7269737" y="4885446"/>
              <a:chExt cx="151250" cy="329000"/>
            </a:xfrm>
          </p:grpSpPr>
          <p:sp>
            <p:nvSpPr>
              <p:cNvPr id="25" name="Line 37">
                <a:extLst>
                  <a:ext uri="{FF2B5EF4-FFF2-40B4-BE49-F238E27FC236}">
                    <a16:creationId xmlns:a16="http://schemas.microsoft.com/office/drawing/2014/main" id="{52086E83-8EDE-C15F-37FF-F800ECF55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67">
                <a:extLst>
                  <a:ext uri="{FF2B5EF4-FFF2-40B4-BE49-F238E27FC236}">
                    <a16:creationId xmlns:a16="http://schemas.microsoft.com/office/drawing/2014/main" id="{65C67708-E00B-C9F7-BCE5-ACB2B345F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9737" y="495707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6A8A6A50-8E28-0116-091C-9DF80729D8E3}"/>
                </a:ext>
              </a:extLst>
            </p:cNvPr>
            <p:cNvGrpSpPr/>
            <p:nvPr/>
          </p:nvGrpSpPr>
          <p:grpSpPr>
            <a:xfrm>
              <a:off x="9666634" y="5844682"/>
              <a:ext cx="151250" cy="329000"/>
              <a:chOff x="7269737" y="4885446"/>
              <a:chExt cx="151250" cy="329000"/>
            </a:xfrm>
          </p:grpSpPr>
          <p:sp>
            <p:nvSpPr>
              <p:cNvPr id="28" name="Line 37">
                <a:extLst>
                  <a:ext uri="{FF2B5EF4-FFF2-40B4-BE49-F238E27FC236}">
                    <a16:creationId xmlns:a16="http://schemas.microsoft.com/office/drawing/2014/main" id="{D184A9FF-AE66-3CA9-9EA7-9B32B68DB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67">
                <a:extLst>
                  <a:ext uri="{FF2B5EF4-FFF2-40B4-BE49-F238E27FC236}">
                    <a16:creationId xmlns:a16="http://schemas.microsoft.com/office/drawing/2014/main" id="{59CBED9B-151D-78B9-2121-DE238201E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9737" y="495707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90BB1B1F-1209-7839-AC2A-96CBA2A0FB67}"/>
                </a:ext>
              </a:extLst>
            </p:cNvPr>
            <p:cNvGrpSpPr/>
            <p:nvPr/>
          </p:nvGrpSpPr>
          <p:grpSpPr>
            <a:xfrm>
              <a:off x="10553799" y="5844682"/>
              <a:ext cx="151250" cy="329000"/>
              <a:chOff x="7269737" y="4885446"/>
              <a:chExt cx="151250" cy="329000"/>
            </a:xfrm>
          </p:grpSpPr>
          <p:sp>
            <p:nvSpPr>
              <p:cNvPr id="31" name="Line 37">
                <a:extLst>
                  <a:ext uri="{FF2B5EF4-FFF2-40B4-BE49-F238E27FC236}">
                    <a16:creationId xmlns:a16="http://schemas.microsoft.com/office/drawing/2014/main" id="{748DCFDB-0D47-A607-CD2E-77A5EF167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67">
                <a:extLst>
                  <a:ext uri="{FF2B5EF4-FFF2-40B4-BE49-F238E27FC236}">
                    <a16:creationId xmlns:a16="http://schemas.microsoft.com/office/drawing/2014/main" id="{BD2E0037-7856-C87D-1167-3F65CA7F3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9737" y="495707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sp>
          <p:nvSpPr>
            <p:cNvPr id="34" name="Line 37">
              <a:extLst>
                <a:ext uri="{FF2B5EF4-FFF2-40B4-BE49-F238E27FC236}">
                  <a16:creationId xmlns:a16="http://schemas.microsoft.com/office/drawing/2014/main" id="{D31C3C01-B5C4-79C3-CF63-BAD419446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77199" y="1854201"/>
              <a:ext cx="0" cy="3971923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32A23EA3-19E4-9220-7D26-CFF5B8471AF7}"/>
                </a:ext>
              </a:extLst>
            </p:cNvPr>
            <p:cNvCxnSpPr/>
            <p:nvPr/>
          </p:nvCxnSpPr>
          <p:spPr>
            <a:xfrm>
              <a:off x="8052824" y="2070895"/>
              <a:ext cx="362514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202363F7-46C3-EA20-D330-E4BEB5DA8BA9}"/>
                </a:ext>
              </a:extLst>
            </p:cNvPr>
            <p:cNvCxnSpPr>
              <a:cxnSpLocks/>
            </p:cNvCxnSpPr>
            <p:nvPr/>
          </p:nvCxnSpPr>
          <p:spPr>
            <a:xfrm>
              <a:off x="7547999" y="2651920"/>
              <a:ext cx="317270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osange 39">
              <a:extLst>
                <a:ext uri="{FF2B5EF4-FFF2-40B4-BE49-F238E27FC236}">
                  <a16:creationId xmlns:a16="http://schemas.microsoft.com/office/drawing/2014/main" id="{D1429C7F-7298-B468-7E6A-E0F6CC910DBB}"/>
                </a:ext>
              </a:extLst>
            </p:cNvPr>
            <p:cNvSpPr/>
            <p:nvPr/>
          </p:nvSpPr>
          <p:spPr>
            <a:xfrm>
              <a:off x="8177213" y="2030414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Losange 40">
              <a:extLst>
                <a:ext uri="{FF2B5EF4-FFF2-40B4-BE49-F238E27FC236}">
                  <a16:creationId xmlns:a16="http://schemas.microsoft.com/office/drawing/2014/main" id="{244E691C-B4D4-C195-4B92-DF68413EAF26}"/>
                </a:ext>
              </a:extLst>
            </p:cNvPr>
            <p:cNvSpPr/>
            <p:nvPr/>
          </p:nvSpPr>
          <p:spPr>
            <a:xfrm>
              <a:off x="7648575" y="2609058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467728E-4926-B03D-E30C-EE256D0E4465}"/>
                </a:ext>
              </a:extLst>
            </p:cNvPr>
            <p:cNvCxnSpPr>
              <a:cxnSpLocks/>
            </p:cNvCxnSpPr>
            <p:nvPr/>
          </p:nvCxnSpPr>
          <p:spPr>
            <a:xfrm>
              <a:off x="8617744" y="2356645"/>
              <a:ext cx="659606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Losange 42">
              <a:extLst>
                <a:ext uri="{FF2B5EF4-FFF2-40B4-BE49-F238E27FC236}">
                  <a16:creationId xmlns:a16="http://schemas.microsoft.com/office/drawing/2014/main" id="{174A2064-E7C4-D966-C42B-E6823D532900}"/>
                </a:ext>
              </a:extLst>
            </p:cNvPr>
            <p:cNvSpPr/>
            <p:nvPr/>
          </p:nvSpPr>
          <p:spPr>
            <a:xfrm>
              <a:off x="8874919" y="2316164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C280FD07-AD7E-CA1E-E66B-791777990CA2}"/>
                </a:ext>
              </a:extLst>
            </p:cNvPr>
            <p:cNvCxnSpPr>
              <a:cxnSpLocks/>
            </p:cNvCxnSpPr>
            <p:nvPr/>
          </p:nvCxnSpPr>
          <p:spPr>
            <a:xfrm>
              <a:off x="7431882" y="2937670"/>
              <a:ext cx="242887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Losange 46">
              <a:extLst>
                <a:ext uri="{FF2B5EF4-FFF2-40B4-BE49-F238E27FC236}">
                  <a16:creationId xmlns:a16="http://schemas.microsoft.com/office/drawing/2014/main" id="{49C75853-6FAF-A1B1-BD38-384532E328DA}"/>
                </a:ext>
              </a:extLst>
            </p:cNvPr>
            <p:cNvSpPr/>
            <p:nvPr/>
          </p:nvSpPr>
          <p:spPr>
            <a:xfrm>
              <a:off x="7498557" y="2897189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3D0599D-2C4A-9F3C-2C2B-BF59880652A9}"/>
                </a:ext>
              </a:extLst>
            </p:cNvPr>
            <p:cNvCxnSpPr>
              <a:cxnSpLocks/>
            </p:cNvCxnSpPr>
            <p:nvPr/>
          </p:nvCxnSpPr>
          <p:spPr>
            <a:xfrm>
              <a:off x="7318374" y="3214689"/>
              <a:ext cx="150814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osange 50">
              <a:extLst>
                <a:ext uri="{FF2B5EF4-FFF2-40B4-BE49-F238E27FC236}">
                  <a16:creationId xmlns:a16="http://schemas.microsoft.com/office/drawing/2014/main" id="{9014EE37-80CA-9A14-7FBB-01FFE42FA513}"/>
                </a:ext>
              </a:extLst>
            </p:cNvPr>
            <p:cNvSpPr/>
            <p:nvPr/>
          </p:nvSpPr>
          <p:spPr>
            <a:xfrm>
              <a:off x="7343775" y="3174208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6D9BAE39-0FA2-61C8-2E9B-DAD337AFE48E}"/>
                </a:ext>
              </a:extLst>
            </p:cNvPr>
            <p:cNvCxnSpPr>
              <a:cxnSpLocks/>
            </p:cNvCxnSpPr>
            <p:nvPr/>
          </p:nvCxnSpPr>
          <p:spPr>
            <a:xfrm>
              <a:off x="7641432" y="3793332"/>
              <a:ext cx="247648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osange 52">
              <a:extLst>
                <a:ext uri="{FF2B5EF4-FFF2-40B4-BE49-F238E27FC236}">
                  <a16:creationId xmlns:a16="http://schemas.microsoft.com/office/drawing/2014/main" id="{6C012260-36A6-8C1E-9BE4-05230D0CC287}"/>
                </a:ext>
              </a:extLst>
            </p:cNvPr>
            <p:cNvSpPr/>
            <p:nvPr/>
          </p:nvSpPr>
          <p:spPr>
            <a:xfrm>
              <a:off x="7712868" y="3752851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F3B422B-16F5-F07B-BD68-3FA19E7AFB11}"/>
                </a:ext>
              </a:extLst>
            </p:cNvPr>
            <p:cNvCxnSpPr>
              <a:cxnSpLocks/>
            </p:cNvCxnSpPr>
            <p:nvPr/>
          </p:nvCxnSpPr>
          <p:spPr>
            <a:xfrm>
              <a:off x="7232360" y="3507582"/>
              <a:ext cx="137104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Losange 54">
              <a:extLst>
                <a:ext uri="{FF2B5EF4-FFF2-40B4-BE49-F238E27FC236}">
                  <a16:creationId xmlns:a16="http://schemas.microsoft.com/office/drawing/2014/main" id="{A186BA53-9D66-F5C8-38DB-763724E18973}"/>
                </a:ext>
              </a:extLst>
            </p:cNvPr>
            <p:cNvSpPr/>
            <p:nvPr/>
          </p:nvSpPr>
          <p:spPr>
            <a:xfrm>
              <a:off x="7250906" y="3467101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38B6140-43E1-C601-B293-A677BBB52B67}"/>
                </a:ext>
              </a:extLst>
            </p:cNvPr>
            <p:cNvCxnSpPr>
              <a:cxnSpLocks/>
            </p:cNvCxnSpPr>
            <p:nvPr/>
          </p:nvCxnSpPr>
          <p:spPr>
            <a:xfrm>
              <a:off x="7505700" y="4095751"/>
              <a:ext cx="173832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Losange 56">
              <a:extLst>
                <a:ext uri="{FF2B5EF4-FFF2-40B4-BE49-F238E27FC236}">
                  <a16:creationId xmlns:a16="http://schemas.microsoft.com/office/drawing/2014/main" id="{C5808DA0-C401-02C3-CB70-2E862D17B45E}"/>
                </a:ext>
              </a:extLst>
            </p:cNvPr>
            <p:cNvSpPr/>
            <p:nvPr/>
          </p:nvSpPr>
          <p:spPr>
            <a:xfrm>
              <a:off x="7550944" y="4055270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D281E6F6-4EC7-F8B6-2671-23F1E1DF083C}"/>
                </a:ext>
              </a:extLst>
            </p:cNvPr>
            <p:cNvCxnSpPr>
              <a:cxnSpLocks/>
            </p:cNvCxnSpPr>
            <p:nvPr/>
          </p:nvCxnSpPr>
          <p:spPr>
            <a:xfrm>
              <a:off x="8231982" y="4387853"/>
              <a:ext cx="700087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Losange 58">
              <a:extLst>
                <a:ext uri="{FF2B5EF4-FFF2-40B4-BE49-F238E27FC236}">
                  <a16:creationId xmlns:a16="http://schemas.microsoft.com/office/drawing/2014/main" id="{635AFA41-8EE6-DEC6-8863-3C48FF264AB4}"/>
                </a:ext>
              </a:extLst>
            </p:cNvPr>
            <p:cNvSpPr/>
            <p:nvPr/>
          </p:nvSpPr>
          <p:spPr>
            <a:xfrm>
              <a:off x="8501063" y="4347372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E6524EBB-42C9-C45E-843A-CCC6871D20EB}"/>
                </a:ext>
              </a:extLst>
            </p:cNvPr>
            <p:cNvCxnSpPr>
              <a:cxnSpLocks/>
            </p:cNvCxnSpPr>
            <p:nvPr/>
          </p:nvCxnSpPr>
          <p:spPr>
            <a:xfrm>
              <a:off x="7598569" y="4678363"/>
              <a:ext cx="350044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Losange 65">
              <a:extLst>
                <a:ext uri="{FF2B5EF4-FFF2-40B4-BE49-F238E27FC236}">
                  <a16:creationId xmlns:a16="http://schemas.microsoft.com/office/drawing/2014/main" id="{0745C5BB-CC8D-F9C1-4DBD-16A4AD446910}"/>
                </a:ext>
              </a:extLst>
            </p:cNvPr>
            <p:cNvSpPr/>
            <p:nvPr/>
          </p:nvSpPr>
          <p:spPr>
            <a:xfrm>
              <a:off x="7715249" y="4637882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F09F44F-5EB4-EAC1-0699-188A92950EEC}"/>
                </a:ext>
              </a:extLst>
            </p:cNvPr>
            <p:cNvCxnSpPr>
              <a:cxnSpLocks/>
            </p:cNvCxnSpPr>
            <p:nvPr/>
          </p:nvCxnSpPr>
          <p:spPr>
            <a:xfrm>
              <a:off x="7779544" y="4980782"/>
              <a:ext cx="435769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Losange 67">
              <a:extLst>
                <a:ext uri="{FF2B5EF4-FFF2-40B4-BE49-F238E27FC236}">
                  <a16:creationId xmlns:a16="http://schemas.microsoft.com/office/drawing/2014/main" id="{341D9D1B-9380-B0CF-2F48-B5D904F71FF3}"/>
                </a:ext>
              </a:extLst>
            </p:cNvPr>
            <p:cNvSpPr/>
            <p:nvPr/>
          </p:nvSpPr>
          <p:spPr>
            <a:xfrm>
              <a:off x="7929561" y="4940301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4A1ED234-4159-14CB-6C32-C1491387AF0B}"/>
                </a:ext>
              </a:extLst>
            </p:cNvPr>
            <p:cNvCxnSpPr>
              <a:cxnSpLocks/>
            </p:cNvCxnSpPr>
            <p:nvPr/>
          </p:nvCxnSpPr>
          <p:spPr>
            <a:xfrm>
              <a:off x="7646194" y="5261769"/>
              <a:ext cx="733425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Losange 69">
              <a:extLst>
                <a:ext uri="{FF2B5EF4-FFF2-40B4-BE49-F238E27FC236}">
                  <a16:creationId xmlns:a16="http://schemas.microsoft.com/office/drawing/2014/main" id="{926312ED-6FF5-64DD-75C7-3322D27DD99E}"/>
                </a:ext>
              </a:extLst>
            </p:cNvPr>
            <p:cNvSpPr/>
            <p:nvPr/>
          </p:nvSpPr>
          <p:spPr>
            <a:xfrm>
              <a:off x="7891461" y="5221288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FC40A723-7147-400F-F7B9-D30EC8C5DCE5}"/>
                </a:ext>
              </a:extLst>
            </p:cNvPr>
            <p:cNvCxnSpPr>
              <a:cxnSpLocks/>
            </p:cNvCxnSpPr>
            <p:nvPr/>
          </p:nvCxnSpPr>
          <p:spPr>
            <a:xfrm>
              <a:off x="7191375" y="5564187"/>
              <a:ext cx="881063" cy="0"/>
            </a:xfrm>
            <a:prstGeom prst="line">
              <a:avLst/>
            </a:prstGeom>
            <a:ln w="12700">
              <a:solidFill>
                <a:srgbClr val="C00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Losange 71">
              <a:extLst>
                <a:ext uri="{FF2B5EF4-FFF2-40B4-BE49-F238E27FC236}">
                  <a16:creationId xmlns:a16="http://schemas.microsoft.com/office/drawing/2014/main" id="{4617E8FF-18C5-383E-F13E-A7FF338E98D5}"/>
                </a:ext>
              </a:extLst>
            </p:cNvPr>
            <p:cNvSpPr/>
            <p:nvPr/>
          </p:nvSpPr>
          <p:spPr>
            <a:xfrm>
              <a:off x="7362823" y="5523706"/>
              <a:ext cx="78581" cy="78581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2" name="Connecteur droit avec flèche 81">
              <a:extLst>
                <a:ext uri="{FF2B5EF4-FFF2-40B4-BE49-F238E27FC236}">
                  <a16:creationId xmlns:a16="http://schemas.microsoft.com/office/drawing/2014/main" id="{D345E77D-0919-22C4-5066-2D5C9F907361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V="1">
              <a:off x="8052824" y="6150746"/>
              <a:ext cx="1458154" cy="1098"/>
            </a:xfrm>
            <a:prstGeom prst="straightConnector1">
              <a:avLst/>
            </a:prstGeom>
            <a:ln w="19050">
              <a:solidFill>
                <a:srgbClr val="0000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>
              <a:extLst>
                <a:ext uri="{FF2B5EF4-FFF2-40B4-BE49-F238E27FC236}">
                  <a16:creationId xmlns:a16="http://schemas.microsoft.com/office/drawing/2014/main" id="{111F8AC7-B68C-6A0F-4177-4D890126281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197702" y="6150746"/>
              <a:ext cx="651886" cy="1098"/>
            </a:xfrm>
            <a:prstGeom prst="straightConnector1">
              <a:avLst/>
            </a:prstGeom>
            <a:ln w="19050">
              <a:solidFill>
                <a:srgbClr val="00006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CB681AAF-1674-C8EB-8A52-5A09222A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Predictors of weight gain over 3 years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DFB1F0-8B8C-7E8C-C8CE-12F87DF0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59" y="1265674"/>
            <a:ext cx="5278629" cy="2789596"/>
          </a:xfrm>
        </p:spPr>
        <p:txBody>
          <a:bodyPr>
            <a:normAutofit/>
          </a:bodyPr>
          <a:lstStyle/>
          <a:p>
            <a:r>
              <a:rPr lang="en-US" sz="2000" noProof="0" dirty="0"/>
              <a:t>Significant weight gain (&gt; 10%) associated with</a:t>
            </a:r>
          </a:p>
          <a:p>
            <a:pPr lvl="1"/>
            <a:r>
              <a:rPr lang="en-US" sz="1800" noProof="0" dirty="0"/>
              <a:t>Black race</a:t>
            </a:r>
          </a:p>
          <a:p>
            <a:pPr lvl="1"/>
            <a:r>
              <a:rPr lang="en-US" sz="1800" noProof="0" dirty="0"/>
              <a:t>Female gender</a:t>
            </a:r>
          </a:p>
          <a:p>
            <a:pPr lvl="1"/>
            <a:r>
              <a:rPr lang="en-US" sz="1800" noProof="0" dirty="0"/>
              <a:t>Younger baseline age</a:t>
            </a:r>
          </a:p>
          <a:p>
            <a:pPr lvl="1"/>
            <a:r>
              <a:rPr lang="en-US" sz="1800" noProof="0" dirty="0"/>
              <a:t>Normal baseline BMI</a:t>
            </a:r>
          </a:p>
          <a:p>
            <a:pPr lvl="1"/>
            <a:r>
              <a:rPr lang="en-US" sz="1800" noProof="0" dirty="0"/>
              <a:t>Lower baseline CD4 count</a:t>
            </a:r>
          </a:p>
          <a:p>
            <a:pPr lvl="1"/>
            <a:r>
              <a:rPr lang="en-US" sz="1800" noProof="0" dirty="0"/>
              <a:t>No ART factors</a:t>
            </a:r>
          </a:p>
          <a:p>
            <a:pPr lvl="1"/>
            <a:endParaRPr lang="en-US" sz="1700" noProof="0" dirty="0"/>
          </a:p>
          <a:p>
            <a:pPr lvl="1"/>
            <a:endParaRPr lang="en-US" sz="1700" noProof="0" dirty="0"/>
          </a:p>
          <a:p>
            <a:pPr lvl="1"/>
            <a:endParaRPr lang="en-US" sz="1700" noProof="0" dirty="0"/>
          </a:p>
          <a:p>
            <a:pPr lvl="1"/>
            <a:endParaRPr lang="en-US" sz="1700" noProof="0" dirty="0"/>
          </a:p>
          <a:p>
            <a:pPr lvl="1"/>
            <a:endParaRPr lang="en-US" sz="1700" noProof="0" dirty="0"/>
          </a:p>
          <a:p>
            <a:pPr lvl="1"/>
            <a:endParaRPr lang="en-US" sz="1700" noProof="0" dirty="0"/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5C0FE5A1-FF39-6E20-A27C-8BBDEACA7C24}"/>
              </a:ext>
            </a:extLst>
          </p:cNvPr>
          <p:cNvSpPr txBox="1">
            <a:spLocks/>
          </p:cNvSpPr>
          <p:nvPr/>
        </p:nvSpPr>
        <p:spPr>
          <a:xfrm>
            <a:off x="609985" y="5491083"/>
            <a:ext cx="5685803" cy="95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1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15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noProof="0" dirty="0"/>
              <a:t>TAF exposure vs. no TAF or TDF exposure 12 months pre-baseline was associated with lower odds of significant gain during 3 years</a:t>
            </a:r>
            <a:endParaRPr lang="en-US" sz="1700" noProof="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853081C-CC87-3CA1-F224-88F467380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Elion RA, IAS 2025, Abs. OAB0204</a:t>
            </a:r>
          </a:p>
        </p:txBody>
      </p:sp>
    </p:spTree>
    <p:extLst>
      <p:ext uri="{BB962C8B-B14F-4D97-AF65-F5344CB8AC3E}">
        <p14:creationId xmlns:p14="http://schemas.microsoft.com/office/powerpoint/2010/main" val="12077344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FC8A4-5237-8E55-C4B8-EF68EA816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7119"/>
            <a:ext cx="11391900" cy="4851169"/>
          </a:xfrm>
        </p:spPr>
        <p:txBody>
          <a:bodyPr>
            <a:normAutofit fontScale="92500" lnSpcReduction="10000"/>
          </a:bodyPr>
          <a:lstStyle/>
          <a:p>
            <a:r>
              <a:rPr lang="en-US" b="1" noProof="0" dirty="0"/>
              <a:t>Conclusions</a:t>
            </a:r>
          </a:p>
          <a:p>
            <a:pPr lvl="1"/>
            <a:r>
              <a:rPr lang="en-US" sz="2000" noProof="0" dirty="0"/>
              <a:t>Largest observational study evaluating weight change over 3-years among virally suppressed PWH in the US </a:t>
            </a:r>
          </a:p>
          <a:p>
            <a:pPr lvl="1"/>
            <a:endParaRPr lang="en-US" sz="2000" noProof="0" dirty="0"/>
          </a:p>
          <a:p>
            <a:pPr lvl="1"/>
            <a:r>
              <a:rPr lang="en-US" sz="2000" noProof="0" dirty="0"/>
              <a:t>Clinical and socio-demographic characteristics were the primary factors associated with significant 3-year weight gain among PWH:</a:t>
            </a:r>
          </a:p>
          <a:p>
            <a:pPr lvl="2"/>
            <a:r>
              <a:rPr lang="en-US" sz="2000" noProof="0" dirty="0"/>
              <a:t>Limited evidence of a relationship between ART use and significant 3-year weight gain</a:t>
            </a:r>
          </a:p>
          <a:p>
            <a:pPr lvl="2"/>
            <a:r>
              <a:rPr lang="en-US" sz="2000" noProof="0" dirty="0"/>
              <a:t>Results were consistent across analytic approaches</a:t>
            </a:r>
          </a:p>
          <a:p>
            <a:pPr lvl="1"/>
            <a:endParaRPr lang="en-US" sz="2000" noProof="0" dirty="0"/>
          </a:p>
          <a:p>
            <a:pPr lvl="1"/>
            <a:r>
              <a:rPr lang="en-US" sz="2000" noProof="0" dirty="0"/>
              <a:t>Results consistent with our prior study comparing matched PWH and </a:t>
            </a:r>
            <a:r>
              <a:rPr lang="en-US" sz="2000" noProof="0" dirty="0" err="1"/>
              <a:t>PWoH</a:t>
            </a:r>
            <a:r>
              <a:rPr lang="en-US" sz="2000" noProof="0" dirty="0"/>
              <a:t>:</a:t>
            </a:r>
          </a:p>
          <a:p>
            <a:pPr lvl="2"/>
            <a:r>
              <a:rPr lang="en-US" sz="2000" noProof="0" dirty="0"/>
              <a:t>Similar weight trajectories among those using ART (PWH) and those not using ARTs (</a:t>
            </a:r>
            <a:r>
              <a:rPr lang="en-US" sz="2000" noProof="0" dirty="0" err="1"/>
              <a:t>PWoH</a:t>
            </a:r>
            <a:r>
              <a:rPr lang="en-US" sz="2000" noProof="0" dirty="0"/>
              <a:t>)</a:t>
            </a:r>
          </a:p>
          <a:p>
            <a:pPr lvl="2"/>
            <a:r>
              <a:rPr lang="en-US" sz="2000" noProof="0" dirty="0"/>
              <a:t>Similar characteristics (socio-demographic, clinical) identified as primary factors associated</a:t>
            </a:r>
            <a:br>
              <a:rPr lang="en-US" sz="2000" noProof="0" dirty="0"/>
            </a:br>
            <a:r>
              <a:rPr lang="en-US" sz="2000" noProof="0" dirty="0"/>
              <a:t>with weight gain</a:t>
            </a:r>
            <a:br>
              <a:rPr lang="en-US" sz="2000" noProof="0" dirty="0"/>
            </a:br>
            <a:endParaRPr lang="en-US" sz="2000" noProof="0" dirty="0"/>
          </a:p>
          <a:p>
            <a:pPr lvl="1"/>
            <a:r>
              <a:rPr lang="en-US" sz="2000" noProof="0" dirty="0"/>
              <a:t>These findings further support that weight gain observed in PWH is reflective of the general population and community characteristics rather than direct effect of ART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74530A66-8D73-F2F3-B730-6A8B02CD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Predictors of weight gain over 3 years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6DFE09C-CAB4-073A-4F0E-23F91267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Elion RA, IAS 2025, Abs. OAB0204</a:t>
            </a:r>
          </a:p>
        </p:txBody>
      </p:sp>
    </p:spTree>
    <p:extLst>
      <p:ext uri="{BB962C8B-B14F-4D97-AF65-F5344CB8AC3E}">
        <p14:creationId xmlns:p14="http://schemas.microsoft.com/office/powerpoint/2010/main" val="1622564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AB013-471B-653D-5550-09546A93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277600" cy="1212835"/>
          </a:xfrm>
        </p:spPr>
        <p:txBody>
          <a:bodyPr/>
          <a:lstStyle/>
          <a:p>
            <a:r>
              <a:rPr lang="fr-FR" dirty="0"/>
              <a:t>Switch to DOR ± TDF in obese PWH on INSTI + TAF: DO-IT trial</a:t>
            </a: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E8A52EE2-CB02-0DEF-2151-D145382D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 err="1">
                <a:solidFill>
                  <a:srgbClr val="0070C0"/>
                </a:solidFill>
                <a:cs typeface="Arial" charset="0"/>
              </a:rPr>
              <a:t>Koethe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 J,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OAB0206LB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971E6D1-560A-3C83-6791-805908C51496}"/>
              </a:ext>
            </a:extLst>
          </p:cNvPr>
          <p:cNvSpPr txBox="1"/>
          <p:nvPr/>
        </p:nvSpPr>
        <p:spPr>
          <a:xfrm>
            <a:off x="930763" y="1393120"/>
            <a:ext cx="399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0" dirty="0">
                <a:solidFill>
                  <a:srgbClr val="000066"/>
                </a:solidFill>
              </a:rPr>
              <a:t>Open-label, RCT</a:t>
            </a:r>
          </a:p>
          <a:p>
            <a:r>
              <a:rPr lang="en-US" sz="1600" b="1" noProof="0" dirty="0">
                <a:solidFill>
                  <a:srgbClr val="000066"/>
                </a:solidFill>
              </a:rPr>
              <a:t> 145 Obese (BMI </a:t>
            </a:r>
            <a:r>
              <a:rPr lang="en-US" sz="1600" b="1" u="sng" noProof="0" dirty="0">
                <a:solidFill>
                  <a:srgbClr val="000066"/>
                </a:solidFill>
              </a:rPr>
              <a:t>&gt;</a:t>
            </a:r>
            <a:r>
              <a:rPr lang="en-US" sz="1600" b="1" noProof="0" dirty="0">
                <a:solidFill>
                  <a:srgbClr val="000066"/>
                </a:solidFill>
              </a:rPr>
              <a:t>30 Kg/m</a:t>
            </a:r>
            <a:r>
              <a:rPr lang="en-US" sz="1600" b="1" baseline="30000" noProof="0" dirty="0">
                <a:solidFill>
                  <a:srgbClr val="000066"/>
                </a:solidFill>
              </a:rPr>
              <a:t>2</a:t>
            </a:r>
            <a:r>
              <a:rPr lang="en-US" sz="1600" b="1" noProof="0" dirty="0">
                <a:solidFill>
                  <a:srgbClr val="000066"/>
                </a:solidFill>
              </a:rPr>
              <a:t>)</a:t>
            </a:r>
          </a:p>
          <a:p>
            <a:r>
              <a:rPr lang="en-US" sz="1600" b="1" noProof="0" dirty="0">
                <a:solidFill>
                  <a:srgbClr val="000066"/>
                </a:solidFill>
              </a:rPr>
              <a:t>persons on RAL, DTG, or BIC + TAF/FTC</a:t>
            </a:r>
          </a:p>
        </p:txBody>
      </p: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225A950C-5DD4-896B-2D62-61E9CA531CC8}"/>
              </a:ext>
            </a:extLst>
          </p:cNvPr>
          <p:cNvGrpSpPr/>
          <p:nvPr/>
        </p:nvGrpSpPr>
        <p:grpSpPr>
          <a:xfrm>
            <a:off x="661896" y="2423527"/>
            <a:ext cx="3533919" cy="1224922"/>
            <a:chOff x="4499340" y="1548134"/>
            <a:chExt cx="3533919" cy="1224922"/>
          </a:xfrm>
        </p:grpSpPr>
        <p:sp>
          <p:nvSpPr>
            <p:cNvPr id="41" name="Flowchart: Off-page Connector 3">
              <a:extLst>
                <a:ext uri="{FF2B5EF4-FFF2-40B4-BE49-F238E27FC236}">
                  <a16:creationId xmlns:a16="http://schemas.microsoft.com/office/drawing/2014/main" id="{69C6166E-7F5D-B4C7-6AF2-FD326BFD06EC}"/>
                </a:ext>
              </a:extLst>
            </p:cNvPr>
            <p:cNvSpPr/>
            <p:nvPr/>
          </p:nvSpPr>
          <p:spPr>
            <a:xfrm rot="16200000">
              <a:off x="6098311" y="141097"/>
              <a:ext cx="287590" cy="31016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sz="1400" b="1" noProof="0" dirty="0"/>
                <a:t>Switch to DOR + TAF/FTC (N = 47)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lowchart: Off-page Connector 3">
              <a:extLst>
                <a:ext uri="{FF2B5EF4-FFF2-40B4-BE49-F238E27FC236}">
                  <a16:creationId xmlns:a16="http://schemas.microsoft.com/office/drawing/2014/main" id="{4F50E43C-1439-F62F-A67E-7DA36503AA05}"/>
                </a:ext>
              </a:extLst>
            </p:cNvPr>
            <p:cNvSpPr/>
            <p:nvPr/>
          </p:nvSpPr>
          <p:spPr>
            <a:xfrm rot="16200000">
              <a:off x="6098310" y="490445"/>
              <a:ext cx="287590" cy="310166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sz="1400" b="1" noProof="0" dirty="0"/>
                <a:t>Switch to DOR + TDF/FTC (N = 49)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lowchart: Off-page Connector 3">
              <a:extLst>
                <a:ext uri="{FF2B5EF4-FFF2-40B4-BE49-F238E27FC236}">
                  <a16:creationId xmlns:a16="http://schemas.microsoft.com/office/drawing/2014/main" id="{AF723F84-AE88-7DC6-CC0E-E0E926ED621F}"/>
                </a:ext>
              </a:extLst>
            </p:cNvPr>
            <p:cNvSpPr/>
            <p:nvPr/>
          </p:nvSpPr>
          <p:spPr>
            <a:xfrm rot="16200000">
              <a:off x="6098310" y="840828"/>
              <a:ext cx="287590" cy="3101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90000" tIns="0" bIns="108000" rtlCol="0" anchor="ctr"/>
            <a:lstStyle/>
            <a:p>
              <a:pPr lvl="0" algn="ctr">
                <a:lnSpc>
                  <a:spcPct val="114000"/>
                </a:lnSpc>
                <a:defRPr/>
              </a:pPr>
              <a:r>
                <a:rPr lang="en-US" sz="1400" b="1" noProof="0" dirty="0"/>
                <a:t>Continuation of INSTI + TAF/FTC (N = 49)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92F186B-A5C3-E67A-A83F-42D3B06651DE}"/>
                </a:ext>
              </a:extLst>
            </p:cNvPr>
            <p:cNvSpPr txBox="1"/>
            <p:nvPr/>
          </p:nvSpPr>
          <p:spPr>
            <a:xfrm>
              <a:off x="4499340" y="2496057"/>
              <a:ext cx="4026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W0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34A2C2F1-CD08-CD0E-F05B-F9AE7FB92511}"/>
                </a:ext>
              </a:extLst>
            </p:cNvPr>
            <p:cNvSpPr txBox="1"/>
            <p:nvPr/>
          </p:nvSpPr>
          <p:spPr>
            <a:xfrm>
              <a:off x="7552038" y="2496057"/>
              <a:ext cx="4812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W48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0DB4BA0F-8FAF-3258-2F79-4AFFEB95BB66}"/>
              </a:ext>
            </a:extLst>
          </p:cNvPr>
          <p:cNvGrpSpPr/>
          <p:nvPr/>
        </p:nvGrpSpPr>
        <p:grpSpPr>
          <a:xfrm>
            <a:off x="5089224" y="2121668"/>
            <a:ext cx="6981410" cy="2074133"/>
            <a:chOff x="5089224" y="2281843"/>
            <a:chExt cx="6981410" cy="2074133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3FE01F2-3095-3F4C-36A9-4567B4706583}"/>
                </a:ext>
              </a:extLst>
            </p:cNvPr>
            <p:cNvSpPr txBox="1"/>
            <p:nvPr/>
          </p:nvSpPr>
          <p:spPr>
            <a:xfrm>
              <a:off x="5546318" y="2646561"/>
              <a:ext cx="1378519" cy="1069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Weight Changes</a:t>
              </a:r>
            </a:p>
            <a:p>
              <a:pPr marL="177800"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DOR+TAF</a:t>
              </a:r>
            </a:p>
            <a:p>
              <a:pPr marL="177800"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DOR+TDF</a:t>
              </a:r>
            </a:p>
            <a:p>
              <a:pPr marL="177800"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INSTI+TAF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C91EEC01-BE6B-C346-7EE4-EB9C1A4537AA}"/>
                </a:ext>
              </a:extLst>
            </p:cNvPr>
            <p:cNvSpPr txBox="1"/>
            <p:nvPr/>
          </p:nvSpPr>
          <p:spPr>
            <a:xfrm>
              <a:off x="6517850" y="2422723"/>
              <a:ext cx="3674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N</a:t>
              </a:r>
            </a:p>
            <a:p>
              <a:pPr algn="l">
                <a:spcAft>
                  <a:spcPts val="300"/>
                </a:spcAft>
              </a:pPr>
              <a:endParaRPr lang="en-US" sz="1400" noProof="0" dirty="0">
                <a:solidFill>
                  <a:srgbClr val="000066"/>
                </a:solidFill>
              </a:endParaRPr>
            </a:p>
            <a:p>
              <a:pPr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39</a:t>
              </a:r>
            </a:p>
            <a:p>
              <a:pPr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45</a:t>
              </a:r>
            </a:p>
            <a:p>
              <a:pPr algn="l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43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9063674-1B3D-C740-A0AC-0C090F92924C}"/>
                </a:ext>
              </a:extLst>
            </p:cNvPr>
            <p:cNvSpPr txBox="1"/>
            <p:nvPr/>
          </p:nvSpPr>
          <p:spPr>
            <a:xfrm>
              <a:off x="10531430" y="2392646"/>
              <a:ext cx="153920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Est. (97.5% CI)</a:t>
              </a:r>
            </a:p>
            <a:p>
              <a:pPr algn="ctr">
                <a:spcAft>
                  <a:spcPts val="300"/>
                </a:spcAft>
              </a:pPr>
              <a:endParaRPr lang="en-US" sz="1400" b="1" noProof="0" dirty="0">
                <a:solidFill>
                  <a:srgbClr val="000066"/>
                </a:solidFill>
              </a:endParaRPr>
            </a:p>
            <a:p>
              <a:pPr algn="ctr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-0.47 (-2.09, 1.14)</a:t>
              </a:r>
            </a:p>
            <a:p>
              <a:pPr algn="ctr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-2.73 (-4.22, -1.23)</a:t>
              </a:r>
            </a:p>
            <a:p>
              <a:pPr algn="ctr">
                <a:spcAft>
                  <a:spcPts val="3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-1.84 (-3.37, -0.30)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C8CABB0-03A8-0F99-98C9-B4B72AEE84E1}"/>
                </a:ext>
              </a:extLst>
            </p:cNvPr>
            <p:cNvGrpSpPr/>
            <p:nvPr/>
          </p:nvGrpSpPr>
          <p:grpSpPr>
            <a:xfrm rot="5400000">
              <a:off x="7685216" y="2721465"/>
              <a:ext cx="122062" cy="1182371"/>
              <a:chOff x="2084388" y="2281238"/>
              <a:chExt cx="127000" cy="720725"/>
            </a:xfrm>
          </p:grpSpPr>
          <p:sp>
            <p:nvSpPr>
              <p:cNvPr id="8" name="Line 113">
                <a:extLst>
                  <a:ext uri="{FF2B5EF4-FFF2-40B4-BE49-F238E27FC236}">
                    <a16:creationId xmlns:a16="http://schemas.microsoft.com/office/drawing/2014/main" id="{77E04483-CC1B-3873-805B-F423C2730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9" name="Line 120">
                <a:extLst>
                  <a:ext uri="{FF2B5EF4-FFF2-40B4-BE49-F238E27FC236}">
                    <a16:creationId xmlns:a16="http://schemas.microsoft.com/office/drawing/2014/main" id="{77220E2D-3373-7F78-9B06-F79BC7E58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Line 113">
                <a:extLst>
                  <a:ext uri="{FF2B5EF4-FFF2-40B4-BE49-F238E27FC236}">
                    <a16:creationId xmlns:a16="http://schemas.microsoft.com/office/drawing/2014/main" id="{6460D583-7E15-FDA7-2BBC-E4F8CC1F2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9AA23AC5-26CE-1ED6-C2B9-89BFC9625F2C}"/>
                </a:ext>
              </a:extLst>
            </p:cNvPr>
            <p:cNvGrpSpPr/>
            <p:nvPr/>
          </p:nvGrpSpPr>
          <p:grpSpPr>
            <a:xfrm>
              <a:off x="10672304" y="3822554"/>
              <a:ext cx="332391" cy="318924"/>
              <a:chOff x="1927767" y="4873519"/>
              <a:chExt cx="365630" cy="424488"/>
            </a:xfrm>
          </p:grpSpPr>
          <p:sp>
            <p:nvSpPr>
              <p:cNvPr id="12" name="Line 19">
                <a:extLst>
                  <a:ext uri="{FF2B5EF4-FFF2-40B4-BE49-F238E27FC236}">
                    <a16:creationId xmlns:a16="http://schemas.microsoft.com/office/drawing/2014/main" id="{0D78368A-6541-256F-A2F6-80B16C942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49">
                <a:extLst>
                  <a:ext uri="{FF2B5EF4-FFF2-40B4-BE49-F238E27FC236}">
                    <a16:creationId xmlns:a16="http://schemas.microsoft.com/office/drawing/2014/main" id="{249E5437-8C23-01EE-827F-EFF5C2B0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5.0</a:t>
                </a:r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6370E9B-CED0-3BCF-9EA5-6B797794B8D3}"/>
                </a:ext>
              </a:extLst>
            </p:cNvPr>
            <p:cNvGrpSpPr/>
            <p:nvPr/>
          </p:nvGrpSpPr>
          <p:grpSpPr>
            <a:xfrm>
              <a:off x="8674081" y="3822554"/>
              <a:ext cx="332391" cy="318924"/>
              <a:chOff x="1927767" y="4873519"/>
              <a:chExt cx="365630" cy="424488"/>
            </a:xfrm>
          </p:grpSpPr>
          <p:sp>
            <p:nvSpPr>
              <p:cNvPr id="15" name="Line 19">
                <a:extLst>
                  <a:ext uri="{FF2B5EF4-FFF2-40B4-BE49-F238E27FC236}">
                    <a16:creationId xmlns:a16="http://schemas.microsoft.com/office/drawing/2014/main" id="{B17418BD-C6CB-F511-1175-2015A5626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49">
                <a:extLst>
                  <a:ext uri="{FF2B5EF4-FFF2-40B4-BE49-F238E27FC236}">
                    <a16:creationId xmlns:a16="http://schemas.microsoft.com/office/drawing/2014/main" id="{A0D3CDA9-85FB-EDED-6BB3-F30BE8953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39C6CB1C-79DF-5BE3-1F3E-14FE960C6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5946" y="2864357"/>
              <a:ext cx="0" cy="1026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D370F16F-A0B1-FFDF-0555-0785CB5B30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753060" y="1227960"/>
              <a:ext cx="0" cy="5287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Losange 18">
              <a:extLst>
                <a:ext uri="{FF2B5EF4-FFF2-40B4-BE49-F238E27FC236}">
                  <a16:creationId xmlns:a16="http://schemas.microsoft.com/office/drawing/2014/main" id="{D1ACCD3E-A81A-6BE3-4EFC-682BB30B9BC4}"/>
                </a:ext>
              </a:extLst>
            </p:cNvPr>
            <p:cNvSpPr/>
            <p:nvPr/>
          </p:nvSpPr>
          <p:spPr>
            <a:xfrm>
              <a:off x="7692749" y="3267798"/>
              <a:ext cx="100187" cy="100187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FCE0D3CA-0D93-A768-2D47-5428ACD1289B}"/>
                </a:ext>
              </a:extLst>
            </p:cNvPr>
            <p:cNvGrpSpPr/>
            <p:nvPr/>
          </p:nvGrpSpPr>
          <p:grpSpPr>
            <a:xfrm>
              <a:off x="6640547" y="3822554"/>
              <a:ext cx="394907" cy="318924"/>
              <a:chOff x="1893383" y="4873519"/>
              <a:chExt cx="434397" cy="424488"/>
            </a:xfrm>
          </p:grpSpPr>
          <p:sp>
            <p:nvSpPr>
              <p:cNvPr id="21" name="Line 19">
                <a:extLst>
                  <a:ext uri="{FF2B5EF4-FFF2-40B4-BE49-F238E27FC236}">
                    <a16:creationId xmlns:a16="http://schemas.microsoft.com/office/drawing/2014/main" id="{D1E1B4B6-AB96-648A-9A4D-BD7C0647A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49">
                <a:extLst>
                  <a:ext uri="{FF2B5EF4-FFF2-40B4-BE49-F238E27FC236}">
                    <a16:creationId xmlns:a16="http://schemas.microsoft.com/office/drawing/2014/main" id="{F9E577EF-EB5E-70C6-D634-741D766F6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-5.0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00F24AE4-F085-8AA8-E00B-F76570112509}"/>
                </a:ext>
              </a:extLst>
            </p:cNvPr>
            <p:cNvGrpSpPr/>
            <p:nvPr/>
          </p:nvGrpSpPr>
          <p:grpSpPr>
            <a:xfrm>
              <a:off x="7640508" y="3822554"/>
              <a:ext cx="394907" cy="318924"/>
              <a:chOff x="1893383" y="4873519"/>
              <a:chExt cx="434397" cy="424488"/>
            </a:xfrm>
          </p:grpSpPr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F4F9E42A-80B0-0049-B853-5D138A02D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49">
                <a:extLst>
                  <a:ext uri="{FF2B5EF4-FFF2-40B4-BE49-F238E27FC236}">
                    <a16:creationId xmlns:a16="http://schemas.microsoft.com/office/drawing/2014/main" id="{6F04C119-E546-BBF2-31F3-913B3C6A0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-2.5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EB164EB-D291-2A7C-FCC2-5125F44296E9}"/>
                </a:ext>
              </a:extLst>
            </p:cNvPr>
            <p:cNvGrpSpPr/>
            <p:nvPr/>
          </p:nvGrpSpPr>
          <p:grpSpPr>
            <a:xfrm>
              <a:off x="9677799" y="3822554"/>
              <a:ext cx="332391" cy="318924"/>
              <a:chOff x="1927767" y="4873519"/>
              <a:chExt cx="365630" cy="424488"/>
            </a:xfrm>
          </p:grpSpPr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6FFCCF02-6983-F5FC-DDE4-67E4446FA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49">
                <a:extLst>
                  <a:ext uri="{FF2B5EF4-FFF2-40B4-BE49-F238E27FC236}">
                    <a16:creationId xmlns:a16="http://schemas.microsoft.com/office/drawing/2014/main" id="{B9F49F9B-395A-C70C-5922-531D4E4A3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2.5</a:t>
                </a:r>
              </a:p>
            </p:txBody>
          </p:sp>
        </p:grpSp>
        <p:sp>
          <p:nvSpPr>
            <p:cNvPr id="29" name="Rectangle 49">
              <a:extLst>
                <a:ext uri="{FF2B5EF4-FFF2-40B4-BE49-F238E27FC236}">
                  <a16:creationId xmlns:a16="http://schemas.microsoft.com/office/drawing/2014/main" id="{8BAB8508-D775-7F03-EABF-9E082916D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8054" y="4037052"/>
              <a:ext cx="1715782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Estimate (97.5% CI)</a:t>
              </a: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BA0068FE-2EDD-9064-D598-C10A563A5C2A}"/>
                </a:ext>
              </a:extLst>
            </p:cNvPr>
            <p:cNvGrpSpPr/>
            <p:nvPr/>
          </p:nvGrpSpPr>
          <p:grpSpPr>
            <a:xfrm rot="5400000">
              <a:off x="8581431" y="2460249"/>
              <a:ext cx="122062" cy="1277621"/>
              <a:chOff x="2084388" y="2281238"/>
              <a:chExt cx="127000" cy="720725"/>
            </a:xfrm>
          </p:grpSpPr>
          <p:sp>
            <p:nvSpPr>
              <p:cNvPr id="31" name="Line 113">
                <a:extLst>
                  <a:ext uri="{FF2B5EF4-FFF2-40B4-BE49-F238E27FC236}">
                    <a16:creationId xmlns:a16="http://schemas.microsoft.com/office/drawing/2014/main" id="{83ABB1A9-7237-FF71-C2D7-D8E2C13C4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Line 120">
                <a:extLst>
                  <a:ext uri="{FF2B5EF4-FFF2-40B4-BE49-F238E27FC236}">
                    <a16:creationId xmlns:a16="http://schemas.microsoft.com/office/drawing/2014/main" id="{C055F4CA-8B30-62D2-D642-4E23AD1B2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Line 113">
                <a:extLst>
                  <a:ext uri="{FF2B5EF4-FFF2-40B4-BE49-F238E27FC236}">
                    <a16:creationId xmlns:a16="http://schemas.microsoft.com/office/drawing/2014/main" id="{606F950F-22B6-1097-38E3-F2D3BB3AD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4" name="Losange 33">
              <a:extLst>
                <a:ext uri="{FF2B5EF4-FFF2-40B4-BE49-F238E27FC236}">
                  <a16:creationId xmlns:a16="http://schemas.microsoft.com/office/drawing/2014/main" id="{FD0EAAC5-0D5F-C91B-ECFF-2D733CF89EE3}"/>
                </a:ext>
              </a:extLst>
            </p:cNvPr>
            <p:cNvSpPr/>
            <p:nvPr/>
          </p:nvSpPr>
          <p:spPr>
            <a:xfrm>
              <a:off x="8592368" y="3054207"/>
              <a:ext cx="100187" cy="10018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173D8AD-2D9A-4D87-B976-44640C4880A5}"/>
                </a:ext>
              </a:extLst>
            </p:cNvPr>
            <p:cNvGrpSpPr/>
            <p:nvPr/>
          </p:nvGrpSpPr>
          <p:grpSpPr>
            <a:xfrm rot="5400000">
              <a:off x="8040238" y="2906194"/>
              <a:ext cx="122062" cy="1217007"/>
              <a:chOff x="2084388" y="2281238"/>
              <a:chExt cx="127000" cy="720725"/>
            </a:xfrm>
          </p:grpSpPr>
          <p:sp>
            <p:nvSpPr>
              <p:cNvPr id="36" name="Line 113">
                <a:extLst>
                  <a:ext uri="{FF2B5EF4-FFF2-40B4-BE49-F238E27FC236}">
                    <a16:creationId xmlns:a16="http://schemas.microsoft.com/office/drawing/2014/main" id="{0BE5AB42-82AB-A741-FA7F-794F4B6BC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Line 120">
                <a:extLst>
                  <a:ext uri="{FF2B5EF4-FFF2-40B4-BE49-F238E27FC236}">
                    <a16:creationId xmlns:a16="http://schemas.microsoft.com/office/drawing/2014/main" id="{1161F559-9A0A-2493-EAE4-8AFF5F94C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Line 113">
                <a:extLst>
                  <a:ext uri="{FF2B5EF4-FFF2-40B4-BE49-F238E27FC236}">
                    <a16:creationId xmlns:a16="http://schemas.microsoft.com/office/drawing/2014/main" id="{BC7C2428-2FA2-3741-02A5-753F9B2C0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9" name="Losange 38">
              <a:extLst>
                <a:ext uri="{FF2B5EF4-FFF2-40B4-BE49-F238E27FC236}">
                  <a16:creationId xmlns:a16="http://schemas.microsoft.com/office/drawing/2014/main" id="{A5EB890F-F89B-7753-354A-8A239570BD5D}"/>
                </a:ext>
              </a:extLst>
            </p:cNvPr>
            <p:cNvSpPr/>
            <p:nvPr/>
          </p:nvSpPr>
          <p:spPr>
            <a:xfrm>
              <a:off x="8051175" y="3469844"/>
              <a:ext cx="100187" cy="100187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33B8FFD-D1E3-B2B9-3658-7224EC45E49E}"/>
                </a:ext>
              </a:extLst>
            </p:cNvPr>
            <p:cNvSpPr txBox="1"/>
            <p:nvPr/>
          </p:nvSpPr>
          <p:spPr>
            <a:xfrm>
              <a:off x="5089224" y="2281843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rgbClr val="00B0F0"/>
                  </a:solidFill>
                </a:rPr>
                <a:t>Within Arm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AFC6833C-A730-1BE9-A178-A20D6DCEABEC}"/>
              </a:ext>
            </a:extLst>
          </p:cNvPr>
          <p:cNvGrpSpPr/>
          <p:nvPr/>
        </p:nvGrpSpPr>
        <p:grpSpPr>
          <a:xfrm>
            <a:off x="5089224" y="4169412"/>
            <a:ext cx="7095213" cy="2141291"/>
            <a:chOff x="5089224" y="4329587"/>
            <a:chExt cx="7095213" cy="2141291"/>
          </a:xfrm>
        </p:grpSpPr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2ABCEFE-F132-F456-16FB-F762F9CCC801}"/>
                </a:ext>
              </a:extLst>
            </p:cNvPr>
            <p:cNvSpPr txBox="1"/>
            <p:nvPr/>
          </p:nvSpPr>
          <p:spPr>
            <a:xfrm>
              <a:off x="5089224" y="4329587"/>
              <a:ext cx="3788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noProof="0" dirty="0">
                  <a:solidFill>
                    <a:srgbClr val="00B0F0"/>
                  </a:solidFill>
                </a:rPr>
                <a:t>Pairwise Treatment Arm Comparisons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79AB382D-6AB6-9731-9B83-AFC1B7B66770}"/>
                </a:ext>
              </a:extLst>
            </p:cNvPr>
            <p:cNvSpPr txBox="1"/>
            <p:nvPr/>
          </p:nvSpPr>
          <p:spPr>
            <a:xfrm>
              <a:off x="5534904" y="4624229"/>
              <a:ext cx="20168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spcAft>
                  <a:spcPts val="1800"/>
                </a:spcAft>
                <a:defRPr sz="1100" b="1">
                  <a:solidFill>
                    <a:srgbClr val="000066"/>
                  </a:solidFill>
                </a:defRPr>
              </a:lvl1pPr>
            </a:lstStyle>
            <a:p>
              <a:pPr algn="l"/>
              <a:r>
                <a:rPr lang="en-US" sz="1400" noProof="0" dirty="0"/>
                <a:t>Weight Changes</a:t>
              </a:r>
            </a:p>
            <a:p>
              <a:pPr marL="177800" algn="l"/>
              <a:r>
                <a:rPr lang="en-US" sz="1400" b="0" noProof="0" dirty="0"/>
                <a:t>DOR+TAF vs INSTI+TAF</a:t>
              </a:r>
            </a:p>
            <a:p>
              <a:pPr marL="177800" algn="l"/>
              <a:r>
                <a:rPr lang="en-US" sz="1400" b="0" noProof="0" dirty="0"/>
                <a:t>DOR+TDF vs INSTI+TAF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7CCF685-D37A-AE25-D740-573594F67601}"/>
                </a:ext>
              </a:extLst>
            </p:cNvPr>
            <p:cNvSpPr txBox="1"/>
            <p:nvPr/>
          </p:nvSpPr>
          <p:spPr>
            <a:xfrm>
              <a:off x="10233426" y="4624229"/>
              <a:ext cx="148470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Est. (97.5% CI)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1.36 (-1.20, 3.92)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-0.89 (-3.34, 1.57)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D5529C5-2508-E4E8-0B3E-A28352B06601}"/>
                </a:ext>
              </a:extLst>
            </p:cNvPr>
            <p:cNvSpPr txBox="1"/>
            <p:nvPr/>
          </p:nvSpPr>
          <p:spPr>
            <a:xfrm>
              <a:off x="11453082" y="4621334"/>
              <a:ext cx="7313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1400" b="1" noProof="0" dirty="0">
                  <a:solidFill>
                    <a:srgbClr val="000066"/>
                  </a:solidFill>
                </a:rPr>
                <a:t>P-value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0.23</a:t>
              </a:r>
            </a:p>
            <a:p>
              <a:pPr algn="ctr">
                <a:spcAft>
                  <a:spcPts val="1800"/>
                </a:spcAft>
              </a:pPr>
              <a:r>
                <a:rPr lang="en-US" sz="1400" noProof="0" dirty="0">
                  <a:solidFill>
                    <a:srgbClr val="000066"/>
                  </a:solidFill>
                </a:rPr>
                <a:t>0.41</a:t>
              </a: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12C10345-631E-0D1C-5C1B-1138926FE3AC}"/>
                </a:ext>
              </a:extLst>
            </p:cNvPr>
            <p:cNvGrpSpPr/>
            <p:nvPr/>
          </p:nvGrpSpPr>
          <p:grpSpPr>
            <a:xfrm>
              <a:off x="10323054" y="5952845"/>
              <a:ext cx="332391" cy="318924"/>
              <a:chOff x="1927767" y="4873519"/>
              <a:chExt cx="365630" cy="424488"/>
            </a:xfrm>
          </p:grpSpPr>
          <p:sp>
            <p:nvSpPr>
              <p:cNvPr id="53" name="Line 19">
                <a:extLst>
                  <a:ext uri="{FF2B5EF4-FFF2-40B4-BE49-F238E27FC236}">
                    <a16:creationId xmlns:a16="http://schemas.microsoft.com/office/drawing/2014/main" id="{B477232D-FF9C-A51A-B2DB-A4F14DF07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49">
                <a:extLst>
                  <a:ext uri="{FF2B5EF4-FFF2-40B4-BE49-F238E27FC236}">
                    <a16:creationId xmlns:a16="http://schemas.microsoft.com/office/drawing/2014/main" id="{5D99FE45-388E-0454-C54E-ADA341414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5.0</a:t>
                </a:r>
              </a:p>
            </p:txBody>
          </p:sp>
        </p:grp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BAE818EB-A46B-3C2B-1063-30B5792DBD74}"/>
                </a:ext>
              </a:extLst>
            </p:cNvPr>
            <p:cNvGrpSpPr/>
            <p:nvPr/>
          </p:nvGrpSpPr>
          <p:grpSpPr>
            <a:xfrm>
              <a:off x="8591531" y="5952845"/>
              <a:ext cx="332391" cy="318924"/>
              <a:chOff x="1927767" y="4873519"/>
              <a:chExt cx="365630" cy="424488"/>
            </a:xfrm>
          </p:grpSpPr>
          <p:sp>
            <p:nvSpPr>
              <p:cNvPr id="56" name="Line 19">
                <a:extLst>
                  <a:ext uri="{FF2B5EF4-FFF2-40B4-BE49-F238E27FC236}">
                    <a16:creationId xmlns:a16="http://schemas.microsoft.com/office/drawing/2014/main" id="{A808B8AE-A263-52E6-B51F-7B63CFD95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49">
                <a:extLst>
                  <a:ext uri="{FF2B5EF4-FFF2-40B4-BE49-F238E27FC236}">
                    <a16:creationId xmlns:a16="http://schemas.microsoft.com/office/drawing/2014/main" id="{D320D755-6BB8-8F9E-E397-A4841A066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218BF761-8067-410A-FEA3-884E26004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53396" y="4898399"/>
              <a:ext cx="0" cy="10948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9" name="Line 19">
              <a:extLst>
                <a:ext uri="{FF2B5EF4-FFF2-40B4-BE49-F238E27FC236}">
                  <a16:creationId xmlns:a16="http://schemas.microsoft.com/office/drawing/2014/main" id="{B90367AA-5839-AEF7-98E1-C9A5FD3D69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8670510" y="3317307"/>
              <a:ext cx="0" cy="52877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E5BE8416-0AA8-67E8-7102-CCA4578A7391}"/>
                </a:ext>
              </a:extLst>
            </p:cNvPr>
            <p:cNvGrpSpPr/>
            <p:nvPr/>
          </p:nvGrpSpPr>
          <p:grpSpPr>
            <a:xfrm>
              <a:off x="6836071" y="5952845"/>
              <a:ext cx="394907" cy="318924"/>
              <a:chOff x="1893383" y="4873519"/>
              <a:chExt cx="434397" cy="424488"/>
            </a:xfrm>
          </p:grpSpPr>
          <p:sp>
            <p:nvSpPr>
              <p:cNvPr id="61" name="Line 19">
                <a:extLst>
                  <a:ext uri="{FF2B5EF4-FFF2-40B4-BE49-F238E27FC236}">
                    <a16:creationId xmlns:a16="http://schemas.microsoft.com/office/drawing/2014/main" id="{27C75E44-174B-9F04-C6B4-4FC3E60E9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49">
                <a:extLst>
                  <a:ext uri="{FF2B5EF4-FFF2-40B4-BE49-F238E27FC236}">
                    <a16:creationId xmlns:a16="http://schemas.microsoft.com/office/drawing/2014/main" id="{30269D65-5C74-696B-FD2A-F5E8B7F9B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-5.0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898852BC-FC85-0053-635C-9399C46E1968}"/>
                </a:ext>
              </a:extLst>
            </p:cNvPr>
            <p:cNvGrpSpPr/>
            <p:nvPr/>
          </p:nvGrpSpPr>
          <p:grpSpPr>
            <a:xfrm>
              <a:off x="7697546" y="5952845"/>
              <a:ext cx="394907" cy="318924"/>
              <a:chOff x="1893383" y="4873519"/>
              <a:chExt cx="434397" cy="424488"/>
            </a:xfrm>
          </p:grpSpPr>
          <p:sp>
            <p:nvSpPr>
              <p:cNvPr id="64" name="Line 19">
                <a:extLst>
                  <a:ext uri="{FF2B5EF4-FFF2-40B4-BE49-F238E27FC236}">
                    <a16:creationId xmlns:a16="http://schemas.microsoft.com/office/drawing/2014/main" id="{395C0AE9-2359-3AAB-75FC-E2D9C7E77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49">
                <a:extLst>
                  <a:ext uri="{FF2B5EF4-FFF2-40B4-BE49-F238E27FC236}">
                    <a16:creationId xmlns:a16="http://schemas.microsoft.com/office/drawing/2014/main" id="{3F0E6A0D-1642-A98D-D1E8-142F8C19A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383" y="4873519"/>
                <a:ext cx="434397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-2.5</a:t>
                </a: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A55D3F00-4745-8CFD-2C44-BA6A3F3A1181}"/>
                </a:ext>
              </a:extLst>
            </p:cNvPr>
            <p:cNvGrpSpPr/>
            <p:nvPr/>
          </p:nvGrpSpPr>
          <p:grpSpPr>
            <a:xfrm>
              <a:off x="9455549" y="5952845"/>
              <a:ext cx="332391" cy="318924"/>
              <a:chOff x="1927767" y="4873519"/>
              <a:chExt cx="365630" cy="424488"/>
            </a:xfrm>
          </p:grpSpPr>
          <p:sp>
            <p:nvSpPr>
              <p:cNvPr id="67" name="Line 19">
                <a:extLst>
                  <a:ext uri="{FF2B5EF4-FFF2-40B4-BE49-F238E27FC236}">
                    <a16:creationId xmlns:a16="http://schemas.microsoft.com/office/drawing/2014/main" id="{60784C67-4E22-A147-6A36-6AC4374CB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818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49">
                <a:extLst>
                  <a:ext uri="{FF2B5EF4-FFF2-40B4-BE49-F238E27FC236}">
                    <a16:creationId xmlns:a16="http://schemas.microsoft.com/office/drawing/2014/main" id="{F0708E89-1F31-B99C-967B-1691F3DB2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767" y="4873519"/>
                <a:ext cx="365630" cy="42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2.5</a:t>
                </a:r>
              </a:p>
            </p:txBody>
          </p:sp>
        </p:grp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A1A4E747-D1C8-5ED3-0A2A-943DD484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006" y="6182731"/>
              <a:ext cx="1515406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Estimate (97.5% CI)</a:t>
              </a:r>
            </a:p>
          </p:txBody>
        </p:sp>
        <p:sp>
          <p:nvSpPr>
            <p:cNvPr id="70" name="Rectangle 49">
              <a:extLst>
                <a:ext uri="{FF2B5EF4-FFF2-40B4-BE49-F238E27FC236}">
                  <a16:creationId xmlns:a16="http://schemas.microsoft.com/office/drawing/2014/main" id="{FC3DDC6A-95BD-8042-B36D-EF51F3F7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814" y="5721736"/>
              <a:ext cx="118198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1" kern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400" i="1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Favors INSTI</a:t>
              </a:r>
              <a:endParaRPr kumimoji="0" lang="en-US" sz="1400" i="1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50C4C062-971F-854B-8209-067937873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323" y="5721736"/>
              <a:ext cx="113389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Favors DOR </a:t>
              </a:r>
              <a:r>
                <a:rPr lang="en-US" sz="1400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  <a:sym typeface="Wingdings" panose="05000000000000000000" pitchFamily="2" charset="2"/>
                </a:rPr>
                <a:t></a:t>
              </a:r>
              <a:endPara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034D98FA-4AFC-BAD9-97EC-9AD8B476B5AA}"/>
                </a:ext>
              </a:extLst>
            </p:cNvPr>
            <p:cNvGrpSpPr/>
            <p:nvPr/>
          </p:nvGrpSpPr>
          <p:grpSpPr>
            <a:xfrm rot="5400000">
              <a:off x="9163257" y="4374766"/>
              <a:ext cx="122062" cy="1753584"/>
              <a:chOff x="2084388" y="2281238"/>
              <a:chExt cx="127000" cy="720725"/>
            </a:xfrm>
          </p:grpSpPr>
          <p:sp>
            <p:nvSpPr>
              <p:cNvPr id="73" name="Line 113">
                <a:extLst>
                  <a:ext uri="{FF2B5EF4-FFF2-40B4-BE49-F238E27FC236}">
                    <a16:creationId xmlns:a16="http://schemas.microsoft.com/office/drawing/2014/main" id="{2AC740CD-8B4A-98B2-3B9E-2F2F09A83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4" name="Line 120">
                <a:extLst>
                  <a:ext uri="{FF2B5EF4-FFF2-40B4-BE49-F238E27FC236}">
                    <a16:creationId xmlns:a16="http://schemas.microsoft.com/office/drawing/2014/main" id="{B470DB52-B9FC-0A9A-5594-1CB91A755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5" name="Line 113">
                <a:extLst>
                  <a:ext uri="{FF2B5EF4-FFF2-40B4-BE49-F238E27FC236}">
                    <a16:creationId xmlns:a16="http://schemas.microsoft.com/office/drawing/2014/main" id="{C7F34EEE-E191-8CF1-0D78-32D27F23D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76" name="Losange 75">
              <a:extLst>
                <a:ext uri="{FF2B5EF4-FFF2-40B4-BE49-F238E27FC236}">
                  <a16:creationId xmlns:a16="http://schemas.microsoft.com/office/drawing/2014/main" id="{1771290D-EB89-82BC-82B9-45D19169594A}"/>
                </a:ext>
              </a:extLst>
            </p:cNvPr>
            <p:cNvSpPr/>
            <p:nvPr/>
          </p:nvSpPr>
          <p:spPr>
            <a:xfrm>
              <a:off x="9176568" y="5206704"/>
              <a:ext cx="100187" cy="100187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BB982259-DE7C-E4B0-25E0-290F0F547812}"/>
                </a:ext>
              </a:extLst>
            </p:cNvPr>
            <p:cNvGrpSpPr/>
            <p:nvPr/>
          </p:nvGrpSpPr>
          <p:grpSpPr>
            <a:xfrm rot="5400000">
              <a:off x="8389842" y="4813716"/>
              <a:ext cx="122062" cy="1676400"/>
              <a:chOff x="2084388" y="2281238"/>
              <a:chExt cx="127000" cy="720725"/>
            </a:xfrm>
          </p:grpSpPr>
          <p:sp>
            <p:nvSpPr>
              <p:cNvPr id="78" name="Line 113">
                <a:extLst>
                  <a:ext uri="{FF2B5EF4-FFF2-40B4-BE49-F238E27FC236}">
                    <a16:creationId xmlns:a16="http://schemas.microsoft.com/office/drawing/2014/main" id="{A2F817D6-03CC-D617-153B-6D127DB51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79" name="Line 120">
                <a:extLst>
                  <a:ext uri="{FF2B5EF4-FFF2-40B4-BE49-F238E27FC236}">
                    <a16:creationId xmlns:a16="http://schemas.microsoft.com/office/drawing/2014/main" id="{20E31253-771B-5D4F-566F-5C3EC62A6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80" name="Line 113">
                <a:extLst>
                  <a:ext uri="{FF2B5EF4-FFF2-40B4-BE49-F238E27FC236}">
                    <a16:creationId xmlns:a16="http://schemas.microsoft.com/office/drawing/2014/main" id="{D4C6E566-9B67-DFC0-EFD1-F644A1D4D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noProof="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81" name="Losange 80">
              <a:extLst>
                <a:ext uri="{FF2B5EF4-FFF2-40B4-BE49-F238E27FC236}">
                  <a16:creationId xmlns:a16="http://schemas.microsoft.com/office/drawing/2014/main" id="{8B5EADDB-A2BA-F47F-6C2E-9A0C03678B25}"/>
                </a:ext>
              </a:extLst>
            </p:cNvPr>
            <p:cNvSpPr/>
            <p:nvPr/>
          </p:nvSpPr>
          <p:spPr>
            <a:xfrm>
              <a:off x="8401868" y="5607063"/>
              <a:ext cx="100187" cy="100187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 dirty="0">
                <a:solidFill>
                  <a:srgbClr val="000066"/>
                </a:solidFill>
              </a:endParaRPr>
            </a:p>
          </p:txBody>
        </p:sp>
      </p:grpSp>
      <p:sp>
        <p:nvSpPr>
          <p:cNvPr id="161" name="ZoneTexte 160">
            <a:extLst>
              <a:ext uri="{FF2B5EF4-FFF2-40B4-BE49-F238E27FC236}">
                <a16:creationId xmlns:a16="http://schemas.microsoft.com/office/drawing/2014/main" id="{06F8640A-1AB6-D458-44AA-DA4C7D7E5B23}"/>
              </a:ext>
            </a:extLst>
          </p:cNvPr>
          <p:cNvSpPr txBox="1"/>
          <p:nvPr/>
        </p:nvSpPr>
        <p:spPr>
          <a:xfrm>
            <a:off x="250235" y="4115118"/>
            <a:ext cx="541282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rgbClr val="000066"/>
                </a:solidFill>
              </a:rPr>
              <a:t>Population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Female: 49%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Black: 53%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Median BMI: 34.9 kg/m2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Median time on current INSTI + TAF/FTC: 3.4 years</a:t>
            </a:r>
          </a:p>
          <a:p>
            <a:pPr marL="742950" lvl="1" indent="-285750">
              <a:buClr>
                <a:srgbClr val="FF6600"/>
              </a:buClr>
              <a:buFont typeface="Calibri" panose="020F0502020204030204" pitchFamily="34" charset="0"/>
              <a:buChar char="–"/>
            </a:pPr>
            <a:r>
              <a:rPr lang="en-US" sz="1600" noProof="0" dirty="0">
                <a:solidFill>
                  <a:srgbClr val="000066"/>
                </a:solidFill>
              </a:rPr>
              <a:t>Weight gain &gt; 10% in the first 1-3 years on INSTI: 65%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noProof="0" dirty="0">
              <a:solidFill>
                <a:srgbClr val="000066"/>
              </a:solidFill>
            </a:endParaRPr>
          </a:p>
        </p:txBody>
      </p:sp>
      <p:sp>
        <p:nvSpPr>
          <p:cNvPr id="162" name="Text Box 2">
            <a:extLst>
              <a:ext uri="{FF2B5EF4-FFF2-40B4-BE49-F238E27FC236}">
                <a16:creationId xmlns:a16="http://schemas.microsoft.com/office/drawing/2014/main" id="{57BB8E56-0285-04C5-1BA8-9BF09150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5991" y="1644798"/>
            <a:ext cx="5665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Weight changes at W48</a:t>
            </a:r>
          </a:p>
        </p:txBody>
      </p:sp>
    </p:spTree>
    <p:extLst>
      <p:ext uri="{BB962C8B-B14F-4D97-AF65-F5344CB8AC3E}">
        <p14:creationId xmlns:p14="http://schemas.microsoft.com/office/powerpoint/2010/main" val="1764467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CF6C974-0B8C-94F5-1D1D-B2F8E0482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11801"/>
              </p:ext>
            </p:extLst>
          </p:nvPr>
        </p:nvGraphicFramePr>
        <p:xfrm>
          <a:off x="4641448" y="2053604"/>
          <a:ext cx="7328290" cy="3931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33428">
                  <a:extLst>
                    <a:ext uri="{9D8B030D-6E8A-4147-A177-3AD203B41FA5}">
                      <a16:colId xmlns:a16="http://schemas.microsoft.com/office/drawing/2014/main" val="1156488863"/>
                    </a:ext>
                  </a:extLst>
                </a:gridCol>
                <a:gridCol w="2295888">
                  <a:extLst>
                    <a:ext uri="{9D8B030D-6E8A-4147-A177-3AD203B41FA5}">
                      <a16:colId xmlns:a16="http://schemas.microsoft.com/office/drawing/2014/main" val="344443802"/>
                    </a:ext>
                  </a:extLst>
                </a:gridCol>
                <a:gridCol w="2098974">
                  <a:extLst>
                    <a:ext uri="{9D8B030D-6E8A-4147-A177-3AD203B41FA5}">
                      <a16:colId xmlns:a16="http://schemas.microsoft.com/office/drawing/2014/main" val="2693256989"/>
                    </a:ext>
                  </a:extLst>
                </a:gridCol>
              </a:tblGrid>
              <a:tr h="47930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600" noProof="0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j-lt"/>
                        </a:rPr>
                        <a:t>On-treatment change </a:t>
                      </a:r>
                      <a:br>
                        <a:rPr lang="en-US" sz="1600" noProof="0" dirty="0">
                          <a:effectLst/>
                          <a:latin typeface="+mj-lt"/>
                        </a:rPr>
                      </a:br>
                      <a:r>
                        <a:rPr lang="en-US" sz="1600" noProof="0" dirty="0">
                          <a:effectLst/>
                          <a:latin typeface="+mj-lt"/>
                        </a:rPr>
                        <a:t>(WO-W12)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j-lt"/>
                        </a:rPr>
                        <a:t>Off-treatment change </a:t>
                      </a:r>
                      <a:br>
                        <a:rPr lang="en-US" sz="1600" noProof="0" dirty="0">
                          <a:effectLst/>
                          <a:latin typeface="+mj-lt"/>
                        </a:rPr>
                      </a:br>
                      <a:r>
                        <a:rPr lang="en-US" sz="1600" noProof="0" dirty="0">
                          <a:effectLst/>
                          <a:latin typeface="+mj-lt"/>
                        </a:rPr>
                        <a:t>(W12-W24)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43002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Weight,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-3.1 (-4.1, -2.1)**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1.0 (0.2, 1.8)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020957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Body mass index, Kg/m</a:t>
                      </a:r>
                      <a:r>
                        <a:rPr lang="en-US" sz="1600" b="1" baseline="300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-1.2 (-1.8, -0.7)**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0.5 (0.1, 0.9)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001168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Waist circumference,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-5.6 (-8.2, -2.9)**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2.5 (0.5, 4.6)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0643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Systolic blood pressure,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-1.6 (-6.7, 3.5)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-1.0 (-5.8, 3.8)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73403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Diastolic blood pressure, mmHg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-1.6 (-4.6, 1.5)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0.4 (-3.0, 3.7)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104432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LDL, mmol/L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0.1 (0.04, 0.2)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-0.1 (-0.2, 0.1)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968457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HDL, mmol/L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-0.04 (-0.03, 0.1)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0.02 (-0.1, 0.1)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586496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HbA1c,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-0.3 (-0.4, -0.2)**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0.1 (-0.02, 0.2)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6279739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Depressive symptoms (PHQ-9)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-0.4 (-0.6, -0.2)*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-0.1 (-0.3, 0.2)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7337028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Sleep Quality (PSQI)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-1.6 (-1.8, -1.0)**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0.2 (-0.4, 0.9)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20859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73C989B-0787-6C45-E131-921F0A7371BE}"/>
              </a:ext>
            </a:extLst>
          </p:cNvPr>
          <p:cNvSpPr txBox="1"/>
          <p:nvPr/>
        </p:nvSpPr>
        <p:spPr>
          <a:xfrm>
            <a:off x="4641448" y="6052750"/>
            <a:ext cx="29009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66"/>
                </a:solidFill>
              </a:rPr>
              <a:t>**p-value &lt;0.01, *p-value &lt; 0.05, (95% CI)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05B71EF-244D-2C29-755B-41D84BDE8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 err="1">
                <a:solidFill>
                  <a:srgbClr val="0070C0"/>
                </a:solidFill>
                <a:cs typeface="Arial" charset="0"/>
              </a:rPr>
              <a:t>Behuhuma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 N,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LB11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4BE05C-661B-886B-0F56-30E83A05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Liraglutide for obesity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B6D51A-7974-0EC0-86C9-9E78B4529A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3688080" cy="4572000"/>
          </a:xfrm>
        </p:spPr>
        <p:txBody>
          <a:bodyPr>
            <a:normAutofit/>
          </a:bodyPr>
          <a:lstStyle/>
          <a:p>
            <a:r>
              <a:rPr lang="en-US" sz="1800" noProof="0" dirty="0"/>
              <a:t>Open-label study in South Africa</a:t>
            </a:r>
            <a:br>
              <a:rPr lang="en-US" sz="1800" noProof="0" dirty="0"/>
            </a:br>
            <a:endParaRPr lang="en-US" sz="1800" noProof="0" dirty="0"/>
          </a:p>
          <a:p>
            <a:r>
              <a:rPr lang="en-US" sz="1800" noProof="0" dirty="0"/>
              <a:t>Inclusion criteria</a:t>
            </a:r>
          </a:p>
          <a:p>
            <a:pPr lvl="1"/>
            <a:r>
              <a:rPr lang="en-US" sz="1600" noProof="0" dirty="0"/>
              <a:t>≥ 18 years old</a:t>
            </a:r>
          </a:p>
          <a:p>
            <a:pPr lvl="1"/>
            <a:r>
              <a:rPr lang="en-US" sz="1600" noProof="0" dirty="0"/>
              <a:t>On 1st-line ART ≥ 6 months</a:t>
            </a:r>
          </a:p>
          <a:p>
            <a:pPr lvl="1"/>
            <a:r>
              <a:rPr lang="en-US" sz="1600" noProof="0" dirty="0"/>
              <a:t>Suppressed viral load</a:t>
            </a:r>
          </a:p>
          <a:p>
            <a:pPr lvl="1"/>
            <a:r>
              <a:rPr lang="en-US" sz="1600" noProof="0" dirty="0"/>
              <a:t>BMI ≥ 30 kg/m</a:t>
            </a:r>
            <a:r>
              <a:rPr lang="en-US" sz="1600" baseline="30000" noProof="0" dirty="0"/>
              <a:t>2</a:t>
            </a:r>
          </a:p>
          <a:p>
            <a:pPr lvl="1"/>
            <a:r>
              <a:rPr lang="en-US" sz="1600" noProof="0" dirty="0"/>
              <a:t>No history of diabetes</a:t>
            </a:r>
          </a:p>
          <a:p>
            <a:pPr lvl="1"/>
            <a:r>
              <a:rPr lang="en-US" sz="1600" noProof="0" dirty="0"/>
              <a:t>No use of other weight-loss drugs</a:t>
            </a:r>
            <a:br>
              <a:rPr lang="en-US" sz="1600" noProof="0" dirty="0"/>
            </a:br>
            <a:endParaRPr lang="en-US" sz="1600" noProof="0" dirty="0"/>
          </a:p>
          <a:p>
            <a:r>
              <a:rPr lang="en-US" sz="1800" noProof="0" dirty="0"/>
              <a:t>40 individuals enrolled (mean age 38, 97% women, median BMI 39)</a:t>
            </a:r>
            <a:br>
              <a:rPr lang="en-US" sz="1800" noProof="0" dirty="0"/>
            </a:br>
            <a:endParaRPr lang="en-US" sz="1800" noProof="0" dirty="0"/>
          </a:p>
          <a:p>
            <a:r>
              <a:rPr lang="en-US" sz="1800" noProof="0" dirty="0"/>
              <a:t>Liraglutide for 12 weeks with dose escalation, plus lifestyle counseling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38E302-869A-CBD4-9E60-74B057548431}"/>
              </a:ext>
            </a:extLst>
          </p:cNvPr>
          <p:cNvSpPr txBox="1"/>
          <p:nvPr/>
        </p:nvSpPr>
        <p:spPr>
          <a:xfrm>
            <a:off x="7628473" y="1585755"/>
            <a:ext cx="1354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noProof="0" dirty="0">
                <a:solidFill>
                  <a:srgbClr val="00B0F0"/>
                </a:solidFill>
                <a:effectLst/>
                <a:latin typeface="+mj-lt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593710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82770"/>
            <a:ext cx="11373134" cy="1331009"/>
          </a:xfrm>
        </p:spPr>
        <p:txBody>
          <a:bodyPr>
            <a:normAutofit/>
          </a:bodyPr>
          <a:lstStyle/>
          <a:p>
            <a:r>
              <a:rPr lang="en-US" sz="1800" noProof="0" dirty="0" err="1"/>
              <a:t>Randomised</a:t>
            </a:r>
            <a:r>
              <a:rPr lang="en-US" sz="1800" noProof="0" dirty="0"/>
              <a:t>, non-inferiority clinical trial (Lesotho and Malawi)</a:t>
            </a:r>
          </a:p>
          <a:p>
            <a:r>
              <a:rPr lang="en-US" sz="1800" noProof="0" dirty="0"/>
              <a:t>Individuals with HIV and presumptive TB not on ART: </a:t>
            </a:r>
            <a:r>
              <a:rPr lang="en-US" sz="1800" noProof="0" dirty="0" err="1"/>
              <a:t>randomisation</a:t>
            </a:r>
            <a:r>
              <a:rPr lang="en-US" sz="1800" noProof="0" dirty="0"/>
              <a:t> ART-first (same-day ART) </a:t>
            </a:r>
            <a:br>
              <a:rPr lang="en-US" sz="1800" noProof="0" dirty="0"/>
            </a:br>
            <a:r>
              <a:rPr lang="en-US" sz="1800" noProof="0" dirty="0"/>
              <a:t>vs TB-results first (ART after TB diagnostic)</a:t>
            </a:r>
          </a:p>
          <a:p>
            <a:r>
              <a:rPr lang="en-US" sz="1800" noProof="0" dirty="0"/>
              <a:t>Primary endpoint: HIV RNA &lt; 400 c/mL at M6 (ART-first non-inferior, NI margin: 10%)</a:t>
            </a: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E9855765-1EBC-D11F-128D-805D95C6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233660" cy="1481068"/>
          </a:xfrm>
        </p:spPr>
        <p:txBody>
          <a:bodyPr/>
          <a:lstStyle/>
          <a:p>
            <a:r>
              <a:rPr lang="en-US" noProof="0" dirty="0"/>
              <a:t>Same-day ART in PWH and presumptive tuberculosis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SaDAPT</a:t>
            </a:r>
            <a:r>
              <a:rPr lang="en-US" noProof="0" dirty="0"/>
              <a:t> trial)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5360A1F-6EC6-4FAD-1804-4E5DAE22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Gerber F,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OAB0503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26C684A-742B-4D03-533A-C68B991F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55" y="2993968"/>
            <a:ext cx="5665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Results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2D1870D-5A1E-AACE-A6A4-CFC13DB1C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62641"/>
              </p:ext>
            </p:extLst>
          </p:nvPr>
        </p:nvGraphicFramePr>
        <p:xfrm>
          <a:off x="462332" y="3417143"/>
          <a:ext cx="5038823" cy="2590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669">
                  <a:extLst>
                    <a:ext uri="{9D8B030D-6E8A-4147-A177-3AD203B41FA5}">
                      <a16:colId xmlns:a16="http://schemas.microsoft.com/office/drawing/2014/main" val="870512020"/>
                    </a:ext>
                  </a:extLst>
                </a:gridCol>
                <a:gridCol w="1367272">
                  <a:extLst>
                    <a:ext uri="{9D8B030D-6E8A-4147-A177-3AD203B41FA5}">
                      <a16:colId xmlns:a16="http://schemas.microsoft.com/office/drawing/2014/main" val="2762638744"/>
                    </a:ext>
                  </a:extLst>
                </a:gridCol>
                <a:gridCol w="1394882">
                  <a:extLst>
                    <a:ext uri="{9D8B030D-6E8A-4147-A177-3AD203B41FA5}">
                      <a16:colId xmlns:a16="http://schemas.microsoft.com/office/drawing/2014/main" val="252869831"/>
                    </a:ext>
                  </a:extLst>
                </a:gridCol>
              </a:tblGrid>
              <a:tr h="529633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US" sz="1600" noProof="0" dirty="0">
                          <a:effectLst/>
                          <a:latin typeface="+mn-lt"/>
                        </a:rPr>
                      </a:br>
                      <a:endParaRPr lang="en-US" sz="160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ART first</a:t>
                      </a:r>
                    </a:p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N = 298</a:t>
                      </a:r>
                    </a:p>
                  </a:txBody>
                  <a:tcPr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TB results first</a:t>
                      </a:r>
                    </a:p>
                    <a:p>
                      <a:pPr algn="ctr">
                        <a:buNone/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N = 292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47186"/>
                  </a:ext>
                </a:extLst>
              </a:tr>
              <a:tr h="306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021347"/>
                  </a:ext>
                </a:extLst>
              </a:tr>
              <a:tr h="306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CD4/mm</a:t>
                      </a:r>
                      <a:r>
                        <a:rPr lang="en-US" sz="1600" baseline="300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03678"/>
                  </a:ext>
                </a:extLst>
              </a:tr>
              <a:tr h="306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TB prevalence (&lt; D28)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0851952"/>
                  </a:ext>
                </a:extLst>
              </a:tr>
              <a:tr h="306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TB incidence (after D28)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9240"/>
                  </a:ext>
                </a:extLst>
              </a:tr>
              <a:tr h="306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Death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34194"/>
                  </a:ext>
                </a:extLst>
              </a:tr>
              <a:tr h="306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TB-IRIS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554591"/>
                  </a:ext>
                </a:extLst>
              </a:tr>
            </a:tbl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0F40B5E5-B161-56F2-3F59-0683CA01AB00}"/>
              </a:ext>
            </a:extLst>
          </p:cNvPr>
          <p:cNvGrpSpPr/>
          <p:nvPr/>
        </p:nvGrpSpPr>
        <p:grpSpPr>
          <a:xfrm>
            <a:off x="5908896" y="2886246"/>
            <a:ext cx="5994024" cy="3438056"/>
            <a:chOff x="5908896" y="2886246"/>
            <a:chExt cx="5994024" cy="3438056"/>
          </a:xfrm>
        </p:grpSpPr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07437298-4A94-551E-4047-2679EF02692E}"/>
                </a:ext>
              </a:extLst>
            </p:cNvPr>
            <p:cNvSpPr txBox="1"/>
            <p:nvPr/>
          </p:nvSpPr>
          <p:spPr>
            <a:xfrm>
              <a:off x="5908896" y="3103510"/>
              <a:ext cx="420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3F44A7F-74DD-C0B6-DC14-722FAE230A61}"/>
                </a:ext>
              </a:extLst>
            </p:cNvPr>
            <p:cNvSpPr txBox="1"/>
            <p:nvPr/>
          </p:nvSpPr>
          <p:spPr>
            <a:xfrm>
              <a:off x="5976609" y="36513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000066"/>
                  </a:solidFill>
                </a:rPr>
                <a:t>7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5E99FB64-7E6C-4670-E4E3-2B61948AB716}"/>
                </a:ext>
              </a:extLst>
            </p:cNvPr>
            <p:cNvSpPr txBox="1"/>
            <p:nvPr/>
          </p:nvSpPr>
          <p:spPr>
            <a:xfrm>
              <a:off x="5976609" y="417669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50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21CB92F-714A-C82A-CE57-9C0DED070F50}"/>
                </a:ext>
              </a:extLst>
            </p:cNvPr>
            <p:cNvSpPr txBox="1"/>
            <p:nvPr/>
          </p:nvSpPr>
          <p:spPr>
            <a:xfrm>
              <a:off x="6418848" y="5563865"/>
              <a:ext cx="1240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ART initiation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≤ 7 days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FB3E626-8CC4-5832-1D81-D5EB540530EC}"/>
                </a:ext>
              </a:extLst>
            </p:cNvPr>
            <p:cNvSpPr txBox="1"/>
            <p:nvPr/>
          </p:nvSpPr>
          <p:spPr>
            <a:xfrm>
              <a:off x="7848796" y="5563865"/>
              <a:ext cx="1451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Retention in care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</a:rPr>
                <a:t>22-30 weeks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6D2D3E7-32E4-918B-9E8E-5EEC4838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7807" y="3248076"/>
              <a:ext cx="340505" cy="230848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F11FE22-F5B1-FBA3-A966-E7D04ABDF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057" y="3532856"/>
              <a:ext cx="340505" cy="20237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3B7D177-A213-E747-54BD-1D3F24F78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160" y="3566940"/>
              <a:ext cx="340505" cy="198961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70BF389-C0B4-0C53-5428-FF72F862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6382" y="3562246"/>
              <a:ext cx="340505" cy="19943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0FB5CCD-FC3A-1181-953B-94C561FDD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7227" y="3822310"/>
              <a:ext cx="340505" cy="1735711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Line 16">
              <a:extLst>
                <a:ext uri="{FF2B5EF4-FFF2-40B4-BE49-F238E27FC236}">
                  <a16:creationId xmlns:a16="http://schemas.microsoft.com/office/drawing/2014/main" id="{6BA60456-5D28-95A1-9663-B3C07DEDF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6652" y="3227495"/>
              <a:ext cx="8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 338">
              <a:extLst>
                <a:ext uri="{FF2B5EF4-FFF2-40B4-BE49-F238E27FC236}">
                  <a16:creationId xmlns:a16="http://schemas.microsoft.com/office/drawing/2014/main" id="{7666E5B8-D8A6-6762-7C20-BAF8F76E8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26" y="3206406"/>
              <a:ext cx="5562694" cy="2348686"/>
            </a:xfrm>
            <a:custGeom>
              <a:avLst/>
              <a:gdLst>
                <a:gd name="T0" fmla="*/ 4594 w 4594"/>
                <a:gd name="T1" fmla="*/ 5395 h 5395"/>
                <a:gd name="T2" fmla="*/ 0 w 4594"/>
                <a:gd name="T3" fmla="*/ 5395 h 5395"/>
                <a:gd name="T4" fmla="*/ 0 w 4594"/>
                <a:gd name="T5" fmla="*/ 0 h 5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4" h="5395">
                  <a:moveTo>
                    <a:pt x="4594" y="5395"/>
                  </a:moveTo>
                  <a:lnTo>
                    <a:pt x="0" y="539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EF64B6FD-7163-8713-DDB0-685D975E0CF8}"/>
                </a:ext>
              </a:extLst>
            </p:cNvPr>
            <p:cNvSpPr txBox="1"/>
            <p:nvPr/>
          </p:nvSpPr>
          <p:spPr>
            <a:xfrm>
              <a:off x="6570758" y="2918661"/>
              <a:ext cx="506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99.7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DF014E82-2A19-4D46-57E5-DC39FA73F7CA}"/>
                </a:ext>
              </a:extLst>
            </p:cNvPr>
            <p:cNvSpPr txBox="1"/>
            <p:nvPr/>
          </p:nvSpPr>
          <p:spPr>
            <a:xfrm>
              <a:off x="7092587" y="3213545"/>
              <a:ext cx="468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</a:rPr>
                <a:t>85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03CD2CE8-C176-B82A-CCBC-DB21EB60171A}"/>
                </a:ext>
              </a:extLst>
            </p:cNvPr>
            <p:cNvSpPr txBox="1"/>
            <p:nvPr/>
          </p:nvSpPr>
          <p:spPr>
            <a:xfrm>
              <a:off x="8115266" y="32559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F9336379-C3EC-BA82-BFA0-88898FB28A56}"/>
                </a:ext>
              </a:extLst>
            </p:cNvPr>
            <p:cNvSpPr txBox="1"/>
            <p:nvPr/>
          </p:nvSpPr>
          <p:spPr>
            <a:xfrm>
              <a:off x="8609727" y="325590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</a:rPr>
                <a:t>83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4E9B0511-8FEA-A6AC-F8C4-47307D146F81}"/>
                </a:ext>
              </a:extLst>
            </p:cNvPr>
            <p:cNvSpPr txBox="1"/>
            <p:nvPr/>
          </p:nvSpPr>
          <p:spPr>
            <a:xfrm>
              <a:off x="9520382" y="351262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71</a:t>
              </a:r>
            </a:p>
          </p:txBody>
        </p:sp>
        <p:sp>
          <p:nvSpPr>
            <p:cNvPr id="75" name="Line 16">
              <a:extLst>
                <a:ext uri="{FF2B5EF4-FFF2-40B4-BE49-F238E27FC236}">
                  <a16:creationId xmlns:a16="http://schemas.microsoft.com/office/drawing/2014/main" id="{2EF29C35-2ABB-D6FB-3D22-7A654EFEA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6652" y="3775769"/>
              <a:ext cx="8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Line 16">
              <a:extLst>
                <a:ext uri="{FF2B5EF4-FFF2-40B4-BE49-F238E27FC236}">
                  <a16:creationId xmlns:a16="http://schemas.microsoft.com/office/drawing/2014/main" id="{E3AA7090-2193-2384-7149-3D8D81C67B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6652" y="4303057"/>
              <a:ext cx="8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Line 16">
              <a:extLst>
                <a:ext uri="{FF2B5EF4-FFF2-40B4-BE49-F238E27FC236}">
                  <a16:creationId xmlns:a16="http://schemas.microsoft.com/office/drawing/2014/main" id="{F5C7B102-BA7D-698E-3328-A325B585E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6652" y="5555093"/>
              <a:ext cx="83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6529EEC-E758-5C05-085B-EEEDE9A52E7E}"/>
                </a:ext>
              </a:extLst>
            </p:cNvPr>
            <p:cNvSpPr txBox="1"/>
            <p:nvPr/>
          </p:nvSpPr>
          <p:spPr>
            <a:xfrm>
              <a:off x="9436460" y="5563865"/>
              <a:ext cx="10787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HIV viral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suppression</a:t>
              </a:r>
              <a:endParaRPr lang="en-US" sz="1400" noProof="0" dirty="0">
                <a:solidFill>
                  <a:srgbClr val="000066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ITT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D666C657-8A8E-268E-295A-8A729A76E018}"/>
                </a:ext>
              </a:extLst>
            </p:cNvPr>
            <p:cNvSpPr txBox="1"/>
            <p:nvPr/>
          </p:nvSpPr>
          <p:spPr>
            <a:xfrm>
              <a:off x="6016170" y="5426418"/>
              <a:ext cx="262640" cy="283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C84D7E-20DF-8ECF-4F9D-DBB8ADD17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1040" y="3815331"/>
              <a:ext cx="340505" cy="17426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D3204F9-5838-58D1-62E7-4854CA6EC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2991" y="3815331"/>
              <a:ext cx="340505" cy="174268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F3516A8-8BCF-5EE6-9F91-71F1103A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7027" y="3815331"/>
              <a:ext cx="340505" cy="174268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416A110C-EDF3-3AC1-8FAE-E129010436AC}"/>
                </a:ext>
              </a:extLst>
            </p:cNvPr>
            <p:cNvSpPr txBox="1"/>
            <p:nvPr/>
          </p:nvSpPr>
          <p:spPr>
            <a:xfrm>
              <a:off x="9994588" y="35029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A2C7C05A-5D5B-E9EF-20ED-DE5CD7C9BE10}"/>
                </a:ext>
              </a:extLst>
            </p:cNvPr>
            <p:cNvSpPr txBox="1"/>
            <p:nvPr/>
          </p:nvSpPr>
          <p:spPr>
            <a:xfrm>
              <a:off x="10843603" y="3512623"/>
              <a:ext cx="4176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71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2AF83761-4338-E83D-3C37-B65D4204EADB}"/>
                </a:ext>
              </a:extLst>
            </p:cNvPr>
            <p:cNvSpPr txBox="1"/>
            <p:nvPr/>
          </p:nvSpPr>
          <p:spPr>
            <a:xfrm>
              <a:off x="11314741" y="3502998"/>
              <a:ext cx="429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E1335F2D-B544-01BD-BB99-59ADC0772482}"/>
                </a:ext>
              </a:extLst>
            </p:cNvPr>
            <p:cNvSpPr txBox="1"/>
            <p:nvPr/>
          </p:nvSpPr>
          <p:spPr>
            <a:xfrm>
              <a:off x="10764503" y="5585638"/>
              <a:ext cx="10787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HIV viral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rPr>
                <a:t>suppression</a:t>
              </a:r>
              <a:endParaRPr lang="en-US" sz="1400" noProof="0" dirty="0">
                <a:solidFill>
                  <a:srgbClr val="000066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noProof="0" dirty="0">
                  <a:solidFill>
                    <a:srgbClr val="000066"/>
                  </a:solidFill>
                </a:rPr>
                <a:t>PP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E32B1C71-EF2F-191C-1E7B-757A555F7608}"/>
                </a:ext>
              </a:extLst>
            </p:cNvPr>
            <p:cNvSpPr txBox="1"/>
            <p:nvPr/>
          </p:nvSpPr>
          <p:spPr>
            <a:xfrm>
              <a:off x="6139427" y="2892392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noProof="0" dirty="0">
                  <a:solidFill>
                    <a:srgbClr val="000066"/>
                  </a:solidFill>
                </a:rPr>
                <a:t>%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D6DC94-61DF-1080-3D35-5C8A5FD0EC6C}"/>
                </a:ext>
              </a:extLst>
            </p:cNvPr>
            <p:cNvSpPr/>
            <p:nvPr/>
          </p:nvSpPr>
          <p:spPr bwMode="auto">
            <a:xfrm>
              <a:off x="9766731" y="2968134"/>
              <a:ext cx="144000" cy="144000"/>
            </a:xfrm>
            <a:prstGeom prst="rect">
              <a:avLst/>
            </a:prstGeom>
            <a:solidFill>
              <a:srgbClr val="C000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C65C5A2-4EFE-81A5-59D1-AEC1CB200E1E}"/>
                </a:ext>
              </a:extLst>
            </p:cNvPr>
            <p:cNvSpPr/>
            <p:nvPr/>
          </p:nvSpPr>
          <p:spPr bwMode="auto">
            <a:xfrm>
              <a:off x="8265495" y="2968134"/>
              <a:ext cx="144000" cy="144000"/>
            </a:xfrm>
            <a:prstGeom prst="rect">
              <a:avLst/>
            </a:prstGeom>
            <a:solidFill>
              <a:srgbClr val="0099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EA4FB96A-F545-7518-8D0E-CA72F7D52B01}"/>
                </a:ext>
              </a:extLst>
            </p:cNvPr>
            <p:cNvSpPr txBox="1"/>
            <p:nvPr/>
          </p:nvSpPr>
          <p:spPr>
            <a:xfrm>
              <a:off x="8409495" y="2886246"/>
              <a:ext cx="842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ART First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C215D21A-A626-E2D3-A132-79A064F337E3}"/>
                </a:ext>
              </a:extLst>
            </p:cNvPr>
            <p:cNvSpPr txBox="1"/>
            <p:nvPr/>
          </p:nvSpPr>
          <p:spPr>
            <a:xfrm>
              <a:off x="9910731" y="2886246"/>
              <a:ext cx="1274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noProof="0" dirty="0">
                  <a:solidFill>
                    <a:srgbClr val="000066"/>
                  </a:solidFill>
                </a:rPr>
                <a:t>TB results First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289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">
            <a:extLst>
              <a:ext uri="{FF2B5EF4-FFF2-40B4-BE49-F238E27FC236}">
                <a16:creationId xmlns:a16="http://schemas.microsoft.com/office/drawing/2014/main" id="{94E3D9A3-C71C-F186-008E-3504429C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277600" cy="1481068"/>
          </a:xfrm>
        </p:spPr>
        <p:txBody>
          <a:bodyPr/>
          <a:lstStyle/>
          <a:p>
            <a:r>
              <a:rPr lang="en-US" noProof="0" dirty="0"/>
              <a:t>Same-day ART in PWH and presumptive tuberculosis</a:t>
            </a:r>
            <a:br>
              <a:rPr lang="en-US" noProof="0" dirty="0"/>
            </a:br>
            <a:r>
              <a:rPr lang="en-US" noProof="0" dirty="0"/>
              <a:t>(</a:t>
            </a:r>
            <a:r>
              <a:rPr lang="en-US" noProof="0" dirty="0" err="1"/>
              <a:t>SaDAPT</a:t>
            </a:r>
            <a:r>
              <a:rPr lang="en-US" noProof="0" dirty="0"/>
              <a:t> trial)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3D19E4D2-8E0B-A959-88B4-ACBDF81C9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Gerber F,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OAB0503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C544826-BFFC-05B9-12CF-44D53DFB28E4}"/>
              </a:ext>
            </a:extLst>
          </p:cNvPr>
          <p:cNvSpPr txBox="1"/>
          <p:nvPr/>
        </p:nvSpPr>
        <p:spPr>
          <a:xfrm>
            <a:off x="653170" y="5541238"/>
            <a:ext cx="11065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sz="2000" b="1" noProof="0" dirty="0">
                <a:solidFill>
                  <a:srgbClr val="000066"/>
                </a:solidFill>
              </a:rPr>
              <a:t>Conclusion: Same-day ART initiation is non-inferior to TB results first in a public health approach setting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7A881E6-A190-6D1B-4B98-2B78CC806305}"/>
              </a:ext>
            </a:extLst>
          </p:cNvPr>
          <p:cNvSpPr txBox="1"/>
          <p:nvPr/>
        </p:nvSpPr>
        <p:spPr>
          <a:xfrm>
            <a:off x="2173684" y="1984022"/>
            <a:ext cx="295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b="1" noProof="0" dirty="0">
                <a:solidFill>
                  <a:srgbClr val="000066"/>
                </a:solidFill>
              </a:rPr>
              <a:t>Primary endpoint</a:t>
            </a:r>
          </a:p>
          <a:p>
            <a:pPr algn="l">
              <a:spcAft>
                <a:spcPts val="1200"/>
              </a:spcAft>
            </a:pPr>
            <a:r>
              <a:rPr lang="en-US" sz="1600" noProof="0" dirty="0">
                <a:solidFill>
                  <a:srgbClr val="000066"/>
                </a:solidFill>
              </a:rPr>
              <a:t>HIV RNA &lt;400 c/mL, 22-40W (PP)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12E025C-B2EA-5709-BDFA-D52A55A1DBA8}"/>
              </a:ext>
            </a:extLst>
          </p:cNvPr>
          <p:cNvSpPr txBox="1"/>
          <p:nvPr/>
        </p:nvSpPr>
        <p:spPr>
          <a:xfrm>
            <a:off x="4923432" y="4923411"/>
            <a:ext cx="1503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noProof="0" dirty="0" err="1">
                <a:solidFill>
                  <a:srgbClr val="C00000"/>
                </a:solidFill>
              </a:rPr>
              <a:t>Favours</a:t>
            </a:r>
            <a:r>
              <a:rPr lang="en-US" sz="1600" b="1" noProof="0" dirty="0">
                <a:solidFill>
                  <a:srgbClr val="C00000"/>
                </a:solidFill>
              </a:rPr>
              <a:t> TB-first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B7DD5AE-5831-589A-00A5-D29120A8A26B}"/>
              </a:ext>
            </a:extLst>
          </p:cNvPr>
          <p:cNvSpPr txBox="1"/>
          <p:nvPr/>
        </p:nvSpPr>
        <p:spPr>
          <a:xfrm>
            <a:off x="7599293" y="4923411"/>
            <a:ext cx="1626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noProof="0" dirty="0" err="1">
                <a:solidFill>
                  <a:srgbClr val="0099CC"/>
                </a:solidFill>
              </a:rPr>
              <a:t>Favours</a:t>
            </a:r>
            <a:r>
              <a:rPr lang="en-US" sz="1600" b="1" noProof="0" dirty="0">
                <a:solidFill>
                  <a:srgbClr val="0099CC"/>
                </a:solidFill>
              </a:rPr>
              <a:t> ART-first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30E0009D-47FB-E3FB-1CE3-3438DC4D8974}"/>
              </a:ext>
            </a:extLst>
          </p:cNvPr>
          <p:cNvGrpSpPr/>
          <p:nvPr/>
        </p:nvGrpSpPr>
        <p:grpSpPr>
          <a:xfrm>
            <a:off x="8614908" y="4017211"/>
            <a:ext cx="281094" cy="369302"/>
            <a:chOff x="1950499" y="4885446"/>
            <a:chExt cx="320168" cy="352544"/>
          </a:xfrm>
        </p:grpSpPr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E900A7B9-4383-4981-1E68-BF2AB539C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F09E9035-F37C-48D9-1EC3-8A11D1F79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499" y="4933537"/>
              <a:ext cx="320168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15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EBB27A0-95D9-9FDD-5E6E-A47456AB5B6F}"/>
              </a:ext>
            </a:extLst>
          </p:cNvPr>
          <p:cNvGrpSpPr/>
          <p:nvPr/>
        </p:nvGrpSpPr>
        <p:grpSpPr>
          <a:xfrm rot="5400000">
            <a:off x="6699128" y="1710910"/>
            <a:ext cx="187205" cy="1791371"/>
            <a:chOff x="2084388" y="2281238"/>
            <a:chExt cx="127000" cy="720725"/>
          </a:xfrm>
        </p:grpSpPr>
        <p:sp>
          <p:nvSpPr>
            <p:cNvPr id="50" name="Line 113">
              <a:extLst>
                <a:ext uri="{FF2B5EF4-FFF2-40B4-BE49-F238E27FC236}">
                  <a16:creationId xmlns:a16="http://schemas.microsoft.com/office/drawing/2014/main" id="{B2CDEEA5-97EA-5CF2-6B64-E26B7F87B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1" name="Line 120">
              <a:extLst>
                <a:ext uri="{FF2B5EF4-FFF2-40B4-BE49-F238E27FC236}">
                  <a16:creationId xmlns:a16="http://schemas.microsoft.com/office/drawing/2014/main" id="{F9A1FF81-8AE9-74C3-8C64-D1AF26690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2" name="Line 113">
              <a:extLst>
                <a:ext uri="{FF2B5EF4-FFF2-40B4-BE49-F238E27FC236}">
                  <a16:creationId xmlns:a16="http://schemas.microsoft.com/office/drawing/2014/main" id="{316DBAFE-FD6B-8C0B-95A8-F83A75B60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noProof="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4864F204-C253-9A49-E908-9E10CFAD424A}"/>
              </a:ext>
            </a:extLst>
          </p:cNvPr>
          <p:cNvGrpSpPr/>
          <p:nvPr/>
        </p:nvGrpSpPr>
        <p:grpSpPr>
          <a:xfrm rot="5400000">
            <a:off x="6728396" y="2721140"/>
            <a:ext cx="187205" cy="1766282"/>
            <a:chOff x="2084388" y="2281238"/>
            <a:chExt cx="127000" cy="720725"/>
          </a:xfrm>
        </p:grpSpPr>
        <p:sp>
          <p:nvSpPr>
            <p:cNvPr id="54" name="Line 113">
              <a:extLst>
                <a:ext uri="{FF2B5EF4-FFF2-40B4-BE49-F238E27FC236}">
                  <a16:creationId xmlns:a16="http://schemas.microsoft.com/office/drawing/2014/main" id="{532E8B6B-4EBB-E5E6-5BAC-0564B50265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5" name="Line 120">
              <a:extLst>
                <a:ext uri="{FF2B5EF4-FFF2-40B4-BE49-F238E27FC236}">
                  <a16:creationId xmlns:a16="http://schemas.microsoft.com/office/drawing/2014/main" id="{922D2523-0D49-F01C-EE08-6B30F4FA1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56" name="Line 113">
              <a:extLst>
                <a:ext uri="{FF2B5EF4-FFF2-40B4-BE49-F238E27FC236}">
                  <a16:creationId xmlns:a16="http://schemas.microsoft.com/office/drawing/2014/main" id="{173DD16D-D911-5A50-031A-20E43E3CD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noProof="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18DED2E-AAF0-C19D-0370-442E8CF52F47}"/>
              </a:ext>
            </a:extLst>
          </p:cNvPr>
          <p:cNvGrpSpPr/>
          <p:nvPr/>
        </p:nvGrpSpPr>
        <p:grpSpPr>
          <a:xfrm>
            <a:off x="9204522" y="4017211"/>
            <a:ext cx="281094" cy="369302"/>
            <a:chOff x="1950499" y="4885446"/>
            <a:chExt cx="320168" cy="352544"/>
          </a:xfrm>
        </p:grpSpPr>
        <p:sp>
          <p:nvSpPr>
            <p:cNvPr id="58" name="Line 19">
              <a:extLst>
                <a:ext uri="{FF2B5EF4-FFF2-40B4-BE49-F238E27FC236}">
                  <a16:creationId xmlns:a16="http://schemas.microsoft.com/office/drawing/2014/main" id="{4B7F2FC8-5EC8-CA35-CB33-0A9ABDA32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49">
              <a:extLst>
                <a:ext uri="{FF2B5EF4-FFF2-40B4-BE49-F238E27FC236}">
                  <a16:creationId xmlns:a16="http://schemas.microsoft.com/office/drawing/2014/main" id="{FB9073F4-82F5-FBF7-6F54-31F5A4C2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499" y="4933537"/>
              <a:ext cx="320168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75F61205-006A-38E8-4380-073F03F566C8}"/>
              </a:ext>
            </a:extLst>
          </p:cNvPr>
          <p:cNvGrpSpPr/>
          <p:nvPr/>
        </p:nvGrpSpPr>
        <p:grpSpPr>
          <a:xfrm>
            <a:off x="8012475" y="4017211"/>
            <a:ext cx="281094" cy="369302"/>
            <a:chOff x="1950499" y="4885446"/>
            <a:chExt cx="320168" cy="352544"/>
          </a:xfrm>
        </p:grpSpPr>
        <p:sp>
          <p:nvSpPr>
            <p:cNvPr id="61" name="Line 19">
              <a:extLst>
                <a:ext uri="{FF2B5EF4-FFF2-40B4-BE49-F238E27FC236}">
                  <a16:creationId xmlns:a16="http://schemas.microsoft.com/office/drawing/2014/main" id="{BA5893C5-7AFA-6D2C-4CF9-08C083E1E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id="{A824F41F-0C8E-ED0F-41B5-5CAF3D8E1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499" y="4933537"/>
              <a:ext cx="320168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9531A791-538E-FF1F-E421-0411A373EE52}"/>
              </a:ext>
            </a:extLst>
          </p:cNvPr>
          <p:cNvGrpSpPr/>
          <p:nvPr/>
        </p:nvGrpSpPr>
        <p:grpSpPr>
          <a:xfrm>
            <a:off x="6892541" y="4017211"/>
            <a:ext cx="176898" cy="369302"/>
            <a:chOff x="2009836" y="4885446"/>
            <a:chExt cx="201488" cy="352544"/>
          </a:xfrm>
        </p:grpSpPr>
        <p:sp>
          <p:nvSpPr>
            <p:cNvPr id="64" name="Line 19">
              <a:extLst>
                <a:ext uri="{FF2B5EF4-FFF2-40B4-BE49-F238E27FC236}">
                  <a16:creationId xmlns:a16="http://schemas.microsoft.com/office/drawing/2014/main" id="{A1580C54-2059-AEA3-76B7-8D1EDCDF8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49">
              <a:extLst>
                <a:ext uri="{FF2B5EF4-FFF2-40B4-BE49-F238E27FC236}">
                  <a16:creationId xmlns:a16="http://schemas.microsoft.com/office/drawing/2014/main" id="{A48FC7AE-C7D8-600B-4DB4-86D814CD8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836" y="4933537"/>
              <a:ext cx="201488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A7BE396E-4B7C-6678-2CDE-D1030901C456}"/>
              </a:ext>
            </a:extLst>
          </p:cNvPr>
          <p:cNvGrpSpPr/>
          <p:nvPr/>
        </p:nvGrpSpPr>
        <p:grpSpPr>
          <a:xfrm>
            <a:off x="7482155" y="4017211"/>
            <a:ext cx="176898" cy="369302"/>
            <a:chOff x="2009836" y="4885446"/>
            <a:chExt cx="201488" cy="352544"/>
          </a:xfrm>
        </p:grpSpPr>
        <p:sp>
          <p:nvSpPr>
            <p:cNvPr id="67" name="Line 19">
              <a:extLst>
                <a:ext uri="{FF2B5EF4-FFF2-40B4-BE49-F238E27FC236}">
                  <a16:creationId xmlns:a16="http://schemas.microsoft.com/office/drawing/2014/main" id="{D2CEE75C-967B-04ED-B344-48944C74E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id="{34CC5488-2C23-05D1-2243-49F6C9BE8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836" y="4933537"/>
              <a:ext cx="201488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2E8C682-0CCE-108E-6ADB-CE57D1AF0A81}"/>
              </a:ext>
            </a:extLst>
          </p:cNvPr>
          <p:cNvGrpSpPr/>
          <p:nvPr/>
        </p:nvGrpSpPr>
        <p:grpSpPr>
          <a:xfrm>
            <a:off x="6258847" y="4017211"/>
            <a:ext cx="239415" cy="369302"/>
            <a:chOff x="1974234" y="4885446"/>
            <a:chExt cx="272695" cy="352544"/>
          </a:xfrm>
        </p:grpSpPr>
        <p:sp>
          <p:nvSpPr>
            <p:cNvPr id="70" name="Line 19">
              <a:extLst>
                <a:ext uri="{FF2B5EF4-FFF2-40B4-BE49-F238E27FC236}">
                  <a16:creationId xmlns:a16="http://schemas.microsoft.com/office/drawing/2014/main" id="{C6BFE21A-F274-7BD7-C4BE-472E428B6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1DADC891-499E-AF5D-E06B-F4398CF8F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234" y="4933537"/>
              <a:ext cx="272695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-5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B411C1C8-A5C4-CBB9-F804-843DD2C49519}"/>
              </a:ext>
            </a:extLst>
          </p:cNvPr>
          <p:cNvGrpSpPr/>
          <p:nvPr/>
        </p:nvGrpSpPr>
        <p:grpSpPr>
          <a:xfrm>
            <a:off x="5030078" y="4017211"/>
            <a:ext cx="343611" cy="369302"/>
            <a:chOff x="1914895" y="4885446"/>
            <a:chExt cx="391376" cy="352544"/>
          </a:xfrm>
        </p:grpSpPr>
        <p:sp>
          <p:nvSpPr>
            <p:cNvPr id="73" name="Line 19">
              <a:extLst>
                <a:ext uri="{FF2B5EF4-FFF2-40B4-BE49-F238E27FC236}">
                  <a16:creationId xmlns:a16="http://schemas.microsoft.com/office/drawing/2014/main" id="{07195162-CD54-E764-BBA3-A580D17F5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49">
              <a:extLst>
                <a:ext uri="{FF2B5EF4-FFF2-40B4-BE49-F238E27FC236}">
                  <a16:creationId xmlns:a16="http://schemas.microsoft.com/office/drawing/2014/main" id="{DD42A27C-3D13-E03B-2465-2B1A972A9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895" y="4933537"/>
              <a:ext cx="391376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-15</a:t>
              </a: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1B28E312-1F1D-F22E-3576-861B54B187EA}"/>
              </a:ext>
            </a:extLst>
          </p:cNvPr>
          <p:cNvGrpSpPr/>
          <p:nvPr/>
        </p:nvGrpSpPr>
        <p:grpSpPr>
          <a:xfrm>
            <a:off x="4429155" y="4017211"/>
            <a:ext cx="343611" cy="369302"/>
            <a:chOff x="1914895" y="4885446"/>
            <a:chExt cx="391376" cy="352544"/>
          </a:xfrm>
        </p:grpSpPr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A2F7D32-BC6B-B883-79F6-9EAEFA697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49">
              <a:extLst>
                <a:ext uri="{FF2B5EF4-FFF2-40B4-BE49-F238E27FC236}">
                  <a16:creationId xmlns:a16="http://schemas.microsoft.com/office/drawing/2014/main" id="{B7338688-203F-A39E-DA55-C5C567250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895" y="4933537"/>
              <a:ext cx="391376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-20</a:t>
              </a: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ACB13F25-13A2-57F3-3011-EFBBBBF3097E}"/>
              </a:ext>
            </a:extLst>
          </p:cNvPr>
          <p:cNvGrpSpPr/>
          <p:nvPr/>
        </p:nvGrpSpPr>
        <p:grpSpPr>
          <a:xfrm>
            <a:off x="5619996" y="4017211"/>
            <a:ext cx="343611" cy="369302"/>
            <a:chOff x="1914895" y="4885446"/>
            <a:chExt cx="391376" cy="352544"/>
          </a:xfrm>
        </p:grpSpPr>
        <p:sp>
          <p:nvSpPr>
            <p:cNvPr id="79" name="Line 19">
              <a:extLst>
                <a:ext uri="{FF2B5EF4-FFF2-40B4-BE49-F238E27FC236}">
                  <a16:creationId xmlns:a16="http://schemas.microsoft.com/office/drawing/2014/main" id="{388C24D0-C851-789C-4F0A-D254FD6AC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5818" y="4885446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49">
              <a:extLst>
                <a:ext uri="{FF2B5EF4-FFF2-40B4-BE49-F238E27FC236}">
                  <a16:creationId xmlns:a16="http://schemas.microsoft.com/office/drawing/2014/main" id="{AC9C9E5A-A118-A52F-87DD-281CF211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895" y="4933537"/>
              <a:ext cx="391376" cy="304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-10</a:t>
              </a:r>
            </a:p>
          </p:txBody>
        </p:sp>
      </p:grpSp>
      <p:sp>
        <p:nvSpPr>
          <p:cNvPr id="81" name="Line 19">
            <a:extLst>
              <a:ext uri="{FF2B5EF4-FFF2-40B4-BE49-F238E27FC236}">
                <a16:creationId xmlns:a16="http://schemas.microsoft.com/office/drawing/2014/main" id="{59F77140-2D0F-B116-E39A-96F216CC5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6800" y="2167789"/>
            <a:ext cx="0" cy="18932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2" name="Rectangle 49">
            <a:extLst>
              <a:ext uri="{FF2B5EF4-FFF2-40B4-BE49-F238E27FC236}">
                <a16:creationId xmlns:a16="http://schemas.microsoft.com/office/drawing/2014/main" id="{7D9716CE-8061-AFEA-E7F2-A34B5B6A3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915" y="4468159"/>
            <a:ext cx="2906812" cy="3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Adjusted Risk Difference (95% CI)</a:t>
            </a:r>
          </a:p>
        </p:txBody>
      </p:sp>
      <p:sp>
        <p:nvSpPr>
          <p:cNvPr id="83" name="Line 19">
            <a:extLst>
              <a:ext uri="{FF2B5EF4-FFF2-40B4-BE49-F238E27FC236}">
                <a16:creationId xmlns:a16="http://schemas.microsoft.com/office/drawing/2014/main" id="{EB4263B7-F1CE-2C81-F165-4853C348A2D9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896752" y="1457196"/>
            <a:ext cx="0" cy="51067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254215E8-D978-4822-04AA-4C12B3BF95D7}"/>
              </a:ext>
            </a:extLst>
          </p:cNvPr>
          <p:cNvSpPr/>
          <p:nvPr/>
        </p:nvSpPr>
        <p:spPr>
          <a:xfrm>
            <a:off x="6720870" y="2531987"/>
            <a:ext cx="128783" cy="1396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>
              <a:solidFill>
                <a:srgbClr val="000066"/>
              </a:solidFill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21AD5573-8071-69D7-81DC-D31811E976F1}"/>
              </a:ext>
            </a:extLst>
          </p:cNvPr>
          <p:cNvSpPr/>
          <p:nvPr/>
        </p:nvSpPr>
        <p:spPr>
          <a:xfrm>
            <a:off x="6754321" y="3529671"/>
            <a:ext cx="128783" cy="13968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 dirty="0">
              <a:solidFill>
                <a:srgbClr val="000066"/>
              </a:solidFill>
            </a:endParaRP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F512B50B-28A1-531C-C76C-2E74AC949F1E}"/>
              </a:ext>
            </a:extLst>
          </p:cNvPr>
          <p:cNvCxnSpPr>
            <a:cxnSpLocks/>
          </p:cNvCxnSpPr>
          <p:nvPr/>
        </p:nvCxnSpPr>
        <p:spPr>
          <a:xfrm>
            <a:off x="7058638" y="4944333"/>
            <a:ext cx="2020748" cy="0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BE42DEF8-892E-F31B-50AB-5FE28BABBFF7}"/>
              </a:ext>
            </a:extLst>
          </p:cNvPr>
          <p:cNvCxnSpPr>
            <a:cxnSpLocks/>
          </p:cNvCxnSpPr>
          <p:nvPr/>
        </p:nvCxnSpPr>
        <p:spPr>
          <a:xfrm flipH="1">
            <a:off x="5041935" y="4944333"/>
            <a:ext cx="1694949" cy="0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0400EABC-D8E5-EA26-8623-99081EE8F84A}"/>
              </a:ext>
            </a:extLst>
          </p:cNvPr>
          <p:cNvSpPr txBox="1"/>
          <p:nvPr/>
        </p:nvSpPr>
        <p:spPr>
          <a:xfrm>
            <a:off x="2173684" y="3410208"/>
            <a:ext cx="3164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600" noProof="0" dirty="0">
                <a:solidFill>
                  <a:srgbClr val="000066"/>
                </a:solidFill>
              </a:rPr>
              <a:t>HIV RNA &lt;400 c/mL, 22-40W (</a:t>
            </a:r>
            <a:r>
              <a:rPr lang="en-US" sz="1600" noProof="0" dirty="0" err="1">
                <a:solidFill>
                  <a:srgbClr val="000066"/>
                </a:solidFill>
              </a:rPr>
              <a:t>mITT</a:t>
            </a:r>
            <a:r>
              <a:rPr lang="en-US" sz="1600" noProof="0" dirty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8232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4F9B45CE-AD39-B382-87D0-8DECFF4A5763}"/>
              </a:ext>
            </a:extLst>
          </p:cNvPr>
          <p:cNvGrpSpPr/>
          <p:nvPr/>
        </p:nvGrpSpPr>
        <p:grpSpPr>
          <a:xfrm>
            <a:off x="2225894" y="701157"/>
            <a:ext cx="6626440" cy="5690019"/>
            <a:chOff x="2554997" y="178704"/>
            <a:chExt cx="6626440" cy="569001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D4F534-A7E2-1476-CF97-031ED6AA405F}"/>
                </a:ext>
              </a:extLst>
            </p:cNvPr>
            <p:cNvSpPr>
              <a:spLocks/>
            </p:cNvSpPr>
            <p:nvPr/>
          </p:nvSpPr>
          <p:spPr bwMode="auto">
            <a:xfrm rot="11282942">
              <a:off x="2554997" y="1595514"/>
              <a:ext cx="3059985" cy="276289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7B9B38-FC0F-EE27-5B76-B288196A69A9}"/>
                </a:ext>
              </a:extLst>
            </p:cNvPr>
            <p:cNvSpPr>
              <a:spLocks/>
            </p:cNvSpPr>
            <p:nvPr/>
          </p:nvSpPr>
          <p:spPr bwMode="auto">
            <a:xfrm rot="5871715">
              <a:off x="4193738" y="3176216"/>
              <a:ext cx="2873715" cy="251130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A70E25-A062-820B-2D1D-14D2B4B89C1B}"/>
                </a:ext>
              </a:extLst>
            </p:cNvPr>
            <p:cNvSpPr>
              <a:spLocks/>
            </p:cNvSpPr>
            <p:nvPr/>
          </p:nvSpPr>
          <p:spPr bwMode="auto">
            <a:xfrm rot="16553129">
              <a:off x="4218145" y="478660"/>
              <a:ext cx="3005064" cy="240515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noProof="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8AC28A5-CD4C-2587-2D3B-3B36B26FA364}"/>
                </a:ext>
              </a:extLst>
            </p:cNvPr>
            <p:cNvSpPr>
              <a:spLocks/>
            </p:cNvSpPr>
            <p:nvPr/>
          </p:nvSpPr>
          <p:spPr bwMode="auto">
            <a:xfrm rot="19828539">
              <a:off x="5697475" y="1328244"/>
              <a:ext cx="3450945" cy="1794712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E8E303-5953-9450-FF92-122C26831089}"/>
                </a:ext>
              </a:extLst>
            </p:cNvPr>
            <p:cNvSpPr/>
            <p:nvPr/>
          </p:nvSpPr>
          <p:spPr>
            <a:xfrm>
              <a:off x="2588837" y="2300486"/>
              <a:ext cx="2346027" cy="1528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 err="1">
                  <a:solidFill>
                    <a:srgbClr val="000066"/>
                  </a:solidFill>
                </a:rPr>
                <a:t>bNAbs</a:t>
              </a:r>
              <a:r>
                <a:rPr lang="en-US" sz="2400" b="1" noProof="0" dirty="0">
                  <a:solidFill>
                    <a:srgbClr val="000066"/>
                  </a:solidFill>
                </a:rPr>
                <a:t> for </a:t>
              </a:r>
              <a:br>
                <a:rPr lang="en-US" sz="2400" b="1" noProof="0" dirty="0">
                  <a:solidFill>
                    <a:srgbClr val="000066"/>
                  </a:solidFill>
                </a:rPr>
              </a:br>
              <a:r>
                <a:rPr lang="en-US" sz="2400" b="1" noProof="0" dirty="0">
                  <a:solidFill>
                    <a:srgbClr val="000066"/>
                  </a:solidFill>
                </a:rPr>
                <a:t>prevention </a:t>
              </a:r>
              <a:br>
                <a:rPr lang="en-US" sz="2400" b="1" noProof="0" dirty="0">
                  <a:solidFill>
                    <a:srgbClr val="000066"/>
                  </a:solidFill>
                </a:rPr>
              </a:br>
              <a:r>
                <a:rPr lang="en-US" sz="2400" b="1" noProof="0" dirty="0">
                  <a:solidFill>
                    <a:srgbClr val="000066"/>
                  </a:solidFill>
                </a:rPr>
                <a:t>of breastfeeding </a:t>
              </a:r>
              <a:br>
                <a:rPr lang="en-US" sz="2400" b="1" noProof="0" dirty="0">
                  <a:solidFill>
                    <a:srgbClr val="000066"/>
                  </a:solidFill>
                </a:rPr>
              </a:br>
              <a:r>
                <a:rPr lang="en-US" sz="2400" b="1" noProof="0" dirty="0">
                  <a:solidFill>
                    <a:srgbClr val="000066"/>
                  </a:solidFill>
                </a:rPr>
                <a:t>transmission</a:t>
              </a: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3791FBB-70B8-6067-4922-9921FCD3807F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5724719" y="2714751"/>
              <a:ext cx="3456718" cy="212749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C149519-63ED-964E-AC5E-27EF3EB9E811}"/>
                </a:ext>
              </a:extLst>
            </p:cNvPr>
            <p:cNvSpPr/>
            <p:nvPr/>
          </p:nvSpPr>
          <p:spPr>
            <a:xfrm>
              <a:off x="4764389" y="1595865"/>
              <a:ext cx="2482484" cy="22827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F65D51-D9B0-45C5-767C-E52729127410}"/>
                </a:ext>
              </a:extLst>
            </p:cNvPr>
            <p:cNvSpPr/>
            <p:nvPr/>
          </p:nvSpPr>
          <p:spPr>
            <a:xfrm>
              <a:off x="5656616" y="2507071"/>
              <a:ext cx="869149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noProof="0" dirty="0" err="1">
                  <a:solidFill>
                    <a:schemeClr val="bg1"/>
                  </a:solidFill>
                </a:rPr>
                <a:t>PrEP</a:t>
              </a:r>
              <a:endParaRPr lang="en-US" sz="2800" b="1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3E27D2-F6E2-53E1-4BF6-2DE5A68AF27A}"/>
                </a:ext>
              </a:extLst>
            </p:cNvPr>
            <p:cNvSpPr/>
            <p:nvPr/>
          </p:nvSpPr>
          <p:spPr>
            <a:xfrm>
              <a:off x="4849434" y="828456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CAB vs LEN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777308F-49A5-CBC4-C8BC-186C4162D952}"/>
                </a:ext>
              </a:extLst>
            </p:cNvPr>
            <p:cNvSpPr/>
            <p:nvPr/>
          </p:nvSpPr>
          <p:spPr>
            <a:xfrm>
              <a:off x="7264087" y="2169181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400" b="1" noProof="0" dirty="0">
                <a:solidFill>
                  <a:srgbClr val="FF66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E6D0B4-382E-763B-7FF0-BAD7512A873E}"/>
                </a:ext>
              </a:extLst>
            </p:cNvPr>
            <p:cNvSpPr/>
            <p:nvPr/>
          </p:nvSpPr>
          <p:spPr>
            <a:xfrm>
              <a:off x="6930686" y="3407652"/>
              <a:ext cx="1887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0066"/>
                  </a:solidFill>
                </a:rPr>
                <a:t>LEN in pregnancy and lactation</a:t>
              </a:r>
              <a:endParaRPr lang="en-US" sz="24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2A000B-CA01-7B94-2082-F7E3B3B07D0B}"/>
                </a:ext>
              </a:extLst>
            </p:cNvPr>
            <p:cNvSpPr/>
            <p:nvPr/>
          </p:nvSpPr>
          <p:spPr>
            <a:xfrm>
              <a:off x="4637952" y="4456411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MK-8527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3ABA198-9E61-94EA-C1A2-430474B4EB2C}"/>
                </a:ext>
              </a:extLst>
            </p:cNvPr>
            <p:cNvSpPr txBox="1"/>
            <p:nvPr/>
          </p:nvSpPr>
          <p:spPr>
            <a:xfrm>
              <a:off x="6747576" y="1530020"/>
              <a:ext cx="2428459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LEN dose adjustment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3252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223" y="0"/>
            <a:ext cx="11529079" cy="1491539"/>
          </a:xfrm>
        </p:spPr>
        <p:txBody>
          <a:bodyPr>
            <a:normAutofit/>
          </a:bodyPr>
          <a:lstStyle/>
          <a:p>
            <a:pPr algn="l"/>
            <a:r>
              <a:rPr lang="en-US" sz="3200" noProof="0" dirty="0" err="1">
                <a:solidFill>
                  <a:srgbClr val="000066"/>
                </a:solidFill>
              </a:rPr>
              <a:t>Ulonivirine</a:t>
            </a:r>
            <a:r>
              <a:rPr lang="en-US" sz="3200" noProof="0" dirty="0">
                <a:solidFill>
                  <a:srgbClr val="000066"/>
                </a:solidFill>
              </a:rPr>
              <a:t> + </a:t>
            </a:r>
            <a:r>
              <a:rPr lang="en-US" sz="3200" noProof="0" dirty="0" err="1">
                <a:solidFill>
                  <a:srgbClr val="000066"/>
                </a:solidFill>
              </a:rPr>
              <a:t>Islatravir</a:t>
            </a:r>
            <a:r>
              <a:rPr lang="en-US" sz="3200" noProof="0" dirty="0">
                <a:solidFill>
                  <a:srgbClr val="000066"/>
                </a:solidFill>
              </a:rPr>
              <a:t> Phase 1 – Healthy volunteers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91540"/>
            <a:ext cx="6033848" cy="274455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noProof="0" dirty="0" err="1"/>
              <a:t>Ulonivirine</a:t>
            </a:r>
            <a:r>
              <a:rPr lang="en-US" sz="2000" noProof="0" dirty="0"/>
              <a:t>, new oral NNRTI with long half-life </a:t>
            </a:r>
            <a:br>
              <a:rPr lang="en-US" sz="2000" noProof="0" dirty="0"/>
            </a:br>
            <a:r>
              <a:rPr lang="en-US" sz="2000" noProof="0" dirty="0"/>
              <a:t>(QW dosing)</a:t>
            </a:r>
            <a:br>
              <a:rPr lang="en-US" sz="2000" noProof="0" dirty="0"/>
            </a:br>
            <a:endParaRPr lang="en-US" sz="2000" noProof="0" dirty="0"/>
          </a:p>
          <a:p>
            <a:pPr eaLnBrk="1" hangingPunct="1"/>
            <a:r>
              <a:rPr lang="en-US" sz="2000" noProof="0" dirty="0"/>
              <a:t>Phase 1 (35 subjects)</a:t>
            </a:r>
          </a:p>
          <a:p>
            <a:pPr lvl="1"/>
            <a:r>
              <a:rPr lang="en-US" sz="1800" noProof="0" dirty="0"/>
              <a:t>Period 1: single dose of ISL 2 mg</a:t>
            </a:r>
          </a:p>
          <a:p>
            <a:pPr lvl="1"/>
            <a:r>
              <a:rPr lang="en-US" sz="1800" noProof="0" dirty="0"/>
              <a:t>6 weeks later, Period 2: ULO 200 mg D1 and D8</a:t>
            </a:r>
          </a:p>
          <a:p>
            <a:pPr lvl="1"/>
            <a:r>
              <a:rPr lang="en-US" sz="1800" noProof="0" dirty="0"/>
              <a:t>1 week later: Period 3: ISL 2 mg single dose  </a:t>
            </a:r>
            <a:br>
              <a:rPr lang="en-US" sz="1800" noProof="0" dirty="0"/>
            </a:br>
            <a:r>
              <a:rPr lang="en-US" sz="1800" noProof="0" dirty="0"/>
              <a:t>+ ULO 200 mg QW x 5 doses</a:t>
            </a:r>
            <a:br>
              <a:rPr lang="en-US" sz="1800" noProof="0" dirty="0"/>
            </a:br>
            <a:endParaRPr lang="en-US" sz="1800" noProof="0" dirty="0"/>
          </a:p>
          <a:p>
            <a:pPr eaLnBrk="1" hangingPunct="1"/>
            <a:endParaRPr lang="en-US" sz="2000" noProof="0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1127474-699D-01A1-FE3E-0135B5AE9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888" y="1572524"/>
            <a:ext cx="47657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PK profile of ULO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nM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B830E0-D80E-5E83-4961-6218AF5EBFAB}"/>
              </a:ext>
            </a:extLst>
          </p:cNvPr>
          <p:cNvSpPr txBox="1"/>
          <p:nvPr/>
        </p:nvSpPr>
        <p:spPr>
          <a:xfrm>
            <a:off x="609599" y="4179337"/>
            <a:ext cx="45428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Conclusion: ULO PK profile similar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and without ISL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6851E707-BFF0-646C-CBD2-1E6B5B2F11C4}"/>
              </a:ext>
            </a:extLst>
          </p:cNvPr>
          <p:cNvGrpSpPr/>
          <p:nvPr/>
        </p:nvGrpSpPr>
        <p:grpSpPr>
          <a:xfrm>
            <a:off x="6865387" y="2300755"/>
            <a:ext cx="4667820" cy="3438524"/>
            <a:chOff x="1951038" y="1341438"/>
            <a:chExt cx="6991350" cy="4556125"/>
          </a:xfrm>
        </p:grpSpPr>
        <p:sp>
          <p:nvSpPr>
            <p:cNvPr id="5162" name="Freeform 6">
              <a:extLst>
                <a:ext uri="{FF2B5EF4-FFF2-40B4-BE49-F238E27FC236}">
                  <a16:creationId xmlns:a16="http://schemas.microsoft.com/office/drawing/2014/main" id="{1EA5DB2F-5647-6C06-C6FB-EF34AEB1C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1341438"/>
              <a:ext cx="6867525" cy="4422775"/>
            </a:xfrm>
            <a:custGeom>
              <a:avLst/>
              <a:gdLst>
                <a:gd name="T0" fmla="*/ 17304 w 17304"/>
                <a:gd name="T1" fmla="*/ 11142 h 11142"/>
                <a:gd name="T2" fmla="*/ 0 w 17304"/>
                <a:gd name="T3" fmla="*/ 11142 h 11142"/>
                <a:gd name="T4" fmla="*/ 0 w 17304"/>
                <a:gd name="T5" fmla="*/ 11012 h 11142"/>
                <a:gd name="T6" fmla="*/ 0 w 17304"/>
                <a:gd name="T7" fmla="*/ 0 h 1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04" h="11142">
                  <a:moveTo>
                    <a:pt x="17304" y="11142"/>
                  </a:moveTo>
                  <a:lnTo>
                    <a:pt x="0" y="11142"/>
                  </a:lnTo>
                  <a:lnTo>
                    <a:pt x="0" y="1101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63" name="Line 8">
              <a:extLst>
                <a:ext uri="{FF2B5EF4-FFF2-40B4-BE49-F238E27FC236}">
                  <a16:creationId xmlns:a16="http://schemas.microsoft.com/office/drawing/2014/main" id="{FA15CFD6-7522-8625-992D-2B6252126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863" y="5711826"/>
              <a:ext cx="68675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64" name="Line 24">
              <a:extLst>
                <a:ext uri="{FF2B5EF4-FFF2-40B4-BE49-F238E27FC236}">
                  <a16:creationId xmlns:a16="http://schemas.microsoft.com/office/drawing/2014/main" id="{2B1F26D0-4380-3459-12DC-ED942FB21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7451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65" name="Line 25">
              <a:extLst>
                <a:ext uri="{FF2B5EF4-FFF2-40B4-BE49-F238E27FC236}">
                  <a16:creationId xmlns:a16="http://schemas.microsoft.com/office/drawing/2014/main" id="{9FAB2CED-4C72-7640-E143-3705DF353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4813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66" name="Line 26">
              <a:extLst>
                <a:ext uri="{FF2B5EF4-FFF2-40B4-BE49-F238E27FC236}">
                  <a16:creationId xmlns:a16="http://schemas.microsoft.com/office/drawing/2014/main" id="{7512878F-F7B0-9082-9441-D526D44A9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0088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67" name="Line 27">
              <a:extLst>
                <a:ext uri="{FF2B5EF4-FFF2-40B4-BE49-F238E27FC236}">
                  <a16:creationId xmlns:a16="http://schemas.microsoft.com/office/drawing/2014/main" id="{14E78B1B-3BFA-67D2-97A4-A80851B55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726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68" name="Line 28">
              <a:extLst>
                <a:ext uri="{FF2B5EF4-FFF2-40B4-BE49-F238E27FC236}">
                  <a16:creationId xmlns:a16="http://schemas.microsoft.com/office/drawing/2014/main" id="{92E48C99-6E6E-796F-C2DE-3E4AB4E98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6951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69" name="Line 29">
              <a:extLst>
                <a:ext uri="{FF2B5EF4-FFF2-40B4-BE49-F238E27FC236}">
                  <a16:creationId xmlns:a16="http://schemas.microsoft.com/office/drawing/2014/main" id="{498328E2-E9D9-C0FD-BCF4-223A69155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9588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0" name="Line 30">
              <a:extLst>
                <a:ext uri="{FF2B5EF4-FFF2-40B4-BE49-F238E27FC236}">
                  <a16:creationId xmlns:a16="http://schemas.microsoft.com/office/drawing/2014/main" id="{04003EA4-3A92-0D23-E1F7-0CF036B9F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2226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1" name="Line 31">
              <a:extLst>
                <a:ext uri="{FF2B5EF4-FFF2-40B4-BE49-F238E27FC236}">
                  <a16:creationId xmlns:a16="http://schemas.microsoft.com/office/drawing/2014/main" id="{A62387F7-1A70-1C8C-926F-2365F8269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1113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2" name="Line 32">
              <a:extLst>
                <a:ext uri="{FF2B5EF4-FFF2-40B4-BE49-F238E27FC236}">
                  <a16:creationId xmlns:a16="http://schemas.microsoft.com/office/drawing/2014/main" id="{480561FC-572D-6413-D9DB-5FA0442F5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08988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3" name="Line 33">
              <a:extLst>
                <a:ext uri="{FF2B5EF4-FFF2-40B4-BE49-F238E27FC236}">
                  <a16:creationId xmlns:a16="http://schemas.microsoft.com/office/drawing/2014/main" id="{9C5B27AA-0C06-FD93-28D3-14DFFBA5B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1626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4" name="Line 34">
              <a:extLst>
                <a:ext uri="{FF2B5EF4-FFF2-40B4-BE49-F238E27FC236}">
                  <a16:creationId xmlns:a16="http://schemas.microsoft.com/office/drawing/2014/main" id="{5ACA1B9E-DE3B-6D90-AA43-67C35E418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4263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5" name="Line 35">
              <a:extLst>
                <a:ext uri="{FF2B5EF4-FFF2-40B4-BE49-F238E27FC236}">
                  <a16:creationId xmlns:a16="http://schemas.microsoft.com/office/drawing/2014/main" id="{6284F624-CDED-7C19-3D03-AF76B930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6901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6" name="Line 36">
              <a:extLst>
                <a:ext uri="{FF2B5EF4-FFF2-40B4-BE49-F238E27FC236}">
                  <a16:creationId xmlns:a16="http://schemas.microsoft.com/office/drawing/2014/main" id="{C8DBCDA1-D392-D7AE-F3DC-60415079A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72176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7" name="Line 37">
              <a:extLst>
                <a:ext uri="{FF2B5EF4-FFF2-40B4-BE49-F238E27FC236}">
                  <a16:creationId xmlns:a16="http://schemas.microsoft.com/office/drawing/2014/main" id="{9EDBAAB0-2895-48C7-5AFE-41779E95A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9538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8" name="Line 38">
              <a:extLst>
                <a:ext uri="{FF2B5EF4-FFF2-40B4-BE49-F238E27FC236}">
                  <a16:creationId xmlns:a16="http://schemas.microsoft.com/office/drawing/2014/main" id="{BA510D6F-B56B-AAD1-BCB5-CDFC19822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4863" y="5764213"/>
              <a:ext cx="0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79" name="Line 42">
              <a:extLst>
                <a:ext uri="{FF2B5EF4-FFF2-40B4-BE49-F238E27FC236}">
                  <a16:creationId xmlns:a16="http://schemas.microsoft.com/office/drawing/2014/main" id="{6CFB3708-DD9E-F4AC-7A20-EE5D934CD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1393826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0" name="Line 43">
              <a:extLst>
                <a:ext uri="{FF2B5EF4-FFF2-40B4-BE49-F238E27FC236}">
                  <a16:creationId xmlns:a16="http://schemas.microsoft.com/office/drawing/2014/main" id="{6C5E43C7-3196-440C-9374-8843AEB72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2009776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1" name="Line 44">
              <a:extLst>
                <a:ext uri="{FF2B5EF4-FFF2-40B4-BE49-F238E27FC236}">
                  <a16:creationId xmlns:a16="http://schemas.microsoft.com/office/drawing/2014/main" id="{75932F98-BFBB-4336-E573-CEAB11525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2627313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2" name="Line 45">
              <a:extLst>
                <a:ext uri="{FF2B5EF4-FFF2-40B4-BE49-F238E27FC236}">
                  <a16:creationId xmlns:a16="http://schemas.microsoft.com/office/drawing/2014/main" id="{B7099851-8E8D-2D98-1E61-462B217D1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3244851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3" name="Line 46">
              <a:extLst>
                <a:ext uri="{FF2B5EF4-FFF2-40B4-BE49-F238E27FC236}">
                  <a16:creationId xmlns:a16="http://schemas.microsoft.com/office/drawing/2014/main" id="{FF99E905-79A0-8FC6-8929-7151605D1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3860801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4" name="Line 47">
              <a:extLst>
                <a:ext uri="{FF2B5EF4-FFF2-40B4-BE49-F238E27FC236}">
                  <a16:creationId xmlns:a16="http://schemas.microsoft.com/office/drawing/2014/main" id="{1B8B0C42-8CE3-C714-9B9A-C2B2941CE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4478338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5" name="Line 48">
              <a:extLst>
                <a:ext uri="{FF2B5EF4-FFF2-40B4-BE49-F238E27FC236}">
                  <a16:creationId xmlns:a16="http://schemas.microsoft.com/office/drawing/2014/main" id="{38F5C351-AE7B-77BF-715C-3C5B9ED63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5095876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6" name="Line 49">
              <a:extLst>
                <a:ext uri="{FF2B5EF4-FFF2-40B4-BE49-F238E27FC236}">
                  <a16:creationId xmlns:a16="http://schemas.microsoft.com/office/drawing/2014/main" id="{8698A971-F9BC-BF50-6F7A-FD045A717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038" y="5711826"/>
              <a:ext cx="1238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7" name="Freeform 50">
              <a:extLst>
                <a:ext uri="{FF2B5EF4-FFF2-40B4-BE49-F238E27FC236}">
                  <a16:creationId xmlns:a16="http://schemas.microsoft.com/office/drawing/2014/main" id="{F0626312-9A0F-2C19-B7B4-10E2E02D5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076451"/>
              <a:ext cx="1157288" cy="3635375"/>
            </a:xfrm>
            <a:custGeom>
              <a:avLst/>
              <a:gdLst>
                <a:gd name="T0" fmla="*/ 2917 w 2917"/>
                <a:gd name="T1" fmla="*/ 7579 h 9162"/>
                <a:gd name="T2" fmla="*/ 2046 w 2917"/>
                <a:gd name="T3" fmla="*/ 6774 h 9162"/>
                <a:gd name="T4" fmla="*/ 1630 w 2917"/>
                <a:gd name="T5" fmla="*/ 6202 h 9162"/>
                <a:gd name="T6" fmla="*/ 844 w 2917"/>
                <a:gd name="T7" fmla="*/ 4806 h 9162"/>
                <a:gd name="T8" fmla="*/ 409 w 2917"/>
                <a:gd name="T9" fmla="*/ 3637 h 9162"/>
                <a:gd name="T10" fmla="*/ 195 w 2917"/>
                <a:gd name="T11" fmla="*/ 2475 h 9162"/>
                <a:gd name="T12" fmla="*/ 91 w 2917"/>
                <a:gd name="T13" fmla="*/ 0 h 9162"/>
                <a:gd name="T14" fmla="*/ 0 w 2917"/>
                <a:gd name="T15" fmla="*/ 9162 h 9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7" h="9162">
                  <a:moveTo>
                    <a:pt x="2917" y="7579"/>
                  </a:moveTo>
                  <a:lnTo>
                    <a:pt x="2046" y="6774"/>
                  </a:lnTo>
                  <a:lnTo>
                    <a:pt x="1630" y="6202"/>
                  </a:lnTo>
                  <a:lnTo>
                    <a:pt x="844" y="4806"/>
                  </a:lnTo>
                  <a:lnTo>
                    <a:pt x="409" y="3637"/>
                  </a:lnTo>
                  <a:lnTo>
                    <a:pt x="195" y="2475"/>
                  </a:lnTo>
                  <a:lnTo>
                    <a:pt x="91" y="0"/>
                  </a:lnTo>
                  <a:lnTo>
                    <a:pt x="0" y="9162"/>
                  </a:lnTo>
                </a:path>
              </a:pathLst>
            </a:custGeom>
            <a:noFill/>
            <a:ln w="20638">
              <a:solidFill>
                <a:srgbClr val="00CC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8" name="Freeform 52">
              <a:extLst>
                <a:ext uri="{FF2B5EF4-FFF2-40B4-BE49-F238E27FC236}">
                  <a16:creationId xmlns:a16="http://schemas.microsoft.com/office/drawing/2014/main" id="{020DCCD4-439B-A8CF-204C-ED728BF40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4506913"/>
              <a:ext cx="61913" cy="60325"/>
            </a:xfrm>
            <a:custGeom>
              <a:avLst/>
              <a:gdLst>
                <a:gd name="T0" fmla="*/ 130 w 153"/>
                <a:gd name="T1" fmla="*/ 130 h 154"/>
                <a:gd name="T2" fmla="*/ 139 w 153"/>
                <a:gd name="T3" fmla="*/ 117 h 154"/>
                <a:gd name="T4" fmla="*/ 139 w 153"/>
                <a:gd name="T5" fmla="*/ 115 h 154"/>
                <a:gd name="T6" fmla="*/ 139 w 153"/>
                <a:gd name="T7" fmla="*/ 113 h 154"/>
                <a:gd name="T8" fmla="*/ 140 w 153"/>
                <a:gd name="T9" fmla="*/ 113 h 154"/>
                <a:gd name="T10" fmla="*/ 143 w 153"/>
                <a:gd name="T11" fmla="*/ 111 h 154"/>
                <a:gd name="T12" fmla="*/ 147 w 153"/>
                <a:gd name="T13" fmla="*/ 106 h 154"/>
                <a:gd name="T14" fmla="*/ 148 w 153"/>
                <a:gd name="T15" fmla="*/ 98 h 154"/>
                <a:gd name="T16" fmla="*/ 150 w 153"/>
                <a:gd name="T17" fmla="*/ 91 h 154"/>
                <a:gd name="T18" fmla="*/ 152 w 153"/>
                <a:gd name="T19" fmla="*/ 84 h 154"/>
                <a:gd name="T20" fmla="*/ 152 w 153"/>
                <a:gd name="T21" fmla="*/ 80 h 154"/>
                <a:gd name="T22" fmla="*/ 153 w 153"/>
                <a:gd name="T23" fmla="*/ 77 h 154"/>
                <a:gd name="T24" fmla="*/ 150 w 153"/>
                <a:gd name="T25" fmla="*/ 61 h 154"/>
                <a:gd name="T26" fmla="*/ 147 w 153"/>
                <a:gd name="T27" fmla="*/ 47 h 154"/>
                <a:gd name="T28" fmla="*/ 139 w 153"/>
                <a:gd name="T29" fmla="*/ 34 h 154"/>
                <a:gd name="T30" fmla="*/ 130 w 153"/>
                <a:gd name="T31" fmla="*/ 23 h 154"/>
                <a:gd name="T32" fmla="*/ 117 w 153"/>
                <a:gd name="T33" fmla="*/ 12 h 154"/>
                <a:gd name="T34" fmla="*/ 105 w 153"/>
                <a:gd name="T35" fmla="*/ 6 h 154"/>
                <a:gd name="T36" fmla="*/ 91 w 153"/>
                <a:gd name="T37" fmla="*/ 2 h 154"/>
                <a:gd name="T38" fmla="*/ 76 w 153"/>
                <a:gd name="T39" fmla="*/ 0 h 154"/>
                <a:gd name="T40" fmla="*/ 61 w 153"/>
                <a:gd name="T41" fmla="*/ 2 h 154"/>
                <a:gd name="T42" fmla="*/ 47 w 153"/>
                <a:gd name="T43" fmla="*/ 6 h 154"/>
                <a:gd name="T44" fmla="*/ 34 w 153"/>
                <a:gd name="T45" fmla="*/ 12 h 154"/>
                <a:gd name="T46" fmla="*/ 22 w 153"/>
                <a:gd name="T47" fmla="*/ 23 h 154"/>
                <a:gd name="T48" fmla="*/ 11 w 153"/>
                <a:gd name="T49" fmla="*/ 34 h 154"/>
                <a:gd name="T50" fmla="*/ 5 w 153"/>
                <a:gd name="T51" fmla="*/ 47 h 154"/>
                <a:gd name="T52" fmla="*/ 1 w 153"/>
                <a:gd name="T53" fmla="*/ 61 h 154"/>
                <a:gd name="T54" fmla="*/ 0 w 153"/>
                <a:gd name="T55" fmla="*/ 77 h 154"/>
                <a:gd name="T56" fmla="*/ 1 w 153"/>
                <a:gd name="T57" fmla="*/ 91 h 154"/>
                <a:gd name="T58" fmla="*/ 5 w 153"/>
                <a:gd name="T59" fmla="*/ 106 h 154"/>
                <a:gd name="T60" fmla="*/ 11 w 153"/>
                <a:gd name="T61" fmla="*/ 117 h 154"/>
                <a:gd name="T62" fmla="*/ 22 w 153"/>
                <a:gd name="T63" fmla="*/ 130 h 154"/>
                <a:gd name="T64" fmla="*/ 34 w 153"/>
                <a:gd name="T65" fmla="*/ 139 h 154"/>
                <a:gd name="T66" fmla="*/ 47 w 153"/>
                <a:gd name="T67" fmla="*/ 147 h 154"/>
                <a:gd name="T68" fmla="*/ 61 w 153"/>
                <a:gd name="T69" fmla="*/ 151 h 154"/>
                <a:gd name="T70" fmla="*/ 76 w 153"/>
                <a:gd name="T71" fmla="*/ 154 h 154"/>
                <a:gd name="T72" fmla="*/ 79 w 153"/>
                <a:gd name="T73" fmla="*/ 152 h 154"/>
                <a:gd name="T74" fmla="*/ 83 w 153"/>
                <a:gd name="T75" fmla="*/ 152 h 154"/>
                <a:gd name="T76" fmla="*/ 91 w 153"/>
                <a:gd name="T77" fmla="*/ 151 h 154"/>
                <a:gd name="T78" fmla="*/ 97 w 153"/>
                <a:gd name="T79" fmla="*/ 148 h 154"/>
                <a:gd name="T80" fmla="*/ 105 w 153"/>
                <a:gd name="T81" fmla="*/ 147 h 154"/>
                <a:gd name="T82" fmla="*/ 110 w 153"/>
                <a:gd name="T83" fmla="*/ 143 h 154"/>
                <a:gd name="T84" fmla="*/ 113 w 153"/>
                <a:gd name="T85" fmla="*/ 141 h 154"/>
                <a:gd name="T86" fmla="*/ 113 w 153"/>
                <a:gd name="T87" fmla="*/ 139 h 154"/>
                <a:gd name="T88" fmla="*/ 114 w 153"/>
                <a:gd name="T89" fmla="*/ 139 h 154"/>
                <a:gd name="T90" fmla="*/ 117 w 153"/>
                <a:gd name="T91" fmla="*/ 139 h 154"/>
                <a:gd name="T92" fmla="*/ 130 w 153"/>
                <a:gd name="T93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4">
                  <a:moveTo>
                    <a:pt x="130" y="130"/>
                  </a:moveTo>
                  <a:lnTo>
                    <a:pt x="139" y="117"/>
                  </a:lnTo>
                  <a:lnTo>
                    <a:pt x="139" y="115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3" y="111"/>
                  </a:lnTo>
                  <a:lnTo>
                    <a:pt x="147" y="106"/>
                  </a:lnTo>
                  <a:lnTo>
                    <a:pt x="148" y="98"/>
                  </a:lnTo>
                  <a:lnTo>
                    <a:pt x="150" y="91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3" y="77"/>
                  </a:lnTo>
                  <a:lnTo>
                    <a:pt x="150" y="61"/>
                  </a:lnTo>
                  <a:lnTo>
                    <a:pt x="147" y="47"/>
                  </a:lnTo>
                  <a:lnTo>
                    <a:pt x="139" y="34"/>
                  </a:lnTo>
                  <a:lnTo>
                    <a:pt x="130" y="23"/>
                  </a:lnTo>
                  <a:lnTo>
                    <a:pt x="117" y="12"/>
                  </a:lnTo>
                  <a:lnTo>
                    <a:pt x="105" y="6"/>
                  </a:lnTo>
                  <a:lnTo>
                    <a:pt x="91" y="2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1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6"/>
                  </a:lnTo>
                  <a:lnTo>
                    <a:pt x="11" y="117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47" y="147"/>
                  </a:lnTo>
                  <a:lnTo>
                    <a:pt x="61" y="151"/>
                  </a:lnTo>
                  <a:lnTo>
                    <a:pt x="76" y="154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1" y="151"/>
                  </a:lnTo>
                  <a:lnTo>
                    <a:pt x="97" y="148"/>
                  </a:lnTo>
                  <a:lnTo>
                    <a:pt x="105" y="147"/>
                  </a:lnTo>
                  <a:lnTo>
                    <a:pt x="110" y="143"/>
                  </a:lnTo>
                  <a:lnTo>
                    <a:pt x="113" y="141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89" name="Freeform 53">
              <a:extLst>
                <a:ext uri="{FF2B5EF4-FFF2-40B4-BE49-F238E27FC236}">
                  <a16:creationId xmlns:a16="http://schemas.microsoft.com/office/drawing/2014/main" id="{C54BAD61-66AB-6EE0-5C35-21C884FE1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4733926"/>
              <a:ext cx="60325" cy="60325"/>
            </a:xfrm>
            <a:custGeom>
              <a:avLst/>
              <a:gdLst>
                <a:gd name="T0" fmla="*/ 129 w 153"/>
                <a:gd name="T1" fmla="*/ 130 h 153"/>
                <a:gd name="T2" fmla="*/ 139 w 153"/>
                <a:gd name="T3" fmla="*/ 117 h 153"/>
                <a:gd name="T4" fmla="*/ 139 w 153"/>
                <a:gd name="T5" fmla="*/ 114 h 153"/>
                <a:gd name="T6" fmla="*/ 139 w 153"/>
                <a:gd name="T7" fmla="*/ 113 h 153"/>
                <a:gd name="T8" fmla="*/ 140 w 153"/>
                <a:gd name="T9" fmla="*/ 113 h 153"/>
                <a:gd name="T10" fmla="*/ 142 w 153"/>
                <a:gd name="T11" fmla="*/ 110 h 153"/>
                <a:gd name="T12" fmla="*/ 146 w 153"/>
                <a:gd name="T13" fmla="*/ 105 h 153"/>
                <a:gd name="T14" fmla="*/ 148 w 153"/>
                <a:gd name="T15" fmla="*/ 97 h 153"/>
                <a:gd name="T16" fmla="*/ 150 w 153"/>
                <a:gd name="T17" fmla="*/ 91 h 153"/>
                <a:gd name="T18" fmla="*/ 152 w 153"/>
                <a:gd name="T19" fmla="*/ 83 h 153"/>
                <a:gd name="T20" fmla="*/ 152 w 153"/>
                <a:gd name="T21" fmla="*/ 79 h 153"/>
                <a:gd name="T22" fmla="*/ 153 w 153"/>
                <a:gd name="T23" fmla="*/ 77 h 153"/>
                <a:gd name="T24" fmla="*/ 150 w 153"/>
                <a:gd name="T25" fmla="*/ 61 h 153"/>
                <a:gd name="T26" fmla="*/ 146 w 153"/>
                <a:gd name="T27" fmla="*/ 47 h 153"/>
                <a:gd name="T28" fmla="*/ 139 w 153"/>
                <a:gd name="T29" fmla="*/ 34 h 153"/>
                <a:gd name="T30" fmla="*/ 129 w 153"/>
                <a:gd name="T31" fmla="*/ 22 h 153"/>
                <a:gd name="T32" fmla="*/ 116 w 153"/>
                <a:gd name="T33" fmla="*/ 12 h 153"/>
                <a:gd name="T34" fmla="*/ 105 w 153"/>
                <a:gd name="T35" fmla="*/ 5 h 153"/>
                <a:gd name="T36" fmla="*/ 90 w 153"/>
                <a:gd name="T37" fmla="*/ 1 h 153"/>
                <a:gd name="T38" fmla="*/ 76 w 153"/>
                <a:gd name="T39" fmla="*/ 0 h 153"/>
                <a:gd name="T40" fmla="*/ 61 w 153"/>
                <a:gd name="T41" fmla="*/ 1 h 153"/>
                <a:gd name="T42" fmla="*/ 46 w 153"/>
                <a:gd name="T43" fmla="*/ 5 h 153"/>
                <a:gd name="T44" fmla="*/ 33 w 153"/>
                <a:gd name="T45" fmla="*/ 12 h 153"/>
                <a:gd name="T46" fmla="*/ 22 w 153"/>
                <a:gd name="T47" fmla="*/ 22 h 153"/>
                <a:gd name="T48" fmla="*/ 11 w 153"/>
                <a:gd name="T49" fmla="*/ 34 h 153"/>
                <a:gd name="T50" fmla="*/ 5 w 153"/>
                <a:gd name="T51" fmla="*/ 47 h 153"/>
                <a:gd name="T52" fmla="*/ 1 w 153"/>
                <a:gd name="T53" fmla="*/ 61 h 153"/>
                <a:gd name="T54" fmla="*/ 0 w 153"/>
                <a:gd name="T55" fmla="*/ 77 h 153"/>
                <a:gd name="T56" fmla="*/ 1 w 153"/>
                <a:gd name="T57" fmla="*/ 91 h 153"/>
                <a:gd name="T58" fmla="*/ 5 w 153"/>
                <a:gd name="T59" fmla="*/ 105 h 153"/>
                <a:gd name="T60" fmla="*/ 11 w 153"/>
                <a:gd name="T61" fmla="*/ 117 h 153"/>
                <a:gd name="T62" fmla="*/ 22 w 153"/>
                <a:gd name="T63" fmla="*/ 130 h 153"/>
                <a:gd name="T64" fmla="*/ 33 w 153"/>
                <a:gd name="T65" fmla="*/ 139 h 153"/>
                <a:gd name="T66" fmla="*/ 46 w 153"/>
                <a:gd name="T67" fmla="*/ 147 h 153"/>
                <a:gd name="T68" fmla="*/ 61 w 153"/>
                <a:gd name="T69" fmla="*/ 151 h 153"/>
                <a:gd name="T70" fmla="*/ 76 w 153"/>
                <a:gd name="T71" fmla="*/ 153 h 153"/>
                <a:gd name="T72" fmla="*/ 79 w 153"/>
                <a:gd name="T73" fmla="*/ 152 h 153"/>
                <a:gd name="T74" fmla="*/ 83 w 153"/>
                <a:gd name="T75" fmla="*/ 152 h 153"/>
                <a:gd name="T76" fmla="*/ 90 w 153"/>
                <a:gd name="T77" fmla="*/ 151 h 153"/>
                <a:gd name="T78" fmla="*/ 97 w 153"/>
                <a:gd name="T79" fmla="*/ 148 h 153"/>
                <a:gd name="T80" fmla="*/ 105 w 153"/>
                <a:gd name="T81" fmla="*/ 147 h 153"/>
                <a:gd name="T82" fmla="*/ 110 w 153"/>
                <a:gd name="T83" fmla="*/ 143 h 153"/>
                <a:gd name="T84" fmla="*/ 113 w 153"/>
                <a:gd name="T85" fmla="*/ 140 h 153"/>
                <a:gd name="T86" fmla="*/ 113 w 153"/>
                <a:gd name="T87" fmla="*/ 139 h 153"/>
                <a:gd name="T88" fmla="*/ 114 w 153"/>
                <a:gd name="T89" fmla="*/ 139 h 153"/>
                <a:gd name="T90" fmla="*/ 116 w 153"/>
                <a:gd name="T91" fmla="*/ 139 h 153"/>
                <a:gd name="T92" fmla="*/ 129 w 153"/>
                <a:gd name="T93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3">
                  <a:moveTo>
                    <a:pt x="129" y="130"/>
                  </a:moveTo>
                  <a:lnTo>
                    <a:pt x="139" y="117"/>
                  </a:lnTo>
                  <a:lnTo>
                    <a:pt x="139" y="114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2" y="110"/>
                  </a:lnTo>
                  <a:lnTo>
                    <a:pt x="146" y="105"/>
                  </a:lnTo>
                  <a:lnTo>
                    <a:pt x="148" y="97"/>
                  </a:lnTo>
                  <a:lnTo>
                    <a:pt x="150" y="91"/>
                  </a:lnTo>
                  <a:lnTo>
                    <a:pt x="152" y="83"/>
                  </a:lnTo>
                  <a:lnTo>
                    <a:pt x="152" y="79"/>
                  </a:lnTo>
                  <a:lnTo>
                    <a:pt x="153" y="77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39" y="34"/>
                  </a:lnTo>
                  <a:lnTo>
                    <a:pt x="129" y="22"/>
                  </a:lnTo>
                  <a:lnTo>
                    <a:pt x="116" y="12"/>
                  </a:lnTo>
                  <a:lnTo>
                    <a:pt x="105" y="5"/>
                  </a:lnTo>
                  <a:lnTo>
                    <a:pt x="90" y="1"/>
                  </a:lnTo>
                  <a:lnTo>
                    <a:pt x="76" y="0"/>
                  </a:lnTo>
                  <a:lnTo>
                    <a:pt x="61" y="1"/>
                  </a:lnTo>
                  <a:lnTo>
                    <a:pt x="46" y="5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1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5"/>
                  </a:lnTo>
                  <a:lnTo>
                    <a:pt x="11" y="117"/>
                  </a:lnTo>
                  <a:lnTo>
                    <a:pt x="22" y="130"/>
                  </a:lnTo>
                  <a:lnTo>
                    <a:pt x="33" y="139"/>
                  </a:lnTo>
                  <a:lnTo>
                    <a:pt x="46" y="147"/>
                  </a:lnTo>
                  <a:lnTo>
                    <a:pt x="61" y="151"/>
                  </a:lnTo>
                  <a:lnTo>
                    <a:pt x="76" y="153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0" y="151"/>
                  </a:lnTo>
                  <a:lnTo>
                    <a:pt x="97" y="148"/>
                  </a:lnTo>
                  <a:lnTo>
                    <a:pt x="105" y="147"/>
                  </a:lnTo>
                  <a:lnTo>
                    <a:pt x="110" y="143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6" y="139"/>
                  </a:lnTo>
                  <a:lnTo>
                    <a:pt x="129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0" name="Freeform 54">
              <a:extLst>
                <a:ext uri="{FF2B5EF4-FFF2-40B4-BE49-F238E27FC236}">
                  <a16:creationId xmlns:a16="http://schemas.microsoft.com/office/drawing/2014/main" id="{3E323504-05E7-7D92-0645-C15865681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988" y="5053013"/>
              <a:ext cx="60325" cy="61913"/>
            </a:xfrm>
            <a:custGeom>
              <a:avLst/>
              <a:gdLst>
                <a:gd name="T0" fmla="*/ 130 w 153"/>
                <a:gd name="T1" fmla="*/ 130 h 153"/>
                <a:gd name="T2" fmla="*/ 139 w 153"/>
                <a:gd name="T3" fmla="*/ 117 h 153"/>
                <a:gd name="T4" fmla="*/ 139 w 153"/>
                <a:gd name="T5" fmla="*/ 114 h 153"/>
                <a:gd name="T6" fmla="*/ 139 w 153"/>
                <a:gd name="T7" fmla="*/ 113 h 153"/>
                <a:gd name="T8" fmla="*/ 140 w 153"/>
                <a:gd name="T9" fmla="*/ 113 h 153"/>
                <a:gd name="T10" fmla="*/ 143 w 153"/>
                <a:gd name="T11" fmla="*/ 111 h 153"/>
                <a:gd name="T12" fmla="*/ 147 w 153"/>
                <a:gd name="T13" fmla="*/ 105 h 153"/>
                <a:gd name="T14" fmla="*/ 148 w 153"/>
                <a:gd name="T15" fmla="*/ 98 h 153"/>
                <a:gd name="T16" fmla="*/ 151 w 153"/>
                <a:gd name="T17" fmla="*/ 91 h 153"/>
                <a:gd name="T18" fmla="*/ 152 w 153"/>
                <a:gd name="T19" fmla="*/ 83 h 153"/>
                <a:gd name="T20" fmla="*/ 152 w 153"/>
                <a:gd name="T21" fmla="*/ 79 h 153"/>
                <a:gd name="T22" fmla="*/ 153 w 153"/>
                <a:gd name="T23" fmla="*/ 77 h 153"/>
                <a:gd name="T24" fmla="*/ 151 w 153"/>
                <a:gd name="T25" fmla="*/ 61 h 153"/>
                <a:gd name="T26" fmla="*/ 147 w 153"/>
                <a:gd name="T27" fmla="*/ 47 h 153"/>
                <a:gd name="T28" fmla="*/ 139 w 153"/>
                <a:gd name="T29" fmla="*/ 34 h 153"/>
                <a:gd name="T30" fmla="*/ 130 w 153"/>
                <a:gd name="T31" fmla="*/ 22 h 153"/>
                <a:gd name="T32" fmla="*/ 117 w 153"/>
                <a:gd name="T33" fmla="*/ 12 h 153"/>
                <a:gd name="T34" fmla="*/ 105 w 153"/>
                <a:gd name="T35" fmla="*/ 5 h 153"/>
                <a:gd name="T36" fmla="*/ 91 w 153"/>
                <a:gd name="T37" fmla="*/ 1 h 153"/>
                <a:gd name="T38" fmla="*/ 77 w 153"/>
                <a:gd name="T39" fmla="*/ 0 h 153"/>
                <a:gd name="T40" fmla="*/ 61 w 153"/>
                <a:gd name="T41" fmla="*/ 1 h 153"/>
                <a:gd name="T42" fmla="*/ 47 w 153"/>
                <a:gd name="T43" fmla="*/ 5 h 153"/>
                <a:gd name="T44" fmla="*/ 34 w 153"/>
                <a:gd name="T45" fmla="*/ 12 h 153"/>
                <a:gd name="T46" fmla="*/ 22 w 153"/>
                <a:gd name="T47" fmla="*/ 22 h 153"/>
                <a:gd name="T48" fmla="*/ 12 w 153"/>
                <a:gd name="T49" fmla="*/ 34 h 153"/>
                <a:gd name="T50" fmla="*/ 5 w 153"/>
                <a:gd name="T51" fmla="*/ 47 h 153"/>
                <a:gd name="T52" fmla="*/ 1 w 153"/>
                <a:gd name="T53" fmla="*/ 61 h 153"/>
                <a:gd name="T54" fmla="*/ 0 w 153"/>
                <a:gd name="T55" fmla="*/ 77 h 153"/>
                <a:gd name="T56" fmla="*/ 1 w 153"/>
                <a:gd name="T57" fmla="*/ 91 h 153"/>
                <a:gd name="T58" fmla="*/ 5 w 153"/>
                <a:gd name="T59" fmla="*/ 105 h 153"/>
                <a:gd name="T60" fmla="*/ 12 w 153"/>
                <a:gd name="T61" fmla="*/ 117 h 153"/>
                <a:gd name="T62" fmla="*/ 22 w 153"/>
                <a:gd name="T63" fmla="*/ 130 h 153"/>
                <a:gd name="T64" fmla="*/ 34 w 153"/>
                <a:gd name="T65" fmla="*/ 139 h 153"/>
                <a:gd name="T66" fmla="*/ 47 w 153"/>
                <a:gd name="T67" fmla="*/ 147 h 153"/>
                <a:gd name="T68" fmla="*/ 61 w 153"/>
                <a:gd name="T69" fmla="*/ 151 h 153"/>
                <a:gd name="T70" fmla="*/ 77 w 153"/>
                <a:gd name="T71" fmla="*/ 153 h 153"/>
                <a:gd name="T72" fmla="*/ 79 w 153"/>
                <a:gd name="T73" fmla="*/ 152 h 153"/>
                <a:gd name="T74" fmla="*/ 83 w 153"/>
                <a:gd name="T75" fmla="*/ 152 h 153"/>
                <a:gd name="T76" fmla="*/ 91 w 153"/>
                <a:gd name="T77" fmla="*/ 151 h 153"/>
                <a:gd name="T78" fmla="*/ 97 w 153"/>
                <a:gd name="T79" fmla="*/ 148 h 153"/>
                <a:gd name="T80" fmla="*/ 105 w 153"/>
                <a:gd name="T81" fmla="*/ 147 h 153"/>
                <a:gd name="T82" fmla="*/ 110 w 153"/>
                <a:gd name="T83" fmla="*/ 143 h 153"/>
                <a:gd name="T84" fmla="*/ 113 w 153"/>
                <a:gd name="T85" fmla="*/ 140 h 153"/>
                <a:gd name="T86" fmla="*/ 113 w 153"/>
                <a:gd name="T87" fmla="*/ 139 h 153"/>
                <a:gd name="T88" fmla="*/ 114 w 153"/>
                <a:gd name="T89" fmla="*/ 139 h 153"/>
                <a:gd name="T90" fmla="*/ 117 w 153"/>
                <a:gd name="T91" fmla="*/ 139 h 153"/>
                <a:gd name="T92" fmla="*/ 130 w 153"/>
                <a:gd name="T93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3">
                  <a:moveTo>
                    <a:pt x="130" y="130"/>
                  </a:moveTo>
                  <a:lnTo>
                    <a:pt x="139" y="117"/>
                  </a:lnTo>
                  <a:lnTo>
                    <a:pt x="139" y="114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3" y="111"/>
                  </a:lnTo>
                  <a:lnTo>
                    <a:pt x="147" y="105"/>
                  </a:lnTo>
                  <a:lnTo>
                    <a:pt x="148" y="98"/>
                  </a:lnTo>
                  <a:lnTo>
                    <a:pt x="151" y="91"/>
                  </a:lnTo>
                  <a:lnTo>
                    <a:pt x="152" y="83"/>
                  </a:lnTo>
                  <a:lnTo>
                    <a:pt x="152" y="79"/>
                  </a:lnTo>
                  <a:lnTo>
                    <a:pt x="153" y="77"/>
                  </a:lnTo>
                  <a:lnTo>
                    <a:pt x="151" y="61"/>
                  </a:lnTo>
                  <a:lnTo>
                    <a:pt x="147" y="47"/>
                  </a:lnTo>
                  <a:lnTo>
                    <a:pt x="139" y="34"/>
                  </a:lnTo>
                  <a:lnTo>
                    <a:pt x="130" y="22"/>
                  </a:lnTo>
                  <a:lnTo>
                    <a:pt x="117" y="12"/>
                  </a:lnTo>
                  <a:lnTo>
                    <a:pt x="105" y="5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5"/>
                  </a:lnTo>
                  <a:lnTo>
                    <a:pt x="12" y="117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47" y="147"/>
                  </a:lnTo>
                  <a:lnTo>
                    <a:pt x="61" y="151"/>
                  </a:lnTo>
                  <a:lnTo>
                    <a:pt x="77" y="153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1" y="151"/>
                  </a:lnTo>
                  <a:lnTo>
                    <a:pt x="97" y="148"/>
                  </a:lnTo>
                  <a:lnTo>
                    <a:pt x="105" y="147"/>
                  </a:lnTo>
                  <a:lnTo>
                    <a:pt x="110" y="143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1" name="Freeform 55">
              <a:extLst>
                <a:ext uri="{FF2B5EF4-FFF2-40B4-BE49-F238E27FC236}">
                  <a16:creationId xmlns:a16="http://schemas.microsoft.com/office/drawing/2014/main" id="{C6D4BCD6-A8FC-52E7-50FD-4DCCE157D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663" y="3952876"/>
              <a:ext cx="60325" cy="60325"/>
            </a:xfrm>
            <a:custGeom>
              <a:avLst/>
              <a:gdLst>
                <a:gd name="T0" fmla="*/ 130 w 153"/>
                <a:gd name="T1" fmla="*/ 130 h 153"/>
                <a:gd name="T2" fmla="*/ 139 w 153"/>
                <a:gd name="T3" fmla="*/ 117 h 153"/>
                <a:gd name="T4" fmla="*/ 139 w 153"/>
                <a:gd name="T5" fmla="*/ 115 h 153"/>
                <a:gd name="T6" fmla="*/ 139 w 153"/>
                <a:gd name="T7" fmla="*/ 113 h 153"/>
                <a:gd name="T8" fmla="*/ 140 w 153"/>
                <a:gd name="T9" fmla="*/ 113 h 153"/>
                <a:gd name="T10" fmla="*/ 143 w 153"/>
                <a:gd name="T11" fmla="*/ 111 h 153"/>
                <a:gd name="T12" fmla="*/ 147 w 153"/>
                <a:gd name="T13" fmla="*/ 105 h 153"/>
                <a:gd name="T14" fmla="*/ 148 w 153"/>
                <a:gd name="T15" fmla="*/ 98 h 153"/>
                <a:gd name="T16" fmla="*/ 150 w 153"/>
                <a:gd name="T17" fmla="*/ 91 h 153"/>
                <a:gd name="T18" fmla="*/ 152 w 153"/>
                <a:gd name="T19" fmla="*/ 83 h 153"/>
                <a:gd name="T20" fmla="*/ 152 w 153"/>
                <a:gd name="T21" fmla="*/ 79 h 153"/>
                <a:gd name="T22" fmla="*/ 153 w 153"/>
                <a:gd name="T23" fmla="*/ 77 h 153"/>
                <a:gd name="T24" fmla="*/ 150 w 153"/>
                <a:gd name="T25" fmla="*/ 61 h 153"/>
                <a:gd name="T26" fmla="*/ 147 w 153"/>
                <a:gd name="T27" fmla="*/ 47 h 153"/>
                <a:gd name="T28" fmla="*/ 139 w 153"/>
                <a:gd name="T29" fmla="*/ 34 h 153"/>
                <a:gd name="T30" fmla="*/ 130 w 153"/>
                <a:gd name="T31" fmla="*/ 22 h 153"/>
                <a:gd name="T32" fmla="*/ 117 w 153"/>
                <a:gd name="T33" fmla="*/ 12 h 153"/>
                <a:gd name="T34" fmla="*/ 105 w 153"/>
                <a:gd name="T35" fmla="*/ 5 h 153"/>
                <a:gd name="T36" fmla="*/ 91 w 153"/>
                <a:gd name="T37" fmla="*/ 2 h 153"/>
                <a:gd name="T38" fmla="*/ 76 w 153"/>
                <a:gd name="T39" fmla="*/ 0 h 153"/>
                <a:gd name="T40" fmla="*/ 61 w 153"/>
                <a:gd name="T41" fmla="*/ 2 h 153"/>
                <a:gd name="T42" fmla="*/ 47 w 153"/>
                <a:gd name="T43" fmla="*/ 5 h 153"/>
                <a:gd name="T44" fmla="*/ 34 w 153"/>
                <a:gd name="T45" fmla="*/ 12 h 153"/>
                <a:gd name="T46" fmla="*/ 22 w 153"/>
                <a:gd name="T47" fmla="*/ 22 h 153"/>
                <a:gd name="T48" fmla="*/ 11 w 153"/>
                <a:gd name="T49" fmla="*/ 34 h 153"/>
                <a:gd name="T50" fmla="*/ 5 w 153"/>
                <a:gd name="T51" fmla="*/ 47 h 153"/>
                <a:gd name="T52" fmla="*/ 1 w 153"/>
                <a:gd name="T53" fmla="*/ 61 h 153"/>
                <a:gd name="T54" fmla="*/ 0 w 153"/>
                <a:gd name="T55" fmla="*/ 77 h 153"/>
                <a:gd name="T56" fmla="*/ 1 w 153"/>
                <a:gd name="T57" fmla="*/ 91 h 153"/>
                <a:gd name="T58" fmla="*/ 5 w 153"/>
                <a:gd name="T59" fmla="*/ 105 h 153"/>
                <a:gd name="T60" fmla="*/ 11 w 153"/>
                <a:gd name="T61" fmla="*/ 117 h 153"/>
                <a:gd name="T62" fmla="*/ 22 w 153"/>
                <a:gd name="T63" fmla="*/ 130 h 153"/>
                <a:gd name="T64" fmla="*/ 34 w 153"/>
                <a:gd name="T65" fmla="*/ 139 h 153"/>
                <a:gd name="T66" fmla="*/ 47 w 153"/>
                <a:gd name="T67" fmla="*/ 147 h 153"/>
                <a:gd name="T68" fmla="*/ 61 w 153"/>
                <a:gd name="T69" fmla="*/ 151 h 153"/>
                <a:gd name="T70" fmla="*/ 76 w 153"/>
                <a:gd name="T71" fmla="*/ 153 h 153"/>
                <a:gd name="T72" fmla="*/ 79 w 153"/>
                <a:gd name="T73" fmla="*/ 152 h 153"/>
                <a:gd name="T74" fmla="*/ 83 w 153"/>
                <a:gd name="T75" fmla="*/ 152 h 153"/>
                <a:gd name="T76" fmla="*/ 91 w 153"/>
                <a:gd name="T77" fmla="*/ 151 h 153"/>
                <a:gd name="T78" fmla="*/ 97 w 153"/>
                <a:gd name="T79" fmla="*/ 148 h 153"/>
                <a:gd name="T80" fmla="*/ 105 w 153"/>
                <a:gd name="T81" fmla="*/ 147 h 153"/>
                <a:gd name="T82" fmla="*/ 110 w 153"/>
                <a:gd name="T83" fmla="*/ 143 h 153"/>
                <a:gd name="T84" fmla="*/ 113 w 153"/>
                <a:gd name="T85" fmla="*/ 140 h 153"/>
                <a:gd name="T86" fmla="*/ 113 w 153"/>
                <a:gd name="T87" fmla="*/ 139 h 153"/>
                <a:gd name="T88" fmla="*/ 114 w 153"/>
                <a:gd name="T89" fmla="*/ 139 h 153"/>
                <a:gd name="T90" fmla="*/ 117 w 153"/>
                <a:gd name="T91" fmla="*/ 139 h 153"/>
                <a:gd name="T92" fmla="*/ 130 w 153"/>
                <a:gd name="T93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3">
                  <a:moveTo>
                    <a:pt x="130" y="130"/>
                  </a:moveTo>
                  <a:lnTo>
                    <a:pt x="139" y="117"/>
                  </a:lnTo>
                  <a:lnTo>
                    <a:pt x="139" y="115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3" y="111"/>
                  </a:lnTo>
                  <a:lnTo>
                    <a:pt x="147" y="105"/>
                  </a:lnTo>
                  <a:lnTo>
                    <a:pt x="148" y="98"/>
                  </a:lnTo>
                  <a:lnTo>
                    <a:pt x="150" y="91"/>
                  </a:lnTo>
                  <a:lnTo>
                    <a:pt x="152" y="83"/>
                  </a:lnTo>
                  <a:lnTo>
                    <a:pt x="152" y="79"/>
                  </a:lnTo>
                  <a:lnTo>
                    <a:pt x="153" y="77"/>
                  </a:lnTo>
                  <a:lnTo>
                    <a:pt x="150" y="61"/>
                  </a:lnTo>
                  <a:lnTo>
                    <a:pt x="147" y="47"/>
                  </a:lnTo>
                  <a:lnTo>
                    <a:pt x="139" y="34"/>
                  </a:lnTo>
                  <a:lnTo>
                    <a:pt x="130" y="22"/>
                  </a:lnTo>
                  <a:lnTo>
                    <a:pt x="117" y="12"/>
                  </a:lnTo>
                  <a:lnTo>
                    <a:pt x="105" y="5"/>
                  </a:lnTo>
                  <a:lnTo>
                    <a:pt x="91" y="2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1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5"/>
                  </a:lnTo>
                  <a:lnTo>
                    <a:pt x="11" y="117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47" y="147"/>
                  </a:lnTo>
                  <a:lnTo>
                    <a:pt x="61" y="151"/>
                  </a:lnTo>
                  <a:lnTo>
                    <a:pt x="76" y="153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1" y="151"/>
                  </a:lnTo>
                  <a:lnTo>
                    <a:pt x="97" y="148"/>
                  </a:lnTo>
                  <a:lnTo>
                    <a:pt x="105" y="147"/>
                  </a:lnTo>
                  <a:lnTo>
                    <a:pt x="110" y="143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2" name="Freeform 56">
              <a:extLst>
                <a:ext uri="{FF2B5EF4-FFF2-40B4-BE49-F238E27FC236}">
                  <a16:creationId xmlns:a16="http://schemas.microsoft.com/office/drawing/2014/main" id="{081D0888-D755-8082-2CD0-104D2D525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6" y="3489326"/>
              <a:ext cx="60325" cy="60325"/>
            </a:xfrm>
            <a:custGeom>
              <a:avLst/>
              <a:gdLst>
                <a:gd name="T0" fmla="*/ 129 w 153"/>
                <a:gd name="T1" fmla="*/ 130 h 154"/>
                <a:gd name="T2" fmla="*/ 139 w 153"/>
                <a:gd name="T3" fmla="*/ 117 h 154"/>
                <a:gd name="T4" fmla="*/ 139 w 153"/>
                <a:gd name="T5" fmla="*/ 115 h 154"/>
                <a:gd name="T6" fmla="*/ 139 w 153"/>
                <a:gd name="T7" fmla="*/ 113 h 154"/>
                <a:gd name="T8" fmla="*/ 140 w 153"/>
                <a:gd name="T9" fmla="*/ 113 h 154"/>
                <a:gd name="T10" fmla="*/ 142 w 153"/>
                <a:gd name="T11" fmla="*/ 111 h 154"/>
                <a:gd name="T12" fmla="*/ 146 w 153"/>
                <a:gd name="T13" fmla="*/ 106 h 154"/>
                <a:gd name="T14" fmla="*/ 148 w 153"/>
                <a:gd name="T15" fmla="*/ 98 h 154"/>
                <a:gd name="T16" fmla="*/ 150 w 153"/>
                <a:gd name="T17" fmla="*/ 91 h 154"/>
                <a:gd name="T18" fmla="*/ 152 w 153"/>
                <a:gd name="T19" fmla="*/ 83 h 154"/>
                <a:gd name="T20" fmla="*/ 152 w 153"/>
                <a:gd name="T21" fmla="*/ 80 h 154"/>
                <a:gd name="T22" fmla="*/ 153 w 153"/>
                <a:gd name="T23" fmla="*/ 77 h 154"/>
                <a:gd name="T24" fmla="*/ 150 w 153"/>
                <a:gd name="T25" fmla="*/ 61 h 154"/>
                <a:gd name="T26" fmla="*/ 146 w 153"/>
                <a:gd name="T27" fmla="*/ 47 h 154"/>
                <a:gd name="T28" fmla="*/ 139 w 153"/>
                <a:gd name="T29" fmla="*/ 34 h 154"/>
                <a:gd name="T30" fmla="*/ 129 w 153"/>
                <a:gd name="T31" fmla="*/ 22 h 154"/>
                <a:gd name="T32" fmla="*/ 116 w 153"/>
                <a:gd name="T33" fmla="*/ 12 h 154"/>
                <a:gd name="T34" fmla="*/ 105 w 153"/>
                <a:gd name="T35" fmla="*/ 6 h 154"/>
                <a:gd name="T36" fmla="*/ 90 w 153"/>
                <a:gd name="T37" fmla="*/ 2 h 154"/>
                <a:gd name="T38" fmla="*/ 76 w 153"/>
                <a:gd name="T39" fmla="*/ 0 h 154"/>
                <a:gd name="T40" fmla="*/ 61 w 153"/>
                <a:gd name="T41" fmla="*/ 2 h 154"/>
                <a:gd name="T42" fmla="*/ 46 w 153"/>
                <a:gd name="T43" fmla="*/ 6 h 154"/>
                <a:gd name="T44" fmla="*/ 33 w 153"/>
                <a:gd name="T45" fmla="*/ 12 h 154"/>
                <a:gd name="T46" fmla="*/ 22 w 153"/>
                <a:gd name="T47" fmla="*/ 22 h 154"/>
                <a:gd name="T48" fmla="*/ 11 w 153"/>
                <a:gd name="T49" fmla="*/ 34 h 154"/>
                <a:gd name="T50" fmla="*/ 5 w 153"/>
                <a:gd name="T51" fmla="*/ 47 h 154"/>
                <a:gd name="T52" fmla="*/ 1 w 153"/>
                <a:gd name="T53" fmla="*/ 61 h 154"/>
                <a:gd name="T54" fmla="*/ 0 w 153"/>
                <a:gd name="T55" fmla="*/ 77 h 154"/>
                <a:gd name="T56" fmla="*/ 1 w 153"/>
                <a:gd name="T57" fmla="*/ 91 h 154"/>
                <a:gd name="T58" fmla="*/ 5 w 153"/>
                <a:gd name="T59" fmla="*/ 106 h 154"/>
                <a:gd name="T60" fmla="*/ 11 w 153"/>
                <a:gd name="T61" fmla="*/ 117 h 154"/>
                <a:gd name="T62" fmla="*/ 22 w 153"/>
                <a:gd name="T63" fmla="*/ 130 h 154"/>
                <a:gd name="T64" fmla="*/ 33 w 153"/>
                <a:gd name="T65" fmla="*/ 139 h 154"/>
                <a:gd name="T66" fmla="*/ 46 w 153"/>
                <a:gd name="T67" fmla="*/ 147 h 154"/>
                <a:gd name="T68" fmla="*/ 61 w 153"/>
                <a:gd name="T69" fmla="*/ 151 h 154"/>
                <a:gd name="T70" fmla="*/ 76 w 153"/>
                <a:gd name="T71" fmla="*/ 154 h 154"/>
                <a:gd name="T72" fmla="*/ 79 w 153"/>
                <a:gd name="T73" fmla="*/ 152 h 154"/>
                <a:gd name="T74" fmla="*/ 83 w 153"/>
                <a:gd name="T75" fmla="*/ 152 h 154"/>
                <a:gd name="T76" fmla="*/ 90 w 153"/>
                <a:gd name="T77" fmla="*/ 151 h 154"/>
                <a:gd name="T78" fmla="*/ 97 w 153"/>
                <a:gd name="T79" fmla="*/ 148 h 154"/>
                <a:gd name="T80" fmla="*/ 105 w 153"/>
                <a:gd name="T81" fmla="*/ 147 h 154"/>
                <a:gd name="T82" fmla="*/ 110 w 153"/>
                <a:gd name="T83" fmla="*/ 143 h 154"/>
                <a:gd name="T84" fmla="*/ 113 w 153"/>
                <a:gd name="T85" fmla="*/ 141 h 154"/>
                <a:gd name="T86" fmla="*/ 113 w 153"/>
                <a:gd name="T87" fmla="*/ 139 h 154"/>
                <a:gd name="T88" fmla="*/ 114 w 153"/>
                <a:gd name="T89" fmla="*/ 139 h 154"/>
                <a:gd name="T90" fmla="*/ 116 w 153"/>
                <a:gd name="T91" fmla="*/ 139 h 154"/>
                <a:gd name="T92" fmla="*/ 129 w 153"/>
                <a:gd name="T93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4">
                  <a:moveTo>
                    <a:pt x="129" y="130"/>
                  </a:moveTo>
                  <a:lnTo>
                    <a:pt x="139" y="117"/>
                  </a:lnTo>
                  <a:lnTo>
                    <a:pt x="139" y="115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6" y="106"/>
                  </a:lnTo>
                  <a:lnTo>
                    <a:pt x="148" y="98"/>
                  </a:lnTo>
                  <a:lnTo>
                    <a:pt x="150" y="91"/>
                  </a:lnTo>
                  <a:lnTo>
                    <a:pt x="152" y="83"/>
                  </a:lnTo>
                  <a:lnTo>
                    <a:pt x="152" y="80"/>
                  </a:lnTo>
                  <a:lnTo>
                    <a:pt x="153" y="77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39" y="34"/>
                  </a:lnTo>
                  <a:lnTo>
                    <a:pt x="129" y="22"/>
                  </a:lnTo>
                  <a:lnTo>
                    <a:pt x="116" y="12"/>
                  </a:lnTo>
                  <a:lnTo>
                    <a:pt x="105" y="6"/>
                  </a:lnTo>
                  <a:lnTo>
                    <a:pt x="90" y="2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1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6"/>
                  </a:lnTo>
                  <a:lnTo>
                    <a:pt x="11" y="117"/>
                  </a:lnTo>
                  <a:lnTo>
                    <a:pt x="22" y="130"/>
                  </a:lnTo>
                  <a:lnTo>
                    <a:pt x="33" y="139"/>
                  </a:lnTo>
                  <a:lnTo>
                    <a:pt x="46" y="147"/>
                  </a:lnTo>
                  <a:lnTo>
                    <a:pt x="61" y="151"/>
                  </a:lnTo>
                  <a:lnTo>
                    <a:pt x="76" y="154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0" y="151"/>
                  </a:lnTo>
                  <a:lnTo>
                    <a:pt x="97" y="148"/>
                  </a:lnTo>
                  <a:lnTo>
                    <a:pt x="105" y="147"/>
                  </a:lnTo>
                  <a:lnTo>
                    <a:pt x="110" y="143"/>
                  </a:lnTo>
                  <a:lnTo>
                    <a:pt x="113" y="141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6" y="139"/>
                  </a:lnTo>
                  <a:lnTo>
                    <a:pt x="129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3" name="Freeform 57">
              <a:extLst>
                <a:ext uri="{FF2B5EF4-FFF2-40B4-BE49-F238E27FC236}">
                  <a16:creationId xmlns:a16="http://schemas.microsoft.com/office/drawing/2014/main" id="{2B09FBDF-F119-A48A-E9D2-93FEB3CCA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3027363"/>
              <a:ext cx="61913" cy="61913"/>
            </a:xfrm>
            <a:custGeom>
              <a:avLst/>
              <a:gdLst>
                <a:gd name="T0" fmla="*/ 130 w 153"/>
                <a:gd name="T1" fmla="*/ 130 h 153"/>
                <a:gd name="T2" fmla="*/ 139 w 153"/>
                <a:gd name="T3" fmla="*/ 117 h 153"/>
                <a:gd name="T4" fmla="*/ 139 w 153"/>
                <a:gd name="T5" fmla="*/ 114 h 153"/>
                <a:gd name="T6" fmla="*/ 139 w 153"/>
                <a:gd name="T7" fmla="*/ 113 h 153"/>
                <a:gd name="T8" fmla="*/ 140 w 153"/>
                <a:gd name="T9" fmla="*/ 113 h 153"/>
                <a:gd name="T10" fmla="*/ 143 w 153"/>
                <a:gd name="T11" fmla="*/ 110 h 153"/>
                <a:gd name="T12" fmla="*/ 147 w 153"/>
                <a:gd name="T13" fmla="*/ 105 h 153"/>
                <a:gd name="T14" fmla="*/ 148 w 153"/>
                <a:gd name="T15" fmla="*/ 97 h 153"/>
                <a:gd name="T16" fmla="*/ 151 w 153"/>
                <a:gd name="T17" fmla="*/ 91 h 153"/>
                <a:gd name="T18" fmla="*/ 152 w 153"/>
                <a:gd name="T19" fmla="*/ 83 h 153"/>
                <a:gd name="T20" fmla="*/ 152 w 153"/>
                <a:gd name="T21" fmla="*/ 79 h 153"/>
                <a:gd name="T22" fmla="*/ 153 w 153"/>
                <a:gd name="T23" fmla="*/ 77 h 153"/>
                <a:gd name="T24" fmla="*/ 151 w 153"/>
                <a:gd name="T25" fmla="*/ 61 h 153"/>
                <a:gd name="T26" fmla="*/ 147 w 153"/>
                <a:gd name="T27" fmla="*/ 47 h 153"/>
                <a:gd name="T28" fmla="*/ 139 w 153"/>
                <a:gd name="T29" fmla="*/ 34 h 153"/>
                <a:gd name="T30" fmla="*/ 130 w 153"/>
                <a:gd name="T31" fmla="*/ 22 h 153"/>
                <a:gd name="T32" fmla="*/ 117 w 153"/>
                <a:gd name="T33" fmla="*/ 12 h 153"/>
                <a:gd name="T34" fmla="*/ 105 w 153"/>
                <a:gd name="T35" fmla="*/ 5 h 153"/>
                <a:gd name="T36" fmla="*/ 91 w 153"/>
                <a:gd name="T37" fmla="*/ 1 h 153"/>
                <a:gd name="T38" fmla="*/ 77 w 153"/>
                <a:gd name="T39" fmla="*/ 0 h 153"/>
                <a:gd name="T40" fmla="*/ 61 w 153"/>
                <a:gd name="T41" fmla="*/ 1 h 153"/>
                <a:gd name="T42" fmla="*/ 47 w 153"/>
                <a:gd name="T43" fmla="*/ 5 h 153"/>
                <a:gd name="T44" fmla="*/ 34 w 153"/>
                <a:gd name="T45" fmla="*/ 12 h 153"/>
                <a:gd name="T46" fmla="*/ 22 w 153"/>
                <a:gd name="T47" fmla="*/ 22 h 153"/>
                <a:gd name="T48" fmla="*/ 12 w 153"/>
                <a:gd name="T49" fmla="*/ 34 h 153"/>
                <a:gd name="T50" fmla="*/ 5 w 153"/>
                <a:gd name="T51" fmla="*/ 47 h 153"/>
                <a:gd name="T52" fmla="*/ 1 w 153"/>
                <a:gd name="T53" fmla="*/ 61 h 153"/>
                <a:gd name="T54" fmla="*/ 0 w 153"/>
                <a:gd name="T55" fmla="*/ 77 h 153"/>
                <a:gd name="T56" fmla="*/ 1 w 153"/>
                <a:gd name="T57" fmla="*/ 91 h 153"/>
                <a:gd name="T58" fmla="*/ 5 w 153"/>
                <a:gd name="T59" fmla="*/ 105 h 153"/>
                <a:gd name="T60" fmla="*/ 12 w 153"/>
                <a:gd name="T61" fmla="*/ 117 h 153"/>
                <a:gd name="T62" fmla="*/ 22 w 153"/>
                <a:gd name="T63" fmla="*/ 130 h 153"/>
                <a:gd name="T64" fmla="*/ 34 w 153"/>
                <a:gd name="T65" fmla="*/ 139 h 153"/>
                <a:gd name="T66" fmla="*/ 47 w 153"/>
                <a:gd name="T67" fmla="*/ 147 h 153"/>
                <a:gd name="T68" fmla="*/ 61 w 153"/>
                <a:gd name="T69" fmla="*/ 151 h 153"/>
                <a:gd name="T70" fmla="*/ 77 w 153"/>
                <a:gd name="T71" fmla="*/ 153 h 153"/>
                <a:gd name="T72" fmla="*/ 79 w 153"/>
                <a:gd name="T73" fmla="*/ 152 h 153"/>
                <a:gd name="T74" fmla="*/ 83 w 153"/>
                <a:gd name="T75" fmla="*/ 152 h 153"/>
                <a:gd name="T76" fmla="*/ 91 w 153"/>
                <a:gd name="T77" fmla="*/ 151 h 153"/>
                <a:gd name="T78" fmla="*/ 98 w 153"/>
                <a:gd name="T79" fmla="*/ 148 h 153"/>
                <a:gd name="T80" fmla="*/ 105 w 153"/>
                <a:gd name="T81" fmla="*/ 147 h 153"/>
                <a:gd name="T82" fmla="*/ 111 w 153"/>
                <a:gd name="T83" fmla="*/ 143 h 153"/>
                <a:gd name="T84" fmla="*/ 113 w 153"/>
                <a:gd name="T85" fmla="*/ 140 h 153"/>
                <a:gd name="T86" fmla="*/ 113 w 153"/>
                <a:gd name="T87" fmla="*/ 139 h 153"/>
                <a:gd name="T88" fmla="*/ 114 w 153"/>
                <a:gd name="T89" fmla="*/ 139 h 153"/>
                <a:gd name="T90" fmla="*/ 117 w 153"/>
                <a:gd name="T91" fmla="*/ 139 h 153"/>
                <a:gd name="T92" fmla="*/ 130 w 153"/>
                <a:gd name="T93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3">
                  <a:moveTo>
                    <a:pt x="130" y="130"/>
                  </a:moveTo>
                  <a:lnTo>
                    <a:pt x="139" y="117"/>
                  </a:lnTo>
                  <a:lnTo>
                    <a:pt x="139" y="114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3" y="110"/>
                  </a:lnTo>
                  <a:lnTo>
                    <a:pt x="147" y="105"/>
                  </a:lnTo>
                  <a:lnTo>
                    <a:pt x="148" y="97"/>
                  </a:lnTo>
                  <a:lnTo>
                    <a:pt x="151" y="91"/>
                  </a:lnTo>
                  <a:lnTo>
                    <a:pt x="152" y="83"/>
                  </a:lnTo>
                  <a:lnTo>
                    <a:pt x="152" y="79"/>
                  </a:lnTo>
                  <a:lnTo>
                    <a:pt x="153" y="77"/>
                  </a:lnTo>
                  <a:lnTo>
                    <a:pt x="151" y="61"/>
                  </a:lnTo>
                  <a:lnTo>
                    <a:pt x="147" y="47"/>
                  </a:lnTo>
                  <a:lnTo>
                    <a:pt x="139" y="34"/>
                  </a:lnTo>
                  <a:lnTo>
                    <a:pt x="130" y="22"/>
                  </a:lnTo>
                  <a:lnTo>
                    <a:pt x="117" y="12"/>
                  </a:lnTo>
                  <a:lnTo>
                    <a:pt x="105" y="5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5"/>
                  </a:lnTo>
                  <a:lnTo>
                    <a:pt x="12" y="117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47" y="147"/>
                  </a:lnTo>
                  <a:lnTo>
                    <a:pt x="61" y="151"/>
                  </a:lnTo>
                  <a:lnTo>
                    <a:pt x="77" y="153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1" y="151"/>
                  </a:lnTo>
                  <a:lnTo>
                    <a:pt x="98" y="148"/>
                  </a:lnTo>
                  <a:lnTo>
                    <a:pt x="105" y="147"/>
                  </a:lnTo>
                  <a:lnTo>
                    <a:pt x="111" y="143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4" name="Freeform 58">
              <a:extLst>
                <a:ext uri="{FF2B5EF4-FFF2-40B4-BE49-F238E27FC236}">
                  <a16:creationId xmlns:a16="http://schemas.microsoft.com/office/drawing/2014/main" id="{5AE805F1-C07B-2914-B649-619643780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913" y="2368551"/>
              <a:ext cx="60325" cy="60325"/>
            </a:xfrm>
            <a:custGeom>
              <a:avLst/>
              <a:gdLst>
                <a:gd name="T0" fmla="*/ 130 w 153"/>
                <a:gd name="T1" fmla="*/ 130 h 154"/>
                <a:gd name="T2" fmla="*/ 139 w 153"/>
                <a:gd name="T3" fmla="*/ 117 h 154"/>
                <a:gd name="T4" fmla="*/ 139 w 153"/>
                <a:gd name="T5" fmla="*/ 115 h 154"/>
                <a:gd name="T6" fmla="*/ 139 w 153"/>
                <a:gd name="T7" fmla="*/ 113 h 154"/>
                <a:gd name="T8" fmla="*/ 140 w 153"/>
                <a:gd name="T9" fmla="*/ 113 h 154"/>
                <a:gd name="T10" fmla="*/ 143 w 153"/>
                <a:gd name="T11" fmla="*/ 111 h 154"/>
                <a:gd name="T12" fmla="*/ 147 w 153"/>
                <a:gd name="T13" fmla="*/ 106 h 154"/>
                <a:gd name="T14" fmla="*/ 148 w 153"/>
                <a:gd name="T15" fmla="*/ 98 h 154"/>
                <a:gd name="T16" fmla="*/ 151 w 153"/>
                <a:gd name="T17" fmla="*/ 91 h 154"/>
                <a:gd name="T18" fmla="*/ 152 w 153"/>
                <a:gd name="T19" fmla="*/ 84 h 154"/>
                <a:gd name="T20" fmla="*/ 152 w 153"/>
                <a:gd name="T21" fmla="*/ 80 h 154"/>
                <a:gd name="T22" fmla="*/ 153 w 153"/>
                <a:gd name="T23" fmla="*/ 77 h 154"/>
                <a:gd name="T24" fmla="*/ 151 w 153"/>
                <a:gd name="T25" fmla="*/ 61 h 154"/>
                <a:gd name="T26" fmla="*/ 147 w 153"/>
                <a:gd name="T27" fmla="*/ 47 h 154"/>
                <a:gd name="T28" fmla="*/ 139 w 153"/>
                <a:gd name="T29" fmla="*/ 34 h 154"/>
                <a:gd name="T30" fmla="*/ 130 w 153"/>
                <a:gd name="T31" fmla="*/ 23 h 154"/>
                <a:gd name="T32" fmla="*/ 117 w 153"/>
                <a:gd name="T33" fmla="*/ 12 h 154"/>
                <a:gd name="T34" fmla="*/ 105 w 153"/>
                <a:gd name="T35" fmla="*/ 6 h 154"/>
                <a:gd name="T36" fmla="*/ 91 w 153"/>
                <a:gd name="T37" fmla="*/ 2 h 154"/>
                <a:gd name="T38" fmla="*/ 77 w 153"/>
                <a:gd name="T39" fmla="*/ 0 h 154"/>
                <a:gd name="T40" fmla="*/ 61 w 153"/>
                <a:gd name="T41" fmla="*/ 2 h 154"/>
                <a:gd name="T42" fmla="*/ 47 w 153"/>
                <a:gd name="T43" fmla="*/ 6 h 154"/>
                <a:gd name="T44" fmla="*/ 34 w 153"/>
                <a:gd name="T45" fmla="*/ 12 h 154"/>
                <a:gd name="T46" fmla="*/ 22 w 153"/>
                <a:gd name="T47" fmla="*/ 23 h 154"/>
                <a:gd name="T48" fmla="*/ 12 w 153"/>
                <a:gd name="T49" fmla="*/ 34 h 154"/>
                <a:gd name="T50" fmla="*/ 5 w 153"/>
                <a:gd name="T51" fmla="*/ 47 h 154"/>
                <a:gd name="T52" fmla="*/ 1 w 153"/>
                <a:gd name="T53" fmla="*/ 61 h 154"/>
                <a:gd name="T54" fmla="*/ 0 w 153"/>
                <a:gd name="T55" fmla="*/ 77 h 154"/>
                <a:gd name="T56" fmla="*/ 1 w 153"/>
                <a:gd name="T57" fmla="*/ 91 h 154"/>
                <a:gd name="T58" fmla="*/ 5 w 153"/>
                <a:gd name="T59" fmla="*/ 106 h 154"/>
                <a:gd name="T60" fmla="*/ 12 w 153"/>
                <a:gd name="T61" fmla="*/ 117 h 154"/>
                <a:gd name="T62" fmla="*/ 22 w 153"/>
                <a:gd name="T63" fmla="*/ 130 h 154"/>
                <a:gd name="T64" fmla="*/ 34 w 153"/>
                <a:gd name="T65" fmla="*/ 139 h 154"/>
                <a:gd name="T66" fmla="*/ 47 w 153"/>
                <a:gd name="T67" fmla="*/ 147 h 154"/>
                <a:gd name="T68" fmla="*/ 61 w 153"/>
                <a:gd name="T69" fmla="*/ 151 h 154"/>
                <a:gd name="T70" fmla="*/ 77 w 153"/>
                <a:gd name="T71" fmla="*/ 154 h 154"/>
                <a:gd name="T72" fmla="*/ 79 w 153"/>
                <a:gd name="T73" fmla="*/ 152 h 154"/>
                <a:gd name="T74" fmla="*/ 83 w 153"/>
                <a:gd name="T75" fmla="*/ 152 h 154"/>
                <a:gd name="T76" fmla="*/ 91 w 153"/>
                <a:gd name="T77" fmla="*/ 151 h 154"/>
                <a:gd name="T78" fmla="*/ 97 w 153"/>
                <a:gd name="T79" fmla="*/ 148 h 154"/>
                <a:gd name="T80" fmla="*/ 105 w 153"/>
                <a:gd name="T81" fmla="*/ 147 h 154"/>
                <a:gd name="T82" fmla="*/ 110 w 153"/>
                <a:gd name="T83" fmla="*/ 143 h 154"/>
                <a:gd name="T84" fmla="*/ 113 w 153"/>
                <a:gd name="T85" fmla="*/ 141 h 154"/>
                <a:gd name="T86" fmla="*/ 113 w 153"/>
                <a:gd name="T87" fmla="*/ 139 h 154"/>
                <a:gd name="T88" fmla="*/ 114 w 153"/>
                <a:gd name="T89" fmla="*/ 139 h 154"/>
                <a:gd name="T90" fmla="*/ 117 w 153"/>
                <a:gd name="T91" fmla="*/ 139 h 154"/>
                <a:gd name="T92" fmla="*/ 130 w 153"/>
                <a:gd name="T93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4">
                  <a:moveTo>
                    <a:pt x="130" y="130"/>
                  </a:moveTo>
                  <a:lnTo>
                    <a:pt x="139" y="117"/>
                  </a:lnTo>
                  <a:lnTo>
                    <a:pt x="139" y="115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3" y="111"/>
                  </a:lnTo>
                  <a:lnTo>
                    <a:pt x="147" y="106"/>
                  </a:lnTo>
                  <a:lnTo>
                    <a:pt x="148" y="98"/>
                  </a:lnTo>
                  <a:lnTo>
                    <a:pt x="151" y="91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3" y="77"/>
                  </a:lnTo>
                  <a:lnTo>
                    <a:pt x="151" y="61"/>
                  </a:lnTo>
                  <a:lnTo>
                    <a:pt x="147" y="47"/>
                  </a:lnTo>
                  <a:lnTo>
                    <a:pt x="139" y="34"/>
                  </a:lnTo>
                  <a:lnTo>
                    <a:pt x="130" y="23"/>
                  </a:lnTo>
                  <a:lnTo>
                    <a:pt x="117" y="12"/>
                  </a:lnTo>
                  <a:lnTo>
                    <a:pt x="105" y="6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3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6"/>
                  </a:lnTo>
                  <a:lnTo>
                    <a:pt x="12" y="117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47" y="147"/>
                  </a:lnTo>
                  <a:lnTo>
                    <a:pt x="61" y="151"/>
                  </a:lnTo>
                  <a:lnTo>
                    <a:pt x="77" y="154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1" y="151"/>
                  </a:lnTo>
                  <a:lnTo>
                    <a:pt x="97" y="148"/>
                  </a:lnTo>
                  <a:lnTo>
                    <a:pt x="105" y="147"/>
                  </a:lnTo>
                  <a:lnTo>
                    <a:pt x="110" y="143"/>
                  </a:lnTo>
                  <a:lnTo>
                    <a:pt x="113" y="141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5" name="Freeform 59">
              <a:extLst>
                <a:ext uri="{FF2B5EF4-FFF2-40B4-BE49-F238E27FC236}">
                  <a16:creationId xmlns:a16="http://schemas.microsoft.com/office/drawing/2014/main" id="{A29D78F5-A735-AE0B-F902-3FE7C729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6" y="2046288"/>
              <a:ext cx="61913" cy="60325"/>
            </a:xfrm>
            <a:custGeom>
              <a:avLst/>
              <a:gdLst>
                <a:gd name="T0" fmla="*/ 130 w 154"/>
                <a:gd name="T1" fmla="*/ 130 h 153"/>
                <a:gd name="T2" fmla="*/ 139 w 154"/>
                <a:gd name="T3" fmla="*/ 117 h 153"/>
                <a:gd name="T4" fmla="*/ 139 w 154"/>
                <a:gd name="T5" fmla="*/ 114 h 153"/>
                <a:gd name="T6" fmla="*/ 139 w 154"/>
                <a:gd name="T7" fmla="*/ 113 h 153"/>
                <a:gd name="T8" fmla="*/ 141 w 154"/>
                <a:gd name="T9" fmla="*/ 113 h 153"/>
                <a:gd name="T10" fmla="*/ 143 w 154"/>
                <a:gd name="T11" fmla="*/ 110 h 153"/>
                <a:gd name="T12" fmla="*/ 147 w 154"/>
                <a:gd name="T13" fmla="*/ 105 h 153"/>
                <a:gd name="T14" fmla="*/ 148 w 154"/>
                <a:gd name="T15" fmla="*/ 97 h 153"/>
                <a:gd name="T16" fmla="*/ 151 w 154"/>
                <a:gd name="T17" fmla="*/ 91 h 153"/>
                <a:gd name="T18" fmla="*/ 152 w 154"/>
                <a:gd name="T19" fmla="*/ 83 h 153"/>
                <a:gd name="T20" fmla="*/ 152 w 154"/>
                <a:gd name="T21" fmla="*/ 79 h 153"/>
                <a:gd name="T22" fmla="*/ 154 w 154"/>
                <a:gd name="T23" fmla="*/ 76 h 153"/>
                <a:gd name="T24" fmla="*/ 151 w 154"/>
                <a:gd name="T25" fmla="*/ 61 h 153"/>
                <a:gd name="T26" fmla="*/ 147 w 154"/>
                <a:gd name="T27" fmla="*/ 46 h 153"/>
                <a:gd name="T28" fmla="*/ 139 w 154"/>
                <a:gd name="T29" fmla="*/ 33 h 153"/>
                <a:gd name="T30" fmla="*/ 130 w 154"/>
                <a:gd name="T31" fmla="*/ 22 h 153"/>
                <a:gd name="T32" fmla="*/ 117 w 154"/>
                <a:gd name="T33" fmla="*/ 11 h 153"/>
                <a:gd name="T34" fmla="*/ 105 w 154"/>
                <a:gd name="T35" fmla="*/ 5 h 153"/>
                <a:gd name="T36" fmla="*/ 91 w 154"/>
                <a:gd name="T37" fmla="*/ 1 h 153"/>
                <a:gd name="T38" fmla="*/ 77 w 154"/>
                <a:gd name="T39" fmla="*/ 0 h 153"/>
                <a:gd name="T40" fmla="*/ 61 w 154"/>
                <a:gd name="T41" fmla="*/ 1 h 153"/>
                <a:gd name="T42" fmla="*/ 47 w 154"/>
                <a:gd name="T43" fmla="*/ 5 h 153"/>
                <a:gd name="T44" fmla="*/ 34 w 154"/>
                <a:gd name="T45" fmla="*/ 11 h 153"/>
                <a:gd name="T46" fmla="*/ 22 w 154"/>
                <a:gd name="T47" fmla="*/ 22 h 153"/>
                <a:gd name="T48" fmla="*/ 12 w 154"/>
                <a:gd name="T49" fmla="*/ 33 h 153"/>
                <a:gd name="T50" fmla="*/ 5 w 154"/>
                <a:gd name="T51" fmla="*/ 46 h 153"/>
                <a:gd name="T52" fmla="*/ 1 w 154"/>
                <a:gd name="T53" fmla="*/ 61 h 153"/>
                <a:gd name="T54" fmla="*/ 0 w 154"/>
                <a:gd name="T55" fmla="*/ 76 h 153"/>
                <a:gd name="T56" fmla="*/ 1 w 154"/>
                <a:gd name="T57" fmla="*/ 91 h 153"/>
                <a:gd name="T58" fmla="*/ 5 w 154"/>
                <a:gd name="T59" fmla="*/ 105 h 153"/>
                <a:gd name="T60" fmla="*/ 12 w 154"/>
                <a:gd name="T61" fmla="*/ 117 h 153"/>
                <a:gd name="T62" fmla="*/ 22 w 154"/>
                <a:gd name="T63" fmla="*/ 130 h 153"/>
                <a:gd name="T64" fmla="*/ 34 w 154"/>
                <a:gd name="T65" fmla="*/ 139 h 153"/>
                <a:gd name="T66" fmla="*/ 47 w 154"/>
                <a:gd name="T67" fmla="*/ 146 h 153"/>
                <a:gd name="T68" fmla="*/ 61 w 154"/>
                <a:gd name="T69" fmla="*/ 150 h 153"/>
                <a:gd name="T70" fmla="*/ 77 w 154"/>
                <a:gd name="T71" fmla="*/ 153 h 153"/>
                <a:gd name="T72" fmla="*/ 79 w 154"/>
                <a:gd name="T73" fmla="*/ 152 h 153"/>
                <a:gd name="T74" fmla="*/ 83 w 154"/>
                <a:gd name="T75" fmla="*/ 152 h 153"/>
                <a:gd name="T76" fmla="*/ 91 w 154"/>
                <a:gd name="T77" fmla="*/ 150 h 153"/>
                <a:gd name="T78" fmla="*/ 98 w 154"/>
                <a:gd name="T79" fmla="*/ 148 h 153"/>
                <a:gd name="T80" fmla="*/ 105 w 154"/>
                <a:gd name="T81" fmla="*/ 146 h 153"/>
                <a:gd name="T82" fmla="*/ 111 w 154"/>
                <a:gd name="T83" fmla="*/ 143 h 153"/>
                <a:gd name="T84" fmla="*/ 113 w 154"/>
                <a:gd name="T85" fmla="*/ 140 h 153"/>
                <a:gd name="T86" fmla="*/ 113 w 154"/>
                <a:gd name="T87" fmla="*/ 139 h 153"/>
                <a:gd name="T88" fmla="*/ 115 w 154"/>
                <a:gd name="T89" fmla="*/ 139 h 153"/>
                <a:gd name="T90" fmla="*/ 117 w 154"/>
                <a:gd name="T91" fmla="*/ 139 h 153"/>
                <a:gd name="T92" fmla="*/ 130 w 154"/>
                <a:gd name="T93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153">
                  <a:moveTo>
                    <a:pt x="130" y="130"/>
                  </a:moveTo>
                  <a:lnTo>
                    <a:pt x="139" y="117"/>
                  </a:lnTo>
                  <a:lnTo>
                    <a:pt x="139" y="114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3" y="110"/>
                  </a:lnTo>
                  <a:lnTo>
                    <a:pt x="147" y="105"/>
                  </a:lnTo>
                  <a:lnTo>
                    <a:pt x="148" y="97"/>
                  </a:lnTo>
                  <a:lnTo>
                    <a:pt x="151" y="91"/>
                  </a:lnTo>
                  <a:lnTo>
                    <a:pt x="152" y="83"/>
                  </a:lnTo>
                  <a:lnTo>
                    <a:pt x="152" y="79"/>
                  </a:lnTo>
                  <a:lnTo>
                    <a:pt x="154" y="76"/>
                  </a:lnTo>
                  <a:lnTo>
                    <a:pt x="151" y="61"/>
                  </a:lnTo>
                  <a:lnTo>
                    <a:pt x="147" y="46"/>
                  </a:lnTo>
                  <a:lnTo>
                    <a:pt x="139" y="33"/>
                  </a:lnTo>
                  <a:lnTo>
                    <a:pt x="130" y="22"/>
                  </a:lnTo>
                  <a:lnTo>
                    <a:pt x="117" y="11"/>
                  </a:lnTo>
                  <a:lnTo>
                    <a:pt x="105" y="5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1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1" y="61"/>
                  </a:lnTo>
                  <a:lnTo>
                    <a:pt x="0" y="76"/>
                  </a:lnTo>
                  <a:lnTo>
                    <a:pt x="1" y="91"/>
                  </a:lnTo>
                  <a:lnTo>
                    <a:pt x="5" y="105"/>
                  </a:lnTo>
                  <a:lnTo>
                    <a:pt x="12" y="117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47" y="146"/>
                  </a:lnTo>
                  <a:lnTo>
                    <a:pt x="61" y="150"/>
                  </a:lnTo>
                  <a:lnTo>
                    <a:pt x="77" y="153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1" y="150"/>
                  </a:lnTo>
                  <a:lnTo>
                    <a:pt x="98" y="148"/>
                  </a:lnTo>
                  <a:lnTo>
                    <a:pt x="105" y="146"/>
                  </a:lnTo>
                  <a:lnTo>
                    <a:pt x="111" y="143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5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6" name="Freeform 60">
              <a:extLst>
                <a:ext uri="{FF2B5EF4-FFF2-40B4-BE49-F238E27FC236}">
                  <a16:creationId xmlns:a16="http://schemas.microsoft.com/office/drawing/2014/main" id="{0B2B511D-F367-48B9-6410-E36CBCEC3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2525713"/>
              <a:ext cx="60325" cy="60325"/>
            </a:xfrm>
            <a:custGeom>
              <a:avLst/>
              <a:gdLst>
                <a:gd name="T0" fmla="*/ 130 w 154"/>
                <a:gd name="T1" fmla="*/ 129 h 153"/>
                <a:gd name="T2" fmla="*/ 139 w 154"/>
                <a:gd name="T3" fmla="*/ 116 h 153"/>
                <a:gd name="T4" fmla="*/ 139 w 154"/>
                <a:gd name="T5" fmla="*/ 114 h 153"/>
                <a:gd name="T6" fmla="*/ 139 w 154"/>
                <a:gd name="T7" fmla="*/ 113 h 153"/>
                <a:gd name="T8" fmla="*/ 141 w 154"/>
                <a:gd name="T9" fmla="*/ 113 h 153"/>
                <a:gd name="T10" fmla="*/ 143 w 154"/>
                <a:gd name="T11" fmla="*/ 110 h 153"/>
                <a:gd name="T12" fmla="*/ 147 w 154"/>
                <a:gd name="T13" fmla="*/ 105 h 153"/>
                <a:gd name="T14" fmla="*/ 148 w 154"/>
                <a:gd name="T15" fmla="*/ 97 h 153"/>
                <a:gd name="T16" fmla="*/ 151 w 154"/>
                <a:gd name="T17" fmla="*/ 90 h 153"/>
                <a:gd name="T18" fmla="*/ 152 w 154"/>
                <a:gd name="T19" fmla="*/ 83 h 153"/>
                <a:gd name="T20" fmla="*/ 152 w 154"/>
                <a:gd name="T21" fmla="*/ 79 h 153"/>
                <a:gd name="T22" fmla="*/ 154 w 154"/>
                <a:gd name="T23" fmla="*/ 76 h 153"/>
                <a:gd name="T24" fmla="*/ 151 w 154"/>
                <a:gd name="T25" fmla="*/ 61 h 153"/>
                <a:gd name="T26" fmla="*/ 147 w 154"/>
                <a:gd name="T27" fmla="*/ 46 h 153"/>
                <a:gd name="T28" fmla="*/ 139 w 154"/>
                <a:gd name="T29" fmla="*/ 33 h 153"/>
                <a:gd name="T30" fmla="*/ 130 w 154"/>
                <a:gd name="T31" fmla="*/ 22 h 153"/>
                <a:gd name="T32" fmla="*/ 117 w 154"/>
                <a:gd name="T33" fmla="*/ 11 h 153"/>
                <a:gd name="T34" fmla="*/ 105 w 154"/>
                <a:gd name="T35" fmla="*/ 5 h 153"/>
                <a:gd name="T36" fmla="*/ 91 w 154"/>
                <a:gd name="T37" fmla="*/ 1 h 153"/>
                <a:gd name="T38" fmla="*/ 77 w 154"/>
                <a:gd name="T39" fmla="*/ 0 h 153"/>
                <a:gd name="T40" fmla="*/ 61 w 154"/>
                <a:gd name="T41" fmla="*/ 1 h 153"/>
                <a:gd name="T42" fmla="*/ 47 w 154"/>
                <a:gd name="T43" fmla="*/ 5 h 153"/>
                <a:gd name="T44" fmla="*/ 34 w 154"/>
                <a:gd name="T45" fmla="*/ 11 h 153"/>
                <a:gd name="T46" fmla="*/ 22 w 154"/>
                <a:gd name="T47" fmla="*/ 22 h 153"/>
                <a:gd name="T48" fmla="*/ 12 w 154"/>
                <a:gd name="T49" fmla="*/ 33 h 153"/>
                <a:gd name="T50" fmla="*/ 5 w 154"/>
                <a:gd name="T51" fmla="*/ 46 h 153"/>
                <a:gd name="T52" fmla="*/ 2 w 154"/>
                <a:gd name="T53" fmla="*/ 61 h 153"/>
                <a:gd name="T54" fmla="*/ 0 w 154"/>
                <a:gd name="T55" fmla="*/ 76 h 153"/>
                <a:gd name="T56" fmla="*/ 2 w 154"/>
                <a:gd name="T57" fmla="*/ 90 h 153"/>
                <a:gd name="T58" fmla="*/ 5 w 154"/>
                <a:gd name="T59" fmla="*/ 105 h 153"/>
                <a:gd name="T60" fmla="*/ 12 w 154"/>
                <a:gd name="T61" fmla="*/ 116 h 153"/>
                <a:gd name="T62" fmla="*/ 22 w 154"/>
                <a:gd name="T63" fmla="*/ 129 h 153"/>
                <a:gd name="T64" fmla="*/ 34 w 154"/>
                <a:gd name="T65" fmla="*/ 139 h 153"/>
                <a:gd name="T66" fmla="*/ 47 w 154"/>
                <a:gd name="T67" fmla="*/ 146 h 153"/>
                <a:gd name="T68" fmla="*/ 61 w 154"/>
                <a:gd name="T69" fmla="*/ 150 h 153"/>
                <a:gd name="T70" fmla="*/ 77 w 154"/>
                <a:gd name="T71" fmla="*/ 153 h 153"/>
                <a:gd name="T72" fmla="*/ 79 w 154"/>
                <a:gd name="T73" fmla="*/ 152 h 153"/>
                <a:gd name="T74" fmla="*/ 83 w 154"/>
                <a:gd name="T75" fmla="*/ 152 h 153"/>
                <a:gd name="T76" fmla="*/ 91 w 154"/>
                <a:gd name="T77" fmla="*/ 150 h 153"/>
                <a:gd name="T78" fmla="*/ 98 w 154"/>
                <a:gd name="T79" fmla="*/ 148 h 153"/>
                <a:gd name="T80" fmla="*/ 105 w 154"/>
                <a:gd name="T81" fmla="*/ 146 h 153"/>
                <a:gd name="T82" fmla="*/ 111 w 154"/>
                <a:gd name="T83" fmla="*/ 142 h 153"/>
                <a:gd name="T84" fmla="*/ 113 w 154"/>
                <a:gd name="T85" fmla="*/ 140 h 153"/>
                <a:gd name="T86" fmla="*/ 113 w 154"/>
                <a:gd name="T87" fmla="*/ 139 h 153"/>
                <a:gd name="T88" fmla="*/ 115 w 154"/>
                <a:gd name="T89" fmla="*/ 139 h 153"/>
                <a:gd name="T90" fmla="*/ 117 w 154"/>
                <a:gd name="T91" fmla="*/ 139 h 153"/>
                <a:gd name="T92" fmla="*/ 130 w 154"/>
                <a:gd name="T93" fmla="*/ 12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153">
                  <a:moveTo>
                    <a:pt x="130" y="129"/>
                  </a:moveTo>
                  <a:lnTo>
                    <a:pt x="139" y="116"/>
                  </a:lnTo>
                  <a:lnTo>
                    <a:pt x="139" y="114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3" y="110"/>
                  </a:lnTo>
                  <a:lnTo>
                    <a:pt x="147" y="105"/>
                  </a:lnTo>
                  <a:lnTo>
                    <a:pt x="148" y="97"/>
                  </a:lnTo>
                  <a:lnTo>
                    <a:pt x="151" y="90"/>
                  </a:lnTo>
                  <a:lnTo>
                    <a:pt x="152" y="83"/>
                  </a:lnTo>
                  <a:lnTo>
                    <a:pt x="152" y="79"/>
                  </a:lnTo>
                  <a:lnTo>
                    <a:pt x="154" y="76"/>
                  </a:lnTo>
                  <a:lnTo>
                    <a:pt x="151" y="61"/>
                  </a:lnTo>
                  <a:lnTo>
                    <a:pt x="147" y="46"/>
                  </a:lnTo>
                  <a:lnTo>
                    <a:pt x="139" y="33"/>
                  </a:lnTo>
                  <a:lnTo>
                    <a:pt x="130" y="22"/>
                  </a:lnTo>
                  <a:lnTo>
                    <a:pt x="117" y="11"/>
                  </a:lnTo>
                  <a:lnTo>
                    <a:pt x="105" y="5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1"/>
                  </a:lnTo>
                  <a:lnTo>
                    <a:pt x="22" y="22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2" y="61"/>
                  </a:lnTo>
                  <a:lnTo>
                    <a:pt x="0" y="76"/>
                  </a:lnTo>
                  <a:lnTo>
                    <a:pt x="2" y="90"/>
                  </a:lnTo>
                  <a:lnTo>
                    <a:pt x="5" y="105"/>
                  </a:lnTo>
                  <a:lnTo>
                    <a:pt x="12" y="116"/>
                  </a:lnTo>
                  <a:lnTo>
                    <a:pt x="22" y="129"/>
                  </a:lnTo>
                  <a:lnTo>
                    <a:pt x="34" y="139"/>
                  </a:lnTo>
                  <a:lnTo>
                    <a:pt x="47" y="146"/>
                  </a:lnTo>
                  <a:lnTo>
                    <a:pt x="61" y="150"/>
                  </a:lnTo>
                  <a:lnTo>
                    <a:pt x="77" y="153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1" y="150"/>
                  </a:lnTo>
                  <a:lnTo>
                    <a:pt x="98" y="148"/>
                  </a:lnTo>
                  <a:lnTo>
                    <a:pt x="105" y="146"/>
                  </a:lnTo>
                  <a:lnTo>
                    <a:pt x="111" y="142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5" y="139"/>
                  </a:lnTo>
                  <a:lnTo>
                    <a:pt x="117" y="139"/>
                  </a:lnTo>
                  <a:lnTo>
                    <a:pt x="130" y="129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7" name="Freeform 61">
              <a:extLst>
                <a:ext uri="{FF2B5EF4-FFF2-40B4-BE49-F238E27FC236}">
                  <a16:creationId xmlns:a16="http://schemas.microsoft.com/office/drawing/2014/main" id="{6D6E0A1E-18C4-89DF-D63B-8F316F42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163" y="3940176"/>
              <a:ext cx="60325" cy="61913"/>
            </a:xfrm>
            <a:custGeom>
              <a:avLst/>
              <a:gdLst>
                <a:gd name="T0" fmla="*/ 130 w 154"/>
                <a:gd name="T1" fmla="*/ 130 h 153"/>
                <a:gd name="T2" fmla="*/ 139 w 154"/>
                <a:gd name="T3" fmla="*/ 117 h 153"/>
                <a:gd name="T4" fmla="*/ 139 w 154"/>
                <a:gd name="T5" fmla="*/ 114 h 153"/>
                <a:gd name="T6" fmla="*/ 139 w 154"/>
                <a:gd name="T7" fmla="*/ 113 h 153"/>
                <a:gd name="T8" fmla="*/ 141 w 154"/>
                <a:gd name="T9" fmla="*/ 113 h 153"/>
                <a:gd name="T10" fmla="*/ 143 w 154"/>
                <a:gd name="T11" fmla="*/ 110 h 153"/>
                <a:gd name="T12" fmla="*/ 147 w 154"/>
                <a:gd name="T13" fmla="*/ 105 h 153"/>
                <a:gd name="T14" fmla="*/ 149 w 154"/>
                <a:gd name="T15" fmla="*/ 97 h 153"/>
                <a:gd name="T16" fmla="*/ 151 w 154"/>
                <a:gd name="T17" fmla="*/ 91 h 153"/>
                <a:gd name="T18" fmla="*/ 152 w 154"/>
                <a:gd name="T19" fmla="*/ 83 h 153"/>
                <a:gd name="T20" fmla="*/ 152 w 154"/>
                <a:gd name="T21" fmla="*/ 79 h 153"/>
                <a:gd name="T22" fmla="*/ 154 w 154"/>
                <a:gd name="T23" fmla="*/ 77 h 153"/>
                <a:gd name="T24" fmla="*/ 151 w 154"/>
                <a:gd name="T25" fmla="*/ 61 h 153"/>
                <a:gd name="T26" fmla="*/ 147 w 154"/>
                <a:gd name="T27" fmla="*/ 47 h 153"/>
                <a:gd name="T28" fmla="*/ 139 w 154"/>
                <a:gd name="T29" fmla="*/ 34 h 153"/>
                <a:gd name="T30" fmla="*/ 130 w 154"/>
                <a:gd name="T31" fmla="*/ 22 h 153"/>
                <a:gd name="T32" fmla="*/ 117 w 154"/>
                <a:gd name="T33" fmla="*/ 12 h 153"/>
                <a:gd name="T34" fmla="*/ 106 w 154"/>
                <a:gd name="T35" fmla="*/ 5 h 153"/>
                <a:gd name="T36" fmla="*/ 91 w 154"/>
                <a:gd name="T37" fmla="*/ 1 h 153"/>
                <a:gd name="T38" fmla="*/ 77 w 154"/>
                <a:gd name="T39" fmla="*/ 0 h 153"/>
                <a:gd name="T40" fmla="*/ 61 w 154"/>
                <a:gd name="T41" fmla="*/ 1 h 153"/>
                <a:gd name="T42" fmla="*/ 47 w 154"/>
                <a:gd name="T43" fmla="*/ 5 h 153"/>
                <a:gd name="T44" fmla="*/ 34 w 154"/>
                <a:gd name="T45" fmla="*/ 12 h 153"/>
                <a:gd name="T46" fmla="*/ 23 w 154"/>
                <a:gd name="T47" fmla="*/ 22 h 153"/>
                <a:gd name="T48" fmla="*/ 12 w 154"/>
                <a:gd name="T49" fmla="*/ 34 h 153"/>
                <a:gd name="T50" fmla="*/ 6 w 154"/>
                <a:gd name="T51" fmla="*/ 47 h 153"/>
                <a:gd name="T52" fmla="*/ 2 w 154"/>
                <a:gd name="T53" fmla="*/ 61 h 153"/>
                <a:gd name="T54" fmla="*/ 0 w 154"/>
                <a:gd name="T55" fmla="*/ 77 h 153"/>
                <a:gd name="T56" fmla="*/ 2 w 154"/>
                <a:gd name="T57" fmla="*/ 91 h 153"/>
                <a:gd name="T58" fmla="*/ 6 w 154"/>
                <a:gd name="T59" fmla="*/ 105 h 153"/>
                <a:gd name="T60" fmla="*/ 12 w 154"/>
                <a:gd name="T61" fmla="*/ 117 h 153"/>
                <a:gd name="T62" fmla="*/ 23 w 154"/>
                <a:gd name="T63" fmla="*/ 130 h 153"/>
                <a:gd name="T64" fmla="*/ 34 w 154"/>
                <a:gd name="T65" fmla="*/ 139 h 153"/>
                <a:gd name="T66" fmla="*/ 47 w 154"/>
                <a:gd name="T67" fmla="*/ 147 h 153"/>
                <a:gd name="T68" fmla="*/ 61 w 154"/>
                <a:gd name="T69" fmla="*/ 151 h 153"/>
                <a:gd name="T70" fmla="*/ 77 w 154"/>
                <a:gd name="T71" fmla="*/ 153 h 153"/>
                <a:gd name="T72" fmla="*/ 80 w 154"/>
                <a:gd name="T73" fmla="*/ 152 h 153"/>
                <a:gd name="T74" fmla="*/ 84 w 154"/>
                <a:gd name="T75" fmla="*/ 152 h 153"/>
                <a:gd name="T76" fmla="*/ 91 w 154"/>
                <a:gd name="T77" fmla="*/ 151 h 153"/>
                <a:gd name="T78" fmla="*/ 98 w 154"/>
                <a:gd name="T79" fmla="*/ 148 h 153"/>
                <a:gd name="T80" fmla="*/ 106 w 154"/>
                <a:gd name="T81" fmla="*/ 147 h 153"/>
                <a:gd name="T82" fmla="*/ 111 w 154"/>
                <a:gd name="T83" fmla="*/ 143 h 153"/>
                <a:gd name="T84" fmla="*/ 113 w 154"/>
                <a:gd name="T85" fmla="*/ 140 h 153"/>
                <a:gd name="T86" fmla="*/ 113 w 154"/>
                <a:gd name="T87" fmla="*/ 139 h 153"/>
                <a:gd name="T88" fmla="*/ 115 w 154"/>
                <a:gd name="T89" fmla="*/ 139 h 153"/>
                <a:gd name="T90" fmla="*/ 117 w 154"/>
                <a:gd name="T91" fmla="*/ 139 h 153"/>
                <a:gd name="T92" fmla="*/ 130 w 154"/>
                <a:gd name="T93" fmla="*/ 1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153">
                  <a:moveTo>
                    <a:pt x="130" y="130"/>
                  </a:moveTo>
                  <a:lnTo>
                    <a:pt x="139" y="117"/>
                  </a:lnTo>
                  <a:lnTo>
                    <a:pt x="139" y="114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3" y="110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1" y="91"/>
                  </a:lnTo>
                  <a:lnTo>
                    <a:pt x="152" y="83"/>
                  </a:lnTo>
                  <a:lnTo>
                    <a:pt x="152" y="79"/>
                  </a:lnTo>
                  <a:lnTo>
                    <a:pt x="154" y="77"/>
                  </a:lnTo>
                  <a:lnTo>
                    <a:pt x="151" y="61"/>
                  </a:lnTo>
                  <a:lnTo>
                    <a:pt x="147" y="47"/>
                  </a:lnTo>
                  <a:lnTo>
                    <a:pt x="139" y="34"/>
                  </a:lnTo>
                  <a:lnTo>
                    <a:pt x="130" y="22"/>
                  </a:lnTo>
                  <a:lnTo>
                    <a:pt x="117" y="12"/>
                  </a:lnTo>
                  <a:lnTo>
                    <a:pt x="106" y="5"/>
                  </a:lnTo>
                  <a:lnTo>
                    <a:pt x="91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5"/>
                  </a:lnTo>
                  <a:lnTo>
                    <a:pt x="34" y="12"/>
                  </a:lnTo>
                  <a:lnTo>
                    <a:pt x="23" y="22"/>
                  </a:lnTo>
                  <a:lnTo>
                    <a:pt x="12" y="34"/>
                  </a:lnTo>
                  <a:lnTo>
                    <a:pt x="6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6" y="105"/>
                  </a:lnTo>
                  <a:lnTo>
                    <a:pt x="12" y="117"/>
                  </a:lnTo>
                  <a:lnTo>
                    <a:pt x="23" y="130"/>
                  </a:lnTo>
                  <a:lnTo>
                    <a:pt x="34" y="139"/>
                  </a:lnTo>
                  <a:lnTo>
                    <a:pt x="47" y="147"/>
                  </a:lnTo>
                  <a:lnTo>
                    <a:pt x="61" y="151"/>
                  </a:lnTo>
                  <a:lnTo>
                    <a:pt x="77" y="153"/>
                  </a:lnTo>
                  <a:lnTo>
                    <a:pt x="80" y="152"/>
                  </a:lnTo>
                  <a:lnTo>
                    <a:pt x="84" y="152"/>
                  </a:lnTo>
                  <a:lnTo>
                    <a:pt x="91" y="151"/>
                  </a:lnTo>
                  <a:lnTo>
                    <a:pt x="98" y="148"/>
                  </a:lnTo>
                  <a:lnTo>
                    <a:pt x="106" y="147"/>
                  </a:lnTo>
                  <a:lnTo>
                    <a:pt x="111" y="143"/>
                  </a:lnTo>
                  <a:lnTo>
                    <a:pt x="113" y="140"/>
                  </a:lnTo>
                  <a:lnTo>
                    <a:pt x="113" y="139"/>
                  </a:lnTo>
                  <a:lnTo>
                    <a:pt x="115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8" name="Freeform 62">
              <a:extLst>
                <a:ext uri="{FF2B5EF4-FFF2-40B4-BE49-F238E27FC236}">
                  <a16:creationId xmlns:a16="http://schemas.microsoft.com/office/drawing/2014/main" id="{7D8871CF-D4D5-ED84-622E-A55B46D94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5681663"/>
              <a:ext cx="60325" cy="60325"/>
            </a:xfrm>
            <a:custGeom>
              <a:avLst/>
              <a:gdLst>
                <a:gd name="T0" fmla="*/ 130 w 154"/>
                <a:gd name="T1" fmla="*/ 130 h 154"/>
                <a:gd name="T2" fmla="*/ 139 w 154"/>
                <a:gd name="T3" fmla="*/ 117 h 154"/>
                <a:gd name="T4" fmla="*/ 139 w 154"/>
                <a:gd name="T5" fmla="*/ 115 h 154"/>
                <a:gd name="T6" fmla="*/ 139 w 154"/>
                <a:gd name="T7" fmla="*/ 113 h 154"/>
                <a:gd name="T8" fmla="*/ 141 w 154"/>
                <a:gd name="T9" fmla="*/ 113 h 154"/>
                <a:gd name="T10" fmla="*/ 143 w 154"/>
                <a:gd name="T11" fmla="*/ 111 h 154"/>
                <a:gd name="T12" fmla="*/ 147 w 154"/>
                <a:gd name="T13" fmla="*/ 106 h 154"/>
                <a:gd name="T14" fmla="*/ 148 w 154"/>
                <a:gd name="T15" fmla="*/ 98 h 154"/>
                <a:gd name="T16" fmla="*/ 151 w 154"/>
                <a:gd name="T17" fmla="*/ 91 h 154"/>
                <a:gd name="T18" fmla="*/ 152 w 154"/>
                <a:gd name="T19" fmla="*/ 84 h 154"/>
                <a:gd name="T20" fmla="*/ 152 w 154"/>
                <a:gd name="T21" fmla="*/ 80 h 154"/>
                <a:gd name="T22" fmla="*/ 154 w 154"/>
                <a:gd name="T23" fmla="*/ 77 h 154"/>
                <a:gd name="T24" fmla="*/ 151 w 154"/>
                <a:gd name="T25" fmla="*/ 61 h 154"/>
                <a:gd name="T26" fmla="*/ 147 w 154"/>
                <a:gd name="T27" fmla="*/ 47 h 154"/>
                <a:gd name="T28" fmla="*/ 139 w 154"/>
                <a:gd name="T29" fmla="*/ 34 h 154"/>
                <a:gd name="T30" fmla="*/ 130 w 154"/>
                <a:gd name="T31" fmla="*/ 22 h 154"/>
                <a:gd name="T32" fmla="*/ 117 w 154"/>
                <a:gd name="T33" fmla="*/ 12 h 154"/>
                <a:gd name="T34" fmla="*/ 105 w 154"/>
                <a:gd name="T35" fmla="*/ 6 h 154"/>
                <a:gd name="T36" fmla="*/ 91 w 154"/>
                <a:gd name="T37" fmla="*/ 2 h 154"/>
                <a:gd name="T38" fmla="*/ 77 w 154"/>
                <a:gd name="T39" fmla="*/ 0 h 154"/>
                <a:gd name="T40" fmla="*/ 61 w 154"/>
                <a:gd name="T41" fmla="*/ 2 h 154"/>
                <a:gd name="T42" fmla="*/ 47 w 154"/>
                <a:gd name="T43" fmla="*/ 6 h 154"/>
                <a:gd name="T44" fmla="*/ 34 w 154"/>
                <a:gd name="T45" fmla="*/ 12 h 154"/>
                <a:gd name="T46" fmla="*/ 22 w 154"/>
                <a:gd name="T47" fmla="*/ 22 h 154"/>
                <a:gd name="T48" fmla="*/ 12 w 154"/>
                <a:gd name="T49" fmla="*/ 34 h 154"/>
                <a:gd name="T50" fmla="*/ 5 w 154"/>
                <a:gd name="T51" fmla="*/ 47 h 154"/>
                <a:gd name="T52" fmla="*/ 2 w 154"/>
                <a:gd name="T53" fmla="*/ 61 h 154"/>
                <a:gd name="T54" fmla="*/ 0 w 154"/>
                <a:gd name="T55" fmla="*/ 77 h 154"/>
                <a:gd name="T56" fmla="*/ 2 w 154"/>
                <a:gd name="T57" fmla="*/ 91 h 154"/>
                <a:gd name="T58" fmla="*/ 5 w 154"/>
                <a:gd name="T59" fmla="*/ 106 h 154"/>
                <a:gd name="T60" fmla="*/ 12 w 154"/>
                <a:gd name="T61" fmla="*/ 117 h 154"/>
                <a:gd name="T62" fmla="*/ 22 w 154"/>
                <a:gd name="T63" fmla="*/ 130 h 154"/>
                <a:gd name="T64" fmla="*/ 34 w 154"/>
                <a:gd name="T65" fmla="*/ 139 h 154"/>
                <a:gd name="T66" fmla="*/ 47 w 154"/>
                <a:gd name="T67" fmla="*/ 147 h 154"/>
                <a:gd name="T68" fmla="*/ 61 w 154"/>
                <a:gd name="T69" fmla="*/ 151 h 154"/>
                <a:gd name="T70" fmla="*/ 77 w 154"/>
                <a:gd name="T71" fmla="*/ 154 h 154"/>
                <a:gd name="T72" fmla="*/ 80 w 154"/>
                <a:gd name="T73" fmla="*/ 152 h 154"/>
                <a:gd name="T74" fmla="*/ 83 w 154"/>
                <a:gd name="T75" fmla="*/ 152 h 154"/>
                <a:gd name="T76" fmla="*/ 91 w 154"/>
                <a:gd name="T77" fmla="*/ 151 h 154"/>
                <a:gd name="T78" fmla="*/ 98 w 154"/>
                <a:gd name="T79" fmla="*/ 148 h 154"/>
                <a:gd name="T80" fmla="*/ 105 w 154"/>
                <a:gd name="T81" fmla="*/ 147 h 154"/>
                <a:gd name="T82" fmla="*/ 111 w 154"/>
                <a:gd name="T83" fmla="*/ 143 h 154"/>
                <a:gd name="T84" fmla="*/ 113 w 154"/>
                <a:gd name="T85" fmla="*/ 141 h 154"/>
                <a:gd name="T86" fmla="*/ 113 w 154"/>
                <a:gd name="T87" fmla="*/ 139 h 154"/>
                <a:gd name="T88" fmla="*/ 115 w 154"/>
                <a:gd name="T89" fmla="*/ 139 h 154"/>
                <a:gd name="T90" fmla="*/ 117 w 154"/>
                <a:gd name="T91" fmla="*/ 139 h 154"/>
                <a:gd name="T92" fmla="*/ 130 w 154"/>
                <a:gd name="T93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4" h="154">
                  <a:moveTo>
                    <a:pt x="130" y="130"/>
                  </a:moveTo>
                  <a:lnTo>
                    <a:pt x="139" y="117"/>
                  </a:lnTo>
                  <a:lnTo>
                    <a:pt x="139" y="115"/>
                  </a:lnTo>
                  <a:lnTo>
                    <a:pt x="139" y="113"/>
                  </a:lnTo>
                  <a:lnTo>
                    <a:pt x="141" y="113"/>
                  </a:lnTo>
                  <a:lnTo>
                    <a:pt x="143" y="111"/>
                  </a:lnTo>
                  <a:lnTo>
                    <a:pt x="147" y="106"/>
                  </a:lnTo>
                  <a:lnTo>
                    <a:pt x="148" y="98"/>
                  </a:lnTo>
                  <a:lnTo>
                    <a:pt x="151" y="91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7"/>
                  </a:lnTo>
                  <a:lnTo>
                    <a:pt x="151" y="61"/>
                  </a:lnTo>
                  <a:lnTo>
                    <a:pt x="147" y="47"/>
                  </a:lnTo>
                  <a:lnTo>
                    <a:pt x="139" y="34"/>
                  </a:lnTo>
                  <a:lnTo>
                    <a:pt x="130" y="22"/>
                  </a:lnTo>
                  <a:lnTo>
                    <a:pt x="117" y="12"/>
                  </a:lnTo>
                  <a:lnTo>
                    <a:pt x="105" y="6"/>
                  </a:lnTo>
                  <a:lnTo>
                    <a:pt x="91" y="2"/>
                  </a:lnTo>
                  <a:lnTo>
                    <a:pt x="77" y="0"/>
                  </a:lnTo>
                  <a:lnTo>
                    <a:pt x="61" y="2"/>
                  </a:lnTo>
                  <a:lnTo>
                    <a:pt x="47" y="6"/>
                  </a:lnTo>
                  <a:lnTo>
                    <a:pt x="34" y="12"/>
                  </a:lnTo>
                  <a:lnTo>
                    <a:pt x="22" y="22"/>
                  </a:lnTo>
                  <a:lnTo>
                    <a:pt x="12" y="34"/>
                  </a:lnTo>
                  <a:lnTo>
                    <a:pt x="5" y="47"/>
                  </a:lnTo>
                  <a:lnTo>
                    <a:pt x="2" y="61"/>
                  </a:lnTo>
                  <a:lnTo>
                    <a:pt x="0" y="77"/>
                  </a:lnTo>
                  <a:lnTo>
                    <a:pt x="2" y="91"/>
                  </a:lnTo>
                  <a:lnTo>
                    <a:pt x="5" y="106"/>
                  </a:lnTo>
                  <a:lnTo>
                    <a:pt x="12" y="117"/>
                  </a:lnTo>
                  <a:lnTo>
                    <a:pt x="22" y="130"/>
                  </a:lnTo>
                  <a:lnTo>
                    <a:pt x="34" y="139"/>
                  </a:lnTo>
                  <a:lnTo>
                    <a:pt x="47" y="147"/>
                  </a:lnTo>
                  <a:lnTo>
                    <a:pt x="61" y="151"/>
                  </a:lnTo>
                  <a:lnTo>
                    <a:pt x="77" y="154"/>
                  </a:lnTo>
                  <a:lnTo>
                    <a:pt x="80" y="152"/>
                  </a:lnTo>
                  <a:lnTo>
                    <a:pt x="83" y="152"/>
                  </a:lnTo>
                  <a:lnTo>
                    <a:pt x="91" y="151"/>
                  </a:lnTo>
                  <a:lnTo>
                    <a:pt x="98" y="148"/>
                  </a:lnTo>
                  <a:lnTo>
                    <a:pt x="105" y="147"/>
                  </a:lnTo>
                  <a:lnTo>
                    <a:pt x="111" y="143"/>
                  </a:lnTo>
                  <a:lnTo>
                    <a:pt x="113" y="141"/>
                  </a:lnTo>
                  <a:lnTo>
                    <a:pt x="113" y="139"/>
                  </a:lnTo>
                  <a:lnTo>
                    <a:pt x="115" y="139"/>
                  </a:lnTo>
                  <a:lnTo>
                    <a:pt x="117" y="139"/>
                  </a:lnTo>
                  <a:lnTo>
                    <a:pt x="130" y="130"/>
                  </a:lnTo>
                  <a:close/>
                </a:path>
              </a:pathLst>
            </a:custGeom>
            <a:solidFill>
              <a:srgbClr val="00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199" name="Freeform 72">
              <a:extLst>
                <a:ext uri="{FF2B5EF4-FFF2-40B4-BE49-F238E27FC236}">
                  <a16:creationId xmlns:a16="http://schemas.microsoft.com/office/drawing/2014/main" id="{B690DF21-E2D3-70D5-B802-BD8E2B8B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1890713"/>
              <a:ext cx="6826250" cy="3821113"/>
            </a:xfrm>
            <a:custGeom>
              <a:avLst/>
              <a:gdLst>
                <a:gd name="T0" fmla="*/ 17201 w 17201"/>
                <a:gd name="T1" fmla="*/ 9150 h 9629"/>
                <a:gd name="T2" fmla="*/ 14311 w 17201"/>
                <a:gd name="T3" fmla="*/ 8052 h 9629"/>
                <a:gd name="T4" fmla="*/ 11452 w 17201"/>
                <a:gd name="T5" fmla="*/ 7870 h 9629"/>
                <a:gd name="T6" fmla="*/ 8594 w 17201"/>
                <a:gd name="T7" fmla="*/ 8007 h 9629"/>
                <a:gd name="T8" fmla="*/ 5729 w 17201"/>
                <a:gd name="T9" fmla="*/ 8007 h 9629"/>
                <a:gd name="T10" fmla="*/ 2878 w 17201"/>
                <a:gd name="T11" fmla="*/ 7896 h 9629"/>
                <a:gd name="T12" fmla="*/ 2066 w 17201"/>
                <a:gd name="T13" fmla="*/ 7072 h 9629"/>
                <a:gd name="T14" fmla="*/ 1630 w 17201"/>
                <a:gd name="T15" fmla="*/ 6429 h 9629"/>
                <a:gd name="T16" fmla="*/ 844 w 17201"/>
                <a:gd name="T17" fmla="*/ 4981 h 9629"/>
                <a:gd name="T18" fmla="*/ 422 w 17201"/>
                <a:gd name="T19" fmla="*/ 3831 h 9629"/>
                <a:gd name="T20" fmla="*/ 201 w 17201"/>
                <a:gd name="T21" fmla="*/ 2506 h 9629"/>
                <a:gd name="T22" fmla="*/ 91 w 17201"/>
                <a:gd name="T23" fmla="*/ 0 h 9629"/>
                <a:gd name="T24" fmla="*/ 0 w 17201"/>
                <a:gd name="T25" fmla="*/ 9629 h 9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01" h="9629">
                  <a:moveTo>
                    <a:pt x="17201" y="9150"/>
                  </a:moveTo>
                  <a:lnTo>
                    <a:pt x="14311" y="8052"/>
                  </a:lnTo>
                  <a:lnTo>
                    <a:pt x="11452" y="7870"/>
                  </a:lnTo>
                  <a:lnTo>
                    <a:pt x="8594" y="8007"/>
                  </a:lnTo>
                  <a:lnTo>
                    <a:pt x="5729" y="8007"/>
                  </a:lnTo>
                  <a:lnTo>
                    <a:pt x="2878" y="7896"/>
                  </a:lnTo>
                  <a:lnTo>
                    <a:pt x="2066" y="7072"/>
                  </a:lnTo>
                  <a:lnTo>
                    <a:pt x="1630" y="6429"/>
                  </a:lnTo>
                  <a:lnTo>
                    <a:pt x="844" y="4981"/>
                  </a:lnTo>
                  <a:lnTo>
                    <a:pt x="422" y="3831"/>
                  </a:lnTo>
                  <a:lnTo>
                    <a:pt x="201" y="2506"/>
                  </a:lnTo>
                  <a:lnTo>
                    <a:pt x="91" y="0"/>
                  </a:lnTo>
                  <a:lnTo>
                    <a:pt x="0" y="9629"/>
                  </a:lnTo>
                </a:path>
              </a:pathLst>
            </a:custGeom>
            <a:noFill/>
            <a:ln w="2063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0" name="Freeform 74">
              <a:extLst>
                <a:ext uri="{FF2B5EF4-FFF2-40B4-BE49-F238E27FC236}">
                  <a16:creationId xmlns:a16="http://schemas.microsoft.com/office/drawing/2014/main" id="{E000DBC4-583C-AF50-168E-213EFB6DD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863" y="1854201"/>
              <a:ext cx="71438" cy="73025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1 h 182"/>
                <a:gd name="T4" fmla="*/ 174 w 182"/>
                <a:gd name="T5" fmla="*/ 54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4 h 182"/>
                <a:gd name="T12" fmla="*/ 131 w 182"/>
                <a:gd name="T13" fmla="*/ 9 h 182"/>
                <a:gd name="T14" fmla="*/ 125 w 182"/>
                <a:gd name="T15" fmla="*/ 6 h 182"/>
                <a:gd name="T16" fmla="*/ 116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1 w 182"/>
                <a:gd name="T23" fmla="*/ 1 h 182"/>
                <a:gd name="T24" fmla="*/ 54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4 w 182"/>
                <a:gd name="T31" fmla="*/ 39 h 182"/>
                <a:gd name="T32" fmla="*/ 6 w 182"/>
                <a:gd name="T33" fmla="*/ 54 h 182"/>
                <a:gd name="T34" fmla="*/ 1 w 182"/>
                <a:gd name="T35" fmla="*/ 71 h 182"/>
                <a:gd name="T36" fmla="*/ 0 w 182"/>
                <a:gd name="T37" fmla="*/ 91 h 182"/>
                <a:gd name="T38" fmla="*/ 1 w 182"/>
                <a:gd name="T39" fmla="*/ 108 h 182"/>
                <a:gd name="T40" fmla="*/ 3 w 182"/>
                <a:gd name="T41" fmla="*/ 115 h 182"/>
                <a:gd name="T42" fmla="*/ 6 w 182"/>
                <a:gd name="T43" fmla="*/ 125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4 w 182"/>
                <a:gd name="T53" fmla="*/ 174 h 182"/>
                <a:gd name="T54" fmla="*/ 71 w 182"/>
                <a:gd name="T55" fmla="*/ 179 h 182"/>
                <a:gd name="T56" fmla="*/ 91 w 182"/>
                <a:gd name="T57" fmla="*/ 182 h 182"/>
                <a:gd name="T58" fmla="*/ 99 w 182"/>
                <a:gd name="T59" fmla="*/ 180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6 h 182"/>
                <a:gd name="T70" fmla="*/ 125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5 w 182"/>
                <a:gd name="T79" fmla="*/ 158 h 182"/>
                <a:gd name="T80" fmla="*/ 153 w 182"/>
                <a:gd name="T81" fmla="*/ 153 h 182"/>
                <a:gd name="T82" fmla="*/ 158 w 182"/>
                <a:gd name="T83" fmla="*/ 145 h 182"/>
                <a:gd name="T84" fmla="*/ 161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5 h 182"/>
                <a:gd name="T92" fmla="*/ 177 w 182"/>
                <a:gd name="T93" fmla="*/ 115 h 182"/>
                <a:gd name="T94" fmla="*/ 179 w 182"/>
                <a:gd name="T95" fmla="*/ 108 h 182"/>
                <a:gd name="T96" fmla="*/ 179 w 182"/>
                <a:gd name="T97" fmla="*/ 102 h 182"/>
                <a:gd name="T98" fmla="*/ 179 w 182"/>
                <a:gd name="T99" fmla="*/ 100 h 182"/>
                <a:gd name="T100" fmla="*/ 179 w 182"/>
                <a:gd name="T101" fmla="*/ 99 h 182"/>
                <a:gd name="T102" fmla="*/ 180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3" y="115"/>
                  </a:lnTo>
                  <a:lnTo>
                    <a:pt x="6" y="125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79"/>
                  </a:lnTo>
                  <a:lnTo>
                    <a:pt x="91" y="182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6"/>
                  </a:lnTo>
                  <a:lnTo>
                    <a:pt x="125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5" y="158"/>
                  </a:lnTo>
                  <a:lnTo>
                    <a:pt x="153" y="153"/>
                  </a:lnTo>
                  <a:lnTo>
                    <a:pt x="158" y="145"/>
                  </a:lnTo>
                  <a:lnTo>
                    <a:pt x="161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5"/>
                  </a:lnTo>
                  <a:lnTo>
                    <a:pt x="177" y="115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1" name="Freeform 75">
              <a:extLst>
                <a:ext uri="{FF2B5EF4-FFF2-40B4-BE49-F238E27FC236}">
                  <a16:creationId xmlns:a16="http://schemas.microsoft.com/office/drawing/2014/main" id="{09F65B46-A8C8-D609-8914-6086286B9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2138363"/>
              <a:ext cx="73025" cy="71438"/>
            </a:xfrm>
            <a:custGeom>
              <a:avLst/>
              <a:gdLst>
                <a:gd name="T0" fmla="*/ 182 w 182"/>
                <a:gd name="T1" fmla="*/ 91 h 182"/>
                <a:gd name="T2" fmla="*/ 180 w 182"/>
                <a:gd name="T3" fmla="*/ 72 h 182"/>
                <a:gd name="T4" fmla="*/ 175 w 182"/>
                <a:gd name="T5" fmla="*/ 55 h 182"/>
                <a:gd name="T6" fmla="*/ 165 w 182"/>
                <a:gd name="T7" fmla="*/ 39 h 182"/>
                <a:gd name="T8" fmla="*/ 154 w 182"/>
                <a:gd name="T9" fmla="*/ 26 h 182"/>
                <a:gd name="T10" fmla="*/ 139 w 182"/>
                <a:gd name="T11" fmla="*/ 14 h 182"/>
                <a:gd name="T12" fmla="*/ 132 w 182"/>
                <a:gd name="T13" fmla="*/ 9 h 182"/>
                <a:gd name="T14" fmla="*/ 125 w 182"/>
                <a:gd name="T15" fmla="*/ 7 h 182"/>
                <a:gd name="T16" fmla="*/ 116 w 182"/>
                <a:gd name="T17" fmla="*/ 3 h 182"/>
                <a:gd name="T18" fmla="*/ 108 w 182"/>
                <a:gd name="T19" fmla="*/ 1 h 182"/>
                <a:gd name="T20" fmla="*/ 91 w 182"/>
                <a:gd name="T21" fmla="*/ 0 h 182"/>
                <a:gd name="T22" fmla="*/ 72 w 182"/>
                <a:gd name="T23" fmla="*/ 1 h 182"/>
                <a:gd name="T24" fmla="*/ 55 w 182"/>
                <a:gd name="T25" fmla="*/ 7 h 182"/>
                <a:gd name="T26" fmla="*/ 39 w 182"/>
                <a:gd name="T27" fmla="*/ 14 h 182"/>
                <a:gd name="T28" fmla="*/ 26 w 182"/>
                <a:gd name="T29" fmla="*/ 26 h 182"/>
                <a:gd name="T30" fmla="*/ 15 w 182"/>
                <a:gd name="T31" fmla="*/ 39 h 182"/>
                <a:gd name="T32" fmla="*/ 7 w 182"/>
                <a:gd name="T33" fmla="*/ 55 h 182"/>
                <a:gd name="T34" fmla="*/ 2 w 182"/>
                <a:gd name="T35" fmla="*/ 72 h 182"/>
                <a:gd name="T36" fmla="*/ 0 w 182"/>
                <a:gd name="T37" fmla="*/ 91 h 182"/>
                <a:gd name="T38" fmla="*/ 2 w 182"/>
                <a:gd name="T39" fmla="*/ 108 h 182"/>
                <a:gd name="T40" fmla="*/ 3 w 182"/>
                <a:gd name="T41" fmla="*/ 116 h 182"/>
                <a:gd name="T42" fmla="*/ 7 w 182"/>
                <a:gd name="T43" fmla="*/ 125 h 182"/>
                <a:gd name="T44" fmla="*/ 10 w 182"/>
                <a:gd name="T45" fmla="*/ 131 h 182"/>
                <a:gd name="T46" fmla="*/ 15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2 w 182"/>
                <a:gd name="T55" fmla="*/ 179 h 182"/>
                <a:gd name="T56" fmla="*/ 91 w 182"/>
                <a:gd name="T57" fmla="*/ 182 h 182"/>
                <a:gd name="T58" fmla="*/ 99 w 182"/>
                <a:gd name="T59" fmla="*/ 181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7 h 182"/>
                <a:gd name="T70" fmla="*/ 125 w 182"/>
                <a:gd name="T71" fmla="*/ 174 h 182"/>
                <a:gd name="T72" fmla="*/ 132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6 w 182"/>
                <a:gd name="T79" fmla="*/ 159 h 182"/>
                <a:gd name="T80" fmla="*/ 154 w 182"/>
                <a:gd name="T81" fmla="*/ 153 h 182"/>
                <a:gd name="T82" fmla="*/ 159 w 182"/>
                <a:gd name="T83" fmla="*/ 146 h 182"/>
                <a:gd name="T84" fmla="*/ 162 w 182"/>
                <a:gd name="T85" fmla="*/ 142 h 182"/>
                <a:gd name="T86" fmla="*/ 165 w 182"/>
                <a:gd name="T87" fmla="*/ 139 h 182"/>
                <a:gd name="T88" fmla="*/ 169 w 182"/>
                <a:gd name="T89" fmla="*/ 131 h 182"/>
                <a:gd name="T90" fmla="*/ 175 w 182"/>
                <a:gd name="T91" fmla="*/ 125 h 182"/>
                <a:gd name="T92" fmla="*/ 177 w 182"/>
                <a:gd name="T93" fmla="*/ 116 h 182"/>
                <a:gd name="T94" fmla="*/ 180 w 182"/>
                <a:gd name="T95" fmla="*/ 108 h 182"/>
                <a:gd name="T96" fmla="*/ 180 w 182"/>
                <a:gd name="T97" fmla="*/ 103 h 182"/>
                <a:gd name="T98" fmla="*/ 180 w 182"/>
                <a:gd name="T99" fmla="*/ 100 h 182"/>
                <a:gd name="T100" fmla="*/ 180 w 182"/>
                <a:gd name="T101" fmla="*/ 99 h 182"/>
                <a:gd name="T102" fmla="*/ 181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80" y="72"/>
                  </a:lnTo>
                  <a:lnTo>
                    <a:pt x="175" y="55"/>
                  </a:lnTo>
                  <a:lnTo>
                    <a:pt x="165" y="39"/>
                  </a:lnTo>
                  <a:lnTo>
                    <a:pt x="154" y="26"/>
                  </a:lnTo>
                  <a:lnTo>
                    <a:pt x="139" y="14"/>
                  </a:lnTo>
                  <a:lnTo>
                    <a:pt x="132" y="9"/>
                  </a:lnTo>
                  <a:lnTo>
                    <a:pt x="125" y="7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7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7" y="55"/>
                  </a:lnTo>
                  <a:lnTo>
                    <a:pt x="2" y="72"/>
                  </a:lnTo>
                  <a:lnTo>
                    <a:pt x="0" y="91"/>
                  </a:lnTo>
                  <a:lnTo>
                    <a:pt x="2" y="108"/>
                  </a:lnTo>
                  <a:lnTo>
                    <a:pt x="3" y="116"/>
                  </a:lnTo>
                  <a:lnTo>
                    <a:pt x="7" y="125"/>
                  </a:lnTo>
                  <a:lnTo>
                    <a:pt x="10" y="131"/>
                  </a:lnTo>
                  <a:lnTo>
                    <a:pt x="15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9" y="181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4"/>
                  </a:lnTo>
                  <a:lnTo>
                    <a:pt x="132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6" y="159"/>
                  </a:lnTo>
                  <a:lnTo>
                    <a:pt x="154" y="153"/>
                  </a:lnTo>
                  <a:lnTo>
                    <a:pt x="159" y="146"/>
                  </a:lnTo>
                  <a:lnTo>
                    <a:pt x="162" y="142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5" y="125"/>
                  </a:lnTo>
                  <a:lnTo>
                    <a:pt x="177" y="116"/>
                  </a:lnTo>
                  <a:lnTo>
                    <a:pt x="180" y="108"/>
                  </a:lnTo>
                  <a:lnTo>
                    <a:pt x="180" y="103"/>
                  </a:lnTo>
                  <a:lnTo>
                    <a:pt x="180" y="100"/>
                  </a:lnTo>
                  <a:lnTo>
                    <a:pt x="180" y="99"/>
                  </a:lnTo>
                  <a:lnTo>
                    <a:pt x="181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2" name="Freeform 76">
              <a:extLst>
                <a:ext uri="{FF2B5EF4-FFF2-40B4-BE49-F238E27FC236}">
                  <a16:creationId xmlns:a16="http://schemas.microsoft.com/office/drawing/2014/main" id="{7326BC55-7066-194E-1A43-BAED75E4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326" y="2274888"/>
              <a:ext cx="73025" cy="71438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1 h 182"/>
                <a:gd name="T4" fmla="*/ 174 w 182"/>
                <a:gd name="T5" fmla="*/ 55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4 h 182"/>
                <a:gd name="T12" fmla="*/ 131 w 182"/>
                <a:gd name="T13" fmla="*/ 9 h 182"/>
                <a:gd name="T14" fmla="*/ 124 w 182"/>
                <a:gd name="T15" fmla="*/ 7 h 182"/>
                <a:gd name="T16" fmla="*/ 115 w 182"/>
                <a:gd name="T17" fmla="*/ 3 h 182"/>
                <a:gd name="T18" fmla="*/ 108 w 182"/>
                <a:gd name="T19" fmla="*/ 1 h 182"/>
                <a:gd name="T20" fmla="*/ 91 w 182"/>
                <a:gd name="T21" fmla="*/ 0 h 182"/>
                <a:gd name="T22" fmla="*/ 71 w 182"/>
                <a:gd name="T23" fmla="*/ 1 h 182"/>
                <a:gd name="T24" fmla="*/ 54 w 182"/>
                <a:gd name="T25" fmla="*/ 7 h 182"/>
                <a:gd name="T26" fmla="*/ 39 w 182"/>
                <a:gd name="T27" fmla="*/ 14 h 182"/>
                <a:gd name="T28" fmla="*/ 26 w 182"/>
                <a:gd name="T29" fmla="*/ 26 h 182"/>
                <a:gd name="T30" fmla="*/ 14 w 182"/>
                <a:gd name="T31" fmla="*/ 39 h 182"/>
                <a:gd name="T32" fmla="*/ 6 w 182"/>
                <a:gd name="T33" fmla="*/ 55 h 182"/>
                <a:gd name="T34" fmla="*/ 1 w 182"/>
                <a:gd name="T35" fmla="*/ 71 h 182"/>
                <a:gd name="T36" fmla="*/ 0 w 182"/>
                <a:gd name="T37" fmla="*/ 91 h 182"/>
                <a:gd name="T38" fmla="*/ 1 w 182"/>
                <a:gd name="T39" fmla="*/ 108 h 182"/>
                <a:gd name="T40" fmla="*/ 2 w 182"/>
                <a:gd name="T41" fmla="*/ 116 h 182"/>
                <a:gd name="T42" fmla="*/ 6 w 182"/>
                <a:gd name="T43" fmla="*/ 125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4 w 182"/>
                <a:gd name="T53" fmla="*/ 174 h 182"/>
                <a:gd name="T54" fmla="*/ 71 w 182"/>
                <a:gd name="T55" fmla="*/ 179 h 182"/>
                <a:gd name="T56" fmla="*/ 91 w 182"/>
                <a:gd name="T57" fmla="*/ 182 h 182"/>
                <a:gd name="T58" fmla="*/ 98 w 182"/>
                <a:gd name="T59" fmla="*/ 181 h 182"/>
                <a:gd name="T60" fmla="*/ 98 w 182"/>
                <a:gd name="T61" fmla="*/ 179 h 182"/>
                <a:gd name="T62" fmla="*/ 100 w 182"/>
                <a:gd name="T63" fmla="*/ 179 h 182"/>
                <a:gd name="T64" fmla="*/ 102 w 182"/>
                <a:gd name="T65" fmla="*/ 179 h 182"/>
                <a:gd name="T66" fmla="*/ 108 w 182"/>
                <a:gd name="T67" fmla="*/ 179 h 182"/>
                <a:gd name="T68" fmla="*/ 115 w 182"/>
                <a:gd name="T69" fmla="*/ 177 h 182"/>
                <a:gd name="T70" fmla="*/ 124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1 w 182"/>
                <a:gd name="T77" fmla="*/ 161 h 182"/>
                <a:gd name="T78" fmla="*/ 145 w 182"/>
                <a:gd name="T79" fmla="*/ 159 h 182"/>
                <a:gd name="T80" fmla="*/ 153 w 182"/>
                <a:gd name="T81" fmla="*/ 153 h 182"/>
                <a:gd name="T82" fmla="*/ 158 w 182"/>
                <a:gd name="T83" fmla="*/ 146 h 182"/>
                <a:gd name="T84" fmla="*/ 161 w 182"/>
                <a:gd name="T85" fmla="*/ 142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5 h 182"/>
                <a:gd name="T92" fmla="*/ 176 w 182"/>
                <a:gd name="T93" fmla="*/ 116 h 182"/>
                <a:gd name="T94" fmla="*/ 179 w 182"/>
                <a:gd name="T95" fmla="*/ 108 h 182"/>
                <a:gd name="T96" fmla="*/ 179 w 182"/>
                <a:gd name="T97" fmla="*/ 103 h 182"/>
                <a:gd name="T98" fmla="*/ 179 w 182"/>
                <a:gd name="T99" fmla="*/ 100 h 182"/>
                <a:gd name="T100" fmla="*/ 179 w 182"/>
                <a:gd name="T101" fmla="*/ 99 h 182"/>
                <a:gd name="T102" fmla="*/ 180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1"/>
                  </a:lnTo>
                  <a:lnTo>
                    <a:pt x="174" y="55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4" y="7"/>
                  </a:lnTo>
                  <a:lnTo>
                    <a:pt x="115" y="3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4" y="7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2" y="116"/>
                  </a:lnTo>
                  <a:lnTo>
                    <a:pt x="6" y="125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79"/>
                  </a:lnTo>
                  <a:lnTo>
                    <a:pt x="91" y="182"/>
                  </a:lnTo>
                  <a:lnTo>
                    <a:pt x="98" y="181"/>
                  </a:lnTo>
                  <a:lnTo>
                    <a:pt x="98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8" y="179"/>
                  </a:lnTo>
                  <a:lnTo>
                    <a:pt x="115" y="177"/>
                  </a:lnTo>
                  <a:lnTo>
                    <a:pt x="124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1" y="161"/>
                  </a:lnTo>
                  <a:lnTo>
                    <a:pt x="145" y="159"/>
                  </a:lnTo>
                  <a:lnTo>
                    <a:pt x="153" y="153"/>
                  </a:lnTo>
                  <a:lnTo>
                    <a:pt x="158" y="146"/>
                  </a:lnTo>
                  <a:lnTo>
                    <a:pt x="161" y="142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5"/>
                  </a:lnTo>
                  <a:lnTo>
                    <a:pt x="176" y="116"/>
                  </a:lnTo>
                  <a:lnTo>
                    <a:pt x="179" y="108"/>
                  </a:lnTo>
                  <a:lnTo>
                    <a:pt x="179" y="103"/>
                  </a:lnTo>
                  <a:lnTo>
                    <a:pt x="179" y="100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3" name="Freeform 77">
              <a:extLst>
                <a:ext uri="{FF2B5EF4-FFF2-40B4-BE49-F238E27FC236}">
                  <a16:creationId xmlns:a16="http://schemas.microsoft.com/office/drawing/2014/main" id="{9844AA2E-7428-1A50-29F5-A4A36DFD1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1" y="2479676"/>
              <a:ext cx="71438" cy="73025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2 h 182"/>
                <a:gd name="T4" fmla="*/ 174 w 182"/>
                <a:gd name="T5" fmla="*/ 55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5 h 182"/>
                <a:gd name="T12" fmla="*/ 131 w 182"/>
                <a:gd name="T13" fmla="*/ 9 h 182"/>
                <a:gd name="T14" fmla="*/ 124 w 182"/>
                <a:gd name="T15" fmla="*/ 7 h 182"/>
                <a:gd name="T16" fmla="*/ 115 w 182"/>
                <a:gd name="T17" fmla="*/ 3 h 182"/>
                <a:gd name="T18" fmla="*/ 108 w 182"/>
                <a:gd name="T19" fmla="*/ 2 h 182"/>
                <a:gd name="T20" fmla="*/ 91 w 182"/>
                <a:gd name="T21" fmla="*/ 0 h 182"/>
                <a:gd name="T22" fmla="*/ 71 w 182"/>
                <a:gd name="T23" fmla="*/ 2 h 182"/>
                <a:gd name="T24" fmla="*/ 54 w 182"/>
                <a:gd name="T25" fmla="*/ 7 h 182"/>
                <a:gd name="T26" fmla="*/ 39 w 182"/>
                <a:gd name="T27" fmla="*/ 15 h 182"/>
                <a:gd name="T28" fmla="*/ 26 w 182"/>
                <a:gd name="T29" fmla="*/ 26 h 182"/>
                <a:gd name="T30" fmla="*/ 14 w 182"/>
                <a:gd name="T31" fmla="*/ 39 h 182"/>
                <a:gd name="T32" fmla="*/ 6 w 182"/>
                <a:gd name="T33" fmla="*/ 55 h 182"/>
                <a:gd name="T34" fmla="*/ 1 w 182"/>
                <a:gd name="T35" fmla="*/ 72 h 182"/>
                <a:gd name="T36" fmla="*/ 0 w 182"/>
                <a:gd name="T37" fmla="*/ 91 h 182"/>
                <a:gd name="T38" fmla="*/ 1 w 182"/>
                <a:gd name="T39" fmla="*/ 108 h 182"/>
                <a:gd name="T40" fmla="*/ 2 w 182"/>
                <a:gd name="T41" fmla="*/ 116 h 182"/>
                <a:gd name="T42" fmla="*/ 6 w 182"/>
                <a:gd name="T43" fmla="*/ 125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4 h 182"/>
                <a:gd name="T50" fmla="*/ 39 w 182"/>
                <a:gd name="T51" fmla="*/ 165 h 182"/>
                <a:gd name="T52" fmla="*/ 54 w 182"/>
                <a:gd name="T53" fmla="*/ 174 h 182"/>
                <a:gd name="T54" fmla="*/ 71 w 182"/>
                <a:gd name="T55" fmla="*/ 180 h 182"/>
                <a:gd name="T56" fmla="*/ 91 w 182"/>
                <a:gd name="T57" fmla="*/ 182 h 182"/>
                <a:gd name="T58" fmla="*/ 99 w 182"/>
                <a:gd name="T59" fmla="*/ 181 h 182"/>
                <a:gd name="T60" fmla="*/ 99 w 182"/>
                <a:gd name="T61" fmla="*/ 180 h 182"/>
                <a:gd name="T62" fmla="*/ 100 w 182"/>
                <a:gd name="T63" fmla="*/ 180 h 182"/>
                <a:gd name="T64" fmla="*/ 102 w 182"/>
                <a:gd name="T65" fmla="*/ 180 h 182"/>
                <a:gd name="T66" fmla="*/ 108 w 182"/>
                <a:gd name="T67" fmla="*/ 180 h 182"/>
                <a:gd name="T68" fmla="*/ 115 w 182"/>
                <a:gd name="T69" fmla="*/ 177 h 182"/>
                <a:gd name="T70" fmla="*/ 124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1 w 182"/>
                <a:gd name="T77" fmla="*/ 161 h 182"/>
                <a:gd name="T78" fmla="*/ 145 w 182"/>
                <a:gd name="T79" fmla="*/ 159 h 182"/>
                <a:gd name="T80" fmla="*/ 153 w 182"/>
                <a:gd name="T81" fmla="*/ 154 h 182"/>
                <a:gd name="T82" fmla="*/ 158 w 182"/>
                <a:gd name="T83" fmla="*/ 146 h 182"/>
                <a:gd name="T84" fmla="*/ 161 w 182"/>
                <a:gd name="T85" fmla="*/ 142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5 h 182"/>
                <a:gd name="T92" fmla="*/ 176 w 182"/>
                <a:gd name="T93" fmla="*/ 116 h 182"/>
                <a:gd name="T94" fmla="*/ 179 w 182"/>
                <a:gd name="T95" fmla="*/ 108 h 182"/>
                <a:gd name="T96" fmla="*/ 179 w 182"/>
                <a:gd name="T97" fmla="*/ 103 h 182"/>
                <a:gd name="T98" fmla="*/ 179 w 182"/>
                <a:gd name="T99" fmla="*/ 100 h 182"/>
                <a:gd name="T100" fmla="*/ 179 w 182"/>
                <a:gd name="T101" fmla="*/ 99 h 182"/>
                <a:gd name="T102" fmla="*/ 180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2"/>
                  </a:lnTo>
                  <a:lnTo>
                    <a:pt x="174" y="55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31" y="9"/>
                  </a:lnTo>
                  <a:lnTo>
                    <a:pt x="124" y="7"/>
                  </a:lnTo>
                  <a:lnTo>
                    <a:pt x="115" y="3"/>
                  </a:lnTo>
                  <a:lnTo>
                    <a:pt x="108" y="2"/>
                  </a:lnTo>
                  <a:lnTo>
                    <a:pt x="91" y="0"/>
                  </a:lnTo>
                  <a:lnTo>
                    <a:pt x="71" y="2"/>
                  </a:lnTo>
                  <a:lnTo>
                    <a:pt x="54" y="7"/>
                  </a:lnTo>
                  <a:lnTo>
                    <a:pt x="39" y="15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2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2" y="116"/>
                  </a:lnTo>
                  <a:lnTo>
                    <a:pt x="6" y="125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4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80"/>
                  </a:lnTo>
                  <a:lnTo>
                    <a:pt x="91" y="182"/>
                  </a:lnTo>
                  <a:lnTo>
                    <a:pt x="99" y="181"/>
                  </a:lnTo>
                  <a:lnTo>
                    <a:pt x="99" y="180"/>
                  </a:lnTo>
                  <a:lnTo>
                    <a:pt x="100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15" y="177"/>
                  </a:lnTo>
                  <a:lnTo>
                    <a:pt x="124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1" y="161"/>
                  </a:lnTo>
                  <a:lnTo>
                    <a:pt x="145" y="159"/>
                  </a:lnTo>
                  <a:lnTo>
                    <a:pt x="153" y="154"/>
                  </a:lnTo>
                  <a:lnTo>
                    <a:pt x="158" y="146"/>
                  </a:lnTo>
                  <a:lnTo>
                    <a:pt x="161" y="142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5"/>
                  </a:lnTo>
                  <a:lnTo>
                    <a:pt x="176" y="116"/>
                  </a:lnTo>
                  <a:lnTo>
                    <a:pt x="179" y="108"/>
                  </a:lnTo>
                  <a:lnTo>
                    <a:pt x="179" y="103"/>
                  </a:lnTo>
                  <a:lnTo>
                    <a:pt x="179" y="100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4" name="Freeform 78">
              <a:extLst>
                <a:ext uri="{FF2B5EF4-FFF2-40B4-BE49-F238E27FC236}">
                  <a16:creationId xmlns:a16="http://schemas.microsoft.com/office/drawing/2014/main" id="{1B9040D0-FE2E-EF3B-56A2-66E9A1E32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76" y="2686051"/>
              <a:ext cx="71438" cy="71438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1 h 182"/>
                <a:gd name="T4" fmla="*/ 174 w 182"/>
                <a:gd name="T5" fmla="*/ 54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4 h 182"/>
                <a:gd name="T12" fmla="*/ 131 w 182"/>
                <a:gd name="T13" fmla="*/ 9 h 182"/>
                <a:gd name="T14" fmla="*/ 125 w 182"/>
                <a:gd name="T15" fmla="*/ 6 h 182"/>
                <a:gd name="T16" fmla="*/ 116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2 w 182"/>
                <a:gd name="T23" fmla="*/ 1 h 182"/>
                <a:gd name="T24" fmla="*/ 55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4 w 182"/>
                <a:gd name="T31" fmla="*/ 39 h 182"/>
                <a:gd name="T32" fmla="*/ 7 w 182"/>
                <a:gd name="T33" fmla="*/ 54 h 182"/>
                <a:gd name="T34" fmla="*/ 1 w 182"/>
                <a:gd name="T35" fmla="*/ 71 h 182"/>
                <a:gd name="T36" fmla="*/ 0 w 182"/>
                <a:gd name="T37" fmla="*/ 91 h 182"/>
                <a:gd name="T38" fmla="*/ 1 w 182"/>
                <a:gd name="T39" fmla="*/ 108 h 182"/>
                <a:gd name="T40" fmla="*/ 3 w 182"/>
                <a:gd name="T41" fmla="*/ 115 h 182"/>
                <a:gd name="T42" fmla="*/ 7 w 182"/>
                <a:gd name="T43" fmla="*/ 124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2 w 182"/>
                <a:gd name="T55" fmla="*/ 179 h 182"/>
                <a:gd name="T56" fmla="*/ 91 w 182"/>
                <a:gd name="T57" fmla="*/ 182 h 182"/>
                <a:gd name="T58" fmla="*/ 99 w 182"/>
                <a:gd name="T59" fmla="*/ 180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6 h 182"/>
                <a:gd name="T70" fmla="*/ 125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6 w 182"/>
                <a:gd name="T79" fmla="*/ 158 h 182"/>
                <a:gd name="T80" fmla="*/ 153 w 182"/>
                <a:gd name="T81" fmla="*/ 153 h 182"/>
                <a:gd name="T82" fmla="*/ 159 w 182"/>
                <a:gd name="T83" fmla="*/ 145 h 182"/>
                <a:gd name="T84" fmla="*/ 161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4 h 182"/>
                <a:gd name="T92" fmla="*/ 177 w 182"/>
                <a:gd name="T93" fmla="*/ 115 h 182"/>
                <a:gd name="T94" fmla="*/ 179 w 182"/>
                <a:gd name="T95" fmla="*/ 108 h 182"/>
                <a:gd name="T96" fmla="*/ 179 w 182"/>
                <a:gd name="T97" fmla="*/ 102 h 182"/>
                <a:gd name="T98" fmla="*/ 179 w 182"/>
                <a:gd name="T99" fmla="*/ 100 h 182"/>
                <a:gd name="T100" fmla="*/ 179 w 182"/>
                <a:gd name="T101" fmla="*/ 98 h 182"/>
                <a:gd name="T102" fmla="*/ 181 w 182"/>
                <a:gd name="T103" fmla="*/ 98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7" y="54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3" y="115"/>
                  </a:lnTo>
                  <a:lnTo>
                    <a:pt x="7" y="124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6"/>
                  </a:lnTo>
                  <a:lnTo>
                    <a:pt x="125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3" y="153"/>
                  </a:lnTo>
                  <a:lnTo>
                    <a:pt x="159" y="145"/>
                  </a:lnTo>
                  <a:lnTo>
                    <a:pt x="161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4"/>
                  </a:lnTo>
                  <a:lnTo>
                    <a:pt x="177" y="115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8"/>
                  </a:lnTo>
                  <a:lnTo>
                    <a:pt x="181" y="98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5" name="Freeform 79">
              <a:extLst>
                <a:ext uri="{FF2B5EF4-FFF2-40B4-BE49-F238E27FC236}">
                  <a16:creationId xmlns:a16="http://schemas.microsoft.com/office/drawing/2014/main" id="{4072EDC4-2706-7D4A-16C8-659A18E08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6" y="2849563"/>
              <a:ext cx="73025" cy="71438"/>
            </a:xfrm>
            <a:custGeom>
              <a:avLst/>
              <a:gdLst>
                <a:gd name="T0" fmla="*/ 182 w 182"/>
                <a:gd name="T1" fmla="*/ 90 h 181"/>
                <a:gd name="T2" fmla="*/ 180 w 182"/>
                <a:gd name="T3" fmla="*/ 71 h 181"/>
                <a:gd name="T4" fmla="*/ 174 w 182"/>
                <a:gd name="T5" fmla="*/ 54 h 181"/>
                <a:gd name="T6" fmla="*/ 165 w 182"/>
                <a:gd name="T7" fmla="*/ 38 h 181"/>
                <a:gd name="T8" fmla="*/ 154 w 182"/>
                <a:gd name="T9" fmla="*/ 25 h 181"/>
                <a:gd name="T10" fmla="*/ 139 w 182"/>
                <a:gd name="T11" fmla="*/ 14 h 181"/>
                <a:gd name="T12" fmla="*/ 132 w 182"/>
                <a:gd name="T13" fmla="*/ 9 h 181"/>
                <a:gd name="T14" fmla="*/ 125 w 182"/>
                <a:gd name="T15" fmla="*/ 6 h 181"/>
                <a:gd name="T16" fmla="*/ 116 w 182"/>
                <a:gd name="T17" fmla="*/ 2 h 181"/>
                <a:gd name="T18" fmla="*/ 108 w 182"/>
                <a:gd name="T19" fmla="*/ 1 h 181"/>
                <a:gd name="T20" fmla="*/ 91 w 182"/>
                <a:gd name="T21" fmla="*/ 0 h 181"/>
                <a:gd name="T22" fmla="*/ 72 w 182"/>
                <a:gd name="T23" fmla="*/ 1 h 181"/>
                <a:gd name="T24" fmla="*/ 55 w 182"/>
                <a:gd name="T25" fmla="*/ 6 h 181"/>
                <a:gd name="T26" fmla="*/ 39 w 182"/>
                <a:gd name="T27" fmla="*/ 14 h 181"/>
                <a:gd name="T28" fmla="*/ 26 w 182"/>
                <a:gd name="T29" fmla="*/ 25 h 181"/>
                <a:gd name="T30" fmla="*/ 15 w 182"/>
                <a:gd name="T31" fmla="*/ 38 h 181"/>
                <a:gd name="T32" fmla="*/ 7 w 182"/>
                <a:gd name="T33" fmla="*/ 54 h 181"/>
                <a:gd name="T34" fmla="*/ 2 w 182"/>
                <a:gd name="T35" fmla="*/ 71 h 181"/>
                <a:gd name="T36" fmla="*/ 0 w 182"/>
                <a:gd name="T37" fmla="*/ 90 h 181"/>
                <a:gd name="T38" fmla="*/ 2 w 182"/>
                <a:gd name="T39" fmla="*/ 107 h 181"/>
                <a:gd name="T40" fmla="*/ 3 w 182"/>
                <a:gd name="T41" fmla="*/ 115 h 181"/>
                <a:gd name="T42" fmla="*/ 7 w 182"/>
                <a:gd name="T43" fmla="*/ 124 h 181"/>
                <a:gd name="T44" fmla="*/ 9 w 182"/>
                <a:gd name="T45" fmla="*/ 131 h 181"/>
                <a:gd name="T46" fmla="*/ 15 w 182"/>
                <a:gd name="T47" fmla="*/ 138 h 181"/>
                <a:gd name="T48" fmla="*/ 26 w 182"/>
                <a:gd name="T49" fmla="*/ 153 h 181"/>
                <a:gd name="T50" fmla="*/ 39 w 182"/>
                <a:gd name="T51" fmla="*/ 164 h 181"/>
                <a:gd name="T52" fmla="*/ 55 w 182"/>
                <a:gd name="T53" fmla="*/ 174 h 181"/>
                <a:gd name="T54" fmla="*/ 72 w 182"/>
                <a:gd name="T55" fmla="*/ 179 h 181"/>
                <a:gd name="T56" fmla="*/ 91 w 182"/>
                <a:gd name="T57" fmla="*/ 181 h 181"/>
                <a:gd name="T58" fmla="*/ 99 w 182"/>
                <a:gd name="T59" fmla="*/ 180 h 181"/>
                <a:gd name="T60" fmla="*/ 99 w 182"/>
                <a:gd name="T61" fmla="*/ 179 h 181"/>
                <a:gd name="T62" fmla="*/ 100 w 182"/>
                <a:gd name="T63" fmla="*/ 179 h 181"/>
                <a:gd name="T64" fmla="*/ 103 w 182"/>
                <a:gd name="T65" fmla="*/ 179 h 181"/>
                <a:gd name="T66" fmla="*/ 108 w 182"/>
                <a:gd name="T67" fmla="*/ 179 h 181"/>
                <a:gd name="T68" fmla="*/ 116 w 182"/>
                <a:gd name="T69" fmla="*/ 176 h 181"/>
                <a:gd name="T70" fmla="*/ 125 w 182"/>
                <a:gd name="T71" fmla="*/ 174 h 181"/>
                <a:gd name="T72" fmla="*/ 132 w 182"/>
                <a:gd name="T73" fmla="*/ 168 h 181"/>
                <a:gd name="T74" fmla="*/ 139 w 182"/>
                <a:gd name="T75" fmla="*/ 164 h 181"/>
                <a:gd name="T76" fmla="*/ 142 w 182"/>
                <a:gd name="T77" fmla="*/ 161 h 181"/>
                <a:gd name="T78" fmla="*/ 146 w 182"/>
                <a:gd name="T79" fmla="*/ 158 h 181"/>
                <a:gd name="T80" fmla="*/ 154 w 182"/>
                <a:gd name="T81" fmla="*/ 153 h 181"/>
                <a:gd name="T82" fmla="*/ 159 w 182"/>
                <a:gd name="T83" fmla="*/ 145 h 181"/>
                <a:gd name="T84" fmla="*/ 161 w 182"/>
                <a:gd name="T85" fmla="*/ 141 h 181"/>
                <a:gd name="T86" fmla="*/ 165 w 182"/>
                <a:gd name="T87" fmla="*/ 138 h 181"/>
                <a:gd name="T88" fmla="*/ 169 w 182"/>
                <a:gd name="T89" fmla="*/ 131 h 181"/>
                <a:gd name="T90" fmla="*/ 174 w 182"/>
                <a:gd name="T91" fmla="*/ 124 h 181"/>
                <a:gd name="T92" fmla="*/ 177 w 182"/>
                <a:gd name="T93" fmla="*/ 115 h 181"/>
                <a:gd name="T94" fmla="*/ 180 w 182"/>
                <a:gd name="T95" fmla="*/ 107 h 181"/>
                <a:gd name="T96" fmla="*/ 180 w 182"/>
                <a:gd name="T97" fmla="*/ 102 h 181"/>
                <a:gd name="T98" fmla="*/ 180 w 182"/>
                <a:gd name="T99" fmla="*/ 100 h 181"/>
                <a:gd name="T100" fmla="*/ 180 w 182"/>
                <a:gd name="T101" fmla="*/ 98 h 181"/>
                <a:gd name="T102" fmla="*/ 181 w 182"/>
                <a:gd name="T103" fmla="*/ 98 h 181"/>
                <a:gd name="T104" fmla="*/ 182 w 182"/>
                <a:gd name="T105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1">
                  <a:moveTo>
                    <a:pt x="182" y="90"/>
                  </a:moveTo>
                  <a:lnTo>
                    <a:pt x="180" y="71"/>
                  </a:lnTo>
                  <a:lnTo>
                    <a:pt x="174" y="54"/>
                  </a:lnTo>
                  <a:lnTo>
                    <a:pt x="165" y="38"/>
                  </a:lnTo>
                  <a:lnTo>
                    <a:pt x="154" y="25"/>
                  </a:lnTo>
                  <a:lnTo>
                    <a:pt x="139" y="14"/>
                  </a:lnTo>
                  <a:lnTo>
                    <a:pt x="132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5"/>
                  </a:lnTo>
                  <a:lnTo>
                    <a:pt x="15" y="38"/>
                  </a:lnTo>
                  <a:lnTo>
                    <a:pt x="7" y="54"/>
                  </a:lnTo>
                  <a:lnTo>
                    <a:pt x="2" y="71"/>
                  </a:lnTo>
                  <a:lnTo>
                    <a:pt x="0" y="90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7" y="124"/>
                  </a:lnTo>
                  <a:lnTo>
                    <a:pt x="9" y="131"/>
                  </a:lnTo>
                  <a:lnTo>
                    <a:pt x="15" y="138"/>
                  </a:lnTo>
                  <a:lnTo>
                    <a:pt x="26" y="153"/>
                  </a:lnTo>
                  <a:lnTo>
                    <a:pt x="39" y="164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1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6"/>
                  </a:lnTo>
                  <a:lnTo>
                    <a:pt x="125" y="174"/>
                  </a:lnTo>
                  <a:lnTo>
                    <a:pt x="132" y="168"/>
                  </a:lnTo>
                  <a:lnTo>
                    <a:pt x="139" y="164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4" y="153"/>
                  </a:lnTo>
                  <a:lnTo>
                    <a:pt x="159" y="145"/>
                  </a:lnTo>
                  <a:lnTo>
                    <a:pt x="161" y="141"/>
                  </a:lnTo>
                  <a:lnTo>
                    <a:pt x="165" y="138"/>
                  </a:lnTo>
                  <a:lnTo>
                    <a:pt x="169" y="131"/>
                  </a:lnTo>
                  <a:lnTo>
                    <a:pt x="174" y="124"/>
                  </a:lnTo>
                  <a:lnTo>
                    <a:pt x="177" y="115"/>
                  </a:lnTo>
                  <a:lnTo>
                    <a:pt x="180" y="107"/>
                  </a:lnTo>
                  <a:lnTo>
                    <a:pt x="180" y="102"/>
                  </a:lnTo>
                  <a:lnTo>
                    <a:pt x="180" y="100"/>
                  </a:lnTo>
                  <a:lnTo>
                    <a:pt x="180" y="98"/>
                  </a:lnTo>
                  <a:lnTo>
                    <a:pt x="181" y="98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6" name="Freeform 80">
              <a:extLst>
                <a:ext uri="{FF2B5EF4-FFF2-40B4-BE49-F238E27FC236}">
                  <a16:creationId xmlns:a16="http://schemas.microsoft.com/office/drawing/2014/main" id="{363D4DAB-AE50-AF65-666B-27B3875E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863" y="3349626"/>
              <a:ext cx="71438" cy="73025"/>
            </a:xfrm>
            <a:custGeom>
              <a:avLst/>
              <a:gdLst>
                <a:gd name="T0" fmla="*/ 182 w 182"/>
                <a:gd name="T1" fmla="*/ 91 h 181"/>
                <a:gd name="T2" fmla="*/ 179 w 182"/>
                <a:gd name="T3" fmla="*/ 71 h 181"/>
                <a:gd name="T4" fmla="*/ 174 w 182"/>
                <a:gd name="T5" fmla="*/ 54 h 181"/>
                <a:gd name="T6" fmla="*/ 165 w 182"/>
                <a:gd name="T7" fmla="*/ 39 h 181"/>
                <a:gd name="T8" fmla="*/ 153 w 182"/>
                <a:gd name="T9" fmla="*/ 26 h 181"/>
                <a:gd name="T10" fmla="*/ 139 w 182"/>
                <a:gd name="T11" fmla="*/ 14 h 181"/>
                <a:gd name="T12" fmla="*/ 131 w 182"/>
                <a:gd name="T13" fmla="*/ 9 h 181"/>
                <a:gd name="T14" fmla="*/ 125 w 182"/>
                <a:gd name="T15" fmla="*/ 6 h 181"/>
                <a:gd name="T16" fmla="*/ 115 w 182"/>
                <a:gd name="T17" fmla="*/ 2 h 181"/>
                <a:gd name="T18" fmla="*/ 108 w 182"/>
                <a:gd name="T19" fmla="*/ 1 h 181"/>
                <a:gd name="T20" fmla="*/ 91 w 182"/>
                <a:gd name="T21" fmla="*/ 0 h 181"/>
                <a:gd name="T22" fmla="*/ 71 w 182"/>
                <a:gd name="T23" fmla="*/ 1 h 181"/>
                <a:gd name="T24" fmla="*/ 54 w 182"/>
                <a:gd name="T25" fmla="*/ 6 h 181"/>
                <a:gd name="T26" fmla="*/ 39 w 182"/>
                <a:gd name="T27" fmla="*/ 14 h 181"/>
                <a:gd name="T28" fmla="*/ 26 w 182"/>
                <a:gd name="T29" fmla="*/ 26 h 181"/>
                <a:gd name="T30" fmla="*/ 14 w 182"/>
                <a:gd name="T31" fmla="*/ 39 h 181"/>
                <a:gd name="T32" fmla="*/ 6 w 182"/>
                <a:gd name="T33" fmla="*/ 54 h 181"/>
                <a:gd name="T34" fmla="*/ 1 w 182"/>
                <a:gd name="T35" fmla="*/ 71 h 181"/>
                <a:gd name="T36" fmla="*/ 0 w 182"/>
                <a:gd name="T37" fmla="*/ 91 h 181"/>
                <a:gd name="T38" fmla="*/ 1 w 182"/>
                <a:gd name="T39" fmla="*/ 107 h 181"/>
                <a:gd name="T40" fmla="*/ 2 w 182"/>
                <a:gd name="T41" fmla="*/ 115 h 181"/>
                <a:gd name="T42" fmla="*/ 6 w 182"/>
                <a:gd name="T43" fmla="*/ 124 h 181"/>
                <a:gd name="T44" fmla="*/ 9 w 182"/>
                <a:gd name="T45" fmla="*/ 131 h 181"/>
                <a:gd name="T46" fmla="*/ 14 w 182"/>
                <a:gd name="T47" fmla="*/ 139 h 181"/>
                <a:gd name="T48" fmla="*/ 26 w 182"/>
                <a:gd name="T49" fmla="*/ 153 h 181"/>
                <a:gd name="T50" fmla="*/ 39 w 182"/>
                <a:gd name="T51" fmla="*/ 165 h 181"/>
                <a:gd name="T52" fmla="*/ 54 w 182"/>
                <a:gd name="T53" fmla="*/ 174 h 181"/>
                <a:gd name="T54" fmla="*/ 71 w 182"/>
                <a:gd name="T55" fmla="*/ 179 h 181"/>
                <a:gd name="T56" fmla="*/ 91 w 182"/>
                <a:gd name="T57" fmla="*/ 181 h 181"/>
                <a:gd name="T58" fmla="*/ 99 w 182"/>
                <a:gd name="T59" fmla="*/ 180 h 181"/>
                <a:gd name="T60" fmla="*/ 99 w 182"/>
                <a:gd name="T61" fmla="*/ 179 h 181"/>
                <a:gd name="T62" fmla="*/ 100 w 182"/>
                <a:gd name="T63" fmla="*/ 179 h 181"/>
                <a:gd name="T64" fmla="*/ 102 w 182"/>
                <a:gd name="T65" fmla="*/ 179 h 181"/>
                <a:gd name="T66" fmla="*/ 108 w 182"/>
                <a:gd name="T67" fmla="*/ 179 h 181"/>
                <a:gd name="T68" fmla="*/ 115 w 182"/>
                <a:gd name="T69" fmla="*/ 176 h 181"/>
                <a:gd name="T70" fmla="*/ 125 w 182"/>
                <a:gd name="T71" fmla="*/ 174 h 181"/>
                <a:gd name="T72" fmla="*/ 131 w 182"/>
                <a:gd name="T73" fmla="*/ 168 h 181"/>
                <a:gd name="T74" fmla="*/ 139 w 182"/>
                <a:gd name="T75" fmla="*/ 165 h 181"/>
                <a:gd name="T76" fmla="*/ 141 w 182"/>
                <a:gd name="T77" fmla="*/ 161 h 181"/>
                <a:gd name="T78" fmla="*/ 145 w 182"/>
                <a:gd name="T79" fmla="*/ 158 h 181"/>
                <a:gd name="T80" fmla="*/ 153 w 182"/>
                <a:gd name="T81" fmla="*/ 153 h 181"/>
                <a:gd name="T82" fmla="*/ 158 w 182"/>
                <a:gd name="T83" fmla="*/ 145 h 181"/>
                <a:gd name="T84" fmla="*/ 161 w 182"/>
                <a:gd name="T85" fmla="*/ 141 h 181"/>
                <a:gd name="T86" fmla="*/ 165 w 182"/>
                <a:gd name="T87" fmla="*/ 139 h 181"/>
                <a:gd name="T88" fmla="*/ 169 w 182"/>
                <a:gd name="T89" fmla="*/ 131 h 181"/>
                <a:gd name="T90" fmla="*/ 174 w 182"/>
                <a:gd name="T91" fmla="*/ 124 h 181"/>
                <a:gd name="T92" fmla="*/ 177 w 182"/>
                <a:gd name="T93" fmla="*/ 115 h 181"/>
                <a:gd name="T94" fmla="*/ 179 w 182"/>
                <a:gd name="T95" fmla="*/ 107 h 181"/>
                <a:gd name="T96" fmla="*/ 179 w 182"/>
                <a:gd name="T97" fmla="*/ 102 h 181"/>
                <a:gd name="T98" fmla="*/ 179 w 182"/>
                <a:gd name="T99" fmla="*/ 100 h 181"/>
                <a:gd name="T100" fmla="*/ 179 w 182"/>
                <a:gd name="T101" fmla="*/ 98 h 181"/>
                <a:gd name="T102" fmla="*/ 180 w 182"/>
                <a:gd name="T103" fmla="*/ 98 h 181"/>
                <a:gd name="T104" fmla="*/ 182 w 182"/>
                <a:gd name="T10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1">
                  <a:moveTo>
                    <a:pt x="182" y="91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5" y="6"/>
                  </a:lnTo>
                  <a:lnTo>
                    <a:pt x="115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7"/>
                  </a:lnTo>
                  <a:lnTo>
                    <a:pt x="2" y="115"/>
                  </a:lnTo>
                  <a:lnTo>
                    <a:pt x="6" y="124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79"/>
                  </a:lnTo>
                  <a:lnTo>
                    <a:pt x="91" y="181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8" y="179"/>
                  </a:lnTo>
                  <a:lnTo>
                    <a:pt x="115" y="176"/>
                  </a:lnTo>
                  <a:lnTo>
                    <a:pt x="125" y="174"/>
                  </a:lnTo>
                  <a:lnTo>
                    <a:pt x="131" y="168"/>
                  </a:lnTo>
                  <a:lnTo>
                    <a:pt x="139" y="165"/>
                  </a:lnTo>
                  <a:lnTo>
                    <a:pt x="141" y="161"/>
                  </a:lnTo>
                  <a:lnTo>
                    <a:pt x="145" y="158"/>
                  </a:lnTo>
                  <a:lnTo>
                    <a:pt x="153" y="153"/>
                  </a:lnTo>
                  <a:lnTo>
                    <a:pt x="158" y="145"/>
                  </a:lnTo>
                  <a:lnTo>
                    <a:pt x="161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4"/>
                  </a:lnTo>
                  <a:lnTo>
                    <a:pt x="177" y="115"/>
                  </a:lnTo>
                  <a:lnTo>
                    <a:pt x="179" y="107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7" name="Freeform 81">
              <a:extLst>
                <a:ext uri="{FF2B5EF4-FFF2-40B4-BE49-F238E27FC236}">
                  <a16:creationId xmlns:a16="http://schemas.microsoft.com/office/drawing/2014/main" id="{FB2B0D22-53C2-C99D-CFFD-4AD8E6FC1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532188"/>
              <a:ext cx="71438" cy="73025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1 h 182"/>
                <a:gd name="T4" fmla="*/ 174 w 182"/>
                <a:gd name="T5" fmla="*/ 54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4 h 182"/>
                <a:gd name="T12" fmla="*/ 131 w 182"/>
                <a:gd name="T13" fmla="*/ 9 h 182"/>
                <a:gd name="T14" fmla="*/ 124 w 182"/>
                <a:gd name="T15" fmla="*/ 6 h 182"/>
                <a:gd name="T16" fmla="*/ 115 w 182"/>
                <a:gd name="T17" fmla="*/ 2 h 182"/>
                <a:gd name="T18" fmla="*/ 107 w 182"/>
                <a:gd name="T19" fmla="*/ 1 h 182"/>
                <a:gd name="T20" fmla="*/ 91 w 182"/>
                <a:gd name="T21" fmla="*/ 0 h 182"/>
                <a:gd name="T22" fmla="*/ 71 w 182"/>
                <a:gd name="T23" fmla="*/ 1 h 182"/>
                <a:gd name="T24" fmla="*/ 54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4 w 182"/>
                <a:gd name="T31" fmla="*/ 39 h 182"/>
                <a:gd name="T32" fmla="*/ 6 w 182"/>
                <a:gd name="T33" fmla="*/ 54 h 182"/>
                <a:gd name="T34" fmla="*/ 1 w 182"/>
                <a:gd name="T35" fmla="*/ 71 h 182"/>
                <a:gd name="T36" fmla="*/ 0 w 182"/>
                <a:gd name="T37" fmla="*/ 91 h 182"/>
                <a:gd name="T38" fmla="*/ 1 w 182"/>
                <a:gd name="T39" fmla="*/ 108 h 182"/>
                <a:gd name="T40" fmla="*/ 2 w 182"/>
                <a:gd name="T41" fmla="*/ 115 h 182"/>
                <a:gd name="T42" fmla="*/ 6 w 182"/>
                <a:gd name="T43" fmla="*/ 124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4 w 182"/>
                <a:gd name="T53" fmla="*/ 174 h 182"/>
                <a:gd name="T54" fmla="*/ 71 w 182"/>
                <a:gd name="T55" fmla="*/ 179 h 182"/>
                <a:gd name="T56" fmla="*/ 91 w 182"/>
                <a:gd name="T57" fmla="*/ 182 h 182"/>
                <a:gd name="T58" fmla="*/ 98 w 182"/>
                <a:gd name="T59" fmla="*/ 180 h 182"/>
                <a:gd name="T60" fmla="*/ 98 w 182"/>
                <a:gd name="T61" fmla="*/ 179 h 182"/>
                <a:gd name="T62" fmla="*/ 100 w 182"/>
                <a:gd name="T63" fmla="*/ 179 h 182"/>
                <a:gd name="T64" fmla="*/ 102 w 182"/>
                <a:gd name="T65" fmla="*/ 179 h 182"/>
                <a:gd name="T66" fmla="*/ 107 w 182"/>
                <a:gd name="T67" fmla="*/ 179 h 182"/>
                <a:gd name="T68" fmla="*/ 115 w 182"/>
                <a:gd name="T69" fmla="*/ 176 h 182"/>
                <a:gd name="T70" fmla="*/ 124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1 w 182"/>
                <a:gd name="T77" fmla="*/ 161 h 182"/>
                <a:gd name="T78" fmla="*/ 145 w 182"/>
                <a:gd name="T79" fmla="*/ 158 h 182"/>
                <a:gd name="T80" fmla="*/ 153 w 182"/>
                <a:gd name="T81" fmla="*/ 153 h 182"/>
                <a:gd name="T82" fmla="*/ 158 w 182"/>
                <a:gd name="T83" fmla="*/ 145 h 182"/>
                <a:gd name="T84" fmla="*/ 161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4 h 182"/>
                <a:gd name="T92" fmla="*/ 176 w 182"/>
                <a:gd name="T93" fmla="*/ 115 h 182"/>
                <a:gd name="T94" fmla="*/ 179 w 182"/>
                <a:gd name="T95" fmla="*/ 108 h 182"/>
                <a:gd name="T96" fmla="*/ 179 w 182"/>
                <a:gd name="T97" fmla="*/ 102 h 182"/>
                <a:gd name="T98" fmla="*/ 179 w 182"/>
                <a:gd name="T99" fmla="*/ 100 h 182"/>
                <a:gd name="T100" fmla="*/ 179 w 182"/>
                <a:gd name="T101" fmla="*/ 98 h 182"/>
                <a:gd name="T102" fmla="*/ 180 w 182"/>
                <a:gd name="T103" fmla="*/ 98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4" y="6"/>
                  </a:lnTo>
                  <a:lnTo>
                    <a:pt x="115" y="2"/>
                  </a:lnTo>
                  <a:lnTo>
                    <a:pt x="107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2" y="115"/>
                  </a:lnTo>
                  <a:lnTo>
                    <a:pt x="6" y="124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79"/>
                  </a:lnTo>
                  <a:lnTo>
                    <a:pt x="91" y="182"/>
                  </a:lnTo>
                  <a:lnTo>
                    <a:pt x="98" y="180"/>
                  </a:lnTo>
                  <a:lnTo>
                    <a:pt x="98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7" y="179"/>
                  </a:lnTo>
                  <a:lnTo>
                    <a:pt x="115" y="176"/>
                  </a:lnTo>
                  <a:lnTo>
                    <a:pt x="124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1" y="161"/>
                  </a:lnTo>
                  <a:lnTo>
                    <a:pt x="145" y="158"/>
                  </a:lnTo>
                  <a:lnTo>
                    <a:pt x="153" y="153"/>
                  </a:lnTo>
                  <a:lnTo>
                    <a:pt x="158" y="145"/>
                  </a:lnTo>
                  <a:lnTo>
                    <a:pt x="161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4"/>
                  </a:lnTo>
                  <a:lnTo>
                    <a:pt x="176" y="115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8" name="Freeform 82">
              <a:extLst>
                <a:ext uri="{FF2B5EF4-FFF2-40B4-BE49-F238E27FC236}">
                  <a16:creationId xmlns:a16="http://schemas.microsoft.com/office/drawing/2014/main" id="{19247602-EBBA-69A6-447E-B875C0E6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3830638"/>
              <a:ext cx="73025" cy="73025"/>
            </a:xfrm>
            <a:custGeom>
              <a:avLst/>
              <a:gdLst>
                <a:gd name="T0" fmla="*/ 182 w 182"/>
                <a:gd name="T1" fmla="*/ 91 h 182"/>
                <a:gd name="T2" fmla="*/ 180 w 182"/>
                <a:gd name="T3" fmla="*/ 71 h 182"/>
                <a:gd name="T4" fmla="*/ 175 w 182"/>
                <a:gd name="T5" fmla="*/ 54 h 182"/>
                <a:gd name="T6" fmla="*/ 165 w 182"/>
                <a:gd name="T7" fmla="*/ 39 h 182"/>
                <a:gd name="T8" fmla="*/ 154 w 182"/>
                <a:gd name="T9" fmla="*/ 26 h 182"/>
                <a:gd name="T10" fmla="*/ 139 w 182"/>
                <a:gd name="T11" fmla="*/ 14 h 182"/>
                <a:gd name="T12" fmla="*/ 132 w 182"/>
                <a:gd name="T13" fmla="*/ 9 h 182"/>
                <a:gd name="T14" fmla="*/ 125 w 182"/>
                <a:gd name="T15" fmla="*/ 6 h 182"/>
                <a:gd name="T16" fmla="*/ 116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2 w 182"/>
                <a:gd name="T23" fmla="*/ 1 h 182"/>
                <a:gd name="T24" fmla="*/ 55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5 w 182"/>
                <a:gd name="T31" fmla="*/ 39 h 182"/>
                <a:gd name="T32" fmla="*/ 7 w 182"/>
                <a:gd name="T33" fmla="*/ 54 h 182"/>
                <a:gd name="T34" fmla="*/ 2 w 182"/>
                <a:gd name="T35" fmla="*/ 71 h 182"/>
                <a:gd name="T36" fmla="*/ 0 w 182"/>
                <a:gd name="T37" fmla="*/ 91 h 182"/>
                <a:gd name="T38" fmla="*/ 2 w 182"/>
                <a:gd name="T39" fmla="*/ 108 h 182"/>
                <a:gd name="T40" fmla="*/ 3 w 182"/>
                <a:gd name="T41" fmla="*/ 115 h 182"/>
                <a:gd name="T42" fmla="*/ 7 w 182"/>
                <a:gd name="T43" fmla="*/ 124 h 182"/>
                <a:gd name="T44" fmla="*/ 10 w 182"/>
                <a:gd name="T45" fmla="*/ 131 h 182"/>
                <a:gd name="T46" fmla="*/ 15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2 w 182"/>
                <a:gd name="T55" fmla="*/ 179 h 182"/>
                <a:gd name="T56" fmla="*/ 91 w 182"/>
                <a:gd name="T57" fmla="*/ 182 h 182"/>
                <a:gd name="T58" fmla="*/ 99 w 182"/>
                <a:gd name="T59" fmla="*/ 180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6 h 182"/>
                <a:gd name="T70" fmla="*/ 125 w 182"/>
                <a:gd name="T71" fmla="*/ 174 h 182"/>
                <a:gd name="T72" fmla="*/ 132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6 w 182"/>
                <a:gd name="T79" fmla="*/ 158 h 182"/>
                <a:gd name="T80" fmla="*/ 154 w 182"/>
                <a:gd name="T81" fmla="*/ 153 h 182"/>
                <a:gd name="T82" fmla="*/ 159 w 182"/>
                <a:gd name="T83" fmla="*/ 145 h 182"/>
                <a:gd name="T84" fmla="*/ 162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5 w 182"/>
                <a:gd name="T91" fmla="*/ 124 h 182"/>
                <a:gd name="T92" fmla="*/ 177 w 182"/>
                <a:gd name="T93" fmla="*/ 115 h 182"/>
                <a:gd name="T94" fmla="*/ 180 w 182"/>
                <a:gd name="T95" fmla="*/ 108 h 182"/>
                <a:gd name="T96" fmla="*/ 180 w 182"/>
                <a:gd name="T97" fmla="*/ 102 h 182"/>
                <a:gd name="T98" fmla="*/ 180 w 182"/>
                <a:gd name="T99" fmla="*/ 100 h 182"/>
                <a:gd name="T100" fmla="*/ 180 w 182"/>
                <a:gd name="T101" fmla="*/ 98 h 182"/>
                <a:gd name="T102" fmla="*/ 181 w 182"/>
                <a:gd name="T103" fmla="*/ 98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80" y="71"/>
                  </a:lnTo>
                  <a:lnTo>
                    <a:pt x="175" y="54"/>
                  </a:lnTo>
                  <a:lnTo>
                    <a:pt x="165" y="39"/>
                  </a:lnTo>
                  <a:lnTo>
                    <a:pt x="154" y="26"/>
                  </a:lnTo>
                  <a:lnTo>
                    <a:pt x="139" y="14"/>
                  </a:lnTo>
                  <a:lnTo>
                    <a:pt x="132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7" y="54"/>
                  </a:lnTo>
                  <a:lnTo>
                    <a:pt x="2" y="71"/>
                  </a:lnTo>
                  <a:lnTo>
                    <a:pt x="0" y="91"/>
                  </a:lnTo>
                  <a:lnTo>
                    <a:pt x="2" y="108"/>
                  </a:lnTo>
                  <a:lnTo>
                    <a:pt x="3" y="115"/>
                  </a:lnTo>
                  <a:lnTo>
                    <a:pt x="7" y="124"/>
                  </a:lnTo>
                  <a:lnTo>
                    <a:pt x="10" y="131"/>
                  </a:lnTo>
                  <a:lnTo>
                    <a:pt x="15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6"/>
                  </a:lnTo>
                  <a:lnTo>
                    <a:pt x="125" y="174"/>
                  </a:lnTo>
                  <a:lnTo>
                    <a:pt x="132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4" y="153"/>
                  </a:lnTo>
                  <a:lnTo>
                    <a:pt x="159" y="145"/>
                  </a:lnTo>
                  <a:lnTo>
                    <a:pt x="162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5" y="124"/>
                  </a:lnTo>
                  <a:lnTo>
                    <a:pt x="177" y="115"/>
                  </a:lnTo>
                  <a:lnTo>
                    <a:pt x="180" y="108"/>
                  </a:lnTo>
                  <a:lnTo>
                    <a:pt x="180" y="102"/>
                  </a:lnTo>
                  <a:lnTo>
                    <a:pt x="180" y="100"/>
                  </a:lnTo>
                  <a:lnTo>
                    <a:pt x="180" y="98"/>
                  </a:lnTo>
                  <a:lnTo>
                    <a:pt x="181" y="98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09" name="Freeform 83">
              <a:extLst>
                <a:ext uri="{FF2B5EF4-FFF2-40B4-BE49-F238E27FC236}">
                  <a16:creationId xmlns:a16="http://schemas.microsoft.com/office/drawing/2014/main" id="{9A5989D5-784C-D07C-D925-5C71BF87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1" y="4405313"/>
              <a:ext cx="71438" cy="73025"/>
            </a:xfrm>
            <a:custGeom>
              <a:avLst/>
              <a:gdLst>
                <a:gd name="T0" fmla="*/ 182 w 182"/>
                <a:gd name="T1" fmla="*/ 91 h 182"/>
                <a:gd name="T2" fmla="*/ 180 w 182"/>
                <a:gd name="T3" fmla="*/ 71 h 182"/>
                <a:gd name="T4" fmla="*/ 175 w 182"/>
                <a:gd name="T5" fmla="*/ 54 h 182"/>
                <a:gd name="T6" fmla="*/ 165 w 182"/>
                <a:gd name="T7" fmla="*/ 39 h 182"/>
                <a:gd name="T8" fmla="*/ 154 w 182"/>
                <a:gd name="T9" fmla="*/ 26 h 182"/>
                <a:gd name="T10" fmla="*/ 139 w 182"/>
                <a:gd name="T11" fmla="*/ 14 h 182"/>
                <a:gd name="T12" fmla="*/ 132 w 182"/>
                <a:gd name="T13" fmla="*/ 9 h 182"/>
                <a:gd name="T14" fmla="*/ 125 w 182"/>
                <a:gd name="T15" fmla="*/ 6 h 182"/>
                <a:gd name="T16" fmla="*/ 116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2 w 182"/>
                <a:gd name="T23" fmla="*/ 1 h 182"/>
                <a:gd name="T24" fmla="*/ 55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5 w 182"/>
                <a:gd name="T31" fmla="*/ 39 h 182"/>
                <a:gd name="T32" fmla="*/ 7 w 182"/>
                <a:gd name="T33" fmla="*/ 54 h 182"/>
                <a:gd name="T34" fmla="*/ 2 w 182"/>
                <a:gd name="T35" fmla="*/ 71 h 182"/>
                <a:gd name="T36" fmla="*/ 0 w 182"/>
                <a:gd name="T37" fmla="*/ 91 h 182"/>
                <a:gd name="T38" fmla="*/ 2 w 182"/>
                <a:gd name="T39" fmla="*/ 108 h 182"/>
                <a:gd name="T40" fmla="*/ 3 w 182"/>
                <a:gd name="T41" fmla="*/ 115 h 182"/>
                <a:gd name="T42" fmla="*/ 7 w 182"/>
                <a:gd name="T43" fmla="*/ 125 h 182"/>
                <a:gd name="T44" fmla="*/ 10 w 182"/>
                <a:gd name="T45" fmla="*/ 131 h 182"/>
                <a:gd name="T46" fmla="*/ 15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2 w 182"/>
                <a:gd name="T55" fmla="*/ 179 h 182"/>
                <a:gd name="T56" fmla="*/ 91 w 182"/>
                <a:gd name="T57" fmla="*/ 182 h 182"/>
                <a:gd name="T58" fmla="*/ 99 w 182"/>
                <a:gd name="T59" fmla="*/ 180 h 182"/>
                <a:gd name="T60" fmla="*/ 99 w 182"/>
                <a:gd name="T61" fmla="*/ 179 h 182"/>
                <a:gd name="T62" fmla="*/ 101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7 h 182"/>
                <a:gd name="T70" fmla="*/ 125 w 182"/>
                <a:gd name="T71" fmla="*/ 174 h 182"/>
                <a:gd name="T72" fmla="*/ 132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6 w 182"/>
                <a:gd name="T79" fmla="*/ 158 h 182"/>
                <a:gd name="T80" fmla="*/ 154 w 182"/>
                <a:gd name="T81" fmla="*/ 153 h 182"/>
                <a:gd name="T82" fmla="*/ 159 w 182"/>
                <a:gd name="T83" fmla="*/ 145 h 182"/>
                <a:gd name="T84" fmla="*/ 162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5 w 182"/>
                <a:gd name="T91" fmla="*/ 125 h 182"/>
                <a:gd name="T92" fmla="*/ 177 w 182"/>
                <a:gd name="T93" fmla="*/ 115 h 182"/>
                <a:gd name="T94" fmla="*/ 180 w 182"/>
                <a:gd name="T95" fmla="*/ 108 h 182"/>
                <a:gd name="T96" fmla="*/ 180 w 182"/>
                <a:gd name="T97" fmla="*/ 102 h 182"/>
                <a:gd name="T98" fmla="*/ 180 w 182"/>
                <a:gd name="T99" fmla="*/ 100 h 182"/>
                <a:gd name="T100" fmla="*/ 180 w 182"/>
                <a:gd name="T101" fmla="*/ 99 h 182"/>
                <a:gd name="T102" fmla="*/ 181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80" y="71"/>
                  </a:lnTo>
                  <a:lnTo>
                    <a:pt x="175" y="54"/>
                  </a:lnTo>
                  <a:lnTo>
                    <a:pt x="165" y="39"/>
                  </a:lnTo>
                  <a:lnTo>
                    <a:pt x="154" y="26"/>
                  </a:lnTo>
                  <a:lnTo>
                    <a:pt x="139" y="14"/>
                  </a:lnTo>
                  <a:lnTo>
                    <a:pt x="132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7" y="54"/>
                  </a:lnTo>
                  <a:lnTo>
                    <a:pt x="2" y="71"/>
                  </a:lnTo>
                  <a:lnTo>
                    <a:pt x="0" y="91"/>
                  </a:lnTo>
                  <a:lnTo>
                    <a:pt x="2" y="108"/>
                  </a:lnTo>
                  <a:lnTo>
                    <a:pt x="3" y="115"/>
                  </a:lnTo>
                  <a:lnTo>
                    <a:pt x="7" y="125"/>
                  </a:lnTo>
                  <a:lnTo>
                    <a:pt x="10" y="131"/>
                  </a:lnTo>
                  <a:lnTo>
                    <a:pt x="15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1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4"/>
                  </a:lnTo>
                  <a:lnTo>
                    <a:pt x="132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4" y="153"/>
                  </a:lnTo>
                  <a:lnTo>
                    <a:pt x="159" y="145"/>
                  </a:lnTo>
                  <a:lnTo>
                    <a:pt x="162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5" y="125"/>
                  </a:lnTo>
                  <a:lnTo>
                    <a:pt x="177" y="115"/>
                  </a:lnTo>
                  <a:lnTo>
                    <a:pt x="180" y="108"/>
                  </a:lnTo>
                  <a:lnTo>
                    <a:pt x="180" y="102"/>
                  </a:lnTo>
                  <a:lnTo>
                    <a:pt x="180" y="100"/>
                  </a:lnTo>
                  <a:lnTo>
                    <a:pt x="180" y="99"/>
                  </a:lnTo>
                  <a:lnTo>
                    <a:pt x="181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0" name="Freeform 84">
              <a:extLst>
                <a:ext uri="{FF2B5EF4-FFF2-40B4-BE49-F238E27FC236}">
                  <a16:creationId xmlns:a16="http://schemas.microsoft.com/office/drawing/2014/main" id="{3AA050C7-8582-EE03-D220-9CB02EDE9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1" y="4660901"/>
              <a:ext cx="73025" cy="73025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1 h 182"/>
                <a:gd name="T4" fmla="*/ 174 w 182"/>
                <a:gd name="T5" fmla="*/ 54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4 h 182"/>
                <a:gd name="T12" fmla="*/ 131 w 182"/>
                <a:gd name="T13" fmla="*/ 9 h 182"/>
                <a:gd name="T14" fmla="*/ 124 w 182"/>
                <a:gd name="T15" fmla="*/ 6 h 182"/>
                <a:gd name="T16" fmla="*/ 115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1 w 182"/>
                <a:gd name="T23" fmla="*/ 1 h 182"/>
                <a:gd name="T24" fmla="*/ 54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4 w 182"/>
                <a:gd name="T31" fmla="*/ 39 h 182"/>
                <a:gd name="T32" fmla="*/ 6 w 182"/>
                <a:gd name="T33" fmla="*/ 54 h 182"/>
                <a:gd name="T34" fmla="*/ 1 w 182"/>
                <a:gd name="T35" fmla="*/ 71 h 182"/>
                <a:gd name="T36" fmla="*/ 0 w 182"/>
                <a:gd name="T37" fmla="*/ 91 h 182"/>
                <a:gd name="T38" fmla="*/ 1 w 182"/>
                <a:gd name="T39" fmla="*/ 108 h 182"/>
                <a:gd name="T40" fmla="*/ 2 w 182"/>
                <a:gd name="T41" fmla="*/ 115 h 182"/>
                <a:gd name="T42" fmla="*/ 6 w 182"/>
                <a:gd name="T43" fmla="*/ 124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4 w 182"/>
                <a:gd name="T53" fmla="*/ 174 h 182"/>
                <a:gd name="T54" fmla="*/ 71 w 182"/>
                <a:gd name="T55" fmla="*/ 179 h 182"/>
                <a:gd name="T56" fmla="*/ 91 w 182"/>
                <a:gd name="T57" fmla="*/ 182 h 182"/>
                <a:gd name="T58" fmla="*/ 98 w 182"/>
                <a:gd name="T59" fmla="*/ 180 h 182"/>
                <a:gd name="T60" fmla="*/ 98 w 182"/>
                <a:gd name="T61" fmla="*/ 179 h 182"/>
                <a:gd name="T62" fmla="*/ 100 w 182"/>
                <a:gd name="T63" fmla="*/ 179 h 182"/>
                <a:gd name="T64" fmla="*/ 102 w 182"/>
                <a:gd name="T65" fmla="*/ 179 h 182"/>
                <a:gd name="T66" fmla="*/ 108 w 182"/>
                <a:gd name="T67" fmla="*/ 179 h 182"/>
                <a:gd name="T68" fmla="*/ 115 w 182"/>
                <a:gd name="T69" fmla="*/ 176 h 182"/>
                <a:gd name="T70" fmla="*/ 124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1 w 182"/>
                <a:gd name="T77" fmla="*/ 161 h 182"/>
                <a:gd name="T78" fmla="*/ 145 w 182"/>
                <a:gd name="T79" fmla="*/ 158 h 182"/>
                <a:gd name="T80" fmla="*/ 153 w 182"/>
                <a:gd name="T81" fmla="*/ 153 h 182"/>
                <a:gd name="T82" fmla="*/ 158 w 182"/>
                <a:gd name="T83" fmla="*/ 145 h 182"/>
                <a:gd name="T84" fmla="*/ 161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4 h 182"/>
                <a:gd name="T92" fmla="*/ 176 w 182"/>
                <a:gd name="T93" fmla="*/ 115 h 182"/>
                <a:gd name="T94" fmla="*/ 179 w 182"/>
                <a:gd name="T95" fmla="*/ 108 h 182"/>
                <a:gd name="T96" fmla="*/ 179 w 182"/>
                <a:gd name="T97" fmla="*/ 102 h 182"/>
                <a:gd name="T98" fmla="*/ 179 w 182"/>
                <a:gd name="T99" fmla="*/ 100 h 182"/>
                <a:gd name="T100" fmla="*/ 179 w 182"/>
                <a:gd name="T101" fmla="*/ 98 h 182"/>
                <a:gd name="T102" fmla="*/ 180 w 182"/>
                <a:gd name="T103" fmla="*/ 98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4" y="6"/>
                  </a:lnTo>
                  <a:lnTo>
                    <a:pt x="115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2" y="115"/>
                  </a:lnTo>
                  <a:lnTo>
                    <a:pt x="6" y="124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79"/>
                  </a:lnTo>
                  <a:lnTo>
                    <a:pt x="91" y="182"/>
                  </a:lnTo>
                  <a:lnTo>
                    <a:pt x="98" y="180"/>
                  </a:lnTo>
                  <a:lnTo>
                    <a:pt x="98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8" y="179"/>
                  </a:lnTo>
                  <a:lnTo>
                    <a:pt x="115" y="176"/>
                  </a:lnTo>
                  <a:lnTo>
                    <a:pt x="124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1" y="161"/>
                  </a:lnTo>
                  <a:lnTo>
                    <a:pt x="145" y="158"/>
                  </a:lnTo>
                  <a:lnTo>
                    <a:pt x="153" y="153"/>
                  </a:lnTo>
                  <a:lnTo>
                    <a:pt x="158" y="145"/>
                  </a:lnTo>
                  <a:lnTo>
                    <a:pt x="161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4"/>
                  </a:lnTo>
                  <a:lnTo>
                    <a:pt x="176" y="115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1" name="Freeform 85">
              <a:extLst>
                <a:ext uri="{FF2B5EF4-FFF2-40B4-BE49-F238E27FC236}">
                  <a16:creationId xmlns:a16="http://schemas.microsoft.com/office/drawing/2014/main" id="{05D45291-0606-D267-CCCC-4C7E620AC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5676901"/>
              <a:ext cx="71438" cy="71438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2 h 182"/>
                <a:gd name="T4" fmla="*/ 174 w 182"/>
                <a:gd name="T5" fmla="*/ 55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4 h 182"/>
                <a:gd name="T12" fmla="*/ 131 w 182"/>
                <a:gd name="T13" fmla="*/ 9 h 182"/>
                <a:gd name="T14" fmla="*/ 125 w 182"/>
                <a:gd name="T15" fmla="*/ 7 h 182"/>
                <a:gd name="T16" fmla="*/ 116 w 182"/>
                <a:gd name="T17" fmla="*/ 3 h 182"/>
                <a:gd name="T18" fmla="*/ 108 w 182"/>
                <a:gd name="T19" fmla="*/ 1 h 182"/>
                <a:gd name="T20" fmla="*/ 91 w 182"/>
                <a:gd name="T21" fmla="*/ 0 h 182"/>
                <a:gd name="T22" fmla="*/ 71 w 182"/>
                <a:gd name="T23" fmla="*/ 1 h 182"/>
                <a:gd name="T24" fmla="*/ 55 w 182"/>
                <a:gd name="T25" fmla="*/ 7 h 182"/>
                <a:gd name="T26" fmla="*/ 39 w 182"/>
                <a:gd name="T27" fmla="*/ 14 h 182"/>
                <a:gd name="T28" fmla="*/ 26 w 182"/>
                <a:gd name="T29" fmla="*/ 26 h 182"/>
                <a:gd name="T30" fmla="*/ 14 w 182"/>
                <a:gd name="T31" fmla="*/ 39 h 182"/>
                <a:gd name="T32" fmla="*/ 6 w 182"/>
                <a:gd name="T33" fmla="*/ 55 h 182"/>
                <a:gd name="T34" fmla="*/ 1 w 182"/>
                <a:gd name="T35" fmla="*/ 72 h 182"/>
                <a:gd name="T36" fmla="*/ 0 w 182"/>
                <a:gd name="T37" fmla="*/ 91 h 182"/>
                <a:gd name="T38" fmla="*/ 1 w 182"/>
                <a:gd name="T39" fmla="*/ 108 h 182"/>
                <a:gd name="T40" fmla="*/ 3 w 182"/>
                <a:gd name="T41" fmla="*/ 116 h 182"/>
                <a:gd name="T42" fmla="*/ 6 w 182"/>
                <a:gd name="T43" fmla="*/ 125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1 w 182"/>
                <a:gd name="T55" fmla="*/ 179 h 182"/>
                <a:gd name="T56" fmla="*/ 91 w 182"/>
                <a:gd name="T57" fmla="*/ 182 h 182"/>
                <a:gd name="T58" fmla="*/ 99 w 182"/>
                <a:gd name="T59" fmla="*/ 181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7 h 182"/>
                <a:gd name="T70" fmla="*/ 125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5 w 182"/>
                <a:gd name="T79" fmla="*/ 159 h 182"/>
                <a:gd name="T80" fmla="*/ 153 w 182"/>
                <a:gd name="T81" fmla="*/ 153 h 182"/>
                <a:gd name="T82" fmla="*/ 158 w 182"/>
                <a:gd name="T83" fmla="*/ 146 h 182"/>
                <a:gd name="T84" fmla="*/ 161 w 182"/>
                <a:gd name="T85" fmla="*/ 142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5 h 182"/>
                <a:gd name="T92" fmla="*/ 177 w 182"/>
                <a:gd name="T93" fmla="*/ 116 h 182"/>
                <a:gd name="T94" fmla="*/ 179 w 182"/>
                <a:gd name="T95" fmla="*/ 108 h 182"/>
                <a:gd name="T96" fmla="*/ 179 w 182"/>
                <a:gd name="T97" fmla="*/ 103 h 182"/>
                <a:gd name="T98" fmla="*/ 179 w 182"/>
                <a:gd name="T99" fmla="*/ 100 h 182"/>
                <a:gd name="T100" fmla="*/ 179 w 182"/>
                <a:gd name="T101" fmla="*/ 99 h 182"/>
                <a:gd name="T102" fmla="*/ 181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2"/>
                  </a:lnTo>
                  <a:lnTo>
                    <a:pt x="174" y="55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5" y="7"/>
                  </a:lnTo>
                  <a:lnTo>
                    <a:pt x="116" y="3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5" y="7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2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3" y="116"/>
                  </a:lnTo>
                  <a:lnTo>
                    <a:pt x="6" y="125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1" y="179"/>
                  </a:lnTo>
                  <a:lnTo>
                    <a:pt x="91" y="182"/>
                  </a:lnTo>
                  <a:lnTo>
                    <a:pt x="99" y="181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5" y="159"/>
                  </a:lnTo>
                  <a:lnTo>
                    <a:pt x="153" y="153"/>
                  </a:lnTo>
                  <a:lnTo>
                    <a:pt x="158" y="146"/>
                  </a:lnTo>
                  <a:lnTo>
                    <a:pt x="161" y="142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5"/>
                  </a:lnTo>
                  <a:lnTo>
                    <a:pt x="177" y="116"/>
                  </a:lnTo>
                  <a:lnTo>
                    <a:pt x="179" y="108"/>
                  </a:lnTo>
                  <a:lnTo>
                    <a:pt x="179" y="103"/>
                  </a:lnTo>
                  <a:lnTo>
                    <a:pt x="179" y="100"/>
                  </a:lnTo>
                  <a:lnTo>
                    <a:pt x="179" y="99"/>
                  </a:lnTo>
                  <a:lnTo>
                    <a:pt x="181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2" name="Freeform 86">
              <a:extLst>
                <a:ext uri="{FF2B5EF4-FFF2-40B4-BE49-F238E27FC236}">
                  <a16:creationId xmlns:a16="http://schemas.microsoft.com/office/drawing/2014/main" id="{36625A54-2A1F-FC25-7184-19B148EA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763" y="4987926"/>
              <a:ext cx="73025" cy="73025"/>
            </a:xfrm>
            <a:custGeom>
              <a:avLst/>
              <a:gdLst>
                <a:gd name="T0" fmla="*/ 182 w 182"/>
                <a:gd name="T1" fmla="*/ 90 h 181"/>
                <a:gd name="T2" fmla="*/ 179 w 182"/>
                <a:gd name="T3" fmla="*/ 71 h 181"/>
                <a:gd name="T4" fmla="*/ 174 w 182"/>
                <a:gd name="T5" fmla="*/ 54 h 181"/>
                <a:gd name="T6" fmla="*/ 165 w 182"/>
                <a:gd name="T7" fmla="*/ 38 h 181"/>
                <a:gd name="T8" fmla="*/ 153 w 182"/>
                <a:gd name="T9" fmla="*/ 25 h 181"/>
                <a:gd name="T10" fmla="*/ 139 w 182"/>
                <a:gd name="T11" fmla="*/ 14 h 181"/>
                <a:gd name="T12" fmla="*/ 131 w 182"/>
                <a:gd name="T13" fmla="*/ 9 h 181"/>
                <a:gd name="T14" fmla="*/ 124 w 182"/>
                <a:gd name="T15" fmla="*/ 6 h 181"/>
                <a:gd name="T16" fmla="*/ 115 w 182"/>
                <a:gd name="T17" fmla="*/ 2 h 181"/>
                <a:gd name="T18" fmla="*/ 108 w 182"/>
                <a:gd name="T19" fmla="*/ 1 h 181"/>
                <a:gd name="T20" fmla="*/ 91 w 182"/>
                <a:gd name="T21" fmla="*/ 0 h 181"/>
                <a:gd name="T22" fmla="*/ 71 w 182"/>
                <a:gd name="T23" fmla="*/ 1 h 181"/>
                <a:gd name="T24" fmla="*/ 54 w 182"/>
                <a:gd name="T25" fmla="*/ 6 h 181"/>
                <a:gd name="T26" fmla="*/ 39 w 182"/>
                <a:gd name="T27" fmla="*/ 14 h 181"/>
                <a:gd name="T28" fmla="*/ 26 w 182"/>
                <a:gd name="T29" fmla="*/ 25 h 181"/>
                <a:gd name="T30" fmla="*/ 14 w 182"/>
                <a:gd name="T31" fmla="*/ 38 h 181"/>
                <a:gd name="T32" fmla="*/ 6 w 182"/>
                <a:gd name="T33" fmla="*/ 54 h 181"/>
                <a:gd name="T34" fmla="*/ 1 w 182"/>
                <a:gd name="T35" fmla="*/ 71 h 181"/>
                <a:gd name="T36" fmla="*/ 0 w 182"/>
                <a:gd name="T37" fmla="*/ 90 h 181"/>
                <a:gd name="T38" fmla="*/ 1 w 182"/>
                <a:gd name="T39" fmla="*/ 107 h 181"/>
                <a:gd name="T40" fmla="*/ 2 w 182"/>
                <a:gd name="T41" fmla="*/ 115 h 181"/>
                <a:gd name="T42" fmla="*/ 6 w 182"/>
                <a:gd name="T43" fmla="*/ 124 h 181"/>
                <a:gd name="T44" fmla="*/ 9 w 182"/>
                <a:gd name="T45" fmla="*/ 131 h 181"/>
                <a:gd name="T46" fmla="*/ 14 w 182"/>
                <a:gd name="T47" fmla="*/ 138 h 181"/>
                <a:gd name="T48" fmla="*/ 26 w 182"/>
                <a:gd name="T49" fmla="*/ 153 h 181"/>
                <a:gd name="T50" fmla="*/ 39 w 182"/>
                <a:gd name="T51" fmla="*/ 164 h 181"/>
                <a:gd name="T52" fmla="*/ 54 w 182"/>
                <a:gd name="T53" fmla="*/ 174 h 181"/>
                <a:gd name="T54" fmla="*/ 71 w 182"/>
                <a:gd name="T55" fmla="*/ 179 h 181"/>
                <a:gd name="T56" fmla="*/ 91 w 182"/>
                <a:gd name="T57" fmla="*/ 181 h 181"/>
                <a:gd name="T58" fmla="*/ 98 w 182"/>
                <a:gd name="T59" fmla="*/ 180 h 181"/>
                <a:gd name="T60" fmla="*/ 98 w 182"/>
                <a:gd name="T61" fmla="*/ 179 h 181"/>
                <a:gd name="T62" fmla="*/ 100 w 182"/>
                <a:gd name="T63" fmla="*/ 179 h 181"/>
                <a:gd name="T64" fmla="*/ 102 w 182"/>
                <a:gd name="T65" fmla="*/ 179 h 181"/>
                <a:gd name="T66" fmla="*/ 108 w 182"/>
                <a:gd name="T67" fmla="*/ 179 h 181"/>
                <a:gd name="T68" fmla="*/ 115 w 182"/>
                <a:gd name="T69" fmla="*/ 176 h 181"/>
                <a:gd name="T70" fmla="*/ 124 w 182"/>
                <a:gd name="T71" fmla="*/ 174 h 181"/>
                <a:gd name="T72" fmla="*/ 131 w 182"/>
                <a:gd name="T73" fmla="*/ 168 h 181"/>
                <a:gd name="T74" fmla="*/ 139 w 182"/>
                <a:gd name="T75" fmla="*/ 164 h 181"/>
                <a:gd name="T76" fmla="*/ 141 w 182"/>
                <a:gd name="T77" fmla="*/ 161 h 181"/>
                <a:gd name="T78" fmla="*/ 145 w 182"/>
                <a:gd name="T79" fmla="*/ 158 h 181"/>
                <a:gd name="T80" fmla="*/ 153 w 182"/>
                <a:gd name="T81" fmla="*/ 153 h 181"/>
                <a:gd name="T82" fmla="*/ 158 w 182"/>
                <a:gd name="T83" fmla="*/ 145 h 181"/>
                <a:gd name="T84" fmla="*/ 161 w 182"/>
                <a:gd name="T85" fmla="*/ 141 h 181"/>
                <a:gd name="T86" fmla="*/ 165 w 182"/>
                <a:gd name="T87" fmla="*/ 138 h 181"/>
                <a:gd name="T88" fmla="*/ 169 w 182"/>
                <a:gd name="T89" fmla="*/ 131 h 181"/>
                <a:gd name="T90" fmla="*/ 174 w 182"/>
                <a:gd name="T91" fmla="*/ 124 h 181"/>
                <a:gd name="T92" fmla="*/ 176 w 182"/>
                <a:gd name="T93" fmla="*/ 115 h 181"/>
                <a:gd name="T94" fmla="*/ 179 w 182"/>
                <a:gd name="T95" fmla="*/ 107 h 181"/>
                <a:gd name="T96" fmla="*/ 179 w 182"/>
                <a:gd name="T97" fmla="*/ 102 h 181"/>
                <a:gd name="T98" fmla="*/ 179 w 182"/>
                <a:gd name="T99" fmla="*/ 100 h 181"/>
                <a:gd name="T100" fmla="*/ 179 w 182"/>
                <a:gd name="T101" fmla="*/ 98 h 181"/>
                <a:gd name="T102" fmla="*/ 180 w 182"/>
                <a:gd name="T103" fmla="*/ 98 h 181"/>
                <a:gd name="T104" fmla="*/ 182 w 182"/>
                <a:gd name="T105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1">
                  <a:moveTo>
                    <a:pt x="182" y="90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8"/>
                  </a:lnTo>
                  <a:lnTo>
                    <a:pt x="153" y="25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4" y="6"/>
                  </a:lnTo>
                  <a:lnTo>
                    <a:pt x="115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5"/>
                  </a:lnTo>
                  <a:lnTo>
                    <a:pt x="14" y="38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2" y="115"/>
                  </a:lnTo>
                  <a:lnTo>
                    <a:pt x="6" y="124"/>
                  </a:lnTo>
                  <a:lnTo>
                    <a:pt x="9" y="131"/>
                  </a:lnTo>
                  <a:lnTo>
                    <a:pt x="14" y="138"/>
                  </a:lnTo>
                  <a:lnTo>
                    <a:pt x="26" y="153"/>
                  </a:lnTo>
                  <a:lnTo>
                    <a:pt x="39" y="164"/>
                  </a:lnTo>
                  <a:lnTo>
                    <a:pt x="54" y="174"/>
                  </a:lnTo>
                  <a:lnTo>
                    <a:pt x="71" y="179"/>
                  </a:lnTo>
                  <a:lnTo>
                    <a:pt x="91" y="181"/>
                  </a:lnTo>
                  <a:lnTo>
                    <a:pt x="98" y="180"/>
                  </a:lnTo>
                  <a:lnTo>
                    <a:pt x="98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8" y="179"/>
                  </a:lnTo>
                  <a:lnTo>
                    <a:pt x="115" y="176"/>
                  </a:lnTo>
                  <a:lnTo>
                    <a:pt x="124" y="174"/>
                  </a:lnTo>
                  <a:lnTo>
                    <a:pt x="131" y="168"/>
                  </a:lnTo>
                  <a:lnTo>
                    <a:pt x="139" y="164"/>
                  </a:lnTo>
                  <a:lnTo>
                    <a:pt x="141" y="161"/>
                  </a:lnTo>
                  <a:lnTo>
                    <a:pt x="145" y="158"/>
                  </a:lnTo>
                  <a:lnTo>
                    <a:pt x="153" y="153"/>
                  </a:lnTo>
                  <a:lnTo>
                    <a:pt x="158" y="145"/>
                  </a:lnTo>
                  <a:lnTo>
                    <a:pt x="161" y="141"/>
                  </a:lnTo>
                  <a:lnTo>
                    <a:pt x="165" y="138"/>
                  </a:lnTo>
                  <a:lnTo>
                    <a:pt x="169" y="131"/>
                  </a:lnTo>
                  <a:lnTo>
                    <a:pt x="174" y="124"/>
                  </a:lnTo>
                  <a:lnTo>
                    <a:pt x="176" y="115"/>
                  </a:lnTo>
                  <a:lnTo>
                    <a:pt x="179" y="107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3" name="Freeform 87">
              <a:extLst>
                <a:ext uri="{FF2B5EF4-FFF2-40B4-BE49-F238E27FC236}">
                  <a16:creationId xmlns:a16="http://schemas.microsoft.com/office/drawing/2014/main" id="{DC8F618F-3D97-BC9E-42B1-4C967D341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5032376"/>
              <a:ext cx="73025" cy="71438"/>
            </a:xfrm>
            <a:custGeom>
              <a:avLst/>
              <a:gdLst>
                <a:gd name="T0" fmla="*/ 182 w 182"/>
                <a:gd name="T1" fmla="*/ 91 h 182"/>
                <a:gd name="T2" fmla="*/ 180 w 182"/>
                <a:gd name="T3" fmla="*/ 71 h 182"/>
                <a:gd name="T4" fmla="*/ 175 w 182"/>
                <a:gd name="T5" fmla="*/ 54 h 182"/>
                <a:gd name="T6" fmla="*/ 165 w 182"/>
                <a:gd name="T7" fmla="*/ 39 h 182"/>
                <a:gd name="T8" fmla="*/ 154 w 182"/>
                <a:gd name="T9" fmla="*/ 26 h 182"/>
                <a:gd name="T10" fmla="*/ 139 w 182"/>
                <a:gd name="T11" fmla="*/ 14 h 182"/>
                <a:gd name="T12" fmla="*/ 132 w 182"/>
                <a:gd name="T13" fmla="*/ 9 h 182"/>
                <a:gd name="T14" fmla="*/ 125 w 182"/>
                <a:gd name="T15" fmla="*/ 6 h 182"/>
                <a:gd name="T16" fmla="*/ 116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2 w 182"/>
                <a:gd name="T23" fmla="*/ 1 h 182"/>
                <a:gd name="T24" fmla="*/ 55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5 w 182"/>
                <a:gd name="T31" fmla="*/ 39 h 182"/>
                <a:gd name="T32" fmla="*/ 7 w 182"/>
                <a:gd name="T33" fmla="*/ 54 h 182"/>
                <a:gd name="T34" fmla="*/ 2 w 182"/>
                <a:gd name="T35" fmla="*/ 71 h 182"/>
                <a:gd name="T36" fmla="*/ 0 w 182"/>
                <a:gd name="T37" fmla="*/ 91 h 182"/>
                <a:gd name="T38" fmla="*/ 2 w 182"/>
                <a:gd name="T39" fmla="*/ 108 h 182"/>
                <a:gd name="T40" fmla="*/ 3 w 182"/>
                <a:gd name="T41" fmla="*/ 115 h 182"/>
                <a:gd name="T42" fmla="*/ 7 w 182"/>
                <a:gd name="T43" fmla="*/ 125 h 182"/>
                <a:gd name="T44" fmla="*/ 10 w 182"/>
                <a:gd name="T45" fmla="*/ 131 h 182"/>
                <a:gd name="T46" fmla="*/ 15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2 w 182"/>
                <a:gd name="T55" fmla="*/ 179 h 182"/>
                <a:gd name="T56" fmla="*/ 91 w 182"/>
                <a:gd name="T57" fmla="*/ 182 h 182"/>
                <a:gd name="T58" fmla="*/ 99 w 182"/>
                <a:gd name="T59" fmla="*/ 180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7 h 182"/>
                <a:gd name="T70" fmla="*/ 125 w 182"/>
                <a:gd name="T71" fmla="*/ 174 h 182"/>
                <a:gd name="T72" fmla="*/ 132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6 w 182"/>
                <a:gd name="T79" fmla="*/ 158 h 182"/>
                <a:gd name="T80" fmla="*/ 154 w 182"/>
                <a:gd name="T81" fmla="*/ 153 h 182"/>
                <a:gd name="T82" fmla="*/ 159 w 182"/>
                <a:gd name="T83" fmla="*/ 145 h 182"/>
                <a:gd name="T84" fmla="*/ 162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5 w 182"/>
                <a:gd name="T91" fmla="*/ 125 h 182"/>
                <a:gd name="T92" fmla="*/ 177 w 182"/>
                <a:gd name="T93" fmla="*/ 115 h 182"/>
                <a:gd name="T94" fmla="*/ 180 w 182"/>
                <a:gd name="T95" fmla="*/ 108 h 182"/>
                <a:gd name="T96" fmla="*/ 180 w 182"/>
                <a:gd name="T97" fmla="*/ 103 h 182"/>
                <a:gd name="T98" fmla="*/ 180 w 182"/>
                <a:gd name="T99" fmla="*/ 100 h 182"/>
                <a:gd name="T100" fmla="*/ 180 w 182"/>
                <a:gd name="T101" fmla="*/ 99 h 182"/>
                <a:gd name="T102" fmla="*/ 181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80" y="71"/>
                  </a:lnTo>
                  <a:lnTo>
                    <a:pt x="175" y="54"/>
                  </a:lnTo>
                  <a:lnTo>
                    <a:pt x="165" y="39"/>
                  </a:lnTo>
                  <a:lnTo>
                    <a:pt x="154" y="26"/>
                  </a:lnTo>
                  <a:lnTo>
                    <a:pt x="139" y="14"/>
                  </a:lnTo>
                  <a:lnTo>
                    <a:pt x="132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7" y="54"/>
                  </a:lnTo>
                  <a:lnTo>
                    <a:pt x="2" y="71"/>
                  </a:lnTo>
                  <a:lnTo>
                    <a:pt x="0" y="91"/>
                  </a:lnTo>
                  <a:lnTo>
                    <a:pt x="2" y="108"/>
                  </a:lnTo>
                  <a:lnTo>
                    <a:pt x="3" y="115"/>
                  </a:lnTo>
                  <a:lnTo>
                    <a:pt x="7" y="125"/>
                  </a:lnTo>
                  <a:lnTo>
                    <a:pt x="10" y="131"/>
                  </a:lnTo>
                  <a:lnTo>
                    <a:pt x="15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4"/>
                  </a:lnTo>
                  <a:lnTo>
                    <a:pt x="132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4" y="153"/>
                  </a:lnTo>
                  <a:lnTo>
                    <a:pt x="159" y="145"/>
                  </a:lnTo>
                  <a:lnTo>
                    <a:pt x="162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5" y="125"/>
                  </a:lnTo>
                  <a:lnTo>
                    <a:pt x="177" y="115"/>
                  </a:lnTo>
                  <a:lnTo>
                    <a:pt x="180" y="108"/>
                  </a:lnTo>
                  <a:lnTo>
                    <a:pt x="180" y="103"/>
                  </a:lnTo>
                  <a:lnTo>
                    <a:pt x="180" y="100"/>
                  </a:lnTo>
                  <a:lnTo>
                    <a:pt x="180" y="99"/>
                  </a:lnTo>
                  <a:lnTo>
                    <a:pt x="181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4" name="Freeform 88">
              <a:extLst>
                <a:ext uri="{FF2B5EF4-FFF2-40B4-BE49-F238E27FC236}">
                  <a16:creationId xmlns:a16="http://schemas.microsoft.com/office/drawing/2014/main" id="{F5171B0A-C774-D7BF-2242-9EB7F1249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5032376"/>
              <a:ext cx="71438" cy="71438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1 h 182"/>
                <a:gd name="T4" fmla="*/ 174 w 182"/>
                <a:gd name="T5" fmla="*/ 54 h 182"/>
                <a:gd name="T6" fmla="*/ 165 w 182"/>
                <a:gd name="T7" fmla="*/ 39 h 182"/>
                <a:gd name="T8" fmla="*/ 154 w 182"/>
                <a:gd name="T9" fmla="*/ 26 h 182"/>
                <a:gd name="T10" fmla="*/ 139 w 182"/>
                <a:gd name="T11" fmla="*/ 14 h 182"/>
                <a:gd name="T12" fmla="*/ 131 w 182"/>
                <a:gd name="T13" fmla="*/ 9 h 182"/>
                <a:gd name="T14" fmla="*/ 125 w 182"/>
                <a:gd name="T15" fmla="*/ 6 h 182"/>
                <a:gd name="T16" fmla="*/ 116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2 w 182"/>
                <a:gd name="T23" fmla="*/ 1 h 182"/>
                <a:gd name="T24" fmla="*/ 55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4 w 182"/>
                <a:gd name="T31" fmla="*/ 39 h 182"/>
                <a:gd name="T32" fmla="*/ 7 w 182"/>
                <a:gd name="T33" fmla="*/ 54 h 182"/>
                <a:gd name="T34" fmla="*/ 2 w 182"/>
                <a:gd name="T35" fmla="*/ 71 h 182"/>
                <a:gd name="T36" fmla="*/ 0 w 182"/>
                <a:gd name="T37" fmla="*/ 91 h 182"/>
                <a:gd name="T38" fmla="*/ 2 w 182"/>
                <a:gd name="T39" fmla="*/ 108 h 182"/>
                <a:gd name="T40" fmla="*/ 3 w 182"/>
                <a:gd name="T41" fmla="*/ 115 h 182"/>
                <a:gd name="T42" fmla="*/ 7 w 182"/>
                <a:gd name="T43" fmla="*/ 125 h 182"/>
                <a:gd name="T44" fmla="*/ 9 w 182"/>
                <a:gd name="T45" fmla="*/ 131 h 182"/>
                <a:gd name="T46" fmla="*/ 14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2 w 182"/>
                <a:gd name="T55" fmla="*/ 179 h 182"/>
                <a:gd name="T56" fmla="*/ 91 w 182"/>
                <a:gd name="T57" fmla="*/ 182 h 182"/>
                <a:gd name="T58" fmla="*/ 99 w 182"/>
                <a:gd name="T59" fmla="*/ 180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7 h 182"/>
                <a:gd name="T70" fmla="*/ 125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6 w 182"/>
                <a:gd name="T79" fmla="*/ 158 h 182"/>
                <a:gd name="T80" fmla="*/ 154 w 182"/>
                <a:gd name="T81" fmla="*/ 153 h 182"/>
                <a:gd name="T82" fmla="*/ 159 w 182"/>
                <a:gd name="T83" fmla="*/ 145 h 182"/>
                <a:gd name="T84" fmla="*/ 161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4 w 182"/>
                <a:gd name="T91" fmla="*/ 125 h 182"/>
                <a:gd name="T92" fmla="*/ 177 w 182"/>
                <a:gd name="T93" fmla="*/ 115 h 182"/>
                <a:gd name="T94" fmla="*/ 179 w 182"/>
                <a:gd name="T95" fmla="*/ 108 h 182"/>
                <a:gd name="T96" fmla="*/ 179 w 182"/>
                <a:gd name="T97" fmla="*/ 103 h 182"/>
                <a:gd name="T98" fmla="*/ 179 w 182"/>
                <a:gd name="T99" fmla="*/ 100 h 182"/>
                <a:gd name="T100" fmla="*/ 179 w 182"/>
                <a:gd name="T101" fmla="*/ 99 h 182"/>
                <a:gd name="T102" fmla="*/ 181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9"/>
                  </a:lnTo>
                  <a:lnTo>
                    <a:pt x="154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7" y="54"/>
                  </a:lnTo>
                  <a:lnTo>
                    <a:pt x="2" y="71"/>
                  </a:lnTo>
                  <a:lnTo>
                    <a:pt x="0" y="91"/>
                  </a:lnTo>
                  <a:lnTo>
                    <a:pt x="2" y="108"/>
                  </a:lnTo>
                  <a:lnTo>
                    <a:pt x="3" y="115"/>
                  </a:lnTo>
                  <a:lnTo>
                    <a:pt x="7" y="125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7"/>
                  </a:lnTo>
                  <a:lnTo>
                    <a:pt x="125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4" y="153"/>
                  </a:lnTo>
                  <a:lnTo>
                    <a:pt x="159" y="145"/>
                  </a:lnTo>
                  <a:lnTo>
                    <a:pt x="161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5"/>
                  </a:lnTo>
                  <a:lnTo>
                    <a:pt x="177" y="115"/>
                  </a:lnTo>
                  <a:lnTo>
                    <a:pt x="179" y="108"/>
                  </a:lnTo>
                  <a:lnTo>
                    <a:pt x="179" y="103"/>
                  </a:lnTo>
                  <a:lnTo>
                    <a:pt x="179" y="100"/>
                  </a:lnTo>
                  <a:lnTo>
                    <a:pt x="179" y="99"/>
                  </a:lnTo>
                  <a:lnTo>
                    <a:pt x="181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5" name="Freeform 89">
              <a:extLst>
                <a:ext uri="{FF2B5EF4-FFF2-40B4-BE49-F238E27FC236}">
                  <a16:creationId xmlns:a16="http://schemas.microsoft.com/office/drawing/2014/main" id="{DD4B5DD9-95DC-861F-E4B1-5E42CCC8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4978401"/>
              <a:ext cx="73025" cy="71438"/>
            </a:xfrm>
            <a:custGeom>
              <a:avLst/>
              <a:gdLst>
                <a:gd name="T0" fmla="*/ 182 w 182"/>
                <a:gd name="T1" fmla="*/ 90 h 181"/>
                <a:gd name="T2" fmla="*/ 180 w 182"/>
                <a:gd name="T3" fmla="*/ 71 h 181"/>
                <a:gd name="T4" fmla="*/ 175 w 182"/>
                <a:gd name="T5" fmla="*/ 54 h 181"/>
                <a:gd name="T6" fmla="*/ 165 w 182"/>
                <a:gd name="T7" fmla="*/ 38 h 181"/>
                <a:gd name="T8" fmla="*/ 154 w 182"/>
                <a:gd name="T9" fmla="*/ 26 h 181"/>
                <a:gd name="T10" fmla="*/ 139 w 182"/>
                <a:gd name="T11" fmla="*/ 14 h 181"/>
                <a:gd name="T12" fmla="*/ 132 w 182"/>
                <a:gd name="T13" fmla="*/ 9 h 181"/>
                <a:gd name="T14" fmla="*/ 125 w 182"/>
                <a:gd name="T15" fmla="*/ 6 h 181"/>
                <a:gd name="T16" fmla="*/ 116 w 182"/>
                <a:gd name="T17" fmla="*/ 2 h 181"/>
                <a:gd name="T18" fmla="*/ 108 w 182"/>
                <a:gd name="T19" fmla="*/ 1 h 181"/>
                <a:gd name="T20" fmla="*/ 91 w 182"/>
                <a:gd name="T21" fmla="*/ 0 h 181"/>
                <a:gd name="T22" fmla="*/ 72 w 182"/>
                <a:gd name="T23" fmla="*/ 1 h 181"/>
                <a:gd name="T24" fmla="*/ 55 w 182"/>
                <a:gd name="T25" fmla="*/ 6 h 181"/>
                <a:gd name="T26" fmla="*/ 39 w 182"/>
                <a:gd name="T27" fmla="*/ 14 h 181"/>
                <a:gd name="T28" fmla="*/ 26 w 182"/>
                <a:gd name="T29" fmla="*/ 26 h 181"/>
                <a:gd name="T30" fmla="*/ 15 w 182"/>
                <a:gd name="T31" fmla="*/ 38 h 181"/>
                <a:gd name="T32" fmla="*/ 7 w 182"/>
                <a:gd name="T33" fmla="*/ 54 h 181"/>
                <a:gd name="T34" fmla="*/ 2 w 182"/>
                <a:gd name="T35" fmla="*/ 71 h 181"/>
                <a:gd name="T36" fmla="*/ 0 w 182"/>
                <a:gd name="T37" fmla="*/ 90 h 181"/>
                <a:gd name="T38" fmla="*/ 2 w 182"/>
                <a:gd name="T39" fmla="*/ 107 h 181"/>
                <a:gd name="T40" fmla="*/ 3 w 182"/>
                <a:gd name="T41" fmla="*/ 115 h 181"/>
                <a:gd name="T42" fmla="*/ 7 w 182"/>
                <a:gd name="T43" fmla="*/ 124 h 181"/>
                <a:gd name="T44" fmla="*/ 10 w 182"/>
                <a:gd name="T45" fmla="*/ 131 h 181"/>
                <a:gd name="T46" fmla="*/ 15 w 182"/>
                <a:gd name="T47" fmla="*/ 138 h 181"/>
                <a:gd name="T48" fmla="*/ 26 w 182"/>
                <a:gd name="T49" fmla="*/ 153 h 181"/>
                <a:gd name="T50" fmla="*/ 39 w 182"/>
                <a:gd name="T51" fmla="*/ 164 h 181"/>
                <a:gd name="T52" fmla="*/ 55 w 182"/>
                <a:gd name="T53" fmla="*/ 174 h 181"/>
                <a:gd name="T54" fmla="*/ 72 w 182"/>
                <a:gd name="T55" fmla="*/ 179 h 181"/>
                <a:gd name="T56" fmla="*/ 91 w 182"/>
                <a:gd name="T57" fmla="*/ 181 h 181"/>
                <a:gd name="T58" fmla="*/ 99 w 182"/>
                <a:gd name="T59" fmla="*/ 180 h 181"/>
                <a:gd name="T60" fmla="*/ 99 w 182"/>
                <a:gd name="T61" fmla="*/ 179 h 181"/>
                <a:gd name="T62" fmla="*/ 100 w 182"/>
                <a:gd name="T63" fmla="*/ 179 h 181"/>
                <a:gd name="T64" fmla="*/ 103 w 182"/>
                <a:gd name="T65" fmla="*/ 179 h 181"/>
                <a:gd name="T66" fmla="*/ 108 w 182"/>
                <a:gd name="T67" fmla="*/ 179 h 181"/>
                <a:gd name="T68" fmla="*/ 116 w 182"/>
                <a:gd name="T69" fmla="*/ 176 h 181"/>
                <a:gd name="T70" fmla="*/ 125 w 182"/>
                <a:gd name="T71" fmla="*/ 174 h 181"/>
                <a:gd name="T72" fmla="*/ 132 w 182"/>
                <a:gd name="T73" fmla="*/ 168 h 181"/>
                <a:gd name="T74" fmla="*/ 139 w 182"/>
                <a:gd name="T75" fmla="*/ 164 h 181"/>
                <a:gd name="T76" fmla="*/ 142 w 182"/>
                <a:gd name="T77" fmla="*/ 161 h 181"/>
                <a:gd name="T78" fmla="*/ 146 w 182"/>
                <a:gd name="T79" fmla="*/ 158 h 181"/>
                <a:gd name="T80" fmla="*/ 154 w 182"/>
                <a:gd name="T81" fmla="*/ 153 h 181"/>
                <a:gd name="T82" fmla="*/ 159 w 182"/>
                <a:gd name="T83" fmla="*/ 145 h 181"/>
                <a:gd name="T84" fmla="*/ 162 w 182"/>
                <a:gd name="T85" fmla="*/ 141 h 181"/>
                <a:gd name="T86" fmla="*/ 165 w 182"/>
                <a:gd name="T87" fmla="*/ 138 h 181"/>
                <a:gd name="T88" fmla="*/ 169 w 182"/>
                <a:gd name="T89" fmla="*/ 131 h 181"/>
                <a:gd name="T90" fmla="*/ 175 w 182"/>
                <a:gd name="T91" fmla="*/ 124 h 181"/>
                <a:gd name="T92" fmla="*/ 177 w 182"/>
                <a:gd name="T93" fmla="*/ 115 h 181"/>
                <a:gd name="T94" fmla="*/ 180 w 182"/>
                <a:gd name="T95" fmla="*/ 107 h 181"/>
                <a:gd name="T96" fmla="*/ 180 w 182"/>
                <a:gd name="T97" fmla="*/ 102 h 181"/>
                <a:gd name="T98" fmla="*/ 180 w 182"/>
                <a:gd name="T99" fmla="*/ 100 h 181"/>
                <a:gd name="T100" fmla="*/ 180 w 182"/>
                <a:gd name="T101" fmla="*/ 98 h 181"/>
                <a:gd name="T102" fmla="*/ 181 w 182"/>
                <a:gd name="T103" fmla="*/ 98 h 181"/>
                <a:gd name="T104" fmla="*/ 182 w 182"/>
                <a:gd name="T105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1">
                  <a:moveTo>
                    <a:pt x="182" y="90"/>
                  </a:moveTo>
                  <a:lnTo>
                    <a:pt x="180" y="71"/>
                  </a:lnTo>
                  <a:lnTo>
                    <a:pt x="175" y="54"/>
                  </a:lnTo>
                  <a:lnTo>
                    <a:pt x="165" y="38"/>
                  </a:lnTo>
                  <a:lnTo>
                    <a:pt x="154" y="26"/>
                  </a:lnTo>
                  <a:lnTo>
                    <a:pt x="139" y="14"/>
                  </a:lnTo>
                  <a:lnTo>
                    <a:pt x="132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8"/>
                  </a:lnTo>
                  <a:lnTo>
                    <a:pt x="7" y="54"/>
                  </a:lnTo>
                  <a:lnTo>
                    <a:pt x="2" y="71"/>
                  </a:lnTo>
                  <a:lnTo>
                    <a:pt x="0" y="90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7" y="124"/>
                  </a:lnTo>
                  <a:lnTo>
                    <a:pt x="10" y="131"/>
                  </a:lnTo>
                  <a:lnTo>
                    <a:pt x="15" y="138"/>
                  </a:lnTo>
                  <a:lnTo>
                    <a:pt x="26" y="153"/>
                  </a:lnTo>
                  <a:lnTo>
                    <a:pt x="39" y="164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1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6"/>
                  </a:lnTo>
                  <a:lnTo>
                    <a:pt x="125" y="174"/>
                  </a:lnTo>
                  <a:lnTo>
                    <a:pt x="132" y="168"/>
                  </a:lnTo>
                  <a:lnTo>
                    <a:pt x="139" y="164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4" y="153"/>
                  </a:lnTo>
                  <a:lnTo>
                    <a:pt x="159" y="145"/>
                  </a:lnTo>
                  <a:lnTo>
                    <a:pt x="162" y="141"/>
                  </a:lnTo>
                  <a:lnTo>
                    <a:pt x="165" y="138"/>
                  </a:lnTo>
                  <a:lnTo>
                    <a:pt x="169" y="131"/>
                  </a:lnTo>
                  <a:lnTo>
                    <a:pt x="175" y="124"/>
                  </a:lnTo>
                  <a:lnTo>
                    <a:pt x="177" y="115"/>
                  </a:lnTo>
                  <a:lnTo>
                    <a:pt x="180" y="107"/>
                  </a:lnTo>
                  <a:lnTo>
                    <a:pt x="180" y="102"/>
                  </a:lnTo>
                  <a:lnTo>
                    <a:pt x="180" y="100"/>
                  </a:lnTo>
                  <a:lnTo>
                    <a:pt x="180" y="98"/>
                  </a:lnTo>
                  <a:lnTo>
                    <a:pt x="181" y="98"/>
                  </a:lnTo>
                  <a:lnTo>
                    <a:pt x="182" y="90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6" name="Freeform 90">
              <a:extLst>
                <a:ext uri="{FF2B5EF4-FFF2-40B4-BE49-F238E27FC236}">
                  <a16:creationId xmlns:a16="http://schemas.microsoft.com/office/drawing/2014/main" id="{340B68B5-E18D-D325-73F0-5824F060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6" y="5049838"/>
              <a:ext cx="71438" cy="73025"/>
            </a:xfrm>
            <a:custGeom>
              <a:avLst/>
              <a:gdLst>
                <a:gd name="T0" fmla="*/ 182 w 182"/>
                <a:gd name="T1" fmla="*/ 91 h 182"/>
                <a:gd name="T2" fmla="*/ 179 w 182"/>
                <a:gd name="T3" fmla="*/ 72 h 182"/>
                <a:gd name="T4" fmla="*/ 174 w 182"/>
                <a:gd name="T5" fmla="*/ 55 h 182"/>
                <a:gd name="T6" fmla="*/ 165 w 182"/>
                <a:gd name="T7" fmla="*/ 39 h 182"/>
                <a:gd name="T8" fmla="*/ 153 w 182"/>
                <a:gd name="T9" fmla="*/ 26 h 182"/>
                <a:gd name="T10" fmla="*/ 139 w 182"/>
                <a:gd name="T11" fmla="*/ 15 h 182"/>
                <a:gd name="T12" fmla="*/ 131 w 182"/>
                <a:gd name="T13" fmla="*/ 9 h 182"/>
                <a:gd name="T14" fmla="*/ 124 w 182"/>
                <a:gd name="T15" fmla="*/ 7 h 182"/>
                <a:gd name="T16" fmla="*/ 115 w 182"/>
                <a:gd name="T17" fmla="*/ 3 h 182"/>
                <a:gd name="T18" fmla="*/ 108 w 182"/>
                <a:gd name="T19" fmla="*/ 2 h 182"/>
                <a:gd name="T20" fmla="*/ 91 w 182"/>
                <a:gd name="T21" fmla="*/ 0 h 182"/>
                <a:gd name="T22" fmla="*/ 71 w 182"/>
                <a:gd name="T23" fmla="*/ 2 h 182"/>
                <a:gd name="T24" fmla="*/ 54 w 182"/>
                <a:gd name="T25" fmla="*/ 7 h 182"/>
                <a:gd name="T26" fmla="*/ 39 w 182"/>
                <a:gd name="T27" fmla="*/ 15 h 182"/>
                <a:gd name="T28" fmla="*/ 26 w 182"/>
                <a:gd name="T29" fmla="*/ 26 h 182"/>
                <a:gd name="T30" fmla="*/ 14 w 182"/>
                <a:gd name="T31" fmla="*/ 39 h 182"/>
                <a:gd name="T32" fmla="*/ 6 w 182"/>
                <a:gd name="T33" fmla="*/ 55 h 182"/>
                <a:gd name="T34" fmla="*/ 1 w 182"/>
                <a:gd name="T35" fmla="*/ 72 h 182"/>
                <a:gd name="T36" fmla="*/ 0 w 182"/>
                <a:gd name="T37" fmla="*/ 91 h 182"/>
                <a:gd name="T38" fmla="*/ 1 w 182"/>
                <a:gd name="T39" fmla="*/ 108 h 182"/>
                <a:gd name="T40" fmla="*/ 2 w 182"/>
                <a:gd name="T41" fmla="*/ 116 h 182"/>
                <a:gd name="T42" fmla="*/ 6 w 182"/>
                <a:gd name="T43" fmla="*/ 125 h 182"/>
                <a:gd name="T44" fmla="*/ 9 w 182"/>
                <a:gd name="T45" fmla="*/ 132 h 182"/>
                <a:gd name="T46" fmla="*/ 14 w 182"/>
                <a:gd name="T47" fmla="*/ 139 h 182"/>
                <a:gd name="T48" fmla="*/ 26 w 182"/>
                <a:gd name="T49" fmla="*/ 154 h 182"/>
                <a:gd name="T50" fmla="*/ 39 w 182"/>
                <a:gd name="T51" fmla="*/ 165 h 182"/>
                <a:gd name="T52" fmla="*/ 54 w 182"/>
                <a:gd name="T53" fmla="*/ 174 h 182"/>
                <a:gd name="T54" fmla="*/ 71 w 182"/>
                <a:gd name="T55" fmla="*/ 180 h 182"/>
                <a:gd name="T56" fmla="*/ 91 w 182"/>
                <a:gd name="T57" fmla="*/ 182 h 182"/>
                <a:gd name="T58" fmla="*/ 98 w 182"/>
                <a:gd name="T59" fmla="*/ 181 h 182"/>
                <a:gd name="T60" fmla="*/ 98 w 182"/>
                <a:gd name="T61" fmla="*/ 180 h 182"/>
                <a:gd name="T62" fmla="*/ 100 w 182"/>
                <a:gd name="T63" fmla="*/ 180 h 182"/>
                <a:gd name="T64" fmla="*/ 102 w 182"/>
                <a:gd name="T65" fmla="*/ 180 h 182"/>
                <a:gd name="T66" fmla="*/ 108 w 182"/>
                <a:gd name="T67" fmla="*/ 180 h 182"/>
                <a:gd name="T68" fmla="*/ 115 w 182"/>
                <a:gd name="T69" fmla="*/ 177 h 182"/>
                <a:gd name="T70" fmla="*/ 124 w 182"/>
                <a:gd name="T71" fmla="*/ 174 h 182"/>
                <a:gd name="T72" fmla="*/ 131 w 182"/>
                <a:gd name="T73" fmla="*/ 169 h 182"/>
                <a:gd name="T74" fmla="*/ 139 w 182"/>
                <a:gd name="T75" fmla="*/ 165 h 182"/>
                <a:gd name="T76" fmla="*/ 141 w 182"/>
                <a:gd name="T77" fmla="*/ 161 h 182"/>
                <a:gd name="T78" fmla="*/ 145 w 182"/>
                <a:gd name="T79" fmla="*/ 159 h 182"/>
                <a:gd name="T80" fmla="*/ 153 w 182"/>
                <a:gd name="T81" fmla="*/ 154 h 182"/>
                <a:gd name="T82" fmla="*/ 158 w 182"/>
                <a:gd name="T83" fmla="*/ 146 h 182"/>
                <a:gd name="T84" fmla="*/ 161 w 182"/>
                <a:gd name="T85" fmla="*/ 142 h 182"/>
                <a:gd name="T86" fmla="*/ 165 w 182"/>
                <a:gd name="T87" fmla="*/ 139 h 182"/>
                <a:gd name="T88" fmla="*/ 169 w 182"/>
                <a:gd name="T89" fmla="*/ 132 h 182"/>
                <a:gd name="T90" fmla="*/ 174 w 182"/>
                <a:gd name="T91" fmla="*/ 125 h 182"/>
                <a:gd name="T92" fmla="*/ 176 w 182"/>
                <a:gd name="T93" fmla="*/ 116 h 182"/>
                <a:gd name="T94" fmla="*/ 179 w 182"/>
                <a:gd name="T95" fmla="*/ 108 h 182"/>
                <a:gd name="T96" fmla="*/ 179 w 182"/>
                <a:gd name="T97" fmla="*/ 103 h 182"/>
                <a:gd name="T98" fmla="*/ 179 w 182"/>
                <a:gd name="T99" fmla="*/ 100 h 182"/>
                <a:gd name="T100" fmla="*/ 179 w 182"/>
                <a:gd name="T101" fmla="*/ 99 h 182"/>
                <a:gd name="T102" fmla="*/ 180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79" y="72"/>
                  </a:lnTo>
                  <a:lnTo>
                    <a:pt x="174" y="55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5"/>
                  </a:lnTo>
                  <a:lnTo>
                    <a:pt x="131" y="9"/>
                  </a:lnTo>
                  <a:lnTo>
                    <a:pt x="124" y="7"/>
                  </a:lnTo>
                  <a:lnTo>
                    <a:pt x="115" y="3"/>
                  </a:lnTo>
                  <a:lnTo>
                    <a:pt x="108" y="2"/>
                  </a:lnTo>
                  <a:lnTo>
                    <a:pt x="91" y="0"/>
                  </a:lnTo>
                  <a:lnTo>
                    <a:pt x="71" y="2"/>
                  </a:lnTo>
                  <a:lnTo>
                    <a:pt x="54" y="7"/>
                  </a:lnTo>
                  <a:lnTo>
                    <a:pt x="39" y="15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2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2" y="116"/>
                  </a:lnTo>
                  <a:lnTo>
                    <a:pt x="6" y="125"/>
                  </a:lnTo>
                  <a:lnTo>
                    <a:pt x="9" y="132"/>
                  </a:lnTo>
                  <a:lnTo>
                    <a:pt x="14" y="139"/>
                  </a:lnTo>
                  <a:lnTo>
                    <a:pt x="26" y="154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80"/>
                  </a:lnTo>
                  <a:lnTo>
                    <a:pt x="91" y="182"/>
                  </a:lnTo>
                  <a:lnTo>
                    <a:pt x="98" y="181"/>
                  </a:lnTo>
                  <a:lnTo>
                    <a:pt x="98" y="180"/>
                  </a:lnTo>
                  <a:lnTo>
                    <a:pt x="100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15" y="177"/>
                  </a:lnTo>
                  <a:lnTo>
                    <a:pt x="124" y="174"/>
                  </a:lnTo>
                  <a:lnTo>
                    <a:pt x="131" y="169"/>
                  </a:lnTo>
                  <a:lnTo>
                    <a:pt x="139" y="165"/>
                  </a:lnTo>
                  <a:lnTo>
                    <a:pt x="141" y="161"/>
                  </a:lnTo>
                  <a:lnTo>
                    <a:pt x="145" y="159"/>
                  </a:lnTo>
                  <a:lnTo>
                    <a:pt x="153" y="154"/>
                  </a:lnTo>
                  <a:lnTo>
                    <a:pt x="158" y="146"/>
                  </a:lnTo>
                  <a:lnTo>
                    <a:pt x="161" y="142"/>
                  </a:lnTo>
                  <a:lnTo>
                    <a:pt x="165" y="139"/>
                  </a:lnTo>
                  <a:lnTo>
                    <a:pt x="169" y="132"/>
                  </a:lnTo>
                  <a:lnTo>
                    <a:pt x="174" y="125"/>
                  </a:lnTo>
                  <a:lnTo>
                    <a:pt x="176" y="116"/>
                  </a:lnTo>
                  <a:lnTo>
                    <a:pt x="179" y="108"/>
                  </a:lnTo>
                  <a:lnTo>
                    <a:pt x="179" y="103"/>
                  </a:lnTo>
                  <a:lnTo>
                    <a:pt x="179" y="100"/>
                  </a:lnTo>
                  <a:lnTo>
                    <a:pt x="179" y="99"/>
                  </a:lnTo>
                  <a:lnTo>
                    <a:pt x="180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  <p:sp>
          <p:nvSpPr>
            <p:cNvPr id="5217" name="Freeform 91">
              <a:extLst>
                <a:ext uri="{FF2B5EF4-FFF2-40B4-BE49-F238E27FC236}">
                  <a16:creationId xmlns:a16="http://schemas.microsoft.com/office/drawing/2014/main" id="{F5EB36C7-DA9A-EA3F-2F9E-48484003B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1" y="5486401"/>
              <a:ext cx="73025" cy="71438"/>
            </a:xfrm>
            <a:custGeom>
              <a:avLst/>
              <a:gdLst>
                <a:gd name="T0" fmla="*/ 182 w 182"/>
                <a:gd name="T1" fmla="*/ 91 h 182"/>
                <a:gd name="T2" fmla="*/ 180 w 182"/>
                <a:gd name="T3" fmla="*/ 71 h 182"/>
                <a:gd name="T4" fmla="*/ 175 w 182"/>
                <a:gd name="T5" fmla="*/ 54 h 182"/>
                <a:gd name="T6" fmla="*/ 165 w 182"/>
                <a:gd name="T7" fmla="*/ 39 h 182"/>
                <a:gd name="T8" fmla="*/ 154 w 182"/>
                <a:gd name="T9" fmla="*/ 26 h 182"/>
                <a:gd name="T10" fmla="*/ 139 w 182"/>
                <a:gd name="T11" fmla="*/ 14 h 182"/>
                <a:gd name="T12" fmla="*/ 132 w 182"/>
                <a:gd name="T13" fmla="*/ 9 h 182"/>
                <a:gd name="T14" fmla="*/ 125 w 182"/>
                <a:gd name="T15" fmla="*/ 6 h 182"/>
                <a:gd name="T16" fmla="*/ 116 w 182"/>
                <a:gd name="T17" fmla="*/ 2 h 182"/>
                <a:gd name="T18" fmla="*/ 108 w 182"/>
                <a:gd name="T19" fmla="*/ 1 h 182"/>
                <a:gd name="T20" fmla="*/ 91 w 182"/>
                <a:gd name="T21" fmla="*/ 0 h 182"/>
                <a:gd name="T22" fmla="*/ 72 w 182"/>
                <a:gd name="T23" fmla="*/ 1 h 182"/>
                <a:gd name="T24" fmla="*/ 55 w 182"/>
                <a:gd name="T25" fmla="*/ 6 h 182"/>
                <a:gd name="T26" fmla="*/ 39 w 182"/>
                <a:gd name="T27" fmla="*/ 14 h 182"/>
                <a:gd name="T28" fmla="*/ 26 w 182"/>
                <a:gd name="T29" fmla="*/ 26 h 182"/>
                <a:gd name="T30" fmla="*/ 15 w 182"/>
                <a:gd name="T31" fmla="*/ 39 h 182"/>
                <a:gd name="T32" fmla="*/ 7 w 182"/>
                <a:gd name="T33" fmla="*/ 54 h 182"/>
                <a:gd name="T34" fmla="*/ 2 w 182"/>
                <a:gd name="T35" fmla="*/ 71 h 182"/>
                <a:gd name="T36" fmla="*/ 0 w 182"/>
                <a:gd name="T37" fmla="*/ 91 h 182"/>
                <a:gd name="T38" fmla="*/ 2 w 182"/>
                <a:gd name="T39" fmla="*/ 108 h 182"/>
                <a:gd name="T40" fmla="*/ 3 w 182"/>
                <a:gd name="T41" fmla="*/ 115 h 182"/>
                <a:gd name="T42" fmla="*/ 7 w 182"/>
                <a:gd name="T43" fmla="*/ 125 h 182"/>
                <a:gd name="T44" fmla="*/ 10 w 182"/>
                <a:gd name="T45" fmla="*/ 131 h 182"/>
                <a:gd name="T46" fmla="*/ 15 w 182"/>
                <a:gd name="T47" fmla="*/ 139 h 182"/>
                <a:gd name="T48" fmla="*/ 26 w 182"/>
                <a:gd name="T49" fmla="*/ 153 h 182"/>
                <a:gd name="T50" fmla="*/ 39 w 182"/>
                <a:gd name="T51" fmla="*/ 165 h 182"/>
                <a:gd name="T52" fmla="*/ 55 w 182"/>
                <a:gd name="T53" fmla="*/ 174 h 182"/>
                <a:gd name="T54" fmla="*/ 72 w 182"/>
                <a:gd name="T55" fmla="*/ 179 h 182"/>
                <a:gd name="T56" fmla="*/ 91 w 182"/>
                <a:gd name="T57" fmla="*/ 182 h 182"/>
                <a:gd name="T58" fmla="*/ 99 w 182"/>
                <a:gd name="T59" fmla="*/ 180 h 182"/>
                <a:gd name="T60" fmla="*/ 99 w 182"/>
                <a:gd name="T61" fmla="*/ 179 h 182"/>
                <a:gd name="T62" fmla="*/ 100 w 182"/>
                <a:gd name="T63" fmla="*/ 179 h 182"/>
                <a:gd name="T64" fmla="*/ 103 w 182"/>
                <a:gd name="T65" fmla="*/ 179 h 182"/>
                <a:gd name="T66" fmla="*/ 108 w 182"/>
                <a:gd name="T67" fmla="*/ 179 h 182"/>
                <a:gd name="T68" fmla="*/ 116 w 182"/>
                <a:gd name="T69" fmla="*/ 176 h 182"/>
                <a:gd name="T70" fmla="*/ 125 w 182"/>
                <a:gd name="T71" fmla="*/ 174 h 182"/>
                <a:gd name="T72" fmla="*/ 132 w 182"/>
                <a:gd name="T73" fmla="*/ 169 h 182"/>
                <a:gd name="T74" fmla="*/ 139 w 182"/>
                <a:gd name="T75" fmla="*/ 165 h 182"/>
                <a:gd name="T76" fmla="*/ 142 w 182"/>
                <a:gd name="T77" fmla="*/ 161 h 182"/>
                <a:gd name="T78" fmla="*/ 146 w 182"/>
                <a:gd name="T79" fmla="*/ 158 h 182"/>
                <a:gd name="T80" fmla="*/ 154 w 182"/>
                <a:gd name="T81" fmla="*/ 153 h 182"/>
                <a:gd name="T82" fmla="*/ 159 w 182"/>
                <a:gd name="T83" fmla="*/ 145 h 182"/>
                <a:gd name="T84" fmla="*/ 162 w 182"/>
                <a:gd name="T85" fmla="*/ 141 h 182"/>
                <a:gd name="T86" fmla="*/ 165 w 182"/>
                <a:gd name="T87" fmla="*/ 139 h 182"/>
                <a:gd name="T88" fmla="*/ 169 w 182"/>
                <a:gd name="T89" fmla="*/ 131 h 182"/>
                <a:gd name="T90" fmla="*/ 175 w 182"/>
                <a:gd name="T91" fmla="*/ 125 h 182"/>
                <a:gd name="T92" fmla="*/ 177 w 182"/>
                <a:gd name="T93" fmla="*/ 115 h 182"/>
                <a:gd name="T94" fmla="*/ 180 w 182"/>
                <a:gd name="T95" fmla="*/ 108 h 182"/>
                <a:gd name="T96" fmla="*/ 180 w 182"/>
                <a:gd name="T97" fmla="*/ 102 h 182"/>
                <a:gd name="T98" fmla="*/ 180 w 182"/>
                <a:gd name="T99" fmla="*/ 100 h 182"/>
                <a:gd name="T100" fmla="*/ 180 w 182"/>
                <a:gd name="T101" fmla="*/ 99 h 182"/>
                <a:gd name="T102" fmla="*/ 181 w 182"/>
                <a:gd name="T103" fmla="*/ 99 h 182"/>
                <a:gd name="T104" fmla="*/ 182 w 182"/>
                <a:gd name="T105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2">
                  <a:moveTo>
                    <a:pt x="182" y="91"/>
                  </a:moveTo>
                  <a:lnTo>
                    <a:pt x="180" y="71"/>
                  </a:lnTo>
                  <a:lnTo>
                    <a:pt x="175" y="54"/>
                  </a:lnTo>
                  <a:lnTo>
                    <a:pt x="165" y="39"/>
                  </a:lnTo>
                  <a:lnTo>
                    <a:pt x="154" y="26"/>
                  </a:lnTo>
                  <a:lnTo>
                    <a:pt x="139" y="14"/>
                  </a:lnTo>
                  <a:lnTo>
                    <a:pt x="132" y="9"/>
                  </a:lnTo>
                  <a:lnTo>
                    <a:pt x="125" y="6"/>
                  </a:lnTo>
                  <a:lnTo>
                    <a:pt x="116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2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7" y="54"/>
                  </a:lnTo>
                  <a:lnTo>
                    <a:pt x="2" y="71"/>
                  </a:lnTo>
                  <a:lnTo>
                    <a:pt x="0" y="91"/>
                  </a:lnTo>
                  <a:lnTo>
                    <a:pt x="2" y="108"/>
                  </a:lnTo>
                  <a:lnTo>
                    <a:pt x="3" y="115"/>
                  </a:lnTo>
                  <a:lnTo>
                    <a:pt x="7" y="125"/>
                  </a:lnTo>
                  <a:lnTo>
                    <a:pt x="10" y="131"/>
                  </a:lnTo>
                  <a:lnTo>
                    <a:pt x="15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5" y="174"/>
                  </a:lnTo>
                  <a:lnTo>
                    <a:pt x="72" y="179"/>
                  </a:lnTo>
                  <a:lnTo>
                    <a:pt x="91" y="182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3" y="179"/>
                  </a:lnTo>
                  <a:lnTo>
                    <a:pt x="108" y="179"/>
                  </a:lnTo>
                  <a:lnTo>
                    <a:pt x="116" y="176"/>
                  </a:lnTo>
                  <a:lnTo>
                    <a:pt x="125" y="174"/>
                  </a:lnTo>
                  <a:lnTo>
                    <a:pt x="132" y="169"/>
                  </a:lnTo>
                  <a:lnTo>
                    <a:pt x="139" y="165"/>
                  </a:lnTo>
                  <a:lnTo>
                    <a:pt x="142" y="161"/>
                  </a:lnTo>
                  <a:lnTo>
                    <a:pt x="146" y="158"/>
                  </a:lnTo>
                  <a:lnTo>
                    <a:pt x="154" y="153"/>
                  </a:lnTo>
                  <a:lnTo>
                    <a:pt x="159" y="145"/>
                  </a:lnTo>
                  <a:lnTo>
                    <a:pt x="162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5" y="125"/>
                  </a:lnTo>
                  <a:lnTo>
                    <a:pt x="177" y="115"/>
                  </a:lnTo>
                  <a:lnTo>
                    <a:pt x="180" y="108"/>
                  </a:lnTo>
                  <a:lnTo>
                    <a:pt x="180" y="102"/>
                  </a:lnTo>
                  <a:lnTo>
                    <a:pt x="180" y="100"/>
                  </a:lnTo>
                  <a:lnTo>
                    <a:pt x="180" y="99"/>
                  </a:lnTo>
                  <a:lnTo>
                    <a:pt x="181" y="99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noProof="0" dirty="0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74CD907-3DB4-898F-883D-06F9FD0B5E3B}"/>
              </a:ext>
            </a:extLst>
          </p:cNvPr>
          <p:cNvSpPr txBox="1"/>
          <p:nvPr/>
        </p:nvSpPr>
        <p:spPr>
          <a:xfrm>
            <a:off x="6843000" y="5739279"/>
            <a:ext cx="19914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258D0CD-08E0-4C9B-C857-F3420215A863}"/>
              </a:ext>
            </a:extLst>
          </p:cNvPr>
          <p:cNvSpPr txBox="1"/>
          <p:nvPr/>
        </p:nvSpPr>
        <p:spPr>
          <a:xfrm>
            <a:off x="7169185" y="5739279"/>
            <a:ext cx="19914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E0E3E0B-C940-A885-0B05-4A059B51D4BD}"/>
              </a:ext>
            </a:extLst>
          </p:cNvPr>
          <p:cNvSpPr txBox="1"/>
          <p:nvPr/>
        </p:nvSpPr>
        <p:spPr>
          <a:xfrm>
            <a:off x="7495370" y="5739279"/>
            <a:ext cx="19914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2D5B59D-87DD-B8B9-2644-63C48170522F}"/>
              </a:ext>
            </a:extLst>
          </p:cNvPr>
          <p:cNvSpPr txBox="1"/>
          <p:nvPr/>
        </p:nvSpPr>
        <p:spPr>
          <a:xfrm>
            <a:off x="7821554" y="5739279"/>
            <a:ext cx="19914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85E937E-2CF9-495D-B9EB-FD0DFD30DC4A}"/>
              </a:ext>
            </a:extLst>
          </p:cNvPr>
          <p:cNvSpPr txBox="1"/>
          <p:nvPr/>
        </p:nvSpPr>
        <p:spPr>
          <a:xfrm>
            <a:off x="8114779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12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07F47E2-0071-04F5-5A89-818C351A4396}"/>
              </a:ext>
            </a:extLst>
          </p:cNvPr>
          <p:cNvSpPr txBox="1"/>
          <p:nvPr/>
        </p:nvSpPr>
        <p:spPr>
          <a:xfrm>
            <a:off x="8440964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15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795FE28-D24D-8BA3-7085-C686EFEA31EC}"/>
              </a:ext>
            </a:extLst>
          </p:cNvPr>
          <p:cNvSpPr txBox="1"/>
          <p:nvPr/>
        </p:nvSpPr>
        <p:spPr>
          <a:xfrm>
            <a:off x="8767148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18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4036D7-559D-4592-EE07-21464CC62F71}"/>
              </a:ext>
            </a:extLst>
          </p:cNvPr>
          <p:cNvSpPr txBox="1"/>
          <p:nvPr/>
        </p:nvSpPr>
        <p:spPr>
          <a:xfrm>
            <a:off x="9093333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21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DD84BC-298B-271C-DEEF-769C0D26FE4D}"/>
              </a:ext>
            </a:extLst>
          </p:cNvPr>
          <p:cNvSpPr txBox="1"/>
          <p:nvPr/>
        </p:nvSpPr>
        <p:spPr>
          <a:xfrm>
            <a:off x="9419518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24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D9E0A33-D8D0-A5D0-608C-AD49A4603764}"/>
              </a:ext>
            </a:extLst>
          </p:cNvPr>
          <p:cNvSpPr txBox="1"/>
          <p:nvPr/>
        </p:nvSpPr>
        <p:spPr>
          <a:xfrm>
            <a:off x="9745702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27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9897F46-93D1-3B2C-772E-4A84DEE6C88D}"/>
              </a:ext>
            </a:extLst>
          </p:cNvPr>
          <p:cNvSpPr txBox="1"/>
          <p:nvPr/>
        </p:nvSpPr>
        <p:spPr>
          <a:xfrm>
            <a:off x="10071887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30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7BC6D26-2CD8-332A-ADCF-414258C24E9A}"/>
              </a:ext>
            </a:extLst>
          </p:cNvPr>
          <p:cNvSpPr txBox="1"/>
          <p:nvPr/>
        </p:nvSpPr>
        <p:spPr>
          <a:xfrm>
            <a:off x="10398071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33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5BAA67-E9A1-BEAF-DC61-ED49C2E10A72}"/>
              </a:ext>
            </a:extLst>
          </p:cNvPr>
          <p:cNvSpPr txBox="1"/>
          <p:nvPr/>
        </p:nvSpPr>
        <p:spPr>
          <a:xfrm>
            <a:off x="10724256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36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B36C988-2AD2-E374-8920-456120122283}"/>
              </a:ext>
            </a:extLst>
          </p:cNvPr>
          <p:cNvSpPr txBox="1"/>
          <p:nvPr/>
        </p:nvSpPr>
        <p:spPr>
          <a:xfrm>
            <a:off x="11050440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39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EF82D00-08FC-CC5C-1750-9E558BC4BE40}"/>
              </a:ext>
            </a:extLst>
          </p:cNvPr>
          <p:cNvSpPr txBox="1"/>
          <p:nvPr/>
        </p:nvSpPr>
        <p:spPr>
          <a:xfrm>
            <a:off x="11376621" y="5739279"/>
            <a:ext cx="26506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000066"/>
                </a:solidFill>
              </a:rPr>
              <a:t>42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7CF7DD3-512B-8075-0A07-81AB76A4CAA5}"/>
              </a:ext>
            </a:extLst>
          </p:cNvPr>
          <p:cNvSpPr txBox="1"/>
          <p:nvPr/>
        </p:nvSpPr>
        <p:spPr>
          <a:xfrm>
            <a:off x="10891969" y="5353049"/>
            <a:ext cx="570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noProof="0" dirty="0">
                <a:solidFill>
                  <a:srgbClr val="FF0000"/>
                </a:solidFill>
              </a:rPr>
              <a:t>LLOQ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85403AE-3FBB-4F10-5A79-1675A628D856}"/>
              </a:ext>
            </a:extLst>
          </p:cNvPr>
          <p:cNvSpPr txBox="1"/>
          <p:nvPr/>
        </p:nvSpPr>
        <p:spPr>
          <a:xfrm>
            <a:off x="6711514" y="5488911"/>
            <a:ext cx="19914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842C486-27BD-8605-81C4-6DB415B7E78A}"/>
              </a:ext>
            </a:extLst>
          </p:cNvPr>
          <p:cNvSpPr txBox="1"/>
          <p:nvPr/>
        </p:nvSpPr>
        <p:spPr>
          <a:xfrm>
            <a:off x="6513754" y="5023317"/>
            <a:ext cx="39690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1000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CA84E8E-B850-0B0F-6B7D-414DACD89CCA}"/>
              </a:ext>
            </a:extLst>
          </p:cNvPr>
          <p:cNvSpPr txBox="1"/>
          <p:nvPr/>
        </p:nvSpPr>
        <p:spPr>
          <a:xfrm>
            <a:off x="6513754" y="4557724"/>
            <a:ext cx="39690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2000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5839F54-0CE6-9F58-EE51-6D86F14B5DE8}"/>
              </a:ext>
            </a:extLst>
          </p:cNvPr>
          <p:cNvSpPr txBox="1"/>
          <p:nvPr/>
        </p:nvSpPr>
        <p:spPr>
          <a:xfrm>
            <a:off x="6513754" y="4092132"/>
            <a:ext cx="39690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3000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4FC84E-B47C-7324-B278-04DD51EE8A8D}"/>
              </a:ext>
            </a:extLst>
          </p:cNvPr>
          <p:cNvSpPr txBox="1"/>
          <p:nvPr/>
        </p:nvSpPr>
        <p:spPr>
          <a:xfrm>
            <a:off x="6513754" y="3626539"/>
            <a:ext cx="39690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4000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CC7AE2-0114-CC8C-03BA-753F8916A0CF}"/>
              </a:ext>
            </a:extLst>
          </p:cNvPr>
          <p:cNvSpPr txBox="1"/>
          <p:nvPr/>
        </p:nvSpPr>
        <p:spPr>
          <a:xfrm>
            <a:off x="6513754" y="3160946"/>
            <a:ext cx="39690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5000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570056C-39ED-1C34-37D7-922A90BB3DD5}"/>
              </a:ext>
            </a:extLst>
          </p:cNvPr>
          <p:cNvSpPr txBox="1"/>
          <p:nvPr/>
        </p:nvSpPr>
        <p:spPr>
          <a:xfrm>
            <a:off x="6513754" y="2695354"/>
            <a:ext cx="39690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6000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76C3ADE-BBFD-75E3-5C78-6DC73617CD39}"/>
              </a:ext>
            </a:extLst>
          </p:cNvPr>
          <p:cNvSpPr txBox="1"/>
          <p:nvPr/>
        </p:nvSpPr>
        <p:spPr>
          <a:xfrm>
            <a:off x="6513754" y="2229761"/>
            <a:ext cx="396908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 dirty="0">
                <a:solidFill>
                  <a:srgbClr val="000066"/>
                </a:solidFill>
              </a:rPr>
              <a:t>7000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5716992-CDA3-ECF9-A7BA-5EAE9311121A}"/>
              </a:ext>
            </a:extLst>
          </p:cNvPr>
          <p:cNvSpPr txBox="1"/>
          <p:nvPr/>
        </p:nvSpPr>
        <p:spPr>
          <a:xfrm>
            <a:off x="9456226" y="4387177"/>
            <a:ext cx="147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0066"/>
                </a:solidFill>
              </a:rPr>
              <a:t>Days from dosing</a:t>
            </a:r>
          </a:p>
        </p:txBody>
      </p:sp>
      <p:sp>
        <p:nvSpPr>
          <p:cNvPr id="5218" name="Freeform 56">
            <a:extLst>
              <a:ext uri="{FF2B5EF4-FFF2-40B4-BE49-F238E27FC236}">
                <a16:creationId xmlns:a16="http://schemas.microsoft.com/office/drawing/2014/main" id="{1384D3D3-7416-9598-C826-5D235D1B514E}"/>
              </a:ext>
            </a:extLst>
          </p:cNvPr>
          <p:cNvSpPr>
            <a:spLocks/>
          </p:cNvSpPr>
          <p:nvPr/>
        </p:nvSpPr>
        <p:spPr bwMode="auto">
          <a:xfrm>
            <a:off x="7518457" y="2299697"/>
            <a:ext cx="131772" cy="131772"/>
          </a:xfrm>
          <a:custGeom>
            <a:avLst/>
            <a:gdLst>
              <a:gd name="T0" fmla="*/ 129 w 153"/>
              <a:gd name="T1" fmla="*/ 130 h 154"/>
              <a:gd name="T2" fmla="*/ 139 w 153"/>
              <a:gd name="T3" fmla="*/ 117 h 154"/>
              <a:gd name="T4" fmla="*/ 139 w 153"/>
              <a:gd name="T5" fmla="*/ 115 h 154"/>
              <a:gd name="T6" fmla="*/ 139 w 153"/>
              <a:gd name="T7" fmla="*/ 113 h 154"/>
              <a:gd name="T8" fmla="*/ 140 w 153"/>
              <a:gd name="T9" fmla="*/ 113 h 154"/>
              <a:gd name="T10" fmla="*/ 142 w 153"/>
              <a:gd name="T11" fmla="*/ 111 h 154"/>
              <a:gd name="T12" fmla="*/ 146 w 153"/>
              <a:gd name="T13" fmla="*/ 106 h 154"/>
              <a:gd name="T14" fmla="*/ 148 w 153"/>
              <a:gd name="T15" fmla="*/ 98 h 154"/>
              <a:gd name="T16" fmla="*/ 150 w 153"/>
              <a:gd name="T17" fmla="*/ 91 h 154"/>
              <a:gd name="T18" fmla="*/ 152 w 153"/>
              <a:gd name="T19" fmla="*/ 83 h 154"/>
              <a:gd name="T20" fmla="*/ 152 w 153"/>
              <a:gd name="T21" fmla="*/ 80 h 154"/>
              <a:gd name="T22" fmla="*/ 153 w 153"/>
              <a:gd name="T23" fmla="*/ 77 h 154"/>
              <a:gd name="T24" fmla="*/ 150 w 153"/>
              <a:gd name="T25" fmla="*/ 61 h 154"/>
              <a:gd name="T26" fmla="*/ 146 w 153"/>
              <a:gd name="T27" fmla="*/ 47 h 154"/>
              <a:gd name="T28" fmla="*/ 139 w 153"/>
              <a:gd name="T29" fmla="*/ 34 h 154"/>
              <a:gd name="T30" fmla="*/ 129 w 153"/>
              <a:gd name="T31" fmla="*/ 22 h 154"/>
              <a:gd name="T32" fmla="*/ 116 w 153"/>
              <a:gd name="T33" fmla="*/ 12 h 154"/>
              <a:gd name="T34" fmla="*/ 105 w 153"/>
              <a:gd name="T35" fmla="*/ 6 h 154"/>
              <a:gd name="T36" fmla="*/ 90 w 153"/>
              <a:gd name="T37" fmla="*/ 2 h 154"/>
              <a:gd name="T38" fmla="*/ 76 w 153"/>
              <a:gd name="T39" fmla="*/ 0 h 154"/>
              <a:gd name="T40" fmla="*/ 61 w 153"/>
              <a:gd name="T41" fmla="*/ 2 h 154"/>
              <a:gd name="T42" fmla="*/ 46 w 153"/>
              <a:gd name="T43" fmla="*/ 6 h 154"/>
              <a:gd name="T44" fmla="*/ 33 w 153"/>
              <a:gd name="T45" fmla="*/ 12 h 154"/>
              <a:gd name="T46" fmla="*/ 22 w 153"/>
              <a:gd name="T47" fmla="*/ 22 h 154"/>
              <a:gd name="T48" fmla="*/ 11 w 153"/>
              <a:gd name="T49" fmla="*/ 34 h 154"/>
              <a:gd name="T50" fmla="*/ 5 w 153"/>
              <a:gd name="T51" fmla="*/ 47 h 154"/>
              <a:gd name="T52" fmla="*/ 1 w 153"/>
              <a:gd name="T53" fmla="*/ 61 h 154"/>
              <a:gd name="T54" fmla="*/ 0 w 153"/>
              <a:gd name="T55" fmla="*/ 77 h 154"/>
              <a:gd name="T56" fmla="*/ 1 w 153"/>
              <a:gd name="T57" fmla="*/ 91 h 154"/>
              <a:gd name="T58" fmla="*/ 5 w 153"/>
              <a:gd name="T59" fmla="*/ 106 h 154"/>
              <a:gd name="T60" fmla="*/ 11 w 153"/>
              <a:gd name="T61" fmla="*/ 117 h 154"/>
              <a:gd name="T62" fmla="*/ 22 w 153"/>
              <a:gd name="T63" fmla="*/ 130 h 154"/>
              <a:gd name="T64" fmla="*/ 33 w 153"/>
              <a:gd name="T65" fmla="*/ 139 h 154"/>
              <a:gd name="T66" fmla="*/ 46 w 153"/>
              <a:gd name="T67" fmla="*/ 147 h 154"/>
              <a:gd name="T68" fmla="*/ 61 w 153"/>
              <a:gd name="T69" fmla="*/ 151 h 154"/>
              <a:gd name="T70" fmla="*/ 76 w 153"/>
              <a:gd name="T71" fmla="*/ 154 h 154"/>
              <a:gd name="T72" fmla="*/ 79 w 153"/>
              <a:gd name="T73" fmla="*/ 152 h 154"/>
              <a:gd name="T74" fmla="*/ 83 w 153"/>
              <a:gd name="T75" fmla="*/ 152 h 154"/>
              <a:gd name="T76" fmla="*/ 90 w 153"/>
              <a:gd name="T77" fmla="*/ 151 h 154"/>
              <a:gd name="T78" fmla="*/ 97 w 153"/>
              <a:gd name="T79" fmla="*/ 148 h 154"/>
              <a:gd name="T80" fmla="*/ 105 w 153"/>
              <a:gd name="T81" fmla="*/ 147 h 154"/>
              <a:gd name="T82" fmla="*/ 110 w 153"/>
              <a:gd name="T83" fmla="*/ 143 h 154"/>
              <a:gd name="T84" fmla="*/ 113 w 153"/>
              <a:gd name="T85" fmla="*/ 141 h 154"/>
              <a:gd name="T86" fmla="*/ 113 w 153"/>
              <a:gd name="T87" fmla="*/ 139 h 154"/>
              <a:gd name="T88" fmla="*/ 114 w 153"/>
              <a:gd name="T89" fmla="*/ 139 h 154"/>
              <a:gd name="T90" fmla="*/ 116 w 153"/>
              <a:gd name="T91" fmla="*/ 139 h 154"/>
              <a:gd name="T92" fmla="*/ 129 w 153"/>
              <a:gd name="T93" fmla="*/ 13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54">
                <a:moveTo>
                  <a:pt x="129" y="130"/>
                </a:moveTo>
                <a:lnTo>
                  <a:pt x="139" y="117"/>
                </a:lnTo>
                <a:lnTo>
                  <a:pt x="139" y="115"/>
                </a:lnTo>
                <a:lnTo>
                  <a:pt x="139" y="113"/>
                </a:lnTo>
                <a:lnTo>
                  <a:pt x="140" y="113"/>
                </a:lnTo>
                <a:lnTo>
                  <a:pt x="142" y="111"/>
                </a:lnTo>
                <a:lnTo>
                  <a:pt x="146" y="106"/>
                </a:lnTo>
                <a:lnTo>
                  <a:pt x="148" y="98"/>
                </a:lnTo>
                <a:lnTo>
                  <a:pt x="150" y="91"/>
                </a:lnTo>
                <a:lnTo>
                  <a:pt x="152" y="83"/>
                </a:lnTo>
                <a:lnTo>
                  <a:pt x="152" y="80"/>
                </a:lnTo>
                <a:lnTo>
                  <a:pt x="153" y="77"/>
                </a:lnTo>
                <a:lnTo>
                  <a:pt x="150" y="61"/>
                </a:lnTo>
                <a:lnTo>
                  <a:pt x="146" y="47"/>
                </a:lnTo>
                <a:lnTo>
                  <a:pt x="139" y="34"/>
                </a:lnTo>
                <a:lnTo>
                  <a:pt x="129" y="22"/>
                </a:lnTo>
                <a:lnTo>
                  <a:pt x="116" y="12"/>
                </a:lnTo>
                <a:lnTo>
                  <a:pt x="105" y="6"/>
                </a:lnTo>
                <a:lnTo>
                  <a:pt x="90" y="2"/>
                </a:lnTo>
                <a:lnTo>
                  <a:pt x="76" y="0"/>
                </a:lnTo>
                <a:lnTo>
                  <a:pt x="61" y="2"/>
                </a:lnTo>
                <a:lnTo>
                  <a:pt x="46" y="6"/>
                </a:lnTo>
                <a:lnTo>
                  <a:pt x="33" y="12"/>
                </a:lnTo>
                <a:lnTo>
                  <a:pt x="22" y="22"/>
                </a:lnTo>
                <a:lnTo>
                  <a:pt x="11" y="34"/>
                </a:lnTo>
                <a:lnTo>
                  <a:pt x="5" y="47"/>
                </a:lnTo>
                <a:lnTo>
                  <a:pt x="1" y="61"/>
                </a:lnTo>
                <a:lnTo>
                  <a:pt x="0" y="77"/>
                </a:lnTo>
                <a:lnTo>
                  <a:pt x="1" y="91"/>
                </a:lnTo>
                <a:lnTo>
                  <a:pt x="5" y="106"/>
                </a:lnTo>
                <a:lnTo>
                  <a:pt x="11" y="117"/>
                </a:lnTo>
                <a:lnTo>
                  <a:pt x="22" y="130"/>
                </a:lnTo>
                <a:lnTo>
                  <a:pt x="33" y="139"/>
                </a:lnTo>
                <a:lnTo>
                  <a:pt x="46" y="147"/>
                </a:lnTo>
                <a:lnTo>
                  <a:pt x="61" y="151"/>
                </a:lnTo>
                <a:lnTo>
                  <a:pt x="76" y="154"/>
                </a:lnTo>
                <a:lnTo>
                  <a:pt x="79" y="152"/>
                </a:lnTo>
                <a:lnTo>
                  <a:pt x="83" y="152"/>
                </a:lnTo>
                <a:lnTo>
                  <a:pt x="90" y="151"/>
                </a:lnTo>
                <a:lnTo>
                  <a:pt x="97" y="148"/>
                </a:lnTo>
                <a:lnTo>
                  <a:pt x="105" y="147"/>
                </a:lnTo>
                <a:lnTo>
                  <a:pt x="110" y="143"/>
                </a:lnTo>
                <a:lnTo>
                  <a:pt x="113" y="141"/>
                </a:lnTo>
                <a:lnTo>
                  <a:pt x="113" y="139"/>
                </a:lnTo>
                <a:lnTo>
                  <a:pt x="114" y="139"/>
                </a:lnTo>
                <a:lnTo>
                  <a:pt x="116" y="139"/>
                </a:lnTo>
                <a:lnTo>
                  <a:pt x="129" y="130"/>
                </a:lnTo>
                <a:close/>
              </a:path>
            </a:pathLst>
          </a:custGeom>
          <a:solidFill>
            <a:srgbClr val="00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219" name="Freeform 80">
            <a:extLst>
              <a:ext uri="{FF2B5EF4-FFF2-40B4-BE49-F238E27FC236}">
                <a16:creationId xmlns:a16="http://schemas.microsoft.com/office/drawing/2014/main" id="{90BF3144-0697-4F82-F3CE-66CD3EDECFD8}"/>
              </a:ext>
            </a:extLst>
          </p:cNvPr>
          <p:cNvSpPr>
            <a:spLocks/>
          </p:cNvSpPr>
          <p:nvPr/>
        </p:nvSpPr>
        <p:spPr bwMode="auto">
          <a:xfrm>
            <a:off x="7518457" y="2585242"/>
            <a:ext cx="131772" cy="134700"/>
          </a:xfrm>
          <a:custGeom>
            <a:avLst/>
            <a:gdLst>
              <a:gd name="T0" fmla="*/ 182 w 182"/>
              <a:gd name="T1" fmla="*/ 91 h 181"/>
              <a:gd name="T2" fmla="*/ 179 w 182"/>
              <a:gd name="T3" fmla="*/ 71 h 181"/>
              <a:gd name="T4" fmla="*/ 174 w 182"/>
              <a:gd name="T5" fmla="*/ 54 h 181"/>
              <a:gd name="T6" fmla="*/ 165 w 182"/>
              <a:gd name="T7" fmla="*/ 39 h 181"/>
              <a:gd name="T8" fmla="*/ 153 w 182"/>
              <a:gd name="T9" fmla="*/ 26 h 181"/>
              <a:gd name="T10" fmla="*/ 139 w 182"/>
              <a:gd name="T11" fmla="*/ 14 h 181"/>
              <a:gd name="T12" fmla="*/ 131 w 182"/>
              <a:gd name="T13" fmla="*/ 9 h 181"/>
              <a:gd name="T14" fmla="*/ 125 w 182"/>
              <a:gd name="T15" fmla="*/ 6 h 181"/>
              <a:gd name="T16" fmla="*/ 115 w 182"/>
              <a:gd name="T17" fmla="*/ 2 h 181"/>
              <a:gd name="T18" fmla="*/ 108 w 182"/>
              <a:gd name="T19" fmla="*/ 1 h 181"/>
              <a:gd name="T20" fmla="*/ 91 w 182"/>
              <a:gd name="T21" fmla="*/ 0 h 181"/>
              <a:gd name="T22" fmla="*/ 71 w 182"/>
              <a:gd name="T23" fmla="*/ 1 h 181"/>
              <a:gd name="T24" fmla="*/ 54 w 182"/>
              <a:gd name="T25" fmla="*/ 6 h 181"/>
              <a:gd name="T26" fmla="*/ 39 w 182"/>
              <a:gd name="T27" fmla="*/ 14 h 181"/>
              <a:gd name="T28" fmla="*/ 26 w 182"/>
              <a:gd name="T29" fmla="*/ 26 h 181"/>
              <a:gd name="T30" fmla="*/ 14 w 182"/>
              <a:gd name="T31" fmla="*/ 39 h 181"/>
              <a:gd name="T32" fmla="*/ 6 w 182"/>
              <a:gd name="T33" fmla="*/ 54 h 181"/>
              <a:gd name="T34" fmla="*/ 1 w 182"/>
              <a:gd name="T35" fmla="*/ 71 h 181"/>
              <a:gd name="T36" fmla="*/ 0 w 182"/>
              <a:gd name="T37" fmla="*/ 91 h 181"/>
              <a:gd name="T38" fmla="*/ 1 w 182"/>
              <a:gd name="T39" fmla="*/ 107 h 181"/>
              <a:gd name="T40" fmla="*/ 2 w 182"/>
              <a:gd name="T41" fmla="*/ 115 h 181"/>
              <a:gd name="T42" fmla="*/ 6 w 182"/>
              <a:gd name="T43" fmla="*/ 124 h 181"/>
              <a:gd name="T44" fmla="*/ 9 w 182"/>
              <a:gd name="T45" fmla="*/ 131 h 181"/>
              <a:gd name="T46" fmla="*/ 14 w 182"/>
              <a:gd name="T47" fmla="*/ 139 h 181"/>
              <a:gd name="T48" fmla="*/ 26 w 182"/>
              <a:gd name="T49" fmla="*/ 153 h 181"/>
              <a:gd name="T50" fmla="*/ 39 w 182"/>
              <a:gd name="T51" fmla="*/ 165 h 181"/>
              <a:gd name="T52" fmla="*/ 54 w 182"/>
              <a:gd name="T53" fmla="*/ 174 h 181"/>
              <a:gd name="T54" fmla="*/ 71 w 182"/>
              <a:gd name="T55" fmla="*/ 179 h 181"/>
              <a:gd name="T56" fmla="*/ 91 w 182"/>
              <a:gd name="T57" fmla="*/ 181 h 181"/>
              <a:gd name="T58" fmla="*/ 99 w 182"/>
              <a:gd name="T59" fmla="*/ 180 h 181"/>
              <a:gd name="T60" fmla="*/ 99 w 182"/>
              <a:gd name="T61" fmla="*/ 179 h 181"/>
              <a:gd name="T62" fmla="*/ 100 w 182"/>
              <a:gd name="T63" fmla="*/ 179 h 181"/>
              <a:gd name="T64" fmla="*/ 102 w 182"/>
              <a:gd name="T65" fmla="*/ 179 h 181"/>
              <a:gd name="T66" fmla="*/ 108 w 182"/>
              <a:gd name="T67" fmla="*/ 179 h 181"/>
              <a:gd name="T68" fmla="*/ 115 w 182"/>
              <a:gd name="T69" fmla="*/ 176 h 181"/>
              <a:gd name="T70" fmla="*/ 125 w 182"/>
              <a:gd name="T71" fmla="*/ 174 h 181"/>
              <a:gd name="T72" fmla="*/ 131 w 182"/>
              <a:gd name="T73" fmla="*/ 168 h 181"/>
              <a:gd name="T74" fmla="*/ 139 w 182"/>
              <a:gd name="T75" fmla="*/ 165 h 181"/>
              <a:gd name="T76" fmla="*/ 141 w 182"/>
              <a:gd name="T77" fmla="*/ 161 h 181"/>
              <a:gd name="T78" fmla="*/ 145 w 182"/>
              <a:gd name="T79" fmla="*/ 158 h 181"/>
              <a:gd name="T80" fmla="*/ 153 w 182"/>
              <a:gd name="T81" fmla="*/ 153 h 181"/>
              <a:gd name="T82" fmla="*/ 158 w 182"/>
              <a:gd name="T83" fmla="*/ 145 h 181"/>
              <a:gd name="T84" fmla="*/ 161 w 182"/>
              <a:gd name="T85" fmla="*/ 141 h 181"/>
              <a:gd name="T86" fmla="*/ 165 w 182"/>
              <a:gd name="T87" fmla="*/ 139 h 181"/>
              <a:gd name="T88" fmla="*/ 169 w 182"/>
              <a:gd name="T89" fmla="*/ 131 h 181"/>
              <a:gd name="T90" fmla="*/ 174 w 182"/>
              <a:gd name="T91" fmla="*/ 124 h 181"/>
              <a:gd name="T92" fmla="*/ 177 w 182"/>
              <a:gd name="T93" fmla="*/ 115 h 181"/>
              <a:gd name="T94" fmla="*/ 179 w 182"/>
              <a:gd name="T95" fmla="*/ 107 h 181"/>
              <a:gd name="T96" fmla="*/ 179 w 182"/>
              <a:gd name="T97" fmla="*/ 102 h 181"/>
              <a:gd name="T98" fmla="*/ 179 w 182"/>
              <a:gd name="T99" fmla="*/ 100 h 181"/>
              <a:gd name="T100" fmla="*/ 179 w 182"/>
              <a:gd name="T101" fmla="*/ 98 h 181"/>
              <a:gd name="T102" fmla="*/ 180 w 182"/>
              <a:gd name="T103" fmla="*/ 98 h 181"/>
              <a:gd name="T104" fmla="*/ 182 w 182"/>
              <a:gd name="T105" fmla="*/ 9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2" h="181">
                <a:moveTo>
                  <a:pt x="182" y="91"/>
                </a:moveTo>
                <a:lnTo>
                  <a:pt x="179" y="71"/>
                </a:lnTo>
                <a:lnTo>
                  <a:pt x="174" y="54"/>
                </a:lnTo>
                <a:lnTo>
                  <a:pt x="165" y="39"/>
                </a:lnTo>
                <a:lnTo>
                  <a:pt x="153" y="26"/>
                </a:lnTo>
                <a:lnTo>
                  <a:pt x="139" y="14"/>
                </a:lnTo>
                <a:lnTo>
                  <a:pt x="131" y="9"/>
                </a:lnTo>
                <a:lnTo>
                  <a:pt x="125" y="6"/>
                </a:lnTo>
                <a:lnTo>
                  <a:pt x="115" y="2"/>
                </a:lnTo>
                <a:lnTo>
                  <a:pt x="108" y="1"/>
                </a:lnTo>
                <a:lnTo>
                  <a:pt x="91" y="0"/>
                </a:lnTo>
                <a:lnTo>
                  <a:pt x="71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4"/>
                </a:lnTo>
                <a:lnTo>
                  <a:pt x="1" y="71"/>
                </a:lnTo>
                <a:lnTo>
                  <a:pt x="0" y="91"/>
                </a:lnTo>
                <a:lnTo>
                  <a:pt x="1" y="107"/>
                </a:lnTo>
                <a:lnTo>
                  <a:pt x="2" y="115"/>
                </a:lnTo>
                <a:lnTo>
                  <a:pt x="6" y="124"/>
                </a:lnTo>
                <a:lnTo>
                  <a:pt x="9" y="131"/>
                </a:lnTo>
                <a:lnTo>
                  <a:pt x="14" y="139"/>
                </a:lnTo>
                <a:lnTo>
                  <a:pt x="26" y="153"/>
                </a:lnTo>
                <a:lnTo>
                  <a:pt x="39" y="165"/>
                </a:lnTo>
                <a:lnTo>
                  <a:pt x="54" y="174"/>
                </a:lnTo>
                <a:lnTo>
                  <a:pt x="71" y="179"/>
                </a:lnTo>
                <a:lnTo>
                  <a:pt x="91" y="181"/>
                </a:lnTo>
                <a:lnTo>
                  <a:pt x="99" y="180"/>
                </a:lnTo>
                <a:lnTo>
                  <a:pt x="99" y="179"/>
                </a:lnTo>
                <a:lnTo>
                  <a:pt x="100" y="179"/>
                </a:lnTo>
                <a:lnTo>
                  <a:pt x="102" y="179"/>
                </a:lnTo>
                <a:lnTo>
                  <a:pt x="108" y="179"/>
                </a:lnTo>
                <a:lnTo>
                  <a:pt x="115" y="176"/>
                </a:lnTo>
                <a:lnTo>
                  <a:pt x="125" y="174"/>
                </a:lnTo>
                <a:lnTo>
                  <a:pt x="131" y="168"/>
                </a:lnTo>
                <a:lnTo>
                  <a:pt x="139" y="165"/>
                </a:lnTo>
                <a:lnTo>
                  <a:pt x="141" y="161"/>
                </a:lnTo>
                <a:lnTo>
                  <a:pt x="145" y="158"/>
                </a:lnTo>
                <a:lnTo>
                  <a:pt x="153" y="153"/>
                </a:lnTo>
                <a:lnTo>
                  <a:pt x="158" y="145"/>
                </a:lnTo>
                <a:lnTo>
                  <a:pt x="161" y="141"/>
                </a:lnTo>
                <a:lnTo>
                  <a:pt x="165" y="139"/>
                </a:lnTo>
                <a:lnTo>
                  <a:pt x="169" y="131"/>
                </a:lnTo>
                <a:lnTo>
                  <a:pt x="174" y="124"/>
                </a:lnTo>
                <a:lnTo>
                  <a:pt x="177" y="115"/>
                </a:lnTo>
                <a:lnTo>
                  <a:pt x="179" y="107"/>
                </a:lnTo>
                <a:lnTo>
                  <a:pt x="179" y="102"/>
                </a:lnTo>
                <a:lnTo>
                  <a:pt x="179" y="100"/>
                </a:lnTo>
                <a:lnTo>
                  <a:pt x="179" y="98"/>
                </a:lnTo>
                <a:lnTo>
                  <a:pt x="180" y="98"/>
                </a:lnTo>
                <a:lnTo>
                  <a:pt x="182" y="91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220" name="ZoneTexte 5219">
            <a:extLst>
              <a:ext uri="{FF2B5EF4-FFF2-40B4-BE49-F238E27FC236}">
                <a16:creationId xmlns:a16="http://schemas.microsoft.com/office/drawing/2014/main" id="{AF2F1538-D115-CE3F-D5A4-6A388A963A16}"/>
              </a:ext>
            </a:extLst>
          </p:cNvPr>
          <p:cNvSpPr txBox="1"/>
          <p:nvPr/>
        </p:nvSpPr>
        <p:spPr>
          <a:xfrm>
            <a:off x="7605953" y="2210457"/>
            <a:ext cx="215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noProof="0" dirty="0">
                <a:solidFill>
                  <a:srgbClr val="000066"/>
                </a:solidFill>
              </a:rPr>
              <a:t>ULO 200 mg alone (N = 35)</a:t>
            </a:r>
          </a:p>
        </p:txBody>
      </p:sp>
      <p:sp>
        <p:nvSpPr>
          <p:cNvPr id="5221" name="ZoneTexte 5220">
            <a:extLst>
              <a:ext uri="{FF2B5EF4-FFF2-40B4-BE49-F238E27FC236}">
                <a16:creationId xmlns:a16="http://schemas.microsoft.com/office/drawing/2014/main" id="{EE39BD1C-DAE7-D96E-4A6D-37A76088AFA2}"/>
              </a:ext>
            </a:extLst>
          </p:cNvPr>
          <p:cNvSpPr txBox="1"/>
          <p:nvPr/>
        </p:nvSpPr>
        <p:spPr>
          <a:xfrm>
            <a:off x="7605953" y="2497817"/>
            <a:ext cx="2254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noProof="0" dirty="0">
                <a:solidFill>
                  <a:srgbClr val="000066"/>
                </a:solidFill>
              </a:rPr>
              <a:t>ULO 200  + ISL 2 mg (N = 35)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E95582-9A6F-8C6C-4C06-FCDF6D492A8A}"/>
              </a:ext>
            </a:extLst>
          </p:cNvPr>
          <p:cNvSpPr txBox="1"/>
          <p:nvPr/>
        </p:nvSpPr>
        <p:spPr>
          <a:xfrm>
            <a:off x="8581644" y="5956497"/>
            <a:ext cx="1060592" cy="25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0066"/>
                </a:solidFill>
              </a:rPr>
              <a:t>Days from dosing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1ECD15-F4F7-C6B7-39F4-19532D8A8AA7}"/>
              </a:ext>
            </a:extLst>
          </p:cNvPr>
          <p:cNvSpPr txBox="1"/>
          <p:nvPr/>
        </p:nvSpPr>
        <p:spPr>
          <a:xfrm rot="16200000">
            <a:off x="5665517" y="3778250"/>
            <a:ext cx="1147468" cy="222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0066"/>
                </a:solidFill>
              </a:rPr>
              <a:t>Plasma ULO, </a:t>
            </a:r>
            <a:r>
              <a:rPr lang="en-US" sz="1400" b="1" noProof="0" dirty="0" err="1">
                <a:solidFill>
                  <a:srgbClr val="000066"/>
                </a:solidFill>
              </a:rPr>
              <a:t>nM</a:t>
            </a:r>
            <a:endParaRPr lang="en-US" sz="1400" b="1" noProof="0" dirty="0">
              <a:solidFill>
                <a:srgbClr val="000066"/>
              </a:solidFill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5B9BD42-856E-6E72-6AFC-8D29CF18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Nussbaum J, IAS 2025, Abs. EP0175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31F0C08-A76A-317D-17E1-D4C20E1AB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Hawkins 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2025, Abs. EPLB005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0CDDB20-CDB1-C28C-3EEA-1197A22A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CAB and LEN for </a:t>
            </a:r>
            <a:r>
              <a:rPr lang="en-US" noProof="0" dirty="0" err="1"/>
              <a:t>PrEP</a:t>
            </a:r>
            <a:r>
              <a:rPr lang="en-US" noProof="0" dirty="0"/>
              <a:t>: indirect comparison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9FE7744-5291-98E8-B555-FBBF0DE7F1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15075"/>
            <a:ext cx="10972800" cy="1072559"/>
          </a:xfrm>
        </p:spPr>
        <p:txBody>
          <a:bodyPr>
            <a:normAutofit/>
          </a:bodyPr>
          <a:lstStyle/>
          <a:p>
            <a:r>
              <a:rPr lang="en-US" sz="2000" noProof="0" dirty="0"/>
              <a:t>Leveraging methodology for indirect treatment comparison</a:t>
            </a:r>
          </a:p>
          <a:p>
            <a:r>
              <a:rPr lang="en-US" sz="2000" noProof="0" dirty="0"/>
              <a:t>Comparison of CAB vs LEN with no </a:t>
            </a:r>
            <a:r>
              <a:rPr lang="en-US" sz="2000" noProof="0" dirty="0" err="1"/>
              <a:t>PrEP</a:t>
            </a:r>
            <a:r>
              <a:rPr lang="en-US" sz="2000" noProof="0" dirty="0"/>
              <a:t> as comparator (approach 1) or with TDF/FTC as comparator (approach 2), adjusting for differences in adherence levels to TDF/FTC between PURPOSE and HPTN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048F268-72A7-6FCB-7EF6-95DDE022445A}"/>
              </a:ext>
            </a:extLst>
          </p:cNvPr>
          <p:cNvGrpSpPr/>
          <p:nvPr/>
        </p:nvGrpSpPr>
        <p:grpSpPr>
          <a:xfrm>
            <a:off x="6696527" y="2587276"/>
            <a:ext cx="4398655" cy="3706890"/>
            <a:chOff x="6696527" y="2587276"/>
            <a:chExt cx="4398655" cy="370689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3AEF705-DF2C-AEA0-D3D7-69EAAF07F23B}"/>
                </a:ext>
              </a:extLst>
            </p:cNvPr>
            <p:cNvSpPr/>
            <p:nvPr/>
          </p:nvSpPr>
          <p:spPr>
            <a:xfrm>
              <a:off x="7689458" y="4701268"/>
              <a:ext cx="1960907" cy="412015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AB2F03-5AA4-2F68-369A-BECDEF622780}"/>
                </a:ext>
              </a:extLst>
            </p:cNvPr>
            <p:cNvSpPr/>
            <p:nvPr/>
          </p:nvSpPr>
          <p:spPr>
            <a:xfrm>
              <a:off x="7689458" y="4280016"/>
              <a:ext cx="1717067" cy="412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046F0C9-BCF1-9CC9-DF89-59AE78C6C514}"/>
                </a:ext>
              </a:extLst>
            </p:cNvPr>
            <p:cNvSpPr/>
            <p:nvPr/>
          </p:nvSpPr>
          <p:spPr>
            <a:xfrm>
              <a:off x="7689457" y="5826385"/>
              <a:ext cx="2395247" cy="412015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7643746-B3D1-A6B6-C708-228DC7D72461}"/>
                </a:ext>
              </a:extLst>
            </p:cNvPr>
            <p:cNvSpPr/>
            <p:nvPr/>
          </p:nvSpPr>
          <p:spPr>
            <a:xfrm>
              <a:off x="7689458" y="5405133"/>
              <a:ext cx="2341907" cy="412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B273E7C5-7B04-9C5C-E8CE-0983B56D5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6416" y="2587276"/>
              <a:ext cx="2135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Network approach 2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5A20693-07D6-AF06-DCA9-8660952F229D}"/>
                </a:ext>
              </a:extLst>
            </p:cNvPr>
            <p:cNvSpPr/>
            <p:nvPr/>
          </p:nvSpPr>
          <p:spPr>
            <a:xfrm>
              <a:off x="6728733" y="3019546"/>
              <a:ext cx="4366449" cy="638873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/>
                <a:t>Predicted efficacy (95% Cri) vs TDF/FTC</a:t>
              </a:r>
            </a:p>
            <a:p>
              <a:pPr algn="ctr"/>
              <a:r>
                <a:rPr lang="en-US" sz="1400" b="1" i="1" noProof="0" dirty="0"/>
                <a:t>Adjusted to PURPOSE trials TDF/FTC adherence levels</a:t>
              </a:r>
              <a:endParaRPr lang="en-US" sz="1400" i="1" noProof="0" dirty="0"/>
            </a:p>
          </p:txBody>
        </p:sp>
        <p:sp>
          <p:nvSpPr>
            <p:cNvPr id="8" name="Google Shape;194;p19">
              <a:extLst>
                <a:ext uri="{FF2B5EF4-FFF2-40B4-BE49-F238E27FC236}">
                  <a16:creationId xmlns:a16="http://schemas.microsoft.com/office/drawing/2014/main" id="{CAA9FEEE-AF1F-CB4E-B33D-8EF2BAF562E2}"/>
                </a:ext>
              </a:extLst>
            </p:cNvPr>
            <p:cNvSpPr txBox="1"/>
            <p:nvPr/>
          </p:nvSpPr>
          <p:spPr>
            <a:xfrm>
              <a:off x="9329390" y="3695394"/>
              <a:ext cx="107231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 dirty="0" err="1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Lenacapavir</a:t>
              </a:r>
              <a:endParaRPr lang="en-US" sz="1400" b="1" noProof="0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FA192377-A5F0-C64F-D134-679ABF338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5843" y="3766719"/>
              <a:ext cx="160586" cy="158473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0" name="Rectangle 118">
              <a:extLst>
                <a:ext uri="{FF2B5EF4-FFF2-40B4-BE49-F238E27FC236}">
                  <a16:creationId xmlns:a16="http://schemas.microsoft.com/office/drawing/2014/main" id="{77762CE2-8DAB-1231-D234-3A658FB3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0070" y="3770945"/>
              <a:ext cx="152133" cy="150020"/>
            </a:xfrm>
            <a:prstGeom prst="rect">
              <a:avLst/>
            </a:prstGeom>
            <a:solidFill>
              <a:srgbClr val="01AB75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1" name="Google Shape;194;p19">
              <a:extLst>
                <a:ext uri="{FF2B5EF4-FFF2-40B4-BE49-F238E27FC236}">
                  <a16:creationId xmlns:a16="http://schemas.microsoft.com/office/drawing/2014/main" id="{9391BA5C-2690-8A95-0EB3-22BA95DDA6F1}"/>
                </a:ext>
              </a:extLst>
            </p:cNvPr>
            <p:cNvSpPr txBox="1"/>
            <p:nvPr/>
          </p:nvSpPr>
          <p:spPr>
            <a:xfrm>
              <a:off x="7789851" y="3695394"/>
              <a:ext cx="1134511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Cabotegravir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8D42602E-D977-BA37-F6D9-CC0A91E2E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304" y="3766719"/>
              <a:ext cx="160586" cy="15847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3" name="Rectangle 118">
              <a:extLst>
                <a:ext uri="{FF2B5EF4-FFF2-40B4-BE49-F238E27FC236}">
                  <a16:creationId xmlns:a16="http://schemas.microsoft.com/office/drawing/2014/main" id="{C79A8299-C5EB-19F9-E075-83204D0C0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0531" y="3770945"/>
              <a:ext cx="152133" cy="150020"/>
            </a:xfrm>
            <a:prstGeom prst="rect">
              <a:avLst/>
            </a:prstGeom>
            <a:solidFill>
              <a:srgbClr val="1F497D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668E2E3-397D-CB23-BE8C-B8A68AD6B52B}"/>
                </a:ext>
              </a:extLst>
            </p:cNvPr>
            <p:cNvSpPr txBox="1"/>
            <p:nvPr/>
          </p:nvSpPr>
          <p:spPr>
            <a:xfrm>
              <a:off x="6753818" y="4317698"/>
              <a:ext cx="9068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HPTN 083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F2ADEC3-CA2A-DA25-ED03-36B870E34AC2}"/>
                </a:ext>
              </a:extLst>
            </p:cNvPr>
            <p:cNvSpPr txBox="1"/>
            <p:nvPr/>
          </p:nvSpPr>
          <p:spPr>
            <a:xfrm>
              <a:off x="6696527" y="4738138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1AB75"/>
                  </a:solidFill>
                </a:rPr>
                <a:t>PURPOSE 2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5FE84213-1728-7C07-A350-BDAEFAA5AB4E}"/>
                </a:ext>
              </a:extLst>
            </p:cNvPr>
            <p:cNvSpPr txBox="1"/>
            <p:nvPr/>
          </p:nvSpPr>
          <p:spPr>
            <a:xfrm>
              <a:off x="6753818" y="5442815"/>
              <a:ext cx="9068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HPTN 084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65A51259-FD55-1368-2FC4-3209A195009D}"/>
                </a:ext>
              </a:extLst>
            </p:cNvPr>
            <p:cNvSpPr txBox="1"/>
            <p:nvPr/>
          </p:nvSpPr>
          <p:spPr>
            <a:xfrm>
              <a:off x="6696527" y="5863255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1AB75"/>
                  </a:solidFill>
                </a:rPr>
                <a:t>PURPOSE 1</a:t>
              </a:r>
            </a:p>
          </p:txBody>
        </p:sp>
        <p:sp>
          <p:nvSpPr>
            <p:cNvPr id="44" name="ZoneTexte 1">
              <a:extLst>
                <a:ext uri="{FF2B5EF4-FFF2-40B4-BE49-F238E27FC236}">
                  <a16:creationId xmlns:a16="http://schemas.microsoft.com/office/drawing/2014/main" id="{A20CA2C2-B739-0515-CC29-233DEBFE7C24}"/>
                </a:ext>
              </a:extLst>
            </p:cNvPr>
            <p:cNvSpPr txBox="1"/>
            <p:nvPr/>
          </p:nvSpPr>
          <p:spPr>
            <a:xfrm>
              <a:off x="8156828" y="4214553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85%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(64.96-93.22)</a:t>
              </a:r>
            </a:p>
          </p:txBody>
        </p:sp>
        <p:sp>
          <p:nvSpPr>
            <p:cNvPr id="46" name="ZoneTexte 1">
              <a:extLst>
                <a:ext uri="{FF2B5EF4-FFF2-40B4-BE49-F238E27FC236}">
                  <a16:creationId xmlns:a16="http://schemas.microsoft.com/office/drawing/2014/main" id="{D034F5E9-31C1-56F2-73CC-9C3D541214F1}"/>
                </a:ext>
              </a:extLst>
            </p:cNvPr>
            <p:cNvSpPr txBox="1"/>
            <p:nvPr/>
          </p:nvSpPr>
          <p:spPr>
            <a:xfrm>
              <a:off x="8233028" y="4645829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90%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(49.17-98.00)</a:t>
              </a:r>
            </a:p>
          </p:txBody>
        </p:sp>
        <p:sp>
          <p:nvSpPr>
            <p:cNvPr id="53" name="ZoneTexte 1">
              <a:extLst>
                <a:ext uri="{FF2B5EF4-FFF2-40B4-BE49-F238E27FC236}">
                  <a16:creationId xmlns:a16="http://schemas.microsoft.com/office/drawing/2014/main" id="{9C173D27-1D8F-E910-16A0-4573654CE0D6}"/>
                </a:ext>
              </a:extLst>
            </p:cNvPr>
            <p:cNvSpPr txBox="1"/>
            <p:nvPr/>
          </p:nvSpPr>
          <p:spPr>
            <a:xfrm>
              <a:off x="8438768" y="5339670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99%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(91.11-99.84)</a:t>
              </a:r>
            </a:p>
          </p:txBody>
        </p:sp>
        <p:sp>
          <p:nvSpPr>
            <p:cNvPr id="54" name="ZoneTexte 1">
              <a:extLst>
                <a:ext uri="{FF2B5EF4-FFF2-40B4-BE49-F238E27FC236}">
                  <a16:creationId xmlns:a16="http://schemas.microsoft.com/office/drawing/2014/main" id="{BB8D9219-7532-EE0E-CF16-B289EA3E223C}"/>
                </a:ext>
              </a:extLst>
            </p:cNvPr>
            <p:cNvSpPr txBox="1"/>
            <p:nvPr/>
          </p:nvSpPr>
          <p:spPr>
            <a:xfrm>
              <a:off x="8384255" y="5770946"/>
              <a:ext cx="1107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100%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(89.74-100.00)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01F24CF-8310-BF1C-5888-8BCAEA75E639}"/>
              </a:ext>
            </a:extLst>
          </p:cNvPr>
          <p:cNvGrpSpPr/>
          <p:nvPr/>
        </p:nvGrpSpPr>
        <p:grpSpPr>
          <a:xfrm>
            <a:off x="516962" y="2587276"/>
            <a:ext cx="5391615" cy="4014667"/>
            <a:chOff x="516962" y="2587276"/>
            <a:chExt cx="5391615" cy="4014667"/>
          </a:xfrm>
        </p:grpSpPr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946F6AE5-1E3B-F03B-A0B6-27AC25C0F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766" y="2587276"/>
              <a:ext cx="2135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n-lt"/>
                  <a:ea typeface="ＭＳ Ｐゴシック" pitchFamily="34" charset="-128"/>
                  <a:cs typeface="Arial" charset="0"/>
                </a:rPr>
                <a:t>Network approach 1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45827482-562F-C188-1129-170B91CA0EA3}"/>
                </a:ext>
              </a:extLst>
            </p:cNvPr>
            <p:cNvSpPr/>
            <p:nvPr/>
          </p:nvSpPr>
          <p:spPr>
            <a:xfrm>
              <a:off x="2141287" y="3019546"/>
              <a:ext cx="3767290" cy="638873"/>
            </a:xfrm>
            <a:prstGeom prst="round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/>
                <a:t>Predicted efficacy (95% </a:t>
              </a:r>
              <a:r>
                <a:rPr lang="en-US" sz="1600" b="1" noProof="0" dirty="0" err="1"/>
                <a:t>CrI</a:t>
              </a:r>
              <a:r>
                <a:rPr lang="en-US" sz="1600" b="1" noProof="0" dirty="0"/>
                <a:t>) vs no </a:t>
              </a:r>
              <a:r>
                <a:rPr lang="en-US" sz="1600" b="1" noProof="0" dirty="0" err="1"/>
                <a:t>PrEP</a:t>
              </a:r>
              <a:endParaRPr lang="en-US" sz="1600" noProof="0" dirty="0"/>
            </a:p>
          </p:txBody>
        </p:sp>
        <p:sp>
          <p:nvSpPr>
            <p:cNvPr id="14" name="Google Shape;194;p19">
              <a:extLst>
                <a:ext uri="{FF2B5EF4-FFF2-40B4-BE49-F238E27FC236}">
                  <a16:creationId xmlns:a16="http://schemas.microsoft.com/office/drawing/2014/main" id="{339625A3-FD0E-1203-E4AE-4C24B6C96F3C}"/>
                </a:ext>
              </a:extLst>
            </p:cNvPr>
            <p:cNvSpPr txBox="1"/>
            <p:nvPr/>
          </p:nvSpPr>
          <p:spPr>
            <a:xfrm>
              <a:off x="4339818" y="3695394"/>
              <a:ext cx="107231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 dirty="0" err="1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Lenacapavir</a:t>
              </a:r>
              <a:endParaRPr lang="en-US" sz="1400" b="1" noProof="0" dirty="0">
                <a:solidFill>
                  <a:srgbClr val="000066"/>
                </a:solidFill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C9F03898-6BDD-8741-D923-F71D83799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271" y="3766719"/>
              <a:ext cx="160586" cy="158473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6" name="Rectangle 118">
              <a:extLst>
                <a:ext uri="{FF2B5EF4-FFF2-40B4-BE49-F238E27FC236}">
                  <a16:creationId xmlns:a16="http://schemas.microsoft.com/office/drawing/2014/main" id="{C2B5EC52-CF70-12FF-8220-06CBAB82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498" y="3770945"/>
              <a:ext cx="152133" cy="150020"/>
            </a:xfrm>
            <a:prstGeom prst="rect">
              <a:avLst/>
            </a:prstGeom>
            <a:solidFill>
              <a:srgbClr val="01AB75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7" name="Google Shape;194;p19">
              <a:extLst>
                <a:ext uri="{FF2B5EF4-FFF2-40B4-BE49-F238E27FC236}">
                  <a16:creationId xmlns:a16="http://schemas.microsoft.com/office/drawing/2014/main" id="{7B3B1DAA-8DE3-A739-AD55-6C4B8EF492A2}"/>
                </a:ext>
              </a:extLst>
            </p:cNvPr>
            <p:cNvSpPr txBox="1"/>
            <p:nvPr/>
          </p:nvSpPr>
          <p:spPr>
            <a:xfrm>
              <a:off x="2800279" y="3695394"/>
              <a:ext cx="1134511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noProof="0" dirty="0">
                  <a:solidFill>
                    <a:srgbClr val="000066"/>
                  </a:solidFill>
                  <a:latin typeface="+mj-lt"/>
                  <a:ea typeface="Verdana"/>
                  <a:cs typeface="Verdana"/>
                  <a:sym typeface="Verdana"/>
                </a:rPr>
                <a:t>Cabotegravir</a:t>
              </a: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6C37B485-7E98-0DF8-BBA1-47B3B616B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32" y="3766719"/>
              <a:ext cx="160586" cy="15847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19" name="Rectangle 118">
              <a:extLst>
                <a:ext uri="{FF2B5EF4-FFF2-40B4-BE49-F238E27FC236}">
                  <a16:creationId xmlns:a16="http://schemas.microsoft.com/office/drawing/2014/main" id="{8092EB9F-1F0A-EA1A-BADF-D447BC678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959" y="3770945"/>
              <a:ext cx="152133" cy="150020"/>
            </a:xfrm>
            <a:prstGeom prst="rect">
              <a:avLst/>
            </a:prstGeom>
            <a:solidFill>
              <a:srgbClr val="1F497D"/>
            </a:solidFill>
            <a:ln w="635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0E0CF3-A6FC-5726-D4C5-551F3BB1A3C0}"/>
                </a:ext>
              </a:extLst>
            </p:cNvPr>
            <p:cNvSpPr/>
            <p:nvPr/>
          </p:nvSpPr>
          <p:spPr>
            <a:xfrm>
              <a:off x="2699120" y="4701268"/>
              <a:ext cx="2223436" cy="412015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4915EE-DD4B-9D06-7689-56A76BF3A620}"/>
                </a:ext>
              </a:extLst>
            </p:cNvPr>
            <p:cNvSpPr/>
            <p:nvPr/>
          </p:nvSpPr>
          <p:spPr>
            <a:xfrm>
              <a:off x="2699120" y="4280016"/>
              <a:ext cx="2223436" cy="412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ZoneTexte 1">
              <a:extLst>
                <a:ext uri="{FF2B5EF4-FFF2-40B4-BE49-F238E27FC236}">
                  <a16:creationId xmlns:a16="http://schemas.microsoft.com/office/drawing/2014/main" id="{52508A30-3F9C-C534-F2DF-D64662F232AD}"/>
                </a:ext>
              </a:extLst>
            </p:cNvPr>
            <p:cNvSpPr txBox="1"/>
            <p:nvPr/>
          </p:nvSpPr>
          <p:spPr>
            <a:xfrm>
              <a:off x="3333367" y="4214553"/>
              <a:ext cx="1056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96%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(89.78-98.37)</a:t>
              </a:r>
            </a:p>
          </p:txBody>
        </p:sp>
        <p:sp>
          <p:nvSpPr>
            <p:cNvPr id="23" name="ZoneTexte 1">
              <a:extLst>
                <a:ext uri="{FF2B5EF4-FFF2-40B4-BE49-F238E27FC236}">
                  <a16:creationId xmlns:a16="http://schemas.microsoft.com/office/drawing/2014/main" id="{92C26857-4621-1292-DF80-1782E5835E84}"/>
                </a:ext>
              </a:extLst>
            </p:cNvPr>
            <p:cNvSpPr txBox="1"/>
            <p:nvPr/>
          </p:nvSpPr>
          <p:spPr>
            <a:xfrm>
              <a:off x="3346992" y="4645829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96%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(82.05-99.00)</a:t>
              </a:r>
            </a:p>
          </p:txBody>
        </p:sp>
        <p:sp>
          <p:nvSpPr>
            <p:cNvPr id="24" name="ZoneTexte 1">
              <a:extLst>
                <a:ext uri="{FF2B5EF4-FFF2-40B4-BE49-F238E27FC236}">
                  <a16:creationId xmlns:a16="http://schemas.microsoft.com/office/drawing/2014/main" id="{75FA1130-43EE-FD7E-0213-ABB0580FC08E}"/>
                </a:ext>
              </a:extLst>
            </p:cNvPr>
            <p:cNvSpPr txBox="1"/>
            <p:nvPr/>
          </p:nvSpPr>
          <p:spPr>
            <a:xfrm>
              <a:off x="516962" y="4409933"/>
              <a:ext cx="1279646" cy="931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en-US" sz="1400" kern="1200" noProof="0" dirty="0">
                  <a:solidFill>
                    <a:srgbClr val="000066"/>
                  </a:solidFill>
                </a:rPr>
                <a:t>Men who</a:t>
              </a:r>
              <a:br>
                <a:rPr lang="en-US" sz="1400" kern="1200" noProof="0" dirty="0">
                  <a:solidFill>
                    <a:srgbClr val="000066"/>
                  </a:solidFill>
                </a:rPr>
              </a:br>
              <a:r>
                <a:rPr lang="en-US" sz="1400" kern="1200" noProof="0" dirty="0">
                  <a:solidFill>
                    <a:srgbClr val="000066"/>
                  </a:solidFill>
                </a:rPr>
                <a:t>have sex with</a:t>
              </a:r>
            </a:p>
            <a:p>
              <a:pPr algn="ctr">
                <a:lnSpc>
                  <a:spcPts val="1300"/>
                </a:lnSpc>
              </a:pPr>
              <a:r>
                <a:rPr lang="en-US" sz="1400" kern="1200" noProof="0" dirty="0">
                  <a:solidFill>
                    <a:srgbClr val="000066"/>
                  </a:solidFill>
                </a:rPr>
                <a:t>men and</a:t>
              </a:r>
              <a:br>
                <a:rPr lang="en-US" sz="1400" kern="1200" noProof="0" dirty="0">
                  <a:solidFill>
                    <a:srgbClr val="000066"/>
                  </a:solidFill>
                </a:rPr>
              </a:br>
              <a:r>
                <a:rPr lang="en-US" sz="1400" kern="1200" noProof="0" dirty="0">
                  <a:solidFill>
                    <a:srgbClr val="000066"/>
                  </a:solidFill>
                </a:rPr>
                <a:t>gender-diverse</a:t>
              </a:r>
            </a:p>
            <a:p>
              <a:pPr algn="ctr">
                <a:lnSpc>
                  <a:spcPts val="1300"/>
                </a:lnSpc>
              </a:pPr>
              <a:r>
                <a:rPr lang="en-US" sz="1400" kern="1200" noProof="0" dirty="0">
                  <a:solidFill>
                    <a:srgbClr val="000066"/>
                  </a:solidFill>
                </a:rPr>
                <a:t>individuals</a:t>
              </a:r>
              <a:endParaRPr lang="en-US" kern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B738BC1-5492-2C62-7CAA-FC1B072CA84C}"/>
                </a:ext>
              </a:extLst>
            </p:cNvPr>
            <p:cNvSpPr txBox="1"/>
            <p:nvPr/>
          </p:nvSpPr>
          <p:spPr>
            <a:xfrm>
              <a:off x="1763480" y="4317698"/>
              <a:ext cx="9068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HPTN 083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ACCE5C3-229E-0B89-9DDF-CC57053DC8AB}"/>
                </a:ext>
              </a:extLst>
            </p:cNvPr>
            <p:cNvSpPr txBox="1"/>
            <p:nvPr/>
          </p:nvSpPr>
          <p:spPr>
            <a:xfrm>
              <a:off x="1706189" y="4738138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1AB75"/>
                  </a:solidFill>
                </a:rPr>
                <a:t>PURPOSE 2</a:t>
              </a:r>
            </a:p>
          </p:txBody>
        </p:sp>
        <p:sp>
          <p:nvSpPr>
            <p:cNvPr id="29" name="ZoneTexte 1">
              <a:extLst>
                <a:ext uri="{FF2B5EF4-FFF2-40B4-BE49-F238E27FC236}">
                  <a16:creationId xmlns:a16="http://schemas.microsoft.com/office/drawing/2014/main" id="{512E6674-0167-A79D-27DC-69294A15C8E8}"/>
                </a:ext>
              </a:extLst>
            </p:cNvPr>
            <p:cNvSpPr txBox="1"/>
            <p:nvPr/>
          </p:nvSpPr>
          <p:spPr>
            <a:xfrm>
              <a:off x="702913" y="5610414"/>
              <a:ext cx="907748" cy="43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300"/>
                </a:lnSpc>
              </a:pPr>
              <a:r>
                <a:rPr lang="en-US" sz="1400" kern="1200" noProof="0" dirty="0">
                  <a:solidFill>
                    <a:srgbClr val="000066"/>
                  </a:solidFill>
                </a:rPr>
                <a:t>Cisgender</a:t>
              </a:r>
              <a:br>
                <a:rPr lang="en-US" sz="1400" kern="1200" noProof="0" dirty="0">
                  <a:solidFill>
                    <a:srgbClr val="000066"/>
                  </a:solidFill>
                </a:rPr>
              </a:br>
              <a:r>
                <a:rPr lang="en-US" sz="1400" kern="1200" noProof="0" dirty="0">
                  <a:solidFill>
                    <a:srgbClr val="000066"/>
                  </a:solidFill>
                </a:rPr>
                <a:t>women</a:t>
              </a:r>
              <a:endParaRPr lang="en-US" kern="1200" noProof="0" dirty="0">
                <a:solidFill>
                  <a:srgbClr val="000066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BD3AF1E-E2CE-773C-E753-3D6D4470985F}"/>
                </a:ext>
              </a:extLst>
            </p:cNvPr>
            <p:cNvSpPr/>
            <p:nvPr/>
          </p:nvSpPr>
          <p:spPr>
            <a:xfrm>
              <a:off x="2699120" y="5826385"/>
              <a:ext cx="2284948" cy="412015"/>
            </a:xfrm>
            <a:prstGeom prst="rect">
              <a:avLst/>
            </a:prstGeom>
            <a:solidFill>
              <a:srgbClr val="01AB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39AEA1-0E94-2E30-1759-EBFC824528D2}"/>
                </a:ext>
              </a:extLst>
            </p:cNvPr>
            <p:cNvSpPr/>
            <p:nvPr/>
          </p:nvSpPr>
          <p:spPr>
            <a:xfrm>
              <a:off x="2699120" y="5405133"/>
              <a:ext cx="2180173" cy="412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7" name="ZoneTexte 1">
              <a:extLst>
                <a:ext uri="{FF2B5EF4-FFF2-40B4-BE49-F238E27FC236}">
                  <a16:creationId xmlns:a16="http://schemas.microsoft.com/office/drawing/2014/main" id="{DE33C4A8-62FF-2E87-B0DA-8578FC5C14A5}"/>
                </a:ext>
              </a:extLst>
            </p:cNvPr>
            <p:cNvSpPr txBox="1"/>
            <p:nvPr/>
          </p:nvSpPr>
          <p:spPr>
            <a:xfrm>
              <a:off x="3346992" y="5339670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98%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(88.95-99.75)</a:t>
              </a:r>
            </a:p>
          </p:txBody>
        </p:sp>
        <p:sp>
          <p:nvSpPr>
            <p:cNvPr id="38" name="ZoneTexte 1">
              <a:extLst>
                <a:ext uri="{FF2B5EF4-FFF2-40B4-BE49-F238E27FC236}">
                  <a16:creationId xmlns:a16="http://schemas.microsoft.com/office/drawing/2014/main" id="{4C396FDE-5C6A-2968-A78E-FAC22A93FD72}"/>
                </a:ext>
              </a:extLst>
            </p:cNvPr>
            <p:cNvSpPr txBox="1"/>
            <p:nvPr/>
          </p:nvSpPr>
          <p:spPr>
            <a:xfrm>
              <a:off x="3307719" y="5770946"/>
              <a:ext cx="1107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kern="1200" noProof="0" dirty="0">
                  <a:solidFill>
                    <a:schemeClr val="bg1"/>
                  </a:solidFill>
                </a:rPr>
                <a:t>100%</a:t>
              </a:r>
            </a:p>
            <a:p>
              <a:pPr algn="ctr"/>
              <a:r>
                <a:rPr lang="en-US" sz="1200" kern="1200" noProof="0" dirty="0">
                  <a:solidFill>
                    <a:schemeClr val="bg1"/>
                  </a:solidFill>
                </a:rPr>
                <a:t>(95.91-100.00)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DFCB546B-6F6D-3460-9190-AF8EBA70B6A5}"/>
                </a:ext>
              </a:extLst>
            </p:cNvPr>
            <p:cNvSpPr txBox="1"/>
            <p:nvPr/>
          </p:nvSpPr>
          <p:spPr>
            <a:xfrm>
              <a:off x="1763480" y="5442815"/>
              <a:ext cx="9068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HPTN 084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6B8E25B-D246-3CE7-8042-434109AF4105}"/>
                </a:ext>
              </a:extLst>
            </p:cNvPr>
            <p:cNvSpPr txBox="1"/>
            <p:nvPr/>
          </p:nvSpPr>
          <p:spPr>
            <a:xfrm>
              <a:off x="1706189" y="5863255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1AB75"/>
                  </a:solidFill>
                </a:rPr>
                <a:t>PURPOSE 1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A877CAD-BEFB-4E96-BC1F-0859319B513E}"/>
                </a:ext>
              </a:extLst>
            </p:cNvPr>
            <p:cNvSpPr txBox="1"/>
            <p:nvPr/>
          </p:nvSpPr>
          <p:spPr>
            <a:xfrm>
              <a:off x="1332143" y="6294166"/>
              <a:ext cx="17695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 err="1">
                  <a:solidFill>
                    <a:srgbClr val="000066"/>
                  </a:solidFill>
                </a:rPr>
                <a:t>CrI</a:t>
              </a:r>
              <a:r>
                <a:rPr lang="en-US" sz="1400" noProof="0" dirty="0">
                  <a:solidFill>
                    <a:srgbClr val="000066"/>
                  </a:solidFill>
                </a:rPr>
                <a:t>: credible intervals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650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50836E-9C4D-099E-B542-7EF83EFE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Hawkins 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US" sz="1200" i="1" noProof="0" dirty="0">
                <a:solidFill>
                  <a:srgbClr val="0070C0"/>
                </a:solidFill>
                <a:cs typeface="Arial" charset="0"/>
              </a:rPr>
              <a:t>2025, Abs. EPLB005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B9C5578-6319-C421-2F7E-EDEF7F245D3A}"/>
              </a:ext>
            </a:extLst>
          </p:cNvPr>
          <p:cNvGrpSpPr/>
          <p:nvPr/>
        </p:nvGrpSpPr>
        <p:grpSpPr>
          <a:xfrm>
            <a:off x="2580834" y="1809044"/>
            <a:ext cx="7026994" cy="4671569"/>
            <a:chOff x="1942659" y="1923344"/>
            <a:chExt cx="7026994" cy="467156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307E31E-8BFA-25BD-3A11-5DAAB40FC905}"/>
                </a:ext>
              </a:extLst>
            </p:cNvPr>
            <p:cNvSpPr/>
            <p:nvPr/>
          </p:nvSpPr>
          <p:spPr>
            <a:xfrm>
              <a:off x="2803804" y="3914669"/>
              <a:ext cx="6165849" cy="1702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4" name="Forme libre 8">
              <a:extLst>
                <a:ext uri="{FF2B5EF4-FFF2-40B4-BE49-F238E27FC236}">
                  <a16:creationId xmlns:a16="http://schemas.microsoft.com/office/drawing/2014/main" id="{6960B8BA-7CB8-B2EF-C5B4-F8BE7BBA0A97}"/>
                </a:ext>
              </a:extLst>
            </p:cNvPr>
            <p:cNvSpPr/>
            <p:nvPr/>
          </p:nvSpPr>
          <p:spPr>
            <a:xfrm rot="5400000">
              <a:off x="6044165" y="2723930"/>
              <a:ext cx="83909" cy="98551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33339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orme libre 8">
              <a:extLst>
                <a:ext uri="{FF2B5EF4-FFF2-40B4-BE49-F238E27FC236}">
                  <a16:creationId xmlns:a16="http://schemas.microsoft.com/office/drawing/2014/main" id="{5497AEDD-5150-7593-F5AA-19B53D59425B}"/>
                </a:ext>
              </a:extLst>
            </p:cNvPr>
            <p:cNvSpPr/>
            <p:nvPr/>
          </p:nvSpPr>
          <p:spPr>
            <a:xfrm rot="5400000">
              <a:off x="5822548" y="3359564"/>
              <a:ext cx="83909" cy="538161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12700" cap="flat" cmpd="sng" algn="ctr">
              <a:solidFill>
                <a:srgbClr val="33339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orme libre 8">
              <a:extLst>
                <a:ext uri="{FF2B5EF4-FFF2-40B4-BE49-F238E27FC236}">
                  <a16:creationId xmlns:a16="http://schemas.microsoft.com/office/drawing/2014/main" id="{489CE064-61EC-E098-A397-974F35F064AE}"/>
                </a:ext>
              </a:extLst>
            </p:cNvPr>
            <p:cNvSpPr/>
            <p:nvPr/>
          </p:nvSpPr>
          <p:spPr>
            <a:xfrm rot="5400000">
              <a:off x="5884870" y="4524413"/>
              <a:ext cx="83909" cy="694507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2700" cap="flat" cmpd="sng" algn="ctr">
              <a:solidFill>
                <a:srgbClr val="33339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orme libre 8">
              <a:extLst>
                <a:ext uri="{FF2B5EF4-FFF2-40B4-BE49-F238E27FC236}">
                  <a16:creationId xmlns:a16="http://schemas.microsoft.com/office/drawing/2014/main" id="{E1F52A54-5F8E-9B1E-3520-BEEFC0AB5693}"/>
                </a:ext>
              </a:extLst>
            </p:cNvPr>
            <p:cNvSpPr/>
            <p:nvPr/>
          </p:nvSpPr>
          <p:spPr>
            <a:xfrm rot="5400000">
              <a:off x="6437159" y="4402808"/>
              <a:ext cx="83909" cy="176162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0 w 558800"/>
                <a:gd name="connsiteY4" fmla="*/ 1234440 h 1234440"/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</a:path>
              </a:pathLst>
            </a:custGeom>
            <a:noFill/>
            <a:ln w="12700" cap="flat" cmpd="sng" algn="ctr">
              <a:solidFill>
                <a:srgbClr val="33339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435F331E-36C7-BC39-93A5-C66DB7AB5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45225" y="2853037"/>
              <a:ext cx="17026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Network approach 1</a:t>
              </a:r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9F9CA96F-F476-5630-1B38-AF1594B1A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45225" y="4636117"/>
              <a:ext cx="17026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Network approach 2</a:t>
              </a:r>
            </a:p>
          </p:txBody>
        </p:sp>
        <p:pic>
          <p:nvPicPr>
            <p:cNvPr id="6" name="Graphique 5" descr="Profil mâle contour">
              <a:extLst>
                <a:ext uri="{FF2B5EF4-FFF2-40B4-BE49-F238E27FC236}">
                  <a16:creationId xmlns:a16="http://schemas.microsoft.com/office/drawing/2014/main" id="{2DFA973A-9360-0571-8EF8-EDA6D6D0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0437" y="2936908"/>
              <a:ext cx="469232" cy="469232"/>
            </a:xfrm>
            <a:prstGeom prst="rect">
              <a:avLst/>
            </a:prstGeom>
          </p:spPr>
        </p:pic>
        <p:pic>
          <p:nvPicPr>
            <p:cNvPr id="7" name="Graphique 6" descr="Profil femelle contour">
              <a:extLst>
                <a:ext uri="{FF2B5EF4-FFF2-40B4-BE49-F238E27FC236}">
                  <a16:creationId xmlns:a16="http://schemas.microsoft.com/office/drawing/2014/main" id="{BBA161DB-FCD2-276F-96EF-4EF7C89D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1766" y="3396567"/>
              <a:ext cx="426575" cy="426575"/>
            </a:xfrm>
            <a:prstGeom prst="rect">
              <a:avLst/>
            </a:prstGeom>
          </p:spPr>
        </p:pic>
        <p:pic>
          <p:nvPicPr>
            <p:cNvPr id="8" name="Graphique 7" descr="Profil mâle contour">
              <a:extLst>
                <a:ext uri="{FF2B5EF4-FFF2-40B4-BE49-F238E27FC236}">
                  <a16:creationId xmlns:a16="http://schemas.microsoft.com/office/drawing/2014/main" id="{DB06DE0C-9700-D4A7-115A-2F1856230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50437" y="4639555"/>
              <a:ext cx="469232" cy="469232"/>
            </a:xfrm>
            <a:prstGeom prst="rect">
              <a:avLst/>
            </a:prstGeom>
          </p:spPr>
        </p:pic>
        <p:pic>
          <p:nvPicPr>
            <p:cNvPr id="9" name="Graphique 8" descr="Profil femelle contour">
              <a:extLst>
                <a:ext uri="{FF2B5EF4-FFF2-40B4-BE49-F238E27FC236}">
                  <a16:creationId xmlns:a16="http://schemas.microsoft.com/office/drawing/2014/main" id="{BE7130D2-46A9-BD7C-AA95-DE0FB487A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71766" y="5099214"/>
              <a:ext cx="426575" cy="426575"/>
            </a:xfrm>
            <a:prstGeom prst="rect">
              <a:avLst/>
            </a:prstGeom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2C516041-08D1-28D1-B7E7-EA54266A3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7032" y="1923344"/>
              <a:ext cx="11128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HR (95%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CrI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ＭＳ Ｐゴシック" pitchFamily="34" charset="-128"/>
                  <a:cs typeface="Arial" charset="0"/>
                </a:rPr>
                <a:t>)</a:t>
              </a: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32B80CD-ECA8-5641-31AE-3C8C347A44E7}"/>
                </a:ext>
              </a:extLst>
            </p:cNvPr>
            <p:cNvGrpSpPr/>
            <p:nvPr/>
          </p:nvGrpSpPr>
          <p:grpSpPr>
            <a:xfrm>
              <a:off x="7598847" y="5698437"/>
              <a:ext cx="216973" cy="321305"/>
              <a:chOff x="7236876" y="4885446"/>
              <a:chExt cx="216973" cy="321305"/>
            </a:xfrm>
          </p:grpSpPr>
          <p:sp>
            <p:nvSpPr>
              <p:cNvPr id="17" name="Line 37">
                <a:extLst>
                  <a:ext uri="{FF2B5EF4-FFF2-40B4-BE49-F238E27FC236}">
                    <a16:creationId xmlns:a16="http://schemas.microsoft.com/office/drawing/2014/main" id="{5CE01F6D-6EB8-8D1A-5F74-245613E36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67">
                <a:extLst>
                  <a:ext uri="{FF2B5EF4-FFF2-40B4-BE49-F238E27FC236}">
                    <a16:creationId xmlns:a16="http://schemas.microsoft.com/office/drawing/2014/main" id="{6F6E5DED-C00F-05AA-0919-CFDF2F4DA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6876" y="4964771"/>
                <a:ext cx="216973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</a:t>
                </a:r>
              </a:p>
            </p:txBody>
          </p:sp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8465272-85A3-477B-DBF5-F78A691F31D1}"/>
                </a:ext>
              </a:extLst>
            </p:cNvPr>
            <p:cNvGrpSpPr/>
            <p:nvPr/>
          </p:nvGrpSpPr>
          <p:grpSpPr>
            <a:xfrm>
              <a:off x="7240072" y="5698437"/>
              <a:ext cx="216973" cy="321305"/>
              <a:chOff x="7236876" y="4885446"/>
              <a:chExt cx="216973" cy="321305"/>
            </a:xfrm>
          </p:grpSpPr>
          <p:sp>
            <p:nvSpPr>
              <p:cNvPr id="20" name="Line 37">
                <a:extLst>
                  <a:ext uri="{FF2B5EF4-FFF2-40B4-BE49-F238E27FC236}">
                    <a16:creationId xmlns:a16="http://schemas.microsoft.com/office/drawing/2014/main" id="{938487A8-2918-FCFD-2888-877A01B7D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67">
                <a:extLst>
                  <a:ext uri="{FF2B5EF4-FFF2-40B4-BE49-F238E27FC236}">
                    <a16:creationId xmlns:a16="http://schemas.microsoft.com/office/drawing/2014/main" id="{399AF446-AF9E-7DBC-43FE-74470AA24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6876" y="4964771"/>
                <a:ext cx="216973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1A5FDEB-4789-79B5-B582-2C6BAEEA0C13}"/>
                </a:ext>
              </a:extLst>
            </p:cNvPr>
            <p:cNvGrpSpPr/>
            <p:nvPr/>
          </p:nvGrpSpPr>
          <p:grpSpPr>
            <a:xfrm>
              <a:off x="6917363" y="5698437"/>
              <a:ext cx="144839" cy="321305"/>
              <a:chOff x="7272942" y="4885446"/>
              <a:chExt cx="144839" cy="321305"/>
            </a:xfrm>
          </p:grpSpPr>
          <p:sp>
            <p:nvSpPr>
              <p:cNvPr id="23" name="Line 37">
                <a:extLst>
                  <a:ext uri="{FF2B5EF4-FFF2-40B4-BE49-F238E27FC236}">
                    <a16:creationId xmlns:a16="http://schemas.microsoft.com/office/drawing/2014/main" id="{8DF29E52-BD9E-3DC2-49E0-E62926C15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67">
                <a:extLst>
                  <a:ext uri="{FF2B5EF4-FFF2-40B4-BE49-F238E27FC236}">
                    <a16:creationId xmlns:a16="http://schemas.microsoft.com/office/drawing/2014/main" id="{C90D572E-F03C-9778-718D-CC8B14E8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2" y="4964771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</a:t>
                </a:r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FA970717-97CB-FCAC-17EE-978096BD3A1A}"/>
                </a:ext>
              </a:extLst>
            </p:cNvPr>
            <p:cNvGrpSpPr/>
            <p:nvPr/>
          </p:nvGrpSpPr>
          <p:grpSpPr>
            <a:xfrm>
              <a:off x="6558588" y="5698437"/>
              <a:ext cx="144839" cy="321305"/>
              <a:chOff x="7272942" y="4885446"/>
              <a:chExt cx="144839" cy="321305"/>
            </a:xfrm>
          </p:grpSpPr>
          <p:sp>
            <p:nvSpPr>
              <p:cNvPr id="26" name="Line 37">
                <a:extLst>
                  <a:ext uri="{FF2B5EF4-FFF2-40B4-BE49-F238E27FC236}">
                    <a16:creationId xmlns:a16="http://schemas.microsoft.com/office/drawing/2014/main" id="{CBA8BAC1-D2A2-7CDF-201E-D2B9D5789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67">
                <a:extLst>
                  <a:ext uri="{FF2B5EF4-FFF2-40B4-BE49-F238E27FC236}">
                    <a16:creationId xmlns:a16="http://schemas.microsoft.com/office/drawing/2014/main" id="{C6DC1245-14D7-A7EC-B73D-C54DDEC10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2" y="4964771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55B1BD45-86A8-F486-1AE6-08DB86103473}"/>
                </a:ext>
              </a:extLst>
            </p:cNvPr>
            <p:cNvGrpSpPr/>
            <p:nvPr/>
          </p:nvGrpSpPr>
          <p:grpSpPr>
            <a:xfrm>
              <a:off x="6206163" y="5698437"/>
              <a:ext cx="144839" cy="321305"/>
              <a:chOff x="7272942" y="4885446"/>
              <a:chExt cx="144839" cy="321305"/>
            </a:xfrm>
          </p:grpSpPr>
          <p:sp>
            <p:nvSpPr>
              <p:cNvPr id="29" name="Line 37">
                <a:extLst>
                  <a:ext uri="{FF2B5EF4-FFF2-40B4-BE49-F238E27FC236}">
                    <a16:creationId xmlns:a16="http://schemas.microsoft.com/office/drawing/2014/main" id="{B41AC2CF-1249-BB92-A144-26DF1F407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67">
                <a:extLst>
                  <a:ext uri="{FF2B5EF4-FFF2-40B4-BE49-F238E27FC236}">
                    <a16:creationId xmlns:a16="http://schemas.microsoft.com/office/drawing/2014/main" id="{908408FD-7AD0-4362-CC1E-652FF8800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2" y="4964771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56A4C2F6-6CFC-D30A-7945-B233D6A4A8F1}"/>
                </a:ext>
              </a:extLst>
            </p:cNvPr>
            <p:cNvGrpSpPr/>
            <p:nvPr/>
          </p:nvGrpSpPr>
          <p:grpSpPr>
            <a:xfrm>
              <a:off x="5847388" y="5698437"/>
              <a:ext cx="144839" cy="321305"/>
              <a:chOff x="7272942" y="4885446"/>
              <a:chExt cx="144839" cy="321305"/>
            </a:xfrm>
          </p:grpSpPr>
          <p:sp>
            <p:nvSpPr>
              <p:cNvPr id="32" name="Line 37">
                <a:extLst>
                  <a:ext uri="{FF2B5EF4-FFF2-40B4-BE49-F238E27FC236}">
                    <a16:creationId xmlns:a16="http://schemas.microsoft.com/office/drawing/2014/main" id="{107AFC9A-18D7-AEE7-D90A-98AAD753E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67">
                <a:extLst>
                  <a:ext uri="{FF2B5EF4-FFF2-40B4-BE49-F238E27FC236}">
                    <a16:creationId xmlns:a16="http://schemas.microsoft.com/office/drawing/2014/main" id="{CDC2D1A9-F880-4089-DEE3-600918F66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2" y="4964771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537FAB63-C3FA-BE70-DBB2-7EA34F507E3D}"/>
                </a:ext>
              </a:extLst>
            </p:cNvPr>
            <p:cNvGrpSpPr/>
            <p:nvPr/>
          </p:nvGrpSpPr>
          <p:grpSpPr>
            <a:xfrm>
              <a:off x="5488783" y="5698437"/>
              <a:ext cx="144839" cy="321305"/>
              <a:chOff x="7272942" y="4885446"/>
              <a:chExt cx="144839" cy="321305"/>
            </a:xfrm>
          </p:grpSpPr>
          <p:sp>
            <p:nvSpPr>
              <p:cNvPr id="35" name="Line 37">
                <a:extLst>
                  <a:ext uri="{FF2B5EF4-FFF2-40B4-BE49-F238E27FC236}">
                    <a16:creationId xmlns:a16="http://schemas.microsoft.com/office/drawing/2014/main" id="{E075AD5C-7CCF-7956-D836-C2408944C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67">
                <a:extLst>
                  <a:ext uri="{FF2B5EF4-FFF2-40B4-BE49-F238E27FC236}">
                    <a16:creationId xmlns:a16="http://schemas.microsoft.com/office/drawing/2014/main" id="{1B6D47DA-B75F-C6BD-E5CA-D5839DF80D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2" y="4964771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9447E207-C737-8229-5609-69A873ABF6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6635608" y="4628412"/>
              <a:ext cx="0" cy="2147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83875BDB-ADE2-2E65-D9B4-AC30C7A8E6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501100" y="5854518"/>
              <a:ext cx="0" cy="36486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67">
              <a:extLst>
                <a:ext uri="{FF2B5EF4-FFF2-40B4-BE49-F238E27FC236}">
                  <a16:creationId xmlns:a16="http://schemas.microsoft.com/office/drawing/2014/main" id="{20BE6029-95B3-111A-6405-59E301233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701" y="5906584"/>
              <a:ext cx="1165951" cy="5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Lower HIV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acquisition risk</a:t>
              </a:r>
            </a:p>
          </p:txBody>
        </p:sp>
        <p:sp>
          <p:nvSpPr>
            <p:cNvPr id="43" name="Rectangle 67">
              <a:extLst>
                <a:ext uri="{FF2B5EF4-FFF2-40B4-BE49-F238E27FC236}">
                  <a16:creationId xmlns:a16="http://schemas.microsoft.com/office/drawing/2014/main" id="{72EDF33C-962D-15AD-0E10-E77C8F1B4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536" y="5906584"/>
              <a:ext cx="1165951" cy="503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Higher HIV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acquisition risk</a:t>
              </a:r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AA97C946-EFAC-FD4C-AD68-3672C16191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5956454" y="5854518"/>
              <a:ext cx="0" cy="36486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7">
              <a:extLst>
                <a:ext uri="{FF2B5EF4-FFF2-40B4-BE49-F238E27FC236}">
                  <a16:creationId xmlns:a16="http://schemas.microsoft.com/office/drawing/2014/main" id="{848C6007-6840-50CE-1D47-F2AA72A7A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987" y="6306766"/>
              <a:ext cx="100084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HR (95%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CrI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E2D6DDDC-D5A8-EC54-0664-B9549FA8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0052" y="5145668"/>
              <a:ext cx="135510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0.00 (0.00, 10.07)</a:t>
              </a:r>
            </a:p>
          </p:txBody>
        </p:sp>
        <p:sp>
          <p:nvSpPr>
            <p:cNvPr id="48" name="Line 37">
              <a:extLst>
                <a:ext uri="{FF2B5EF4-FFF2-40B4-BE49-F238E27FC236}">
                  <a16:creationId xmlns:a16="http://schemas.microsoft.com/office/drawing/2014/main" id="{4608FEB4-6D38-92CF-1672-BF3EBFDCE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0681" y="2115074"/>
              <a:ext cx="0" cy="3586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67">
              <a:extLst>
                <a:ext uri="{FF2B5EF4-FFF2-40B4-BE49-F238E27FC236}">
                  <a16:creationId xmlns:a16="http://schemas.microsoft.com/office/drawing/2014/main" id="{8E9215DA-399C-980B-CFC6-3F78F7A5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811" y="4730098"/>
              <a:ext cx="118358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0.65(0.11,4.01)</a:t>
              </a:r>
            </a:p>
          </p:txBody>
        </p:sp>
        <p:sp>
          <p:nvSpPr>
            <p:cNvPr id="51" name="Rectangle 67">
              <a:extLst>
                <a:ext uri="{FF2B5EF4-FFF2-40B4-BE49-F238E27FC236}">
                  <a16:creationId xmlns:a16="http://schemas.microsoft.com/office/drawing/2014/main" id="{26A84299-AF4D-EE23-8D2D-19E15BA9A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736" y="3465781"/>
              <a:ext cx="126373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0.00 (0.00, 3.21)</a:t>
              </a:r>
            </a:p>
          </p:txBody>
        </p:sp>
        <p:sp>
          <p:nvSpPr>
            <p:cNvPr id="52" name="Rectangle 67">
              <a:extLst>
                <a:ext uri="{FF2B5EF4-FFF2-40B4-BE49-F238E27FC236}">
                  <a16:creationId xmlns:a16="http://schemas.microsoft.com/office/drawing/2014/main" id="{922E5431-CBA6-957A-47EE-42062D1D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736" y="3023710"/>
              <a:ext cx="126373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1.04 (0.19, 5.69)</a:t>
              </a:r>
            </a:p>
          </p:txBody>
        </p:sp>
        <p:sp>
          <p:nvSpPr>
            <p:cNvPr id="53" name="Rectangle 67">
              <a:extLst>
                <a:ext uri="{FF2B5EF4-FFF2-40B4-BE49-F238E27FC236}">
                  <a16:creationId xmlns:a16="http://schemas.microsoft.com/office/drawing/2014/main" id="{895C576C-019C-DD38-7DC6-CBB2D5B9C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688" y="2401619"/>
              <a:ext cx="2810844" cy="43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Risk of HIV acquisition (LEN vs CAB) using no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PrEP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as</a:t>
              </a:r>
              <a:r>
                <a:rPr lang="en-US" sz="1400" b="1" kern="0" noProof="0" dirty="0">
                  <a:solidFill>
                    <a:srgbClr val="000066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comparator</a:t>
              </a:r>
            </a:p>
          </p:txBody>
        </p:sp>
        <p:sp>
          <p:nvSpPr>
            <p:cNvPr id="54" name="Rectangle 67">
              <a:extLst>
                <a:ext uri="{FF2B5EF4-FFF2-40B4-BE49-F238E27FC236}">
                  <a16:creationId xmlns:a16="http://schemas.microsoft.com/office/drawing/2014/main" id="{151AA4A4-0495-FDA7-4511-11DBEE2FC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688" y="2973114"/>
              <a:ext cx="2488429" cy="434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Men who have sex with men and</a:t>
              </a:r>
              <a:b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gender-diverse individuals</a:t>
              </a:r>
            </a:p>
          </p:txBody>
        </p:sp>
        <p:sp>
          <p:nvSpPr>
            <p:cNvPr id="55" name="Rectangle 67">
              <a:extLst>
                <a:ext uri="{FF2B5EF4-FFF2-40B4-BE49-F238E27FC236}">
                  <a16:creationId xmlns:a16="http://schemas.microsoft.com/office/drawing/2014/main" id="{242ABB3D-BF27-19EB-7D5D-039453BD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688" y="3491404"/>
              <a:ext cx="1294191" cy="25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Cisgender women</a:t>
              </a:r>
            </a:p>
          </p:txBody>
        </p:sp>
        <p:sp>
          <p:nvSpPr>
            <p:cNvPr id="56" name="Rectangle 67">
              <a:extLst>
                <a:ext uri="{FF2B5EF4-FFF2-40B4-BE49-F238E27FC236}">
                  <a16:creationId xmlns:a16="http://schemas.microsoft.com/office/drawing/2014/main" id="{13050E66-3BB8-C679-7252-DB344CB63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689" y="4004469"/>
              <a:ext cx="2867992" cy="43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Risk of HIV acquisition (LEN</a:t>
              </a:r>
              <a:r>
                <a: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vs CAB) using oral TDF/FTC as comparator</a:t>
              </a:r>
            </a:p>
          </p:txBody>
        </p:sp>
        <p:sp>
          <p:nvSpPr>
            <p:cNvPr id="57" name="Rectangle 67">
              <a:extLst>
                <a:ext uri="{FF2B5EF4-FFF2-40B4-BE49-F238E27FC236}">
                  <a16:creationId xmlns:a16="http://schemas.microsoft.com/office/drawing/2014/main" id="{65B1D8D0-8731-EF09-AC0B-6F1C2B829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688" y="4642767"/>
              <a:ext cx="2488429" cy="434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Men who have sex with men and</a:t>
              </a:r>
              <a:b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gender-diverse individuals</a:t>
              </a:r>
            </a:p>
          </p:txBody>
        </p:sp>
        <p:sp>
          <p:nvSpPr>
            <p:cNvPr id="58" name="Rectangle 67">
              <a:extLst>
                <a:ext uri="{FF2B5EF4-FFF2-40B4-BE49-F238E27FC236}">
                  <a16:creationId xmlns:a16="http://schemas.microsoft.com/office/drawing/2014/main" id="{F0DA0A94-506C-FA5C-BE5E-430B8900F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688" y="5159806"/>
              <a:ext cx="1387166" cy="254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ts val="1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Cisgender women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63553D5-A7DD-AAC6-B73E-60836E2FA390}"/>
                </a:ext>
              </a:extLst>
            </p:cNvPr>
            <p:cNvSpPr/>
            <p:nvPr/>
          </p:nvSpPr>
          <p:spPr>
            <a:xfrm>
              <a:off x="5530939" y="5251735"/>
              <a:ext cx="66222" cy="662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810FBF-811A-F3A0-D1FB-D5046BC5958E}"/>
                </a:ext>
              </a:extLst>
            </p:cNvPr>
            <p:cNvSpPr/>
            <p:nvPr/>
          </p:nvSpPr>
          <p:spPr>
            <a:xfrm>
              <a:off x="5647620" y="4842160"/>
              <a:ext cx="66222" cy="662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F2CD0BE-443F-55A0-E82D-5A2E64635588}"/>
                </a:ext>
              </a:extLst>
            </p:cNvPr>
            <p:cNvSpPr/>
            <p:nvPr/>
          </p:nvSpPr>
          <p:spPr>
            <a:xfrm>
              <a:off x="5528557" y="3596765"/>
              <a:ext cx="66222" cy="662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DA4DFA3-333D-F1DE-97AD-8595E37A8439}"/>
                </a:ext>
              </a:extLst>
            </p:cNvPr>
            <p:cNvSpPr/>
            <p:nvPr/>
          </p:nvSpPr>
          <p:spPr>
            <a:xfrm>
              <a:off x="5714294" y="3189572"/>
              <a:ext cx="66222" cy="662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2" name="Titre 3">
            <a:extLst>
              <a:ext uri="{FF2B5EF4-FFF2-40B4-BE49-F238E27FC236}">
                <a16:creationId xmlns:a16="http://schemas.microsoft.com/office/drawing/2014/main" id="{078D80E0-C291-9B94-E580-DF92305A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r>
              <a:rPr lang="en-US" noProof="0" dirty="0"/>
              <a:t>CAB and LEN for </a:t>
            </a:r>
            <a:r>
              <a:rPr lang="en-US" noProof="0" dirty="0" err="1"/>
              <a:t>PrEP</a:t>
            </a:r>
            <a:r>
              <a:rPr lang="en-US" noProof="0" dirty="0"/>
              <a:t>: indirect comparison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DB46E72D-7830-18DF-BB7D-7AA79A059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943" y="1351562"/>
            <a:ext cx="7105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LEN vs CAB HR (95% </a:t>
            </a:r>
            <a:r>
              <a:rPr lang="en-US" b="1" dirty="0">
                <a:solidFill>
                  <a:srgbClr val="00B0F0"/>
                </a:solidFill>
                <a:ea typeface="ＭＳ Ｐゴシック" pitchFamily="34" charset="-128"/>
                <a:cs typeface="Arial" charset="0"/>
              </a:rPr>
              <a:t>C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rI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) for HIV acquisition  risk in the base case analysis</a:t>
            </a:r>
          </a:p>
        </p:txBody>
      </p:sp>
    </p:spTree>
    <p:extLst>
      <p:ext uri="{BB962C8B-B14F-4D97-AF65-F5344CB8AC3E}">
        <p14:creationId xmlns:p14="http://schemas.microsoft.com/office/powerpoint/2010/main" val="283945050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6D50A-5707-2F04-B961-B5A4A597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LEN dosing with CYP3A inducers or inhibitors (PK simulations)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68F0A9-5E0F-FC51-3AD6-F0E71472F6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noProof="0" dirty="0"/>
              <a:t>LEN is a substrate of CYP3A and moderately inhibits CYP3A</a:t>
            </a:r>
          </a:p>
          <a:p>
            <a:pPr lvl="1"/>
            <a:r>
              <a:rPr lang="en-US" noProof="0" dirty="0"/>
              <a:t>If given with a sensitive CYP3A substrate: LEN may increase blood levels of associated drugs</a:t>
            </a:r>
          </a:p>
          <a:p>
            <a:pPr lvl="2"/>
            <a:r>
              <a:rPr lang="en-US" noProof="0" dirty="0"/>
              <a:t>PDE5 inhibitors (sildenafil, tadalafil, vardenafil): start with low dose, titrate to desired effect</a:t>
            </a:r>
          </a:p>
          <a:p>
            <a:pPr lvl="2"/>
            <a:r>
              <a:rPr lang="en-US" noProof="0" dirty="0"/>
              <a:t>Statins</a:t>
            </a:r>
          </a:p>
          <a:p>
            <a:pPr lvl="3"/>
            <a:r>
              <a:rPr lang="en-US" sz="1800" noProof="0" dirty="0"/>
              <a:t>Fluvastatin, rosuvastatin, pravastatin, atorvastatin: no dose adjustment</a:t>
            </a:r>
          </a:p>
          <a:p>
            <a:pPr lvl="3"/>
            <a:r>
              <a:rPr lang="en-US" sz="1800" noProof="0" dirty="0"/>
              <a:t>Simvastatin, lovastatin: start at low dose, titrate to effect and monitor (CK)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If given with CYP3A inducers: apparent clearance of LEN is faster, and LEN concentrations decrease: supplemental LEN doses are needed</a:t>
            </a:r>
          </a:p>
          <a:p>
            <a:pPr lvl="2"/>
            <a:r>
              <a:rPr lang="en-US" noProof="0" dirty="0"/>
              <a:t>Rifabutin (moderate inducer) : only 1 supplemental LEN </a:t>
            </a:r>
            <a:r>
              <a:rPr lang="en-US" noProof="0" dirty="0" err="1"/>
              <a:t>sc</a:t>
            </a:r>
            <a:r>
              <a:rPr lang="en-US" noProof="0" dirty="0"/>
              <a:t> injection (463.5 mg) at D1 of rifabutin</a:t>
            </a:r>
          </a:p>
          <a:p>
            <a:pPr lvl="2"/>
            <a:r>
              <a:rPr lang="en-US" noProof="0" dirty="0"/>
              <a:t>Rifampin (strong inducer)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13343A7-264B-E35C-1817-7334E5FED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Bekker LG, IAS 2025, Abs. OAC0506 </a:t>
            </a:r>
          </a:p>
        </p:txBody>
      </p:sp>
    </p:spTree>
    <p:extLst>
      <p:ext uri="{BB962C8B-B14F-4D97-AF65-F5344CB8AC3E}">
        <p14:creationId xmlns:p14="http://schemas.microsoft.com/office/powerpoint/2010/main" val="2580957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ZoneTexte 1100">
            <a:extLst>
              <a:ext uri="{FF2B5EF4-FFF2-40B4-BE49-F238E27FC236}">
                <a16:creationId xmlns:a16="http://schemas.microsoft.com/office/drawing/2014/main" id="{07AC8D25-CB21-E174-7FBD-79D62C5DEA1E}"/>
              </a:ext>
            </a:extLst>
          </p:cNvPr>
          <p:cNvSpPr txBox="1"/>
          <p:nvPr/>
        </p:nvSpPr>
        <p:spPr>
          <a:xfrm rot="16200000">
            <a:off x="466013" y="3576258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solidFill>
                  <a:srgbClr val="000066"/>
                </a:solidFill>
              </a:rPr>
              <a:t>Mean LEN plasma</a:t>
            </a:r>
            <a:br>
              <a:rPr lang="fr-FR" sz="1000" b="1" dirty="0">
                <a:solidFill>
                  <a:srgbClr val="000066"/>
                </a:solidFill>
              </a:rPr>
            </a:br>
            <a:r>
              <a:rPr lang="fr-FR" sz="1000" b="1" dirty="0">
                <a:solidFill>
                  <a:srgbClr val="000066"/>
                </a:solidFill>
              </a:rPr>
              <a:t>concentration, </a:t>
            </a:r>
            <a:r>
              <a:rPr lang="fr-FR" sz="1000" b="1" dirty="0" err="1">
                <a:solidFill>
                  <a:srgbClr val="000066"/>
                </a:solidFill>
              </a:rPr>
              <a:t>ng</a:t>
            </a:r>
            <a:r>
              <a:rPr lang="fr-FR" sz="1000" b="1" dirty="0">
                <a:solidFill>
                  <a:srgbClr val="000066"/>
                </a:solidFill>
              </a:rPr>
              <a:t>/</a:t>
            </a:r>
            <a:r>
              <a:rPr lang="fr-FR" sz="1000" b="1" dirty="0" err="1">
                <a:solidFill>
                  <a:srgbClr val="000066"/>
                </a:solidFill>
              </a:rPr>
              <a:t>mL</a:t>
            </a:r>
            <a:endParaRPr lang="fr-FR" sz="1000" b="1" dirty="0">
              <a:solidFill>
                <a:srgbClr val="000066"/>
              </a:solidFill>
            </a:endParaRPr>
          </a:p>
        </p:txBody>
      </p:sp>
      <p:graphicFrame>
        <p:nvGraphicFramePr>
          <p:cNvPr id="1122" name="Tableau 1121">
            <a:extLst>
              <a:ext uri="{FF2B5EF4-FFF2-40B4-BE49-F238E27FC236}">
                <a16:creationId xmlns:a16="http://schemas.microsoft.com/office/drawing/2014/main" id="{C0DC5E59-E808-8C9C-0680-4A3B64D5F5C9}"/>
              </a:ext>
            </a:extLst>
          </p:cNvPr>
          <p:cNvGraphicFramePr>
            <a:graphicFrameLocks noGrp="1"/>
          </p:cNvGraphicFramePr>
          <p:nvPr/>
        </p:nvGraphicFramePr>
        <p:xfrm>
          <a:off x="79942" y="1837825"/>
          <a:ext cx="1962077" cy="39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1502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LEN for </a:t>
                      </a:r>
                      <a:r>
                        <a:rPr lang="fr-FR" sz="1000" dirty="0" err="1"/>
                        <a:t>PrEP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initiation </a:t>
                      </a:r>
                      <a:r>
                        <a:rPr lang="fr-FR" sz="1000" dirty="0" err="1"/>
                        <a:t>regimen</a:t>
                      </a:r>
                      <a:endParaRPr lang="fr-FR" sz="10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aphicFrame>
        <p:nvGraphicFramePr>
          <p:cNvPr id="1123" name="Tableau 1122">
            <a:extLst>
              <a:ext uri="{FF2B5EF4-FFF2-40B4-BE49-F238E27FC236}">
                <a16:creationId xmlns:a16="http://schemas.microsoft.com/office/drawing/2014/main" id="{EA53A8FC-1879-9A9C-7BB2-99E36D052D00}"/>
              </a:ext>
            </a:extLst>
          </p:cNvPr>
          <p:cNvGraphicFramePr>
            <a:graphicFrameLocks noGrp="1"/>
          </p:cNvGraphicFramePr>
          <p:nvPr/>
        </p:nvGraphicFramePr>
        <p:xfrm>
          <a:off x="48660" y="2636428"/>
          <a:ext cx="2431734" cy="48605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74484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48605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fr-FR" sz="1000" dirty="0" err="1"/>
                        <a:t>Supplement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with</a:t>
                      </a:r>
                      <a:r>
                        <a:rPr lang="fr-FR" sz="1000" dirty="0"/>
                        <a:t>: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LEN SC 927 mg RIF D1 +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LEN PO 600 mg D1, D2</a:t>
                      </a:r>
                    </a:p>
                  </a:txBody>
                  <a:tcPr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aphicFrame>
        <p:nvGraphicFramePr>
          <p:cNvPr id="1145" name="Tableau 1144">
            <a:extLst>
              <a:ext uri="{FF2B5EF4-FFF2-40B4-BE49-F238E27FC236}">
                <a16:creationId xmlns:a16="http://schemas.microsoft.com/office/drawing/2014/main" id="{3C8EF85A-A190-E36D-81F2-957E64C480BB}"/>
              </a:ext>
            </a:extLst>
          </p:cNvPr>
          <p:cNvGraphicFramePr>
            <a:graphicFrameLocks noGrp="1"/>
          </p:cNvGraphicFramePr>
          <p:nvPr/>
        </p:nvGraphicFramePr>
        <p:xfrm>
          <a:off x="10169655" y="2194583"/>
          <a:ext cx="986025" cy="370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4606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421419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LEN SC</a:t>
                      </a: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aphicFrame>
        <p:nvGraphicFramePr>
          <p:cNvPr id="1153" name="Tableau 1152">
            <a:extLst>
              <a:ext uri="{FF2B5EF4-FFF2-40B4-BE49-F238E27FC236}">
                <a16:creationId xmlns:a16="http://schemas.microsoft.com/office/drawing/2014/main" id="{254CE639-D16B-75E0-BC3E-DBAD7C77627D}"/>
              </a:ext>
            </a:extLst>
          </p:cNvPr>
          <p:cNvGraphicFramePr>
            <a:graphicFrameLocks noGrp="1"/>
          </p:cNvGraphicFramePr>
          <p:nvPr/>
        </p:nvGraphicFramePr>
        <p:xfrm>
          <a:off x="6144763" y="2194583"/>
          <a:ext cx="1962077" cy="39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1502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LEN for </a:t>
                      </a:r>
                      <a:r>
                        <a:rPr lang="fr-FR" sz="1000" dirty="0" err="1"/>
                        <a:t>PrEP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initiation </a:t>
                      </a:r>
                      <a:r>
                        <a:rPr lang="fr-FR" sz="1000" dirty="0" err="1"/>
                        <a:t>regimen</a:t>
                      </a:r>
                      <a:endParaRPr lang="fr-FR" sz="10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aphicFrame>
        <p:nvGraphicFramePr>
          <p:cNvPr id="1161" name="Tableau 1160">
            <a:extLst>
              <a:ext uri="{FF2B5EF4-FFF2-40B4-BE49-F238E27FC236}">
                <a16:creationId xmlns:a16="http://schemas.microsoft.com/office/drawing/2014/main" id="{2D28F1DF-13BA-57F1-D0AF-B6CC97FCC574}"/>
              </a:ext>
            </a:extLst>
          </p:cNvPr>
          <p:cNvGraphicFramePr>
            <a:graphicFrameLocks noGrp="1"/>
          </p:cNvGraphicFramePr>
          <p:nvPr/>
        </p:nvGraphicFramePr>
        <p:xfrm>
          <a:off x="8194175" y="2194583"/>
          <a:ext cx="1562535" cy="39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1015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LEN</a:t>
                      </a:r>
                      <a:br>
                        <a:rPr lang="fr-FR" sz="1000" dirty="0"/>
                      </a:br>
                      <a:r>
                        <a:rPr lang="fr-FR" sz="1000" dirty="0" err="1"/>
                        <a:t>supplement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18F21987-4242-F86D-4A1E-7E793C8176C9}"/>
              </a:ext>
            </a:extLst>
          </p:cNvPr>
          <p:cNvGrpSpPr/>
          <p:nvPr/>
        </p:nvGrpSpPr>
        <p:grpSpPr>
          <a:xfrm>
            <a:off x="1100414" y="1544039"/>
            <a:ext cx="4196808" cy="2762559"/>
            <a:chOff x="1100414" y="1544039"/>
            <a:chExt cx="4196808" cy="2762559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FF68CD3-84A9-B3D2-F159-AF3EE626F134}"/>
                </a:ext>
              </a:extLst>
            </p:cNvPr>
            <p:cNvGrpSpPr/>
            <p:nvPr/>
          </p:nvGrpSpPr>
          <p:grpSpPr>
            <a:xfrm>
              <a:off x="1824038" y="2386546"/>
              <a:ext cx="3401675" cy="98425"/>
              <a:chOff x="1824038" y="2045721"/>
              <a:chExt cx="4124325" cy="98425"/>
            </a:xfrm>
          </p:grpSpPr>
          <p:sp>
            <p:nvSpPr>
              <p:cNvPr id="1051" name="Line 85">
                <a:extLst>
                  <a:ext uri="{FF2B5EF4-FFF2-40B4-BE49-F238E27FC236}">
                    <a16:creationId xmlns:a16="http://schemas.microsoft.com/office/drawing/2014/main" id="{C72F514B-1120-DB9B-9A92-3F7257AC9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2094934"/>
                <a:ext cx="41243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5" name="Line 89">
                <a:extLst>
                  <a:ext uri="{FF2B5EF4-FFF2-40B4-BE49-F238E27FC236}">
                    <a16:creationId xmlns:a16="http://schemas.microsoft.com/office/drawing/2014/main" id="{A06FAA6A-69D0-D671-9213-496DD3F1B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038" y="2045721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2" name="Line 96">
                <a:extLst>
                  <a:ext uri="{FF2B5EF4-FFF2-40B4-BE49-F238E27FC236}">
                    <a16:creationId xmlns:a16="http://schemas.microsoft.com/office/drawing/2014/main" id="{0845AE10-6F6B-ADC0-5CD5-A2B43E19E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6588" y="2045721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3" name="Line 97">
                <a:extLst>
                  <a:ext uri="{FF2B5EF4-FFF2-40B4-BE49-F238E27FC236}">
                    <a16:creationId xmlns:a16="http://schemas.microsoft.com/office/drawing/2014/main" id="{00C0A9D8-5E2A-762C-2C59-7C8B57E35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375" y="2094934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6" name="Line 100">
                <a:extLst>
                  <a:ext uri="{FF2B5EF4-FFF2-40B4-BE49-F238E27FC236}">
                    <a16:creationId xmlns:a16="http://schemas.microsoft.com/office/drawing/2014/main" id="{53171D6C-AB18-1766-B049-093CEBF10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0100" y="2094934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1110" name="Flèche : pentagone 1109">
              <a:extLst>
                <a:ext uri="{FF2B5EF4-FFF2-40B4-BE49-F238E27FC236}">
                  <a16:creationId xmlns:a16="http://schemas.microsoft.com/office/drawing/2014/main" id="{5964DFB2-58BD-069B-7F4F-AD5964E3C010}"/>
                </a:ext>
              </a:extLst>
            </p:cNvPr>
            <p:cNvSpPr/>
            <p:nvPr/>
          </p:nvSpPr>
          <p:spPr>
            <a:xfrm>
              <a:off x="1984375" y="1580624"/>
              <a:ext cx="3269431" cy="167104"/>
            </a:xfrm>
            <a:prstGeom prst="homePlate">
              <a:avLst/>
            </a:prstGeom>
            <a:gradFill>
              <a:gsLst>
                <a:gs pos="575">
                  <a:srgbClr val="FFE5FF"/>
                </a:gs>
                <a:gs pos="19000">
                  <a:srgbClr val="FFCCFF"/>
                </a:gs>
                <a:gs pos="100000">
                  <a:srgbClr val="FF99FF"/>
                </a:gs>
              </a:gsLst>
              <a:lin ang="11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noProof="0" dirty="0">
                  <a:solidFill>
                    <a:schemeClr val="tx1"/>
                  </a:solidFill>
                </a:rPr>
                <a:t>rifampin (PO QD for 6 months)</a:t>
              </a:r>
            </a:p>
          </p:txBody>
        </p:sp>
        <p:sp>
          <p:nvSpPr>
            <p:cNvPr id="1111" name="ZoneTexte 1110">
              <a:extLst>
                <a:ext uri="{FF2B5EF4-FFF2-40B4-BE49-F238E27FC236}">
                  <a16:creationId xmlns:a16="http://schemas.microsoft.com/office/drawing/2014/main" id="{30FD06D2-45EF-A8C0-CB0E-4E65BFB64A29}"/>
                </a:ext>
              </a:extLst>
            </p:cNvPr>
            <p:cNvSpPr txBox="1"/>
            <p:nvPr/>
          </p:nvSpPr>
          <p:spPr>
            <a:xfrm>
              <a:off x="1702767" y="2213581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000066"/>
                  </a:solidFill>
                </a:rPr>
                <a:t>1234</a:t>
              </a:r>
            </a:p>
          </p:txBody>
        </p:sp>
        <p:sp>
          <p:nvSpPr>
            <p:cNvPr id="1112" name="ZoneTexte 1111">
              <a:extLst>
                <a:ext uri="{FF2B5EF4-FFF2-40B4-BE49-F238E27FC236}">
                  <a16:creationId xmlns:a16="http://schemas.microsoft.com/office/drawing/2014/main" id="{2FFE7EDD-2DF7-86EB-B82D-F67E8090F91B}"/>
                </a:ext>
              </a:extLst>
            </p:cNvPr>
            <p:cNvSpPr txBox="1"/>
            <p:nvPr/>
          </p:nvSpPr>
          <p:spPr>
            <a:xfrm>
              <a:off x="1872066" y="2442755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1113" name="ZoneTexte 1112">
              <a:extLst>
                <a:ext uri="{FF2B5EF4-FFF2-40B4-BE49-F238E27FC236}">
                  <a16:creationId xmlns:a16="http://schemas.microsoft.com/office/drawing/2014/main" id="{5A6F4686-365F-5DBE-3CFD-E488FA0B7390}"/>
                </a:ext>
              </a:extLst>
            </p:cNvPr>
            <p:cNvSpPr txBox="1"/>
            <p:nvPr/>
          </p:nvSpPr>
          <p:spPr>
            <a:xfrm>
              <a:off x="1100414" y="2213581"/>
              <a:ext cx="5998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000066"/>
                  </a:solidFill>
                </a:rPr>
                <a:t>LEN day</a:t>
              </a:r>
            </a:p>
          </p:txBody>
        </p:sp>
        <p:sp>
          <p:nvSpPr>
            <p:cNvPr id="1114" name="ZoneTexte 1113">
              <a:extLst>
                <a:ext uri="{FF2B5EF4-FFF2-40B4-BE49-F238E27FC236}">
                  <a16:creationId xmlns:a16="http://schemas.microsoft.com/office/drawing/2014/main" id="{E9F9DF68-520D-EF3E-BF5C-F8346490EADA}"/>
                </a:ext>
              </a:extLst>
            </p:cNvPr>
            <p:cNvSpPr txBox="1"/>
            <p:nvPr/>
          </p:nvSpPr>
          <p:spPr>
            <a:xfrm>
              <a:off x="1100414" y="2442755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C00000"/>
                  </a:solidFill>
                </a:rPr>
                <a:t>RIF day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A0AFBD7-D975-7CAF-87F6-8297B343DADD}"/>
                </a:ext>
              </a:extLst>
            </p:cNvPr>
            <p:cNvGrpSpPr/>
            <p:nvPr/>
          </p:nvGrpSpPr>
          <p:grpSpPr>
            <a:xfrm>
              <a:off x="1313336" y="3101891"/>
              <a:ext cx="3983886" cy="1036212"/>
              <a:chOff x="1313335" y="2766761"/>
              <a:chExt cx="4830221" cy="1371342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B43F6F09-0071-856E-92FD-1C5ED532F9DB}"/>
                  </a:ext>
                </a:extLst>
              </p:cNvPr>
              <p:cNvGrpSpPr/>
              <p:nvPr/>
            </p:nvGrpSpPr>
            <p:grpSpPr>
              <a:xfrm>
                <a:off x="1631950" y="2860675"/>
                <a:ext cx="4373563" cy="1085850"/>
                <a:chOff x="1631950" y="2860675"/>
                <a:chExt cx="4373563" cy="1085850"/>
              </a:xfrm>
            </p:grpSpPr>
            <p:sp>
              <p:nvSpPr>
                <p:cNvPr id="12" name="Freeform 9">
                  <a:extLst>
                    <a:ext uri="{FF2B5EF4-FFF2-40B4-BE49-F238E27FC236}">
                      <a16:creationId xmlns:a16="http://schemas.microsoft.com/office/drawing/2014/main" id="{1157867F-1454-5B7F-ABFF-16AF2404E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9100" y="2860675"/>
                  <a:ext cx="4305300" cy="1031875"/>
                </a:xfrm>
                <a:custGeom>
                  <a:avLst/>
                  <a:gdLst>
                    <a:gd name="T0" fmla="*/ 13559 w 13559"/>
                    <a:gd name="T1" fmla="*/ 3249 h 3249"/>
                    <a:gd name="T2" fmla="*/ 0 w 13559"/>
                    <a:gd name="T3" fmla="*/ 3249 h 3249"/>
                    <a:gd name="T4" fmla="*/ 0 w 13559"/>
                    <a:gd name="T5" fmla="*/ 0 h 3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559" h="3249">
                      <a:moveTo>
                        <a:pt x="13559" y="3249"/>
                      </a:moveTo>
                      <a:lnTo>
                        <a:pt x="0" y="324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23" name="Line 20">
                  <a:extLst>
                    <a:ext uri="{FF2B5EF4-FFF2-40B4-BE49-F238E27FC236}">
                      <a16:creationId xmlns:a16="http://schemas.microsoft.com/office/drawing/2014/main" id="{9A95C7BA-4476-2461-8D38-BC3695CB6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98328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24" name="Line 21">
                  <a:extLst>
                    <a:ext uri="{FF2B5EF4-FFF2-40B4-BE49-F238E27FC236}">
                      <a16:creationId xmlns:a16="http://schemas.microsoft.com/office/drawing/2014/main" id="{D74977F3-4121-BA26-E1A2-9491A3A862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6578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25" name="Line 22">
                  <a:extLst>
                    <a:ext uri="{FF2B5EF4-FFF2-40B4-BE49-F238E27FC236}">
                      <a16:creationId xmlns:a16="http://schemas.microsoft.com/office/drawing/2014/main" id="{90653275-802F-2646-D980-78B2BA65A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51463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26" name="Line 23">
                  <a:extLst>
                    <a:ext uri="{FF2B5EF4-FFF2-40B4-BE49-F238E27FC236}">
                      <a16:creationId xmlns:a16="http://schemas.microsoft.com/office/drawing/2014/main" id="{67191FDA-5140-3C72-FE7F-0B6D564888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3713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27" name="Line 24">
                  <a:extLst>
                    <a:ext uri="{FF2B5EF4-FFF2-40B4-BE49-F238E27FC236}">
                      <a16:creationId xmlns:a16="http://schemas.microsoft.com/office/drawing/2014/main" id="{A74A6C05-F867-39FE-0B86-9F794C1A0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22813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28" name="Line 25">
                  <a:extLst>
                    <a:ext uri="{FF2B5EF4-FFF2-40B4-BE49-F238E27FC236}">
                      <a16:creationId xmlns:a16="http://schemas.microsoft.com/office/drawing/2014/main" id="{07931193-6122-9DD4-E03C-328B63C88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0848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56" name="Line 53">
                  <a:extLst>
                    <a:ext uri="{FF2B5EF4-FFF2-40B4-BE49-F238E27FC236}">
                      <a16:creationId xmlns:a16="http://schemas.microsoft.com/office/drawing/2014/main" id="{5B9AFFE2-E18B-1477-35DC-4037DF8807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5118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57" name="Line 54">
                  <a:extLst>
                    <a:ext uri="{FF2B5EF4-FFF2-40B4-BE49-F238E27FC236}">
                      <a16:creationId xmlns:a16="http://schemas.microsoft.com/office/drawing/2014/main" id="{708C4B63-6A3E-056F-A109-22E5EBDA9B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65513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58" name="Line 55">
                  <a:extLst>
                    <a:ext uri="{FF2B5EF4-FFF2-40B4-BE49-F238E27FC236}">
                      <a16:creationId xmlns:a16="http://schemas.microsoft.com/office/drawing/2014/main" id="{67F510B4-B441-E8CF-1BFB-7796C75AE1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983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59" name="Line 56">
                  <a:extLst>
                    <a:ext uri="{FF2B5EF4-FFF2-40B4-BE49-F238E27FC236}">
                      <a16:creationId xmlns:a16="http://schemas.microsoft.com/office/drawing/2014/main" id="{61C5448E-8B1B-7673-C4C8-46C70C343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94163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60" name="Line 57">
                  <a:extLst>
                    <a:ext uri="{FF2B5EF4-FFF2-40B4-BE49-F238E27FC236}">
                      <a16:creationId xmlns:a16="http://schemas.microsoft.com/office/drawing/2014/main" id="{2293100A-D1CA-5C1E-6512-991292CC8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36863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61" name="Line 58">
                  <a:extLst>
                    <a:ext uri="{FF2B5EF4-FFF2-40B4-BE49-F238E27FC236}">
                      <a16:creationId xmlns:a16="http://schemas.microsoft.com/office/drawing/2014/main" id="{55342C68-2EE2-7595-6D8F-FE091BC2B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2253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62" name="Line 59">
                  <a:extLst>
                    <a:ext uri="{FF2B5EF4-FFF2-40B4-BE49-F238E27FC236}">
                      <a16:creationId xmlns:a16="http://schemas.microsoft.com/office/drawing/2014/main" id="{C8C58D99-A2CF-AE20-5481-11D53308AA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8213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63" name="Line 60">
                  <a:extLst>
                    <a:ext uri="{FF2B5EF4-FFF2-40B4-BE49-F238E27FC236}">
                      <a16:creationId xmlns:a16="http://schemas.microsoft.com/office/drawing/2014/main" id="{3F84157A-8110-A832-6FB6-FEE35A628B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93888" y="3892550"/>
                  <a:ext cx="0" cy="5397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1045" name="Line 79">
                  <a:extLst>
                    <a:ext uri="{FF2B5EF4-FFF2-40B4-BE49-F238E27FC236}">
                      <a16:creationId xmlns:a16="http://schemas.microsoft.com/office/drawing/2014/main" id="{7B3D8A31-3450-7F31-E3F9-6FDEFB954C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1950" y="2876550"/>
                  <a:ext cx="5715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1046" name="Line 80">
                  <a:extLst>
                    <a:ext uri="{FF2B5EF4-FFF2-40B4-BE49-F238E27FC236}">
                      <a16:creationId xmlns:a16="http://schemas.microsoft.com/office/drawing/2014/main" id="{B9706998-4E07-E813-CBC4-3FEC3C227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1950" y="3355975"/>
                  <a:ext cx="5715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1047" name="Line 81">
                  <a:extLst>
                    <a:ext uri="{FF2B5EF4-FFF2-40B4-BE49-F238E27FC236}">
                      <a16:creationId xmlns:a16="http://schemas.microsoft.com/office/drawing/2014/main" id="{EA0E087D-40E2-A56C-A024-029A3BAEA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1950" y="3835400"/>
                  <a:ext cx="5715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1048" name="Line 82">
                  <a:extLst>
                    <a:ext uri="{FF2B5EF4-FFF2-40B4-BE49-F238E27FC236}">
                      <a16:creationId xmlns:a16="http://schemas.microsoft.com/office/drawing/2014/main" id="{84043124-C737-1086-0E45-09EF3D1FF8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89100" y="3270250"/>
                  <a:ext cx="4316413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1069" name="Freeform 103">
                  <a:extLst>
                    <a:ext uri="{FF2B5EF4-FFF2-40B4-BE49-F238E27FC236}">
                      <a16:creationId xmlns:a16="http://schemas.microsoft.com/office/drawing/2014/main" id="{A290261A-9A86-E4C9-D430-847CBD5BB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3888" y="2914650"/>
                  <a:ext cx="4035425" cy="977900"/>
                </a:xfrm>
                <a:custGeom>
                  <a:avLst/>
                  <a:gdLst>
                    <a:gd name="T0" fmla="*/ 12452 w 12709"/>
                    <a:gd name="T1" fmla="*/ 861 h 3079"/>
                    <a:gd name="T2" fmla="*/ 11949 w 12709"/>
                    <a:gd name="T3" fmla="*/ 789 h 3079"/>
                    <a:gd name="T4" fmla="*/ 11457 w 12709"/>
                    <a:gd name="T5" fmla="*/ 720 h 3079"/>
                    <a:gd name="T6" fmla="*/ 10978 w 12709"/>
                    <a:gd name="T7" fmla="*/ 657 h 3079"/>
                    <a:gd name="T8" fmla="*/ 10510 w 12709"/>
                    <a:gd name="T9" fmla="*/ 598 h 3079"/>
                    <a:gd name="T10" fmla="*/ 10053 w 12709"/>
                    <a:gd name="T11" fmla="*/ 544 h 3079"/>
                    <a:gd name="T12" fmla="*/ 9608 w 12709"/>
                    <a:gd name="T13" fmla="*/ 495 h 3079"/>
                    <a:gd name="T14" fmla="*/ 9175 w 12709"/>
                    <a:gd name="T15" fmla="*/ 451 h 3079"/>
                    <a:gd name="T16" fmla="*/ 8754 w 12709"/>
                    <a:gd name="T17" fmla="*/ 412 h 3079"/>
                    <a:gd name="T18" fmla="*/ 8342 w 12709"/>
                    <a:gd name="T19" fmla="*/ 377 h 3079"/>
                    <a:gd name="T20" fmla="*/ 7943 w 12709"/>
                    <a:gd name="T21" fmla="*/ 347 h 3079"/>
                    <a:gd name="T22" fmla="*/ 7556 w 12709"/>
                    <a:gd name="T23" fmla="*/ 321 h 3079"/>
                    <a:gd name="T24" fmla="*/ 7181 w 12709"/>
                    <a:gd name="T25" fmla="*/ 300 h 3079"/>
                    <a:gd name="T26" fmla="*/ 6816 w 12709"/>
                    <a:gd name="T27" fmla="*/ 283 h 3079"/>
                    <a:gd name="T28" fmla="*/ 6464 w 12709"/>
                    <a:gd name="T29" fmla="*/ 271 h 3079"/>
                    <a:gd name="T30" fmla="*/ 6123 w 12709"/>
                    <a:gd name="T31" fmla="*/ 266 h 3079"/>
                    <a:gd name="T32" fmla="*/ 5696 w 12709"/>
                    <a:gd name="T33" fmla="*/ 266 h 3079"/>
                    <a:gd name="T34" fmla="*/ 5181 w 12709"/>
                    <a:gd name="T35" fmla="*/ 278 h 3079"/>
                    <a:gd name="T36" fmla="*/ 4677 w 12709"/>
                    <a:gd name="T37" fmla="*/ 306 h 3079"/>
                    <a:gd name="T38" fmla="*/ 4181 w 12709"/>
                    <a:gd name="T39" fmla="*/ 347 h 3079"/>
                    <a:gd name="T40" fmla="*/ 3695 w 12709"/>
                    <a:gd name="T41" fmla="*/ 401 h 3079"/>
                    <a:gd name="T42" fmla="*/ 3217 w 12709"/>
                    <a:gd name="T43" fmla="*/ 469 h 3079"/>
                    <a:gd name="T44" fmla="*/ 2749 w 12709"/>
                    <a:gd name="T45" fmla="*/ 551 h 3079"/>
                    <a:gd name="T46" fmla="*/ 2289 w 12709"/>
                    <a:gd name="T47" fmla="*/ 646 h 3079"/>
                    <a:gd name="T48" fmla="*/ 1999 w 12709"/>
                    <a:gd name="T49" fmla="*/ 715 h 3079"/>
                    <a:gd name="T50" fmla="*/ 1875 w 12709"/>
                    <a:gd name="T51" fmla="*/ 739 h 3079"/>
                    <a:gd name="T52" fmla="*/ 1693 w 12709"/>
                    <a:gd name="T53" fmla="*/ 764 h 3079"/>
                    <a:gd name="T54" fmla="*/ 1576 w 12709"/>
                    <a:gd name="T55" fmla="*/ 772 h 3079"/>
                    <a:gd name="T56" fmla="*/ 1460 w 12709"/>
                    <a:gd name="T57" fmla="*/ 773 h 3079"/>
                    <a:gd name="T58" fmla="*/ 1348 w 12709"/>
                    <a:gd name="T59" fmla="*/ 767 h 3079"/>
                    <a:gd name="T60" fmla="*/ 1237 w 12709"/>
                    <a:gd name="T61" fmla="*/ 754 h 3079"/>
                    <a:gd name="T62" fmla="*/ 1130 w 12709"/>
                    <a:gd name="T63" fmla="*/ 734 h 3079"/>
                    <a:gd name="T64" fmla="*/ 1023 w 12709"/>
                    <a:gd name="T65" fmla="*/ 707 h 3079"/>
                    <a:gd name="T66" fmla="*/ 921 w 12709"/>
                    <a:gd name="T67" fmla="*/ 673 h 3079"/>
                    <a:gd name="T68" fmla="*/ 820 w 12709"/>
                    <a:gd name="T69" fmla="*/ 632 h 3079"/>
                    <a:gd name="T70" fmla="*/ 674 w 12709"/>
                    <a:gd name="T71" fmla="*/ 558 h 3079"/>
                    <a:gd name="T72" fmla="*/ 580 w 12709"/>
                    <a:gd name="T73" fmla="*/ 501 h 3079"/>
                    <a:gd name="T74" fmla="*/ 488 w 12709"/>
                    <a:gd name="T75" fmla="*/ 436 h 3079"/>
                    <a:gd name="T76" fmla="*/ 399 w 12709"/>
                    <a:gd name="T77" fmla="*/ 364 h 3079"/>
                    <a:gd name="T78" fmla="*/ 214 w 12709"/>
                    <a:gd name="T79" fmla="*/ 14 h 3079"/>
                    <a:gd name="T80" fmla="*/ 124 w 12709"/>
                    <a:gd name="T81" fmla="*/ 0 h 3079"/>
                    <a:gd name="T82" fmla="*/ 58 w 12709"/>
                    <a:gd name="T83" fmla="*/ 203 h 3079"/>
                    <a:gd name="T84" fmla="*/ 0 w 12709"/>
                    <a:gd name="T85" fmla="*/ 483 h 30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2709" h="3079">
                      <a:moveTo>
                        <a:pt x="12709" y="900"/>
                      </a:moveTo>
                      <a:lnTo>
                        <a:pt x="12452" y="861"/>
                      </a:lnTo>
                      <a:lnTo>
                        <a:pt x="12199" y="825"/>
                      </a:lnTo>
                      <a:lnTo>
                        <a:pt x="11949" y="789"/>
                      </a:lnTo>
                      <a:lnTo>
                        <a:pt x="11702" y="754"/>
                      </a:lnTo>
                      <a:lnTo>
                        <a:pt x="11457" y="720"/>
                      </a:lnTo>
                      <a:lnTo>
                        <a:pt x="11216" y="689"/>
                      </a:lnTo>
                      <a:lnTo>
                        <a:pt x="10978" y="657"/>
                      </a:lnTo>
                      <a:lnTo>
                        <a:pt x="10743" y="628"/>
                      </a:lnTo>
                      <a:lnTo>
                        <a:pt x="10510" y="598"/>
                      </a:lnTo>
                      <a:lnTo>
                        <a:pt x="10280" y="571"/>
                      </a:lnTo>
                      <a:lnTo>
                        <a:pt x="10053" y="544"/>
                      </a:lnTo>
                      <a:lnTo>
                        <a:pt x="9829" y="519"/>
                      </a:lnTo>
                      <a:lnTo>
                        <a:pt x="9608" y="495"/>
                      </a:lnTo>
                      <a:lnTo>
                        <a:pt x="9389" y="472"/>
                      </a:lnTo>
                      <a:lnTo>
                        <a:pt x="9175" y="451"/>
                      </a:lnTo>
                      <a:lnTo>
                        <a:pt x="8964" y="432"/>
                      </a:lnTo>
                      <a:lnTo>
                        <a:pt x="8754" y="412"/>
                      </a:lnTo>
                      <a:lnTo>
                        <a:pt x="8546" y="395"/>
                      </a:lnTo>
                      <a:lnTo>
                        <a:pt x="8342" y="377"/>
                      </a:lnTo>
                      <a:lnTo>
                        <a:pt x="8141" y="362"/>
                      </a:lnTo>
                      <a:lnTo>
                        <a:pt x="7943" y="347"/>
                      </a:lnTo>
                      <a:lnTo>
                        <a:pt x="7749" y="334"/>
                      </a:lnTo>
                      <a:lnTo>
                        <a:pt x="7556" y="321"/>
                      </a:lnTo>
                      <a:lnTo>
                        <a:pt x="7367" y="310"/>
                      </a:lnTo>
                      <a:lnTo>
                        <a:pt x="7181" y="300"/>
                      </a:lnTo>
                      <a:lnTo>
                        <a:pt x="6997" y="291"/>
                      </a:lnTo>
                      <a:lnTo>
                        <a:pt x="6816" y="283"/>
                      </a:lnTo>
                      <a:lnTo>
                        <a:pt x="6639" y="277"/>
                      </a:lnTo>
                      <a:lnTo>
                        <a:pt x="6464" y="271"/>
                      </a:lnTo>
                      <a:lnTo>
                        <a:pt x="6292" y="268"/>
                      </a:lnTo>
                      <a:lnTo>
                        <a:pt x="6123" y="266"/>
                      </a:lnTo>
                      <a:lnTo>
                        <a:pt x="5958" y="266"/>
                      </a:lnTo>
                      <a:lnTo>
                        <a:pt x="5696" y="266"/>
                      </a:lnTo>
                      <a:lnTo>
                        <a:pt x="5438" y="270"/>
                      </a:lnTo>
                      <a:lnTo>
                        <a:pt x="5181" y="278"/>
                      </a:lnTo>
                      <a:lnTo>
                        <a:pt x="4929" y="291"/>
                      </a:lnTo>
                      <a:lnTo>
                        <a:pt x="4677" y="306"/>
                      </a:lnTo>
                      <a:lnTo>
                        <a:pt x="4428" y="324"/>
                      </a:lnTo>
                      <a:lnTo>
                        <a:pt x="4181" y="347"/>
                      </a:lnTo>
                      <a:lnTo>
                        <a:pt x="3938" y="372"/>
                      </a:lnTo>
                      <a:lnTo>
                        <a:pt x="3695" y="401"/>
                      </a:lnTo>
                      <a:lnTo>
                        <a:pt x="3455" y="434"/>
                      </a:lnTo>
                      <a:lnTo>
                        <a:pt x="3217" y="469"/>
                      </a:lnTo>
                      <a:lnTo>
                        <a:pt x="2982" y="509"/>
                      </a:lnTo>
                      <a:lnTo>
                        <a:pt x="2749" y="551"/>
                      </a:lnTo>
                      <a:lnTo>
                        <a:pt x="2517" y="597"/>
                      </a:lnTo>
                      <a:lnTo>
                        <a:pt x="2289" y="646"/>
                      </a:lnTo>
                      <a:lnTo>
                        <a:pt x="2062" y="700"/>
                      </a:lnTo>
                      <a:lnTo>
                        <a:pt x="1999" y="715"/>
                      </a:lnTo>
                      <a:lnTo>
                        <a:pt x="1937" y="727"/>
                      </a:lnTo>
                      <a:lnTo>
                        <a:pt x="1875" y="739"/>
                      </a:lnTo>
                      <a:lnTo>
                        <a:pt x="1814" y="750"/>
                      </a:lnTo>
                      <a:lnTo>
                        <a:pt x="1693" y="764"/>
                      </a:lnTo>
                      <a:lnTo>
                        <a:pt x="1633" y="769"/>
                      </a:lnTo>
                      <a:lnTo>
                        <a:pt x="1576" y="772"/>
                      </a:lnTo>
                      <a:lnTo>
                        <a:pt x="1517" y="773"/>
                      </a:lnTo>
                      <a:lnTo>
                        <a:pt x="1460" y="773"/>
                      </a:lnTo>
                      <a:lnTo>
                        <a:pt x="1403" y="771"/>
                      </a:lnTo>
                      <a:lnTo>
                        <a:pt x="1348" y="767"/>
                      </a:lnTo>
                      <a:lnTo>
                        <a:pt x="1292" y="762"/>
                      </a:lnTo>
                      <a:lnTo>
                        <a:pt x="1237" y="754"/>
                      </a:lnTo>
                      <a:lnTo>
                        <a:pt x="1183" y="745"/>
                      </a:lnTo>
                      <a:lnTo>
                        <a:pt x="1130" y="734"/>
                      </a:lnTo>
                      <a:lnTo>
                        <a:pt x="1076" y="722"/>
                      </a:lnTo>
                      <a:lnTo>
                        <a:pt x="1023" y="707"/>
                      </a:lnTo>
                      <a:lnTo>
                        <a:pt x="972" y="691"/>
                      </a:lnTo>
                      <a:lnTo>
                        <a:pt x="921" y="673"/>
                      </a:lnTo>
                      <a:lnTo>
                        <a:pt x="870" y="653"/>
                      </a:lnTo>
                      <a:lnTo>
                        <a:pt x="820" y="632"/>
                      </a:lnTo>
                      <a:lnTo>
                        <a:pt x="723" y="585"/>
                      </a:lnTo>
                      <a:lnTo>
                        <a:pt x="674" y="558"/>
                      </a:lnTo>
                      <a:lnTo>
                        <a:pt x="627" y="530"/>
                      </a:lnTo>
                      <a:lnTo>
                        <a:pt x="580" y="501"/>
                      </a:lnTo>
                      <a:lnTo>
                        <a:pt x="534" y="470"/>
                      </a:lnTo>
                      <a:lnTo>
                        <a:pt x="488" y="436"/>
                      </a:lnTo>
                      <a:lnTo>
                        <a:pt x="444" y="401"/>
                      </a:lnTo>
                      <a:lnTo>
                        <a:pt x="399" y="364"/>
                      </a:lnTo>
                      <a:lnTo>
                        <a:pt x="356" y="327"/>
                      </a:lnTo>
                      <a:lnTo>
                        <a:pt x="214" y="14"/>
                      </a:lnTo>
                      <a:lnTo>
                        <a:pt x="214" y="156"/>
                      </a:lnTo>
                      <a:lnTo>
                        <a:pt x="124" y="0"/>
                      </a:lnTo>
                      <a:lnTo>
                        <a:pt x="124" y="266"/>
                      </a:lnTo>
                      <a:lnTo>
                        <a:pt x="58" y="203"/>
                      </a:lnTo>
                      <a:lnTo>
                        <a:pt x="58" y="692"/>
                      </a:lnTo>
                      <a:lnTo>
                        <a:pt x="0" y="483"/>
                      </a:lnTo>
                      <a:lnTo>
                        <a:pt x="0" y="3079"/>
                      </a:lnTo>
                    </a:path>
                  </a:pathLst>
                </a:custGeom>
                <a:noFill/>
                <a:ln w="14288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  <p:sp>
              <p:nvSpPr>
                <p:cNvPr id="1074" name="Freeform 108">
                  <a:extLst>
                    <a:ext uri="{FF2B5EF4-FFF2-40B4-BE49-F238E27FC236}">
                      <a16:creationId xmlns:a16="http://schemas.microsoft.com/office/drawing/2014/main" id="{EE298E9D-ACAB-3795-D91A-32C3B179E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713" y="2971800"/>
                  <a:ext cx="4037013" cy="919162"/>
                </a:xfrm>
                <a:custGeom>
                  <a:avLst/>
                  <a:gdLst>
                    <a:gd name="T0" fmla="*/ 12480 w 12713"/>
                    <a:gd name="T1" fmla="*/ 693 h 2895"/>
                    <a:gd name="T2" fmla="*/ 12026 w 12713"/>
                    <a:gd name="T3" fmla="*/ 633 h 2895"/>
                    <a:gd name="T4" fmla="*/ 11586 w 12713"/>
                    <a:gd name="T5" fmla="*/ 577 h 2895"/>
                    <a:gd name="T6" fmla="*/ 11160 w 12713"/>
                    <a:gd name="T7" fmla="*/ 524 h 2895"/>
                    <a:gd name="T8" fmla="*/ 10748 w 12713"/>
                    <a:gd name="T9" fmla="*/ 476 h 2895"/>
                    <a:gd name="T10" fmla="*/ 10351 w 12713"/>
                    <a:gd name="T11" fmla="*/ 431 h 2895"/>
                    <a:gd name="T12" fmla="*/ 9966 w 12713"/>
                    <a:gd name="T13" fmla="*/ 390 h 2895"/>
                    <a:gd name="T14" fmla="*/ 9597 w 12713"/>
                    <a:gd name="T15" fmla="*/ 352 h 2895"/>
                    <a:gd name="T16" fmla="*/ 9239 w 12713"/>
                    <a:gd name="T17" fmla="*/ 318 h 2895"/>
                    <a:gd name="T18" fmla="*/ 8895 w 12713"/>
                    <a:gd name="T19" fmla="*/ 288 h 2895"/>
                    <a:gd name="T20" fmla="*/ 8566 w 12713"/>
                    <a:gd name="T21" fmla="*/ 261 h 2895"/>
                    <a:gd name="T22" fmla="*/ 8250 w 12713"/>
                    <a:gd name="T23" fmla="*/ 237 h 2895"/>
                    <a:gd name="T24" fmla="*/ 7949 w 12713"/>
                    <a:gd name="T25" fmla="*/ 217 h 2895"/>
                    <a:gd name="T26" fmla="*/ 7661 w 12713"/>
                    <a:gd name="T27" fmla="*/ 202 h 2895"/>
                    <a:gd name="T28" fmla="*/ 7387 w 12713"/>
                    <a:gd name="T29" fmla="*/ 190 h 2895"/>
                    <a:gd name="T30" fmla="*/ 7127 w 12713"/>
                    <a:gd name="T31" fmla="*/ 182 h 2895"/>
                    <a:gd name="T32" fmla="*/ 6953 w 12713"/>
                    <a:gd name="T33" fmla="*/ 175 h 2895"/>
                    <a:gd name="T34" fmla="*/ 6791 w 12713"/>
                    <a:gd name="T35" fmla="*/ 173 h 2895"/>
                    <a:gd name="T36" fmla="*/ 6337 w 12713"/>
                    <a:gd name="T37" fmla="*/ 174 h 2895"/>
                    <a:gd name="T38" fmla="*/ 5895 w 12713"/>
                    <a:gd name="T39" fmla="*/ 180 h 2895"/>
                    <a:gd name="T40" fmla="*/ 5467 w 12713"/>
                    <a:gd name="T41" fmla="*/ 192 h 2895"/>
                    <a:gd name="T42" fmla="*/ 5188 w 12713"/>
                    <a:gd name="T43" fmla="*/ 204 h 2895"/>
                    <a:gd name="T44" fmla="*/ 4914 w 12713"/>
                    <a:gd name="T45" fmla="*/ 218 h 2895"/>
                    <a:gd name="T46" fmla="*/ 4513 w 12713"/>
                    <a:gd name="T47" fmla="*/ 244 h 2895"/>
                    <a:gd name="T48" fmla="*/ 4126 w 12713"/>
                    <a:gd name="T49" fmla="*/ 277 h 2895"/>
                    <a:gd name="T50" fmla="*/ 3750 w 12713"/>
                    <a:gd name="T51" fmla="*/ 315 h 2895"/>
                    <a:gd name="T52" fmla="*/ 3387 w 12713"/>
                    <a:gd name="T53" fmla="*/ 359 h 2895"/>
                    <a:gd name="T54" fmla="*/ 2923 w 12713"/>
                    <a:gd name="T55" fmla="*/ 430 h 2895"/>
                    <a:gd name="T56" fmla="*/ 2632 w 12713"/>
                    <a:gd name="T57" fmla="*/ 478 h 2895"/>
                    <a:gd name="T58" fmla="*/ 2436 w 12713"/>
                    <a:gd name="T59" fmla="*/ 506 h 2895"/>
                    <a:gd name="T60" fmla="*/ 2309 w 12713"/>
                    <a:gd name="T61" fmla="*/ 522 h 2895"/>
                    <a:gd name="T62" fmla="*/ 2188 w 12713"/>
                    <a:gd name="T63" fmla="*/ 535 h 2895"/>
                    <a:gd name="T64" fmla="*/ 2068 w 12713"/>
                    <a:gd name="T65" fmla="*/ 545 h 2895"/>
                    <a:gd name="T66" fmla="*/ 1894 w 12713"/>
                    <a:gd name="T67" fmla="*/ 557 h 2895"/>
                    <a:gd name="T68" fmla="*/ 1784 w 12713"/>
                    <a:gd name="T69" fmla="*/ 563 h 2895"/>
                    <a:gd name="T70" fmla="*/ 1625 w 12713"/>
                    <a:gd name="T71" fmla="*/ 567 h 2895"/>
                    <a:gd name="T72" fmla="*/ 1472 w 12713"/>
                    <a:gd name="T73" fmla="*/ 565 h 2895"/>
                    <a:gd name="T74" fmla="*/ 1329 w 12713"/>
                    <a:gd name="T75" fmla="*/ 560 h 2895"/>
                    <a:gd name="T76" fmla="*/ 1191 w 12713"/>
                    <a:gd name="T77" fmla="*/ 547 h 2895"/>
                    <a:gd name="T78" fmla="*/ 1062 w 12713"/>
                    <a:gd name="T79" fmla="*/ 533 h 2895"/>
                    <a:gd name="T80" fmla="*/ 940 w 12713"/>
                    <a:gd name="T81" fmla="*/ 511 h 2895"/>
                    <a:gd name="T82" fmla="*/ 825 w 12713"/>
                    <a:gd name="T83" fmla="*/ 485 h 2895"/>
                    <a:gd name="T84" fmla="*/ 752 w 12713"/>
                    <a:gd name="T85" fmla="*/ 465 h 2895"/>
                    <a:gd name="T86" fmla="*/ 684 w 12713"/>
                    <a:gd name="T87" fmla="*/ 443 h 2895"/>
                    <a:gd name="T88" fmla="*/ 618 w 12713"/>
                    <a:gd name="T89" fmla="*/ 418 h 2895"/>
                    <a:gd name="T90" fmla="*/ 526 w 12713"/>
                    <a:gd name="T91" fmla="*/ 376 h 2895"/>
                    <a:gd name="T92" fmla="*/ 443 w 12713"/>
                    <a:gd name="T93" fmla="*/ 331 h 2895"/>
                    <a:gd name="T94" fmla="*/ 343 w 12713"/>
                    <a:gd name="T95" fmla="*/ 261 h 2895"/>
                    <a:gd name="T96" fmla="*/ 256 w 12713"/>
                    <a:gd name="T97" fmla="*/ 182 h 2895"/>
                    <a:gd name="T98" fmla="*/ 198 w 12713"/>
                    <a:gd name="T99" fmla="*/ 116 h 2895"/>
                    <a:gd name="T100" fmla="*/ 150 w 12713"/>
                    <a:gd name="T101" fmla="*/ 48 h 2895"/>
                    <a:gd name="T102" fmla="*/ 76 w 12713"/>
                    <a:gd name="T103" fmla="*/ 487 h 2895"/>
                    <a:gd name="T104" fmla="*/ 14 w 12713"/>
                    <a:gd name="T105" fmla="*/ 2895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713" h="2895">
                      <a:moveTo>
                        <a:pt x="12713" y="725"/>
                      </a:moveTo>
                      <a:lnTo>
                        <a:pt x="12480" y="693"/>
                      </a:lnTo>
                      <a:lnTo>
                        <a:pt x="12251" y="663"/>
                      </a:lnTo>
                      <a:lnTo>
                        <a:pt x="12026" y="633"/>
                      </a:lnTo>
                      <a:lnTo>
                        <a:pt x="11805" y="605"/>
                      </a:lnTo>
                      <a:lnTo>
                        <a:pt x="11586" y="577"/>
                      </a:lnTo>
                      <a:lnTo>
                        <a:pt x="11371" y="550"/>
                      </a:lnTo>
                      <a:lnTo>
                        <a:pt x="11160" y="524"/>
                      </a:lnTo>
                      <a:lnTo>
                        <a:pt x="10954" y="500"/>
                      </a:lnTo>
                      <a:lnTo>
                        <a:pt x="10748" y="476"/>
                      </a:lnTo>
                      <a:lnTo>
                        <a:pt x="10548" y="453"/>
                      </a:lnTo>
                      <a:lnTo>
                        <a:pt x="10351" y="431"/>
                      </a:lnTo>
                      <a:lnTo>
                        <a:pt x="10157" y="411"/>
                      </a:lnTo>
                      <a:lnTo>
                        <a:pt x="9966" y="390"/>
                      </a:lnTo>
                      <a:lnTo>
                        <a:pt x="9780" y="371"/>
                      </a:lnTo>
                      <a:lnTo>
                        <a:pt x="9597" y="352"/>
                      </a:lnTo>
                      <a:lnTo>
                        <a:pt x="9417" y="336"/>
                      </a:lnTo>
                      <a:lnTo>
                        <a:pt x="9239" y="318"/>
                      </a:lnTo>
                      <a:lnTo>
                        <a:pt x="9065" y="303"/>
                      </a:lnTo>
                      <a:lnTo>
                        <a:pt x="8895" y="288"/>
                      </a:lnTo>
                      <a:lnTo>
                        <a:pt x="8730" y="275"/>
                      </a:lnTo>
                      <a:lnTo>
                        <a:pt x="8566" y="261"/>
                      </a:lnTo>
                      <a:lnTo>
                        <a:pt x="8406" y="249"/>
                      </a:lnTo>
                      <a:lnTo>
                        <a:pt x="8250" y="237"/>
                      </a:lnTo>
                      <a:lnTo>
                        <a:pt x="8099" y="228"/>
                      </a:lnTo>
                      <a:lnTo>
                        <a:pt x="7949" y="217"/>
                      </a:lnTo>
                      <a:lnTo>
                        <a:pt x="7803" y="209"/>
                      </a:lnTo>
                      <a:lnTo>
                        <a:pt x="7661" y="202"/>
                      </a:lnTo>
                      <a:lnTo>
                        <a:pt x="7523" y="196"/>
                      </a:lnTo>
                      <a:lnTo>
                        <a:pt x="7387" y="190"/>
                      </a:lnTo>
                      <a:lnTo>
                        <a:pt x="7256" y="185"/>
                      </a:lnTo>
                      <a:lnTo>
                        <a:pt x="7127" y="182"/>
                      </a:lnTo>
                      <a:lnTo>
                        <a:pt x="7002" y="180"/>
                      </a:lnTo>
                      <a:lnTo>
                        <a:pt x="6953" y="175"/>
                      </a:lnTo>
                      <a:lnTo>
                        <a:pt x="6946" y="175"/>
                      </a:lnTo>
                      <a:lnTo>
                        <a:pt x="6791" y="173"/>
                      </a:lnTo>
                      <a:lnTo>
                        <a:pt x="6639" y="173"/>
                      </a:lnTo>
                      <a:lnTo>
                        <a:pt x="6337" y="174"/>
                      </a:lnTo>
                      <a:lnTo>
                        <a:pt x="6042" y="177"/>
                      </a:lnTo>
                      <a:lnTo>
                        <a:pt x="5895" y="180"/>
                      </a:lnTo>
                      <a:lnTo>
                        <a:pt x="5752" y="184"/>
                      </a:lnTo>
                      <a:lnTo>
                        <a:pt x="5467" y="192"/>
                      </a:lnTo>
                      <a:lnTo>
                        <a:pt x="5326" y="197"/>
                      </a:lnTo>
                      <a:lnTo>
                        <a:pt x="5188" y="204"/>
                      </a:lnTo>
                      <a:lnTo>
                        <a:pt x="5049" y="210"/>
                      </a:lnTo>
                      <a:lnTo>
                        <a:pt x="4914" y="218"/>
                      </a:lnTo>
                      <a:lnTo>
                        <a:pt x="4647" y="236"/>
                      </a:lnTo>
                      <a:lnTo>
                        <a:pt x="4513" y="244"/>
                      </a:lnTo>
                      <a:lnTo>
                        <a:pt x="4383" y="255"/>
                      </a:lnTo>
                      <a:lnTo>
                        <a:pt x="4126" y="277"/>
                      </a:lnTo>
                      <a:lnTo>
                        <a:pt x="3874" y="302"/>
                      </a:lnTo>
                      <a:lnTo>
                        <a:pt x="3750" y="315"/>
                      </a:lnTo>
                      <a:lnTo>
                        <a:pt x="3629" y="330"/>
                      </a:lnTo>
                      <a:lnTo>
                        <a:pt x="3387" y="359"/>
                      </a:lnTo>
                      <a:lnTo>
                        <a:pt x="3153" y="393"/>
                      </a:lnTo>
                      <a:lnTo>
                        <a:pt x="2923" y="430"/>
                      </a:lnTo>
                      <a:lnTo>
                        <a:pt x="2700" y="469"/>
                      </a:lnTo>
                      <a:lnTo>
                        <a:pt x="2632" y="478"/>
                      </a:lnTo>
                      <a:lnTo>
                        <a:pt x="2566" y="489"/>
                      </a:lnTo>
                      <a:lnTo>
                        <a:pt x="2436" y="506"/>
                      </a:lnTo>
                      <a:lnTo>
                        <a:pt x="2372" y="513"/>
                      </a:lnTo>
                      <a:lnTo>
                        <a:pt x="2309" y="522"/>
                      </a:lnTo>
                      <a:lnTo>
                        <a:pt x="2247" y="527"/>
                      </a:lnTo>
                      <a:lnTo>
                        <a:pt x="2188" y="535"/>
                      </a:lnTo>
                      <a:lnTo>
                        <a:pt x="2127" y="539"/>
                      </a:lnTo>
                      <a:lnTo>
                        <a:pt x="2068" y="545"/>
                      </a:lnTo>
                      <a:lnTo>
                        <a:pt x="1952" y="554"/>
                      </a:lnTo>
                      <a:lnTo>
                        <a:pt x="1894" y="557"/>
                      </a:lnTo>
                      <a:lnTo>
                        <a:pt x="1839" y="560"/>
                      </a:lnTo>
                      <a:lnTo>
                        <a:pt x="1784" y="563"/>
                      </a:lnTo>
                      <a:lnTo>
                        <a:pt x="1731" y="566"/>
                      </a:lnTo>
                      <a:lnTo>
                        <a:pt x="1625" y="567"/>
                      </a:lnTo>
                      <a:lnTo>
                        <a:pt x="1522" y="567"/>
                      </a:lnTo>
                      <a:lnTo>
                        <a:pt x="1472" y="565"/>
                      </a:lnTo>
                      <a:lnTo>
                        <a:pt x="1424" y="564"/>
                      </a:lnTo>
                      <a:lnTo>
                        <a:pt x="1329" y="560"/>
                      </a:lnTo>
                      <a:lnTo>
                        <a:pt x="1236" y="552"/>
                      </a:lnTo>
                      <a:lnTo>
                        <a:pt x="1191" y="547"/>
                      </a:lnTo>
                      <a:lnTo>
                        <a:pt x="1147" y="544"/>
                      </a:lnTo>
                      <a:lnTo>
                        <a:pt x="1062" y="533"/>
                      </a:lnTo>
                      <a:lnTo>
                        <a:pt x="981" y="520"/>
                      </a:lnTo>
                      <a:lnTo>
                        <a:pt x="940" y="511"/>
                      </a:lnTo>
                      <a:lnTo>
                        <a:pt x="901" y="503"/>
                      </a:lnTo>
                      <a:lnTo>
                        <a:pt x="825" y="485"/>
                      </a:lnTo>
                      <a:lnTo>
                        <a:pt x="787" y="475"/>
                      </a:lnTo>
                      <a:lnTo>
                        <a:pt x="752" y="465"/>
                      </a:lnTo>
                      <a:lnTo>
                        <a:pt x="717" y="453"/>
                      </a:lnTo>
                      <a:lnTo>
                        <a:pt x="684" y="443"/>
                      </a:lnTo>
                      <a:lnTo>
                        <a:pt x="650" y="430"/>
                      </a:lnTo>
                      <a:lnTo>
                        <a:pt x="618" y="418"/>
                      </a:lnTo>
                      <a:lnTo>
                        <a:pt x="556" y="391"/>
                      </a:lnTo>
                      <a:lnTo>
                        <a:pt x="526" y="376"/>
                      </a:lnTo>
                      <a:lnTo>
                        <a:pt x="497" y="362"/>
                      </a:lnTo>
                      <a:lnTo>
                        <a:pt x="443" y="331"/>
                      </a:lnTo>
                      <a:lnTo>
                        <a:pt x="391" y="297"/>
                      </a:lnTo>
                      <a:lnTo>
                        <a:pt x="343" y="261"/>
                      </a:lnTo>
                      <a:lnTo>
                        <a:pt x="297" y="222"/>
                      </a:lnTo>
                      <a:lnTo>
                        <a:pt x="256" y="182"/>
                      </a:lnTo>
                      <a:lnTo>
                        <a:pt x="217" y="138"/>
                      </a:lnTo>
                      <a:lnTo>
                        <a:pt x="198" y="116"/>
                      </a:lnTo>
                      <a:lnTo>
                        <a:pt x="182" y="95"/>
                      </a:lnTo>
                      <a:lnTo>
                        <a:pt x="150" y="48"/>
                      </a:lnTo>
                      <a:lnTo>
                        <a:pt x="123" y="0"/>
                      </a:lnTo>
                      <a:lnTo>
                        <a:pt x="76" y="487"/>
                      </a:lnTo>
                      <a:lnTo>
                        <a:pt x="0" y="261"/>
                      </a:lnTo>
                      <a:lnTo>
                        <a:pt x="14" y="2895"/>
                      </a:lnTo>
                    </a:path>
                  </a:pathLst>
                </a:custGeom>
                <a:noFill/>
                <a:ln w="14288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 dirty="0"/>
                </a:p>
              </p:txBody>
            </p:sp>
          </p:grpSp>
          <p:sp>
            <p:nvSpPr>
              <p:cNvPr id="1084" name="ZoneTexte 1083">
                <a:extLst>
                  <a:ext uri="{FF2B5EF4-FFF2-40B4-BE49-F238E27FC236}">
                    <a16:creationId xmlns:a16="http://schemas.microsoft.com/office/drawing/2014/main" id="{B3D42AEB-19BC-8E32-CE5A-69BB222DA9C2}"/>
                  </a:ext>
                </a:extLst>
              </p:cNvPr>
              <p:cNvSpPr txBox="1"/>
              <p:nvPr/>
            </p:nvSpPr>
            <p:spPr>
              <a:xfrm>
                <a:off x="1772428" y="389188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085" name="ZoneTexte 1084">
                <a:extLst>
                  <a:ext uri="{FF2B5EF4-FFF2-40B4-BE49-F238E27FC236}">
                    <a16:creationId xmlns:a16="http://schemas.microsoft.com/office/drawing/2014/main" id="{BBBC286C-D8F9-6C18-28C2-4841492DC22E}"/>
                  </a:ext>
                </a:extLst>
              </p:cNvPr>
              <p:cNvSpPr txBox="1"/>
              <p:nvPr/>
            </p:nvSpPr>
            <p:spPr>
              <a:xfrm>
                <a:off x="2086880" y="389188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086" name="ZoneTexte 1085">
                <a:extLst>
                  <a:ext uri="{FF2B5EF4-FFF2-40B4-BE49-F238E27FC236}">
                    <a16:creationId xmlns:a16="http://schemas.microsoft.com/office/drawing/2014/main" id="{AD1CD1F6-1851-2E26-3FAA-5FD74C6F5DD3}"/>
                  </a:ext>
                </a:extLst>
              </p:cNvPr>
              <p:cNvSpPr txBox="1"/>
              <p:nvPr/>
            </p:nvSpPr>
            <p:spPr>
              <a:xfrm>
                <a:off x="2401332" y="389188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1087" name="ZoneTexte 1086">
                <a:extLst>
                  <a:ext uri="{FF2B5EF4-FFF2-40B4-BE49-F238E27FC236}">
                    <a16:creationId xmlns:a16="http://schemas.microsoft.com/office/drawing/2014/main" id="{AEB94D04-ADEA-7C85-C75F-83B74C1191BB}"/>
                  </a:ext>
                </a:extLst>
              </p:cNvPr>
              <p:cNvSpPr txBox="1"/>
              <p:nvPr/>
            </p:nvSpPr>
            <p:spPr>
              <a:xfrm>
                <a:off x="2715784" y="389188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088" name="ZoneTexte 1087">
                <a:extLst>
                  <a:ext uri="{FF2B5EF4-FFF2-40B4-BE49-F238E27FC236}">
                    <a16:creationId xmlns:a16="http://schemas.microsoft.com/office/drawing/2014/main" id="{177D0C98-E777-1F02-27FA-F798E8D39AD5}"/>
                  </a:ext>
                </a:extLst>
              </p:cNvPr>
              <p:cNvSpPr txBox="1"/>
              <p:nvPr/>
            </p:nvSpPr>
            <p:spPr>
              <a:xfrm>
                <a:off x="3030236" y="389188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089" name="ZoneTexte 1088">
                <a:extLst>
                  <a:ext uri="{FF2B5EF4-FFF2-40B4-BE49-F238E27FC236}">
                    <a16:creationId xmlns:a16="http://schemas.microsoft.com/office/drawing/2014/main" id="{D2EF753D-704E-2A06-EBAD-995129E3D2C0}"/>
                  </a:ext>
                </a:extLst>
              </p:cNvPr>
              <p:cNvSpPr txBox="1"/>
              <p:nvPr/>
            </p:nvSpPr>
            <p:spPr>
              <a:xfrm>
                <a:off x="3311827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1090" name="ZoneTexte 1089">
                <a:extLst>
                  <a:ext uri="{FF2B5EF4-FFF2-40B4-BE49-F238E27FC236}">
                    <a16:creationId xmlns:a16="http://schemas.microsoft.com/office/drawing/2014/main" id="{05D3197F-5018-AC31-694D-C1839D9E9941}"/>
                  </a:ext>
                </a:extLst>
              </p:cNvPr>
              <p:cNvSpPr txBox="1"/>
              <p:nvPr/>
            </p:nvSpPr>
            <p:spPr>
              <a:xfrm>
                <a:off x="3626279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091" name="ZoneTexte 1090">
                <a:extLst>
                  <a:ext uri="{FF2B5EF4-FFF2-40B4-BE49-F238E27FC236}">
                    <a16:creationId xmlns:a16="http://schemas.microsoft.com/office/drawing/2014/main" id="{AB3CA0EF-5FA2-80A3-7FB3-1BFB16C2C3FD}"/>
                  </a:ext>
                </a:extLst>
              </p:cNvPr>
              <p:cNvSpPr txBox="1"/>
              <p:nvPr/>
            </p:nvSpPr>
            <p:spPr>
              <a:xfrm>
                <a:off x="3940731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092" name="ZoneTexte 1091">
                <a:extLst>
                  <a:ext uri="{FF2B5EF4-FFF2-40B4-BE49-F238E27FC236}">
                    <a16:creationId xmlns:a16="http://schemas.microsoft.com/office/drawing/2014/main" id="{DEEB5674-97F5-7AF9-7B4D-73873C0555AB}"/>
                  </a:ext>
                </a:extLst>
              </p:cNvPr>
              <p:cNvSpPr txBox="1"/>
              <p:nvPr/>
            </p:nvSpPr>
            <p:spPr>
              <a:xfrm>
                <a:off x="4255183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16</a:t>
                </a:r>
              </a:p>
            </p:txBody>
          </p:sp>
          <p:sp>
            <p:nvSpPr>
              <p:cNvPr id="1093" name="ZoneTexte 1092">
                <a:extLst>
                  <a:ext uri="{FF2B5EF4-FFF2-40B4-BE49-F238E27FC236}">
                    <a16:creationId xmlns:a16="http://schemas.microsoft.com/office/drawing/2014/main" id="{E3D91B01-41DC-3FA4-DA01-3224DBE84140}"/>
                  </a:ext>
                </a:extLst>
              </p:cNvPr>
              <p:cNvSpPr txBox="1"/>
              <p:nvPr/>
            </p:nvSpPr>
            <p:spPr>
              <a:xfrm>
                <a:off x="4569635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18</a:t>
                </a:r>
              </a:p>
            </p:txBody>
          </p:sp>
          <p:sp>
            <p:nvSpPr>
              <p:cNvPr id="1094" name="ZoneTexte 1093">
                <a:extLst>
                  <a:ext uri="{FF2B5EF4-FFF2-40B4-BE49-F238E27FC236}">
                    <a16:creationId xmlns:a16="http://schemas.microsoft.com/office/drawing/2014/main" id="{B67BBCC1-C8E9-367F-CBE3-54DE8EC094C6}"/>
                  </a:ext>
                </a:extLst>
              </p:cNvPr>
              <p:cNvSpPr txBox="1"/>
              <p:nvPr/>
            </p:nvSpPr>
            <p:spPr>
              <a:xfrm>
                <a:off x="4884087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1095" name="ZoneTexte 1094">
                <a:extLst>
                  <a:ext uri="{FF2B5EF4-FFF2-40B4-BE49-F238E27FC236}">
                    <a16:creationId xmlns:a16="http://schemas.microsoft.com/office/drawing/2014/main" id="{DFC1A025-5559-3993-0ACC-0E24FD618BBF}"/>
                  </a:ext>
                </a:extLst>
              </p:cNvPr>
              <p:cNvSpPr txBox="1"/>
              <p:nvPr/>
            </p:nvSpPr>
            <p:spPr>
              <a:xfrm>
                <a:off x="5198539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1096" name="ZoneTexte 1095">
                <a:extLst>
                  <a:ext uri="{FF2B5EF4-FFF2-40B4-BE49-F238E27FC236}">
                    <a16:creationId xmlns:a16="http://schemas.microsoft.com/office/drawing/2014/main" id="{B05DBA98-A93F-D085-88D1-407A89AC7424}"/>
                  </a:ext>
                </a:extLst>
              </p:cNvPr>
              <p:cNvSpPr txBox="1"/>
              <p:nvPr/>
            </p:nvSpPr>
            <p:spPr>
              <a:xfrm>
                <a:off x="5512991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24</a:t>
                </a:r>
              </a:p>
            </p:txBody>
          </p:sp>
          <p:sp>
            <p:nvSpPr>
              <p:cNvPr id="1097" name="ZoneTexte 1096">
                <a:extLst>
                  <a:ext uri="{FF2B5EF4-FFF2-40B4-BE49-F238E27FC236}">
                    <a16:creationId xmlns:a16="http://schemas.microsoft.com/office/drawing/2014/main" id="{54926E66-0FC3-ED8C-9444-C263DF724F76}"/>
                  </a:ext>
                </a:extLst>
              </p:cNvPr>
              <p:cNvSpPr txBox="1"/>
              <p:nvPr/>
            </p:nvSpPr>
            <p:spPr>
              <a:xfrm>
                <a:off x="5827444" y="389188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noProof="0" dirty="0">
                    <a:solidFill>
                      <a:srgbClr val="000066"/>
                    </a:solidFill>
                  </a:rPr>
                  <a:t>26</a:t>
                </a:r>
              </a:p>
            </p:txBody>
          </p:sp>
          <p:sp>
            <p:nvSpPr>
              <p:cNvPr id="1098" name="ZoneTexte 1097">
                <a:extLst>
                  <a:ext uri="{FF2B5EF4-FFF2-40B4-BE49-F238E27FC236}">
                    <a16:creationId xmlns:a16="http://schemas.microsoft.com/office/drawing/2014/main" id="{AE0DC7A5-3EAA-F9BD-0403-613A716BF9C4}"/>
                  </a:ext>
                </a:extLst>
              </p:cNvPr>
              <p:cNvSpPr txBox="1"/>
              <p:nvPr/>
            </p:nvSpPr>
            <p:spPr>
              <a:xfrm>
                <a:off x="1444781" y="3721254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noProof="0" dirty="0">
                    <a:solidFill>
                      <a:srgbClr val="000066"/>
                    </a:solidFill>
                  </a:rPr>
                  <a:t>1</a:t>
                </a:r>
              </a:p>
            </p:txBody>
          </p:sp>
          <p:sp>
            <p:nvSpPr>
              <p:cNvPr id="1099" name="ZoneTexte 1098">
                <a:extLst>
                  <a:ext uri="{FF2B5EF4-FFF2-40B4-BE49-F238E27FC236}">
                    <a16:creationId xmlns:a16="http://schemas.microsoft.com/office/drawing/2014/main" id="{F504A43C-A420-87E4-5B65-05DC586797FA}"/>
                  </a:ext>
                </a:extLst>
              </p:cNvPr>
              <p:cNvSpPr txBox="1"/>
              <p:nvPr/>
            </p:nvSpPr>
            <p:spPr>
              <a:xfrm>
                <a:off x="1379059" y="3232864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noProof="0" dirty="0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1100" name="ZoneTexte 1099">
                <a:extLst>
                  <a:ext uri="{FF2B5EF4-FFF2-40B4-BE49-F238E27FC236}">
                    <a16:creationId xmlns:a16="http://schemas.microsoft.com/office/drawing/2014/main" id="{E214BC88-510E-805E-F012-9F93D37A22B9}"/>
                  </a:ext>
                </a:extLst>
              </p:cNvPr>
              <p:cNvSpPr txBox="1"/>
              <p:nvPr/>
            </p:nvSpPr>
            <p:spPr>
              <a:xfrm>
                <a:off x="1313335" y="2766761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000" noProof="0" dirty="0">
                    <a:solidFill>
                      <a:srgbClr val="000066"/>
                    </a:solidFill>
                  </a:rPr>
                  <a:t>100</a:t>
                </a:r>
              </a:p>
            </p:txBody>
          </p:sp>
          <p:sp>
            <p:nvSpPr>
              <p:cNvPr id="1115" name="ZoneTexte 1114">
                <a:extLst>
                  <a:ext uri="{FF2B5EF4-FFF2-40B4-BE49-F238E27FC236}">
                    <a16:creationId xmlns:a16="http://schemas.microsoft.com/office/drawing/2014/main" id="{1435F0EA-3A6B-7CF3-71C0-215BC979D3DB}"/>
                  </a:ext>
                </a:extLst>
              </p:cNvPr>
              <p:cNvSpPr txBox="1"/>
              <p:nvPr/>
            </p:nvSpPr>
            <p:spPr>
              <a:xfrm>
                <a:off x="5648442" y="3254088"/>
                <a:ext cx="3690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noProof="0" dirty="0">
                    <a:solidFill>
                      <a:srgbClr val="000066"/>
                    </a:solidFill>
                  </a:rPr>
                  <a:t>IQ4</a:t>
                </a:r>
              </a:p>
            </p:txBody>
          </p:sp>
          <p:cxnSp>
            <p:nvCxnSpPr>
              <p:cNvPr id="1117" name="Connecteur droit 1116">
                <a:extLst>
                  <a:ext uri="{FF2B5EF4-FFF2-40B4-BE49-F238E27FC236}">
                    <a16:creationId xmlns:a16="http://schemas.microsoft.com/office/drawing/2014/main" id="{CA912C48-6755-1385-1F0A-A9A49728C0F4}"/>
                  </a:ext>
                </a:extLst>
              </p:cNvPr>
              <p:cNvCxnSpPr/>
              <p:nvPr/>
            </p:nvCxnSpPr>
            <p:spPr>
              <a:xfrm>
                <a:off x="2179213" y="3523126"/>
                <a:ext cx="334360" cy="0"/>
              </a:xfrm>
              <a:prstGeom prst="line">
                <a:avLst/>
              </a:prstGeom>
              <a:ln>
                <a:solidFill>
                  <a:srgbClr val="0066FF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Connecteur droit 1117">
                <a:extLst>
                  <a:ext uri="{FF2B5EF4-FFF2-40B4-BE49-F238E27FC236}">
                    <a16:creationId xmlns:a16="http://schemas.microsoft.com/office/drawing/2014/main" id="{695176E3-40AC-8914-BBED-61B67A97299C}"/>
                  </a:ext>
                </a:extLst>
              </p:cNvPr>
              <p:cNvCxnSpPr/>
              <p:nvPr/>
            </p:nvCxnSpPr>
            <p:spPr>
              <a:xfrm>
                <a:off x="2179213" y="3727820"/>
                <a:ext cx="334360" cy="0"/>
              </a:xfrm>
              <a:prstGeom prst="line">
                <a:avLst/>
              </a:prstGeom>
              <a:ln>
                <a:solidFill>
                  <a:srgbClr val="00CC66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9" name="ZoneTexte 1118">
                <a:extLst>
                  <a:ext uri="{FF2B5EF4-FFF2-40B4-BE49-F238E27FC236}">
                    <a16:creationId xmlns:a16="http://schemas.microsoft.com/office/drawing/2014/main" id="{E773972E-BC12-F94B-50E8-234C53DDF208}"/>
                  </a:ext>
                </a:extLst>
              </p:cNvPr>
              <p:cNvSpPr txBox="1"/>
              <p:nvPr/>
            </p:nvSpPr>
            <p:spPr>
              <a:xfrm>
                <a:off x="2492005" y="3400015"/>
                <a:ext cx="182293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b="1" noProof="0" dirty="0">
                    <a:solidFill>
                      <a:srgbClr val="000066"/>
                    </a:solidFill>
                  </a:rPr>
                  <a:t>Standard LEN for </a:t>
                </a:r>
                <a:r>
                  <a:rPr lang="en-US" sz="1000" b="1" noProof="0" dirty="0" err="1">
                    <a:solidFill>
                      <a:srgbClr val="000066"/>
                    </a:solidFill>
                  </a:rPr>
                  <a:t>PrEP</a:t>
                </a:r>
                <a:r>
                  <a:rPr lang="en-US" sz="1000" b="1" noProof="0" dirty="0">
                    <a:solidFill>
                      <a:srgbClr val="000066"/>
                    </a:solidFill>
                  </a:rPr>
                  <a:t> regimen</a:t>
                </a:r>
              </a:p>
            </p:txBody>
          </p:sp>
          <p:sp>
            <p:nvSpPr>
              <p:cNvPr id="1120" name="ZoneTexte 1119">
                <a:extLst>
                  <a:ext uri="{FF2B5EF4-FFF2-40B4-BE49-F238E27FC236}">
                    <a16:creationId xmlns:a16="http://schemas.microsoft.com/office/drawing/2014/main" id="{662BEE92-2667-BE3D-19E4-3540557975F8}"/>
                  </a:ext>
                </a:extLst>
              </p:cNvPr>
              <p:cNvSpPr txBox="1"/>
              <p:nvPr/>
            </p:nvSpPr>
            <p:spPr>
              <a:xfrm>
                <a:off x="2492005" y="3604709"/>
                <a:ext cx="1879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00" b="1" noProof="0" dirty="0">
                    <a:solidFill>
                      <a:srgbClr val="000066"/>
                    </a:solidFill>
                  </a:rPr>
                  <a:t>LEN for </a:t>
                </a:r>
                <a:r>
                  <a:rPr lang="en-US" sz="1000" b="1" noProof="0" dirty="0" err="1">
                    <a:solidFill>
                      <a:srgbClr val="000066"/>
                    </a:solidFill>
                  </a:rPr>
                  <a:t>PrEP</a:t>
                </a:r>
                <a:r>
                  <a:rPr lang="en-US" sz="1000" b="1" noProof="0" dirty="0">
                    <a:solidFill>
                      <a:srgbClr val="000066"/>
                    </a:solidFill>
                  </a:rPr>
                  <a:t> + supplementation</a:t>
                </a:r>
              </a:p>
            </p:txBody>
          </p:sp>
        </p:grpSp>
        <p:sp>
          <p:nvSpPr>
            <p:cNvPr id="1121" name="Flèche : bas 1120">
              <a:extLst>
                <a:ext uri="{FF2B5EF4-FFF2-40B4-BE49-F238E27FC236}">
                  <a16:creationId xmlns:a16="http://schemas.microsoft.com/office/drawing/2014/main" id="{956E696B-DA58-F503-4189-86DAE46EA563}"/>
                </a:ext>
              </a:extLst>
            </p:cNvPr>
            <p:cNvSpPr/>
            <p:nvPr/>
          </p:nvSpPr>
          <p:spPr>
            <a:xfrm>
              <a:off x="1660183" y="1544039"/>
              <a:ext cx="316112" cy="246221"/>
            </a:xfrm>
            <a:prstGeom prst="downArrow">
              <a:avLst/>
            </a:prstGeom>
            <a:solidFill>
              <a:srgbClr val="FF9B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pic>
          <p:nvPicPr>
            <p:cNvPr id="1125" name="Image 1124">
              <a:extLst>
                <a:ext uri="{FF2B5EF4-FFF2-40B4-BE49-F238E27FC236}">
                  <a16:creationId xmlns:a16="http://schemas.microsoft.com/office/drawing/2014/main" id="{A19AB45A-0709-C3B6-60B6-42B9693F2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7019" y="1844143"/>
              <a:ext cx="165950" cy="165950"/>
            </a:xfrm>
            <a:prstGeom prst="rect">
              <a:avLst/>
            </a:prstGeom>
          </p:spPr>
        </p:pic>
        <p:pic>
          <p:nvPicPr>
            <p:cNvPr id="1127" name="Image 1126">
              <a:extLst>
                <a:ext uri="{FF2B5EF4-FFF2-40B4-BE49-F238E27FC236}">
                  <a16:creationId xmlns:a16="http://schemas.microsoft.com/office/drawing/2014/main" id="{E95AD5AF-38C1-79A9-A164-0DED07E3B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1713" y="2081967"/>
              <a:ext cx="143749" cy="143749"/>
            </a:xfrm>
            <a:prstGeom prst="rect">
              <a:avLst/>
            </a:prstGeom>
          </p:spPr>
        </p:pic>
        <p:pic>
          <p:nvPicPr>
            <p:cNvPr id="1128" name="Image 1127">
              <a:extLst>
                <a:ext uri="{FF2B5EF4-FFF2-40B4-BE49-F238E27FC236}">
                  <a16:creationId xmlns:a16="http://schemas.microsoft.com/office/drawing/2014/main" id="{F5D076B5-99F3-AC7E-4412-28464C33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6657" y="1855497"/>
              <a:ext cx="165950" cy="165950"/>
            </a:xfrm>
            <a:prstGeom prst="rect">
              <a:avLst/>
            </a:prstGeom>
          </p:spPr>
        </p:pic>
        <p:pic>
          <p:nvPicPr>
            <p:cNvPr id="1129" name="Image 1128">
              <a:extLst>
                <a:ext uri="{FF2B5EF4-FFF2-40B4-BE49-F238E27FC236}">
                  <a16:creationId xmlns:a16="http://schemas.microsoft.com/office/drawing/2014/main" id="{3354926A-E5AB-AE56-4627-83B305734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4710" y="2069192"/>
              <a:ext cx="143749" cy="143749"/>
            </a:xfrm>
            <a:prstGeom prst="rect">
              <a:avLst/>
            </a:prstGeom>
          </p:spPr>
        </p:pic>
        <p:pic>
          <p:nvPicPr>
            <p:cNvPr id="1130" name="Image 1129">
              <a:extLst>
                <a:ext uri="{FF2B5EF4-FFF2-40B4-BE49-F238E27FC236}">
                  <a16:creationId xmlns:a16="http://schemas.microsoft.com/office/drawing/2014/main" id="{737B94DA-1528-03AD-46F1-F9CB8DAC5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9220" y="2069192"/>
              <a:ext cx="143749" cy="143749"/>
            </a:xfrm>
            <a:prstGeom prst="rect">
              <a:avLst/>
            </a:prstGeom>
          </p:spPr>
        </p:pic>
        <p:pic>
          <p:nvPicPr>
            <p:cNvPr id="1131" name="Image 1130">
              <a:extLst>
                <a:ext uri="{FF2B5EF4-FFF2-40B4-BE49-F238E27FC236}">
                  <a16:creationId xmlns:a16="http://schemas.microsoft.com/office/drawing/2014/main" id="{0D97906C-FB9D-AD1B-A20F-DE70D8803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2419" y="2069192"/>
              <a:ext cx="143749" cy="143749"/>
            </a:xfrm>
            <a:prstGeom prst="rect">
              <a:avLst/>
            </a:prstGeom>
          </p:spPr>
        </p:pic>
        <p:pic>
          <p:nvPicPr>
            <p:cNvPr id="1132" name="Image 1131">
              <a:extLst>
                <a:ext uri="{FF2B5EF4-FFF2-40B4-BE49-F238E27FC236}">
                  <a16:creationId xmlns:a16="http://schemas.microsoft.com/office/drawing/2014/main" id="{87A653D4-D7A0-8B0D-64D8-622B0F2C5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929" y="2069192"/>
              <a:ext cx="143749" cy="143749"/>
            </a:xfrm>
            <a:prstGeom prst="rect">
              <a:avLst/>
            </a:prstGeom>
          </p:spPr>
        </p:pic>
        <p:pic>
          <p:nvPicPr>
            <p:cNvPr id="1133" name="Image 1132">
              <a:extLst>
                <a:ext uri="{FF2B5EF4-FFF2-40B4-BE49-F238E27FC236}">
                  <a16:creationId xmlns:a16="http://schemas.microsoft.com/office/drawing/2014/main" id="{3D01208A-6E48-4198-D104-B63180472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6735" y="2723181"/>
              <a:ext cx="165950" cy="165950"/>
            </a:xfrm>
            <a:prstGeom prst="rect">
              <a:avLst/>
            </a:prstGeom>
          </p:spPr>
        </p:pic>
        <p:pic>
          <p:nvPicPr>
            <p:cNvPr id="1134" name="Image 1133">
              <a:extLst>
                <a:ext uri="{FF2B5EF4-FFF2-40B4-BE49-F238E27FC236}">
                  <a16:creationId xmlns:a16="http://schemas.microsoft.com/office/drawing/2014/main" id="{75A0D7B3-532A-6D78-9680-D337399E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1429" y="2961005"/>
              <a:ext cx="143749" cy="143749"/>
            </a:xfrm>
            <a:prstGeom prst="rect">
              <a:avLst/>
            </a:prstGeom>
          </p:spPr>
        </p:pic>
        <p:pic>
          <p:nvPicPr>
            <p:cNvPr id="1135" name="Image 1134">
              <a:extLst>
                <a:ext uri="{FF2B5EF4-FFF2-40B4-BE49-F238E27FC236}">
                  <a16:creationId xmlns:a16="http://schemas.microsoft.com/office/drawing/2014/main" id="{3E527058-CF51-2B1F-BA36-23A2DE80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6373" y="2734535"/>
              <a:ext cx="165950" cy="165950"/>
            </a:xfrm>
            <a:prstGeom prst="rect">
              <a:avLst/>
            </a:prstGeom>
          </p:spPr>
        </p:pic>
        <p:pic>
          <p:nvPicPr>
            <p:cNvPr id="1136" name="Image 1135">
              <a:extLst>
                <a:ext uri="{FF2B5EF4-FFF2-40B4-BE49-F238E27FC236}">
                  <a16:creationId xmlns:a16="http://schemas.microsoft.com/office/drawing/2014/main" id="{0BDDF78D-9097-A045-5ADA-680D5368E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4426" y="2948230"/>
              <a:ext cx="143749" cy="143749"/>
            </a:xfrm>
            <a:prstGeom prst="rect">
              <a:avLst/>
            </a:prstGeom>
          </p:spPr>
        </p:pic>
        <p:pic>
          <p:nvPicPr>
            <p:cNvPr id="1137" name="Image 1136">
              <a:extLst>
                <a:ext uri="{FF2B5EF4-FFF2-40B4-BE49-F238E27FC236}">
                  <a16:creationId xmlns:a16="http://schemas.microsoft.com/office/drawing/2014/main" id="{E87F681B-8BF5-5320-24E8-C1EA32F6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8936" y="2948230"/>
              <a:ext cx="143749" cy="143749"/>
            </a:xfrm>
            <a:prstGeom prst="rect">
              <a:avLst/>
            </a:prstGeom>
          </p:spPr>
        </p:pic>
        <p:pic>
          <p:nvPicPr>
            <p:cNvPr id="1138" name="Image 1137">
              <a:extLst>
                <a:ext uri="{FF2B5EF4-FFF2-40B4-BE49-F238E27FC236}">
                  <a16:creationId xmlns:a16="http://schemas.microsoft.com/office/drawing/2014/main" id="{1E8A5F19-8782-3864-10F1-216E61B71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2135" y="2948230"/>
              <a:ext cx="143749" cy="143749"/>
            </a:xfrm>
            <a:prstGeom prst="rect">
              <a:avLst/>
            </a:prstGeom>
          </p:spPr>
        </p:pic>
        <p:pic>
          <p:nvPicPr>
            <p:cNvPr id="1139" name="Image 1138">
              <a:extLst>
                <a:ext uri="{FF2B5EF4-FFF2-40B4-BE49-F238E27FC236}">
                  <a16:creationId xmlns:a16="http://schemas.microsoft.com/office/drawing/2014/main" id="{9FC7421C-33E9-C5EF-CC73-098012B9E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6645" y="2948230"/>
              <a:ext cx="143749" cy="143749"/>
            </a:xfrm>
            <a:prstGeom prst="rect">
              <a:avLst/>
            </a:prstGeom>
          </p:spPr>
        </p:pic>
        <p:sp>
          <p:nvSpPr>
            <p:cNvPr id="1219" name="ZoneTexte 1218">
              <a:extLst>
                <a:ext uri="{FF2B5EF4-FFF2-40B4-BE49-F238E27FC236}">
                  <a16:creationId xmlns:a16="http://schemas.microsoft.com/office/drawing/2014/main" id="{490C5984-075B-6970-CEAC-4B95F2D1E834}"/>
                </a:ext>
              </a:extLst>
            </p:cNvPr>
            <p:cNvSpPr txBox="1"/>
            <p:nvPr/>
          </p:nvSpPr>
          <p:spPr>
            <a:xfrm>
              <a:off x="3285583" y="4060377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Weeks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1D4B1D1-F363-6926-9B63-6400E2B37394}"/>
              </a:ext>
            </a:extLst>
          </p:cNvPr>
          <p:cNvGrpSpPr/>
          <p:nvPr/>
        </p:nvGrpSpPr>
        <p:grpSpPr>
          <a:xfrm>
            <a:off x="6835962" y="1844143"/>
            <a:ext cx="5292992" cy="2315984"/>
            <a:chOff x="6835962" y="1893868"/>
            <a:chExt cx="5292992" cy="2315984"/>
          </a:xfrm>
        </p:grpSpPr>
        <p:grpSp>
          <p:nvGrpSpPr>
            <p:cNvPr id="1081" name="Groupe 1080">
              <a:extLst>
                <a:ext uri="{FF2B5EF4-FFF2-40B4-BE49-F238E27FC236}">
                  <a16:creationId xmlns:a16="http://schemas.microsoft.com/office/drawing/2014/main" id="{F29DD726-2F1A-EC07-6429-6CA1694B09B7}"/>
                </a:ext>
              </a:extLst>
            </p:cNvPr>
            <p:cNvGrpSpPr/>
            <p:nvPr/>
          </p:nvGrpSpPr>
          <p:grpSpPr>
            <a:xfrm>
              <a:off x="7806872" y="2806998"/>
              <a:ext cx="4124325" cy="49213"/>
              <a:chOff x="7154863" y="2743200"/>
              <a:chExt cx="4124325" cy="49213"/>
            </a:xfrm>
          </p:grpSpPr>
          <p:sp>
            <p:nvSpPr>
              <p:cNvPr id="1052" name="Line 86">
                <a:extLst>
                  <a:ext uri="{FF2B5EF4-FFF2-40B4-BE49-F238E27FC236}">
                    <a16:creationId xmlns:a16="http://schemas.microsoft.com/office/drawing/2014/main" id="{E2D2E52C-FF18-91F6-DE8B-DF34228F5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4863" y="2792413"/>
                <a:ext cx="41243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4" name="Line 88">
                <a:extLst>
                  <a:ext uri="{FF2B5EF4-FFF2-40B4-BE49-F238E27FC236}">
                    <a16:creationId xmlns:a16="http://schemas.microsoft.com/office/drawing/2014/main" id="{F6BE606C-9CBD-6335-7515-4757F9FF4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17100" y="2743200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9" name="Line 93">
                <a:extLst>
                  <a:ext uri="{FF2B5EF4-FFF2-40B4-BE49-F238E27FC236}">
                    <a16:creationId xmlns:a16="http://schemas.microsoft.com/office/drawing/2014/main" id="{767727A7-4254-C33B-701A-C3F855582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0425" y="2743200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0" name="Line 94">
                <a:extLst>
                  <a:ext uri="{FF2B5EF4-FFF2-40B4-BE49-F238E27FC236}">
                    <a16:creationId xmlns:a16="http://schemas.microsoft.com/office/drawing/2014/main" id="{948E2C59-EA8C-BB66-5CEC-E12C325D4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4863" y="2743200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7" name="Line 101">
                <a:extLst>
                  <a:ext uri="{FF2B5EF4-FFF2-40B4-BE49-F238E27FC236}">
                    <a16:creationId xmlns:a16="http://schemas.microsoft.com/office/drawing/2014/main" id="{3089CE76-3A3E-21D4-6E96-6ED8DA2D9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24863" y="2743200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8" name="Line 102">
                <a:extLst>
                  <a:ext uri="{FF2B5EF4-FFF2-40B4-BE49-F238E27FC236}">
                    <a16:creationId xmlns:a16="http://schemas.microsoft.com/office/drawing/2014/main" id="{6CFEEBBD-214F-B00E-DB9B-1AD3BD949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61363" y="2743200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grpSp>
          <p:nvGrpSpPr>
            <p:cNvPr id="1078" name="Groupe 1077">
              <a:extLst>
                <a:ext uri="{FF2B5EF4-FFF2-40B4-BE49-F238E27FC236}">
                  <a16:creationId xmlns:a16="http://schemas.microsoft.com/office/drawing/2014/main" id="{46DB92EA-33B0-5137-5C5D-788C6C002E23}"/>
                </a:ext>
              </a:extLst>
            </p:cNvPr>
            <p:cNvGrpSpPr/>
            <p:nvPr/>
          </p:nvGrpSpPr>
          <p:grpSpPr>
            <a:xfrm>
              <a:off x="7614784" y="2924473"/>
              <a:ext cx="4373563" cy="1085850"/>
              <a:chOff x="6962775" y="2860675"/>
              <a:chExt cx="4373563" cy="108585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64499CE9-D63B-83EB-5216-CDCC153A4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9925" y="2860675"/>
                <a:ext cx="4305300" cy="1031875"/>
              </a:xfrm>
              <a:custGeom>
                <a:avLst/>
                <a:gdLst>
                  <a:gd name="T0" fmla="*/ 13559 w 13559"/>
                  <a:gd name="T1" fmla="*/ 3249 h 3249"/>
                  <a:gd name="T2" fmla="*/ 0 w 13559"/>
                  <a:gd name="T3" fmla="*/ 3249 h 3249"/>
                  <a:gd name="T4" fmla="*/ 0 w 13559"/>
                  <a:gd name="T5" fmla="*/ 0 h 3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59" h="3249">
                    <a:moveTo>
                      <a:pt x="13559" y="3249"/>
                    </a:moveTo>
                    <a:lnTo>
                      <a:pt x="0" y="3249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C5CB7C37-1855-07DE-2CF3-7B882986C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69200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FE9FD6F9-72A1-CB16-D730-2F281F0F5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61238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0C5EA620-EE6B-DC5A-9DA5-7EAB2A94E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93088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B545F422-AFBE-1B45-6E98-9714A7DBD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5125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CAB73053-6C40-DDC1-A50D-B7B1CC59E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77163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6149711E-CAC5-388F-9A1C-68937CE51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01050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4EE90336-83CD-75A8-9504-A5B759A9F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3275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1131313B-0BB6-03F6-C4EC-3BB2B7339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6975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E850CDCB-FA41-E774-E4D8-BAC111E78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09013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4" name="Line 61">
                <a:extLst>
                  <a:ext uri="{FF2B5EF4-FFF2-40B4-BE49-F238E27FC236}">
                    <a16:creationId xmlns:a16="http://schemas.microsoft.com/office/drawing/2014/main" id="{F1B09BCF-5BDF-54B5-2DD6-ED3BBF95C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24938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5" name="Line 62">
                <a:extLst>
                  <a:ext uri="{FF2B5EF4-FFF2-40B4-BE49-F238E27FC236}">
                    <a16:creationId xmlns:a16="http://schemas.microsoft.com/office/drawing/2014/main" id="{1D3FCEE4-8537-78DA-C578-133E11CB9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1313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6" name="Line 63">
                <a:extLst>
                  <a:ext uri="{FF2B5EF4-FFF2-40B4-BE49-F238E27FC236}">
                    <a16:creationId xmlns:a16="http://schemas.microsoft.com/office/drawing/2014/main" id="{831EDC46-B640-2C02-BA17-EB5A7B2D4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47238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7" name="Line 64">
                <a:extLst>
                  <a:ext uri="{FF2B5EF4-FFF2-40B4-BE49-F238E27FC236}">
                    <a16:creationId xmlns:a16="http://schemas.microsoft.com/office/drawing/2014/main" id="{BF33D084-9AA7-AC13-14A3-F40418CF4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9275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8" name="Line 65">
                <a:extLst>
                  <a:ext uri="{FF2B5EF4-FFF2-40B4-BE49-F238E27FC236}">
                    <a16:creationId xmlns:a16="http://schemas.microsoft.com/office/drawing/2014/main" id="{6755B6BA-D681-43C5-AF1A-D24954B77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5200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2" name="Line 66">
                <a:extLst>
                  <a:ext uri="{FF2B5EF4-FFF2-40B4-BE49-F238E27FC236}">
                    <a16:creationId xmlns:a16="http://schemas.microsoft.com/office/drawing/2014/main" id="{403306FA-F844-EBF2-9077-DB7A479CC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63163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3" name="Line 67">
                <a:extLst>
                  <a:ext uri="{FF2B5EF4-FFF2-40B4-BE49-F238E27FC236}">
                    <a16:creationId xmlns:a16="http://schemas.microsoft.com/office/drawing/2014/main" id="{48745929-F53D-79F0-40D0-F66A01317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14113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4" name="Line 68">
                <a:extLst>
                  <a:ext uri="{FF2B5EF4-FFF2-40B4-BE49-F238E27FC236}">
                    <a16:creationId xmlns:a16="http://schemas.microsoft.com/office/drawing/2014/main" id="{1CDE7CF9-8E63-3E6E-C792-3C78F6FA9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01388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5" name="Line 69">
                <a:extLst>
                  <a:ext uri="{FF2B5EF4-FFF2-40B4-BE49-F238E27FC236}">
                    <a16:creationId xmlns:a16="http://schemas.microsoft.com/office/drawing/2014/main" id="{ADBBDB2D-6573-0170-0F3D-53B057D4D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95013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6" name="Line 70">
                <a:extLst>
                  <a:ext uri="{FF2B5EF4-FFF2-40B4-BE49-F238E27FC236}">
                    <a16:creationId xmlns:a16="http://schemas.microsoft.com/office/drawing/2014/main" id="{CBDA717B-28C6-0877-9C6A-95147437D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87050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7" name="Line 71">
                <a:extLst>
                  <a:ext uri="{FF2B5EF4-FFF2-40B4-BE49-F238E27FC236}">
                    <a16:creationId xmlns:a16="http://schemas.microsoft.com/office/drawing/2014/main" id="{E2F7AA86-ADC8-7DC4-2A4D-F819DC433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79088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8" name="Line 72">
                <a:extLst>
                  <a:ext uri="{FF2B5EF4-FFF2-40B4-BE49-F238E27FC236}">
                    <a16:creationId xmlns:a16="http://schemas.microsoft.com/office/drawing/2014/main" id="{11D1EF1A-E34F-8EB2-FB7A-3BA1E061D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71125" y="389255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9" name="Line 73">
                <a:extLst>
                  <a:ext uri="{FF2B5EF4-FFF2-40B4-BE49-F238E27FC236}">
                    <a16:creationId xmlns:a16="http://schemas.microsoft.com/office/drawing/2014/main" id="{0C41A586-2FC6-27F9-40F1-7B7B75788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2775" y="2876550"/>
                <a:ext cx="571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40" name="Line 74">
                <a:extLst>
                  <a:ext uri="{FF2B5EF4-FFF2-40B4-BE49-F238E27FC236}">
                    <a16:creationId xmlns:a16="http://schemas.microsoft.com/office/drawing/2014/main" id="{E945A4CD-163C-B9AD-0C5A-DFA70B779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2775" y="3355975"/>
                <a:ext cx="571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41" name="Line 75">
                <a:extLst>
                  <a:ext uri="{FF2B5EF4-FFF2-40B4-BE49-F238E27FC236}">
                    <a16:creationId xmlns:a16="http://schemas.microsoft.com/office/drawing/2014/main" id="{83F632E1-8E43-648F-AA40-8BB98A3FD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2775" y="3835400"/>
                <a:ext cx="571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49" name="Line 83">
                <a:extLst>
                  <a:ext uri="{FF2B5EF4-FFF2-40B4-BE49-F238E27FC236}">
                    <a16:creationId xmlns:a16="http://schemas.microsoft.com/office/drawing/2014/main" id="{DD7F2B2E-A47A-7BBF-7117-CE9819943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9925" y="3270250"/>
                <a:ext cx="431641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73" name="Freeform 107">
                <a:extLst>
                  <a:ext uri="{FF2B5EF4-FFF2-40B4-BE49-F238E27FC236}">
                    <a16:creationId xmlns:a16="http://schemas.microsoft.com/office/drawing/2014/main" id="{A4EB3B35-E897-F56D-7623-09CA39774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6763" y="2924175"/>
                <a:ext cx="2924175" cy="171450"/>
              </a:xfrm>
              <a:custGeom>
                <a:avLst/>
                <a:gdLst>
                  <a:gd name="T0" fmla="*/ 9147 w 9213"/>
                  <a:gd name="T1" fmla="*/ 183 h 540"/>
                  <a:gd name="T2" fmla="*/ 9021 w 9213"/>
                  <a:gd name="T3" fmla="*/ 198 h 540"/>
                  <a:gd name="T4" fmla="*/ 8904 w 9213"/>
                  <a:gd name="T5" fmla="*/ 216 h 540"/>
                  <a:gd name="T6" fmla="*/ 8795 w 9213"/>
                  <a:gd name="T7" fmla="*/ 240 h 540"/>
                  <a:gd name="T8" fmla="*/ 8694 w 9213"/>
                  <a:gd name="T9" fmla="*/ 269 h 540"/>
                  <a:gd name="T10" fmla="*/ 8601 w 9213"/>
                  <a:gd name="T11" fmla="*/ 303 h 540"/>
                  <a:gd name="T12" fmla="*/ 8516 w 9213"/>
                  <a:gd name="T13" fmla="*/ 343 h 540"/>
                  <a:gd name="T14" fmla="*/ 8439 w 9213"/>
                  <a:gd name="T15" fmla="*/ 388 h 540"/>
                  <a:gd name="T16" fmla="*/ 7985 w 9213"/>
                  <a:gd name="T17" fmla="*/ 404 h 540"/>
                  <a:gd name="T18" fmla="*/ 6734 w 9213"/>
                  <a:gd name="T19" fmla="*/ 395 h 540"/>
                  <a:gd name="T20" fmla="*/ 5904 w 9213"/>
                  <a:gd name="T21" fmla="*/ 399 h 540"/>
                  <a:gd name="T22" fmla="*/ 5078 w 9213"/>
                  <a:gd name="T23" fmla="*/ 413 h 540"/>
                  <a:gd name="T24" fmla="*/ 4993 w 9213"/>
                  <a:gd name="T25" fmla="*/ 411 h 540"/>
                  <a:gd name="T26" fmla="*/ 4943 w 9213"/>
                  <a:gd name="T27" fmla="*/ 409 h 540"/>
                  <a:gd name="T28" fmla="*/ 4896 w 9213"/>
                  <a:gd name="T29" fmla="*/ 406 h 540"/>
                  <a:gd name="T30" fmla="*/ 4833 w 9213"/>
                  <a:gd name="T31" fmla="*/ 397 h 540"/>
                  <a:gd name="T32" fmla="*/ 4762 w 9213"/>
                  <a:gd name="T33" fmla="*/ 379 h 540"/>
                  <a:gd name="T34" fmla="*/ 4707 w 9213"/>
                  <a:gd name="T35" fmla="*/ 352 h 540"/>
                  <a:gd name="T36" fmla="*/ 4676 w 9213"/>
                  <a:gd name="T37" fmla="*/ 326 h 540"/>
                  <a:gd name="T38" fmla="*/ 4659 w 9213"/>
                  <a:gd name="T39" fmla="*/ 307 h 540"/>
                  <a:gd name="T40" fmla="*/ 4646 w 9213"/>
                  <a:gd name="T41" fmla="*/ 286 h 540"/>
                  <a:gd name="T42" fmla="*/ 4636 w 9213"/>
                  <a:gd name="T43" fmla="*/ 252 h 540"/>
                  <a:gd name="T44" fmla="*/ 4633 w 9213"/>
                  <a:gd name="T45" fmla="*/ 199 h 540"/>
                  <a:gd name="T46" fmla="*/ 4534 w 9213"/>
                  <a:gd name="T47" fmla="*/ 242 h 540"/>
                  <a:gd name="T48" fmla="*/ 4252 w 9213"/>
                  <a:gd name="T49" fmla="*/ 501 h 540"/>
                  <a:gd name="T50" fmla="*/ 3832 w 9213"/>
                  <a:gd name="T51" fmla="*/ 456 h 540"/>
                  <a:gd name="T52" fmla="*/ 3412 w 9213"/>
                  <a:gd name="T53" fmla="*/ 430 h 540"/>
                  <a:gd name="T54" fmla="*/ 3131 w 9213"/>
                  <a:gd name="T55" fmla="*/ 421 h 540"/>
                  <a:gd name="T56" fmla="*/ 2711 w 9213"/>
                  <a:gd name="T57" fmla="*/ 421 h 540"/>
                  <a:gd name="T58" fmla="*/ 2292 w 9213"/>
                  <a:gd name="T59" fmla="*/ 441 h 540"/>
                  <a:gd name="T60" fmla="*/ 2022 w 9213"/>
                  <a:gd name="T61" fmla="*/ 457 h 540"/>
                  <a:gd name="T62" fmla="*/ 1893 w 9213"/>
                  <a:gd name="T63" fmla="*/ 463 h 540"/>
                  <a:gd name="T64" fmla="*/ 1645 w 9213"/>
                  <a:gd name="T65" fmla="*/ 470 h 540"/>
                  <a:gd name="T66" fmla="*/ 1410 w 9213"/>
                  <a:gd name="T67" fmla="*/ 471 h 540"/>
                  <a:gd name="T68" fmla="*/ 1189 w 9213"/>
                  <a:gd name="T69" fmla="*/ 466 h 540"/>
                  <a:gd name="T70" fmla="*/ 1083 w 9213"/>
                  <a:gd name="T71" fmla="*/ 460 h 540"/>
                  <a:gd name="T72" fmla="*/ 931 w 9213"/>
                  <a:gd name="T73" fmla="*/ 448 h 540"/>
                  <a:gd name="T74" fmla="*/ 833 w 9213"/>
                  <a:gd name="T75" fmla="*/ 439 h 540"/>
                  <a:gd name="T76" fmla="*/ 694 w 9213"/>
                  <a:gd name="T77" fmla="*/ 422 h 540"/>
                  <a:gd name="T78" fmla="*/ 520 w 9213"/>
                  <a:gd name="T79" fmla="*/ 394 h 540"/>
                  <a:gd name="T80" fmla="*/ 432 w 9213"/>
                  <a:gd name="T81" fmla="*/ 367 h 540"/>
                  <a:gd name="T82" fmla="*/ 355 w 9213"/>
                  <a:gd name="T83" fmla="*/ 334 h 540"/>
                  <a:gd name="T84" fmla="*/ 284 w 9213"/>
                  <a:gd name="T85" fmla="*/ 295 h 540"/>
                  <a:gd name="T86" fmla="*/ 224 w 9213"/>
                  <a:gd name="T87" fmla="*/ 249 h 540"/>
                  <a:gd name="T88" fmla="*/ 172 w 9213"/>
                  <a:gd name="T89" fmla="*/ 196 h 540"/>
                  <a:gd name="T90" fmla="*/ 129 w 9213"/>
                  <a:gd name="T91" fmla="*/ 138 h 540"/>
                  <a:gd name="T92" fmla="*/ 94 w 9213"/>
                  <a:gd name="T93" fmla="*/ 72 h 540"/>
                  <a:gd name="T94" fmla="*/ 71 w 9213"/>
                  <a:gd name="T95" fmla="*/ 0 h 540"/>
                  <a:gd name="T96" fmla="*/ 0 w 9213"/>
                  <a:gd name="T97" fmla="*/ 14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13" h="540">
                    <a:moveTo>
                      <a:pt x="9213" y="180"/>
                    </a:moveTo>
                    <a:lnTo>
                      <a:pt x="9147" y="183"/>
                    </a:lnTo>
                    <a:lnTo>
                      <a:pt x="9083" y="191"/>
                    </a:lnTo>
                    <a:lnTo>
                      <a:pt x="9021" y="198"/>
                    </a:lnTo>
                    <a:lnTo>
                      <a:pt x="8962" y="207"/>
                    </a:lnTo>
                    <a:lnTo>
                      <a:pt x="8904" y="216"/>
                    </a:lnTo>
                    <a:lnTo>
                      <a:pt x="8849" y="228"/>
                    </a:lnTo>
                    <a:lnTo>
                      <a:pt x="8795" y="240"/>
                    </a:lnTo>
                    <a:lnTo>
                      <a:pt x="8744" y="255"/>
                    </a:lnTo>
                    <a:lnTo>
                      <a:pt x="8694" y="269"/>
                    </a:lnTo>
                    <a:lnTo>
                      <a:pt x="8647" y="286"/>
                    </a:lnTo>
                    <a:lnTo>
                      <a:pt x="8601" y="303"/>
                    </a:lnTo>
                    <a:lnTo>
                      <a:pt x="8558" y="323"/>
                    </a:lnTo>
                    <a:lnTo>
                      <a:pt x="8516" y="343"/>
                    </a:lnTo>
                    <a:lnTo>
                      <a:pt x="8477" y="366"/>
                    </a:lnTo>
                    <a:lnTo>
                      <a:pt x="8439" y="388"/>
                    </a:lnTo>
                    <a:lnTo>
                      <a:pt x="8405" y="413"/>
                    </a:lnTo>
                    <a:lnTo>
                      <a:pt x="7985" y="404"/>
                    </a:lnTo>
                    <a:lnTo>
                      <a:pt x="7568" y="399"/>
                    </a:lnTo>
                    <a:lnTo>
                      <a:pt x="6734" y="395"/>
                    </a:lnTo>
                    <a:lnTo>
                      <a:pt x="6318" y="395"/>
                    </a:lnTo>
                    <a:lnTo>
                      <a:pt x="5904" y="399"/>
                    </a:lnTo>
                    <a:lnTo>
                      <a:pt x="5490" y="404"/>
                    </a:lnTo>
                    <a:lnTo>
                      <a:pt x="5078" y="413"/>
                    </a:lnTo>
                    <a:lnTo>
                      <a:pt x="5020" y="413"/>
                    </a:lnTo>
                    <a:lnTo>
                      <a:pt x="4993" y="411"/>
                    </a:lnTo>
                    <a:lnTo>
                      <a:pt x="4969" y="411"/>
                    </a:lnTo>
                    <a:lnTo>
                      <a:pt x="4943" y="409"/>
                    </a:lnTo>
                    <a:lnTo>
                      <a:pt x="4920" y="408"/>
                    </a:lnTo>
                    <a:lnTo>
                      <a:pt x="4896" y="406"/>
                    </a:lnTo>
                    <a:lnTo>
                      <a:pt x="4875" y="404"/>
                    </a:lnTo>
                    <a:lnTo>
                      <a:pt x="4833" y="397"/>
                    </a:lnTo>
                    <a:lnTo>
                      <a:pt x="4796" y="389"/>
                    </a:lnTo>
                    <a:lnTo>
                      <a:pt x="4762" y="379"/>
                    </a:lnTo>
                    <a:lnTo>
                      <a:pt x="4734" y="367"/>
                    </a:lnTo>
                    <a:lnTo>
                      <a:pt x="4707" y="352"/>
                    </a:lnTo>
                    <a:lnTo>
                      <a:pt x="4686" y="335"/>
                    </a:lnTo>
                    <a:lnTo>
                      <a:pt x="4676" y="326"/>
                    </a:lnTo>
                    <a:lnTo>
                      <a:pt x="4667" y="317"/>
                    </a:lnTo>
                    <a:lnTo>
                      <a:pt x="4659" y="307"/>
                    </a:lnTo>
                    <a:lnTo>
                      <a:pt x="4653" y="297"/>
                    </a:lnTo>
                    <a:lnTo>
                      <a:pt x="4646" y="286"/>
                    </a:lnTo>
                    <a:lnTo>
                      <a:pt x="4642" y="275"/>
                    </a:lnTo>
                    <a:lnTo>
                      <a:pt x="4636" y="252"/>
                    </a:lnTo>
                    <a:lnTo>
                      <a:pt x="4632" y="226"/>
                    </a:lnTo>
                    <a:lnTo>
                      <a:pt x="4633" y="199"/>
                    </a:lnTo>
                    <a:lnTo>
                      <a:pt x="4585" y="369"/>
                    </a:lnTo>
                    <a:lnTo>
                      <a:pt x="4534" y="242"/>
                    </a:lnTo>
                    <a:lnTo>
                      <a:pt x="4534" y="540"/>
                    </a:lnTo>
                    <a:lnTo>
                      <a:pt x="4252" y="501"/>
                    </a:lnTo>
                    <a:lnTo>
                      <a:pt x="3973" y="469"/>
                    </a:lnTo>
                    <a:lnTo>
                      <a:pt x="3832" y="456"/>
                    </a:lnTo>
                    <a:lnTo>
                      <a:pt x="3692" y="446"/>
                    </a:lnTo>
                    <a:lnTo>
                      <a:pt x="3412" y="430"/>
                    </a:lnTo>
                    <a:lnTo>
                      <a:pt x="3272" y="424"/>
                    </a:lnTo>
                    <a:lnTo>
                      <a:pt x="3131" y="421"/>
                    </a:lnTo>
                    <a:lnTo>
                      <a:pt x="2852" y="420"/>
                    </a:lnTo>
                    <a:lnTo>
                      <a:pt x="2711" y="421"/>
                    </a:lnTo>
                    <a:lnTo>
                      <a:pt x="2571" y="426"/>
                    </a:lnTo>
                    <a:lnTo>
                      <a:pt x="2292" y="441"/>
                    </a:lnTo>
                    <a:lnTo>
                      <a:pt x="2155" y="449"/>
                    </a:lnTo>
                    <a:lnTo>
                      <a:pt x="2022" y="457"/>
                    </a:lnTo>
                    <a:lnTo>
                      <a:pt x="1957" y="460"/>
                    </a:lnTo>
                    <a:lnTo>
                      <a:pt x="1893" y="463"/>
                    </a:lnTo>
                    <a:lnTo>
                      <a:pt x="1768" y="468"/>
                    </a:lnTo>
                    <a:lnTo>
                      <a:pt x="1645" y="470"/>
                    </a:lnTo>
                    <a:lnTo>
                      <a:pt x="1526" y="471"/>
                    </a:lnTo>
                    <a:lnTo>
                      <a:pt x="1410" y="471"/>
                    </a:lnTo>
                    <a:lnTo>
                      <a:pt x="1299" y="470"/>
                    </a:lnTo>
                    <a:lnTo>
                      <a:pt x="1189" y="466"/>
                    </a:lnTo>
                    <a:lnTo>
                      <a:pt x="1135" y="462"/>
                    </a:lnTo>
                    <a:lnTo>
                      <a:pt x="1083" y="460"/>
                    </a:lnTo>
                    <a:lnTo>
                      <a:pt x="981" y="453"/>
                    </a:lnTo>
                    <a:lnTo>
                      <a:pt x="931" y="448"/>
                    </a:lnTo>
                    <a:lnTo>
                      <a:pt x="882" y="444"/>
                    </a:lnTo>
                    <a:lnTo>
                      <a:pt x="833" y="439"/>
                    </a:lnTo>
                    <a:lnTo>
                      <a:pt x="786" y="434"/>
                    </a:lnTo>
                    <a:lnTo>
                      <a:pt x="694" y="422"/>
                    </a:lnTo>
                    <a:lnTo>
                      <a:pt x="604" y="408"/>
                    </a:lnTo>
                    <a:lnTo>
                      <a:pt x="520" y="394"/>
                    </a:lnTo>
                    <a:lnTo>
                      <a:pt x="474" y="381"/>
                    </a:lnTo>
                    <a:lnTo>
                      <a:pt x="432" y="367"/>
                    </a:lnTo>
                    <a:lnTo>
                      <a:pt x="391" y="350"/>
                    </a:lnTo>
                    <a:lnTo>
                      <a:pt x="355" y="334"/>
                    </a:lnTo>
                    <a:lnTo>
                      <a:pt x="318" y="315"/>
                    </a:lnTo>
                    <a:lnTo>
                      <a:pt x="284" y="295"/>
                    </a:lnTo>
                    <a:lnTo>
                      <a:pt x="253" y="273"/>
                    </a:lnTo>
                    <a:lnTo>
                      <a:pt x="224" y="249"/>
                    </a:lnTo>
                    <a:lnTo>
                      <a:pt x="196" y="223"/>
                    </a:lnTo>
                    <a:lnTo>
                      <a:pt x="172" y="196"/>
                    </a:lnTo>
                    <a:lnTo>
                      <a:pt x="149" y="167"/>
                    </a:lnTo>
                    <a:lnTo>
                      <a:pt x="129" y="138"/>
                    </a:lnTo>
                    <a:lnTo>
                      <a:pt x="110" y="105"/>
                    </a:lnTo>
                    <a:lnTo>
                      <a:pt x="94" y="72"/>
                    </a:lnTo>
                    <a:lnTo>
                      <a:pt x="81" y="37"/>
                    </a:lnTo>
                    <a:lnTo>
                      <a:pt x="71" y="0"/>
                    </a:lnTo>
                    <a:lnTo>
                      <a:pt x="71" y="171"/>
                    </a:lnTo>
                    <a:lnTo>
                      <a:pt x="0" y="14"/>
                    </a:lnTo>
                    <a:lnTo>
                      <a:pt x="0" y="317"/>
                    </a:lnTo>
                  </a:path>
                </a:pathLst>
              </a:custGeom>
              <a:noFill/>
              <a:ln w="14288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76" name="Freeform 110">
                <a:extLst>
                  <a:ext uri="{FF2B5EF4-FFF2-40B4-BE49-F238E27FC236}">
                    <a16:creationId xmlns:a16="http://schemas.microsoft.com/office/drawing/2014/main" id="{78E5F4CB-1F5F-782E-B5AB-246CFBD86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3275" y="2982913"/>
                <a:ext cx="4157663" cy="909637"/>
              </a:xfrm>
              <a:custGeom>
                <a:avLst/>
                <a:gdLst>
                  <a:gd name="T0" fmla="*/ 12885 w 13094"/>
                  <a:gd name="T1" fmla="*/ 30 h 2866"/>
                  <a:gd name="T2" fmla="*/ 12472 w 13094"/>
                  <a:gd name="T3" fmla="*/ 26 h 2866"/>
                  <a:gd name="T4" fmla="*/ 12069 w 13094"/>
                  <a:gd name="T5" fmla="*/ 33 h 2866"/>
                  <a:gd name="T6" fmla="*/ 11675 w 13094"/>
                  <a:gd name="T7" fmla="*/ 51 h 2866"/>
                  <a:gd name="T8" fmla="*/ 11293 w 13094"/>
                  <a:gd name="T9" fmla="*/ 83 h 2866"/>
                  <a:gd name="T10" fmla="*/ 10918 w 13094"/>
                  <a:gd name="T11" fmla="*/ 127 h 2866"/>
                  <a:gd name="T12" fmla="*/ 10552 w 13094"/>
                  <a:gd name="T13" fmla="*/ 182 h 2866"/>
                  <a:gd name="T14" fmla="*/ 10195 w 13094"/>
                  <a:gd name="T15" fmla="*/ 250 h 2866"/>
                  <a:gd name="T16" fmla="*/ 9932 w 13094"/>
                  <a:gd name="T17" fmla="*/ 317 h 2866"/>
                  <a:gd name="T18" fmla="*/ 9665 w 13094"/>
                  <a:gd name="T19" fmla="*/ 397 h 2866"/>
                  <a:gd name="T20" fmla="*/ 9398 w 13094"/>
                  <a:gd name="T21" fmla="*/ 463 h 2866"/>
                  <a:gd name="T22" fmla="*/ 9219 w 13094"/>
                  <a:gd name="T23" fmla="*/ 500 h 2866"/>
                  <a:gd name="T24" fmla="*/ 9041 w 13094"/>
                  <a:gd name="T25" fmla="*/ 532 h 2866"/>
                  <a:gd name="T26" fmla="*/ 8863 w 13094"/>
                  <a:gd name="T27" fmla="*/ 558 h 2866"/>
                  <a:gd name="T28" fmla="*/ 8595 w 13094"/>
                  <a:gd name="T29" fmla="*/ 587 h 2866"/>
                  <a:gd name="T30" fmla="*/ 8410 w 13094"/>
                  <a:gd name="T31" fmla="*/ 692 h 2866"/>
                  <a:gd name="T32" fmla="*/ 7479 w 13094"/>
                  <a:gd name="T33" fmla="*/ 516 h 2866"/>
                  <a:gd name="T34" fmla="*/ 7019 w 13094"/>
                  <a:gd name="T35" fmla="*/ 437 h 2866"/>
                  <a:gd name="T36" fmla="*/ 6564 w 13094"/>
                  <a:gd name="T37" fmla="*/ 368 h 2866"/>
                  <a:gd name="T38" fmla="*/ 6111 w 13094"/>
                  <a:gd name="T39" fmla="*/ 303 h 2866"/>
                  <a:gd name="T40" fmla="*/ 5663 w 13094"/>
                  <a:gd name="T41" fmla="*/ 248 h 2866"/>
                  <a:gd name="T42" fmla="*/ 4779 w 13094"/>
                  <a:gd name="T43" fmla="*/ 156 h 2866"/>
                  <a:gd name="T44" fmla="*/ 4361 w 13094"/>
                  <a:gd name="T45" fmla="*/ 143 h 2866"/>
                  <a:gd name="T46" fmla="*/ 3953 w 13094"/>
                  <a:gd name="T47" fmla="*/ 147 h 2866"/>
                  <a:gd name="T48" fmla="*/ 3554 w 13094"/>
                  <a:gd name="T49" fmla="*/ 164 h 2866"/>
                  <a:gd name="T50" fmla="*/ 3165 w 13094"/>
                  <a:gd name="T51" fmla="*/ 198 h 2866"/>
                  <a:gd name="T52" fmla="*/ 2782 w 13094"/>
                  <a:gd name="T53" fmla="*/ 245 h 2866"/>
                  <a:gd name="T54" fmla="*/ 2412 w 13094"/>
                  <a:gd name="T55" fmla="*/ 309 h 2866"/>
                  <a:gd name="T56" fmla="*/ 2048 w 13094"/>
                  <a:gd name="T57" fmla="*/ 386 h 2866"/>
                  <a:gd name="T58" fmla="*/ 1696 w 13094"/>
                  <a:gd name="T59" fmla="*/ 479 h 2866"/>
                  <a:gd name="T60" fmla="*/ 1539 w 13094"/>
                  <a:gd name="T61" fmla="*/ 506 h 2866"/>
                  <a:gd name="T62" fmla="*/ 1390 w 13094"/>
                  <a:gd name="T63" fmla="*/ 527 h 2866"/>
                  <a:gd name="T64" fmla="*/ 1248 w 13094"/>
                  <a:gd name="T65" fmla="*/ 540 h 2866"/>
                  <a:gd name="T66" fmla="*/ 1113 w 13094"/>
                  <a:gd name="T67" fmla="*/ 546 h 2866"/>
                  <a:gd name="T68" fmla="*/ 986 w 13094"/>
                  <a:gd name="T69" fmla="*/ 543 h 2866"/>
                  <a:gd name="T70" fmla="*/ 866 w 13094"/>
                  <a:gd name="T71" fmla="*/ 533 h 2866"/>
                  <a:gd name="T72" fmla="*/ 752 w 13094"/>
                  <a:gd name="T73" fmla="*/ 514 h 2866"/>
                  <a:gd name="T74" fmla="*/ 648 w 13094"/>
                  <a:gd name="T75" fmla="*/ 490 h 2866"/>
                  <a:gd name="T76" fmla="*/ 548 w 13094"/>
                  <a:gd name="T77" fmla="*/ 454 h 2866"/>
                  <a:gd name="T78" fmla="*/ 458 w 13094"/>
                  <a:gd name="T79" fmla="*/ 413 h 2866"/>
                  <a:gd name="T80" fmla="*/ 374 w 13094"/>
                  <a:gd name="T81" fmla="*/ 363 h 2866"/>
                  <a:gd name="T82" fmla="*/ 298 w 13094"/>
                  <a:gd name="T83" fmla="*/ 306 h 2866"/>
                  <a:gd name="T84" fmla="*/ 229 w 13094"/>
                  <a:gd name="T85" fmla="*/ 241 h 2866"/>
                  <a:gd name="T86" fmla="*/ 167 w 13094"/>
                  <a:gd name="T87" fmla="*/ 168 h 2866"/>
                  <a:gd name="T88" fmla="*/ 112 w 13094"/>
                  <a:gd name="T89" fmla="*/ 87 h 2866"/>
                  <a:gd name="T90" fmla="*/ 66 w 13094"/>
                  <a:gd name="T91" fmla="*/ 0 h 2866"/>
                  <a:gd name="T92" fmla="*/ 0 w 13094"/>
                  <a:gd name="T93" fmla="*/ 237 h 2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094" h="2866">
                    <a:moveTo>
                      <a:pt x="13094" y="38"/>
                    </a:moveTo>
                    <a:lnTo>
                      <a:pt x="12885" y="30"/>
                    </a:lnTo>
                    <a:lnTo>
                      <a:pt x="12677" y="27"/>
                    </a:lnTo>
                    <a:lnTo>
                      <a:pt x="12472" y="26"/>
                    </a:lnTo>
                    <a:lnTo>
                      <a:pt x="12270" y="28"/>
                    </a:lnTo>
                    <a:lnTo>
                      <a:pt x="12069" y="33"/>
                    </a:lnTo>
                    <a:lnTo>
                      <a:pt x="11871" y="41"/>
                    </a:lnTo>
                    <a:lnTo>
                      <a:pt x="11675" y="51"/>
                    </a:lnTo>
                    <a:lnTo>
                      <a:pt x="11484" y="67"/>
                    </a:lnTo>
                    <a:lnTo>
                      <a:pt x="11293" y="83"/>
                    </a:lnTo>
                    <a:lnTo>
                      <a:pt x="11104" y="103"/>
                    </a:lnTo>
                    <a:lnTo>
                      <a:pt x="10918" y="127"/>
                    </a:lnTo>
                    <a:lnTo>
                      <a:pt x="10733" y="154"/>
                    </a:lnTo>
                    <a:lnTo>
                      <a:pt x="10552" y="182"/>
                    </a:lnTo>
                    <a:lnTo>
                      <a:pt x="10372" y="215"/>
                    </a:lnTo>
                    <a:lnTo>
                      <a:pt x="10195" y="250"/>
                    </a:lnTo>
                    <a:lnTo>
                      <a:pt x="10023" y="289"/>
                    </a:lnTo>
                    <a:lnTo>
                      <a:pt x="9932" y="317"/>
                    </a:lnTo>
                    <a:lnTo>
                      <a:pt x="9843" y="345"/>
                    </a:lnTo>
                    <a:lnTo>
                      <a:pt x="9665" y="397"/>
                    </a:lnTo>
                    <a:lnTo>
                      <a:pt x="9487" y="442"/>
                    </a:lnTo>
                    <a:lnTo>
                      <a:pt x="9398" y="463"/>
                    </a:lnTo>
                    <a:lnTo>
                      <a:pt x="9308" y="483"/>
                    </a:lnTo>
                    <a:lnTo>
                      <a:pt x="9219" y="500"/>
                    </a:lnTo>
                    <a:lnTo>
                      <a:pt x="9130" y="517"/>
                    </a:lnTo>
                    <a:lnTo>
                      <a:pt x="9041" y="532"/>
                    </a:lnTo>
                    <a:lnTo>
                      <a:pt x="8952" y="546"/>
                    </a:lnTo>
                    <a:lnTo>
                      <a:pt x="8863" y="558"/>
                    </a:lnTo>
                    <a:lnTo>
                      <a:pt x="8774" y="569"/>
                    </a:lnTo>
                    <a:lnTo>
                      <a:pt x="8595" y="587"/>
                    </a:lnTo>
                    <a:lnTo>
                      <a:pt x="8410" y="540"/>
                    </a:lnTo>
                    <a:lnTo>
                      <a:pt x="8410" y="692"/>
                    </a:lnTo>
                    <a:lnTo>
                      <a:pt x="7942" y="599"/>
                    </a:lnTo>
                    <a:lnTo>
                      <a:pt x="7479" y="516"/>
                    </a:lnTo>
                    <a:lnTo>
                      <a:pt x="7248" y="474"/>
                    </a:lnTo>
                    <a:lnTo>
                      <a:pt x="7019" y="437"/>
                    </a:lnTo>
                    <a:lnTo>
                      <a:pt x="6790" y="400"/>
                    </a:lnTo>
                    <a:lnTo>
                      <a:pt x="6564" y="368"/>
                    </a:lnTo>
                    <a:lnTo>
                      <a:pt x="6336" y="333"/>
                    </a:lnTo>
                    <a:lnTo>
                      <a:pt x="6111" y="303"/>
                    </a:lnTo>
                    <a:lnTo>
                      <a:pt x="5886" y="274"/>
                    </a:lnTo>
                    <a:lnTo>
                      <a:pt x="5663" y="248"/>
                    </a:lnTo>
                    <a:lnTo>
                      <a:pt x="5219" y="197"/>
                    </a:lnTo>
                    <a:lnTo>
                      <a:pt x="4779" y="156"/>
                    </a:lnTo>
                    <a:lnTo>
                      <a:pt x="4569" y="147"/>
                    </a:lnTo>
                    <a:lnTo>
                      <a:pt x="4361" y="143"/>
                    </a:lnTo>
                    <a:lnTo>
                      <a:pt x="4156" y="142"/>
                    </a:lnTo>
                    <a:lnTo>
                      <a:pt x="3953" y="147"/>
                    </a:lnTo>
                    <a:lnTo>
                      <a:pt x="3752" y="152"/>
                    </a:lnTo>
                    <a:lnTo>
                      <a:pt x="3554" y="164"/>
                    </a:lnTo>
                    <a:lnTo>
                      <a:pt x="3358" y="178"/>
                    </a:lnTo>
                    <a:lnTo>
                      <a:pt x="3165" y="198"/>
                    </a:lnTo>
                    <a:lnTo>
                      <a:pt x="2971" y="219"/>
                    </a:lnTo>
                    <a:lnTo>
                      <a:pt x="2782" y="245"/>
                    </a:lnTo>
                    <a:lnTo>
                      <a:pt x="2596" y="275"/>
                    </a:lnTo>
                    <a:lnTo>
                      <a:pt x="2412" y="309"/>
                    </a:lnTo>
                    <a:lnTo>
                      <a:pt x="2228" y="345"/>
                    </a:lnTo>
                    <a:lnTo>
                      <a:pt x="2048" y="386"/>
                    </a:lnTo>
                    <a:lnTo>
                      <a:pt x="1871" y="430"/>
                    </a:lnTo>
                    <a:lnTo>
                      <a:pt x="1696" y="479"/>
                    </a:lnTo>
                    <a:lnTo>
                      <a:pt x="1615" y="493"/>
                    </a:lnTo>
                    <a:lnTo>
                      <a:pt x="1539" y="506"/>
                    </a:lnTo>
                    <a:lnTo>
                      <a:pt x="1463" y="517"/>
                    </a:lnTo>
                    <a:lnTo>
                      <a:pt x="1390" y="527"/>
                    </a:lnTo>
                    <a:lnTo>
                      <a:pt x="1317" y="534"/>
                    </a:lnTo>
                    <a:lnTo>
                      <a:pt x="1248" y="540"/>
                    </a:lnTo>
                    <a:lnTo>
                      <a:pt x="1179" y="544"/>
                    </a:lnTo>
                    <a:lnTo>
                      <a:pt x="1113" y="546"/>
                    </a:lnTo>
                    <a:lnTo>
                      <a:pt x="1048" y="545"/>
                    </a:lnTo>
                    <a:lnTo>
                      <a:pt x="986" y="543"/>
                    </a:lnTo>
                    <a:lnTo>
                      <a:pt x="923" y="539"/>
                    </a:lnTo>
                    <a:lnTo>
                      <a:pt x="866" y="533"/>
                    </a:lnTo>
                    <a:lnTo>
                      <a:pt x="807" y="525"/>
                    </a:lnTo>
                    <a:lnTo>
                      <a:pt x="752" y="514"/>
                    </a:lnTo>
                    <a:lnTo>
                      <a:pt x="698" y="503"/>
                    </a:lnTo>
                    <a:lnTo>
                      <a:pt x="648" y="490"/>
                    </a:lnTo>
                    <a:lnTo>
                      <a:pt x="596" y="472"/>
                    </a:lnTo>
                    <a:lnTo>
                      <a:pt x="548" y="454"/>
                    </a:lnTo>
                    <a:lnTo>
                      <a:pt x="501" y="435"/>
                    </a:lnTo>
                    <a:lnTo>
                      <a:pt x="458" y="413"/>
                    </a:lnTo>
                    <a:lnTo>
                      <a:pt x="414" y="389"/>
                    </a:lnTo>
                    <a:lnTo>
                      <a:pt x="374" y="363"/>
                    </a:lnTo>
                    <a:lnTo>
                      <a:pt x="335" y="336"/>
                    </a:lnTo>
                    <a:lnTo>
                      <a:pt x="298" y="306"/>
                    </a:lnTo>
                    <a:lnTo>
                      <a:pt x="262" y="275"/>
                    </a:lnTo>
                    <a:lnTo>
                      <a:pt x="229" y="241"/>
                    </a:lnTo>
                    <a:lnTo>
                      <a:pt x="196" y="204"/>
                    </a:lnTo>
                    <a:lnTo>
                      <a:pt x="167" y="168"/>
                    </a:lnTo>
                    <a:lnTo>
                      <a:pt x="138" y="128"/>
                    </a:lnTo>
                    <a:lnTo>
                      <a:pt x="112" y="87"/>
                    </a:lnTo>
                    <a:lnTo>
                      <a:pt x="87" y="43"/>
                    </a:lnTo>
                    <a:lnTo>
                      <a:pt x="66" y="0"/>
                    </a:lnTo>
                    <a:lnTo>
                      <a:pt x="66" y="503"/>
                    </a:lnTo>
                    <a:lnTo>
                      <a:pt x="0" y="237"/>
                    </a:lnTo>
                    <a:lnTo>
                      <a:pt x="0" y="2866"/>
                    </a:lnTo>
                  </a:path>
                </a:pathLst>
              </a:custGeom>
              <a:noFill/>
              <a:ln w="142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1106" name="ZoneTexte 1105">
              <a:extLst>
                <a:ext uri="{FF2B5EF4-FFF2-40B4-BE49-F238E27FC236}">
                  <a16:creationId xmlns:a16="http://schemas.microsoft.com/office/drawing/2014/main" id="{05ADDB4C-5549-EB46-7373-CE2E0B426FEE}"/>
                </a:ext>
              </a:extLst>
            </p:cNvPr>
            <p:cNvSpPr txBox="1"/>
            <p:nvPr/>
          </p:nvSpPr>
          <p:spPr>
            <a:xfrm>
              <a:off x="7406662" y="378505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1107" name="ZoneTexte 1106">
              <a:extLst>
                <a:ext uri="{FF2B5EF4-FFF2-40B4-BE49-F238E27FC236}">
                  <a16:creationId xmlns:a16="http://schemas.microsoft.com/office/drawing/2014/main" id="{6B09605C-F456-EEC9-8257-727282452786}"/>
                </a:ext>
              </a:extLst>
            </p:cNvPr>
            <p:cNvSpPr txBox="1"/>
            <p:nvPr/>
          </p:nvSpPr>
          <p:spPr>
            <a:xfrm>
              <a:off x="7340940" y="329666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108" name="ZoneTexte 1107">
              <a:extLst>
                <a:ext uri="{FF2B5EF4-FFF2-40B4-BE49-F238E27FC236}">
                  <a16:creationId xmlns:a16="http://schemas.microsoft.com/office/drawing/2014/main" id="{646227F5-8C40-244B-DC80-0800DEEB7D09}"/>
                </a:ext>
              </a:extLst>
            </p:cNvPr>
            <p:cNvSpPr txBox="1"/>
            <p:nvPr/>
          </p:nvSpPr>
          <p:spPr>
            <a:xfrm>
              <a:off x="7275216" y="2830560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1109" name="ZoneTexte 1108">
              <a:extLst>
                <a:ext uri="{FF2B5EF4-FFF2-40B4-BE49-F238E27FC236}">
                  <a16:creationId xmlns:a16="http://schemas.microsoft.com/office/drawing/2014/main" id="{E5804411-11F0-EB25-073C-C302FD3E2B17}"/>
                </a:ext>
              </a:extLst>
            </p:cNvPr>
            <p:cNvSpPr txBox="1"/>
            <p:nvPr/>
          </p:nvSpPr>
          <p:spPr>
            <a:xfrm rot="16200000">
              <a:off x="6352977" y="3240943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Mean LEN plasma</a:t>
              </a:r>
              <a:br>
                <a:rPr lang="en-US" sz="1000" b="1" noProof="0" dirty="0">
                  <a:solidFill>
                    <a:srgbClr val="000066"/>
                  </a:solidFill>
                </a:rPr>
              </a:br>
              <a:r>
                <a:rPr lang="en-US" sz="1000" b="1" noProof="0" dirty="0">
                  <a:solidFill>
                    <a:srgbClr val="000066"/>
                  </a:solidFill>
                </a:rPr>
                <a:t>concentration, ng/mL</a:t>
              </a:r>
            </a:p>
          </p:txBody>
        </p:sp>
        <p:sp>
          <p:nvSpPr>
            <p:cNvPr id="1140" name="ZoneTexte 1139">
              <a:extLst>
                <a:ext uri="{FF2B5EF4-FFF2-40B4-BE49-F238E27FC236}">
                  <a16:creationId xmlns:a16="http://schemas.microsoft.com/office/drawing/2014/main" id="{228FAFD5-6D35-FBA2-95B7-61438D469B66}"/>
                </a:ext>
              </a:extLst>
            </p:cNvPr>
            <p:cNvSpPr txBox="1"/>
            <p:nvPr/>
          </p:nvSpPr>
          <p:spPr>
            <a:xfrm>
              <a:off x="7675097" y="2556757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141" name="ZoneTexte 1140">
              <a:extLst>
                <a:ext uri="{FF2B5EF4-FFF2-40B4-BE49-F238E27FC236}">
                  <a16:creationId xmlns:a16="http://schemas.microsoft.com/office/drawing/2014/main" id="{8CD35996-1895-9C74-9AD0-13E52966A1A1}"/>
                </a:ext>
              </a:extLst>
            </p:cNvPr>
            <p:cNvSpPr txBox="1"/>
            <p:nvPr/>
          </p:nvSpPr>
          <p:spPr>
            <a:xfrm>
              <a:off x="7096597" y="2556757"/>
              <a:ext cx="5998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000066"/>
                  </a:solidFill>
                </a:rPr>
                <a:t>LEN day</a:t>
              </a:r>
            </a:p>
          </p:txBody>
        </p:sp>
        <p:sp>
          <p:nvSpPr>
            <p:cNvPr id="1142" name="ZoneTexte 1141">
              <a:extLst>
                <a:ext uri="{FF2B5EF4-FFF2-40B4-BE49-F238E27FC236}">
                  <a16:creationId xmlns:a16="http://schemas.microsoft.com/office/drawing/2014/main" id="{7721EF27-5852-C085-36BB-EC9EA3211B8C}"/>
                </a:ext>
              </a:extLst>
            </p:cNvPr>
            <p:cNvSpPr txBox="1"/>
            <p:nvPr/>
          </p:nvSpPr>
          <p:spPr>
            <a:xfrm>
              <a:off x="8880858" y="25687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1143" name="ZoneTexte 1142">
              <a:extLst>
                <a:ext uri="{FF2B5EF4-FFF2-40B4-BE49-F238E27FC236}">
                  <a16:creationId xmlns:a16="http://schemas.microsoft.com/office/drawing/2014/main" id="{E5177BC5-829E-640B-3DA0-9EFC314F1C71}"/>
                </a:ext>
              </a:extLst>
            </p:cNvPr>
            <p:cNvSpPr txBox="1"/>
            <p:nvPr/>
          </p:nvSpPr>
          <p:spPr>
            <a:xfrm>
              <a:off x="8323890" y="2568731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C00000"/>
                  </a:solidFill>
                </a:rPr>
                <a:t>RIF day</a:t>
              </a:r>
            </a:p>
          </p:txBody>
        </p:sp>
        <p:sp>
          <p:nvSpPr>
            <p:cNvPr id="1144" name="ZoneTexte 1143">
              <a:extLst>
                <a:ext uri="{FF2B5EF4-FFF2-40B4-BE49-F238E27FC236}">
                  <a16:creationId xmlns:a16="http://schemas.microsoft.com/office/drawing/2014/main" id="{9926D5E8-D671-D83C-76BB-0812D58C4C5D}"/>
                </a:ext>
              </a:extLst>
            </p:cNvPr>
            <p:cNvSpPr txBox="1"/>
            <p:nvPr/>
          </p:nvSpPr>
          <p:spPr>
            <a:xfrm>
              <a:off x="10173696" y="2556757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000066"/>
                  </a:solidFill>
                </a:rPr>
                <a:t>Week 26</a:t>
              </a:r>
            </a:p>
          </p:txBody>
        </p:sp>
        <p:pic>
          <p:nvPicPr>
            <p:cNvPr id="1146" name="Image 1145">
              <a:extLst>
                <a:ext uri="{FF2B5EF4-FFF2-40B4-BE49-F238E27FC236}">
                  <a16:creationId xmlns:a16="http://schemas.microsoft.com/office/drawing/2014/main" id="{8E4AC08D-D49E-D507-50DE-509487805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1116" y="2280414"/>
              <a:ext cx="165950" cy="165950"/>
            </a:xfrm>
            <a:prstGeom prst="rect">
              <a:avLst/>
            </a:prstGeom>
          </p:spPr>
        </p:pic>
        <p:pic>
          <p:nvPicPr>
            <p:cNvPr id="1148" name="Image 1147">
              <a:extLst>
                <a:ext uri="{FF2B5EF4-FFF2-40B4-BE49-F238E27FC236}">
                  <a16:creationId xmlns:a16="http://schemas.microsoft.com/office/drawing/2014/main" id="{0BDE8B97-8195-43CF-EA63-D847DDAF7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0754" y="2291768"/>
              <a:ext cx="165950" cy="165950"/>
            </a:xfrm>
            <a:prstGeom prst="rect">
              <a:avLst/>
            </a:prstGeom>
          </p:spPr>
        </p:pic>
        <p:pic>
          <p:nvPicPr>
            <p:cNvPr id="1154" name="Image 1153">
              <a:extLst>
                <a:ext uri="{FF2B5EF4-FFF2-40B4-BE49-F238E27FC236}">
                  <a16:creationId xmlns:a16="http://schemas.microsoft.com/office/drawing/2014/main" id="{DEF6DFCE-3485-E880-08E5-0BF7BBBEC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1840" y="2200901"/>
              <a:ext cx="165950" cy="165950"/>
            </a:xfrm>
            <a:prstGeom prst="rect">
              <a:avLst/>
            </a:prstGeom>
          </p:spPr>
        </p:pic>
        <p:pic>
          <p:nvPicPr>
            <p:cNvPr id="1155" name="Image 1154">
              <a:extLst>
                <a:ext uri="{FF2B5EF4-FFF2-40B4-BE49-F238E27FC236}">
                  <a16:creationId xmlns:a16="http://schemas.microsoft.com/office/drawing/2014/main" id="{6CB00385-AD0C-FBF8-7177-A369ACEB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6534" y="2438725"/>
              <a:ext cx="143749" cy="143749"/>
            </a:xfrm>
            <a:prstGeom prst="rect">
              <a:avLst/>
            </a:prstGeom>
          </p:spPr>
        </p:pic>
        <p:pic>
          <p:nvPicPr>
            <p:cNvPr id="1156" name="Image 1155">
              <a:extLst>
                <a:ext uri="{FF2B5EF4-FFF2-40B4-BE49-F238E27FC236}">
                  <a16:creationId xmlns:a16="http://schemas.microsoft.com/office/drawing/2014/main" id="{E5397BD9-2FCE-4128-042F-C09EF97C0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1478" y="2212255"/>
              <a:ext cx="165950" cy="165950"/>
            </a:xfrm>
            <a:prstGeom prst="rect">
              <a:avLst/>
            </a:prstGeom>
          </p:spPr>
        </p:pic>
        <p:pic>
          <p:nvPicPr>
            <p:cNvPr id="1157" name="Image 1156">
              <a:extLst>
                <a:ext uri="{FF2B5EF4-FFF2-40B4-BE49-F238E27FC236}">
                  <a16:creationId xmlns:a16="http://schemas.microsoft.com/office/drawing/2014/main" id="{E76DF78A-8D36-11CB-18E3-B631DFFF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9531" y="2425950"/>
              <a:ext cx="143749" cy="143749"/>
            </a:xfrm>
            <a:prstGeom prst="rect">
              <a:avLst/>
            </a:prstGeom>
          </p:spPr>
        </p:pic>
        <p:pic>
          <p:nvPicPr>
            <p:cNvPr id="1158" name="Image 1157">
              <a:extLst>
                <a:ext uri="{FF2B5EF4-FFF2-40B4-BE49-F238E27FC236}">
                  <a16:creationId xmlns:a16="http://schemas.microsoft.com/office/drawing/2014/main" id="{1499E6E0-7968-4A17-C10D-DD98D88E4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4041" y="2425950"/>
              <a:ext cx="143749" cy="143749"/>
            </a:xfrm>
            <a:prstGeom prst="rect">
              <a:avLst/>
            </a:prstGeom>
          </p:spPr>
        </p:pic>
        <p:pic>
          <p:nvPicPr>
            <p:cNvPr id="1159" name="Image 1158">
              <a:extLst>
                <a:ext uri="{FF2B5EF4-FFF2-40B4-BE49-F238E27FC236}">
                  <a16:creationId xmlns:a16="http://schemas.microsoft.com/office/drawing/2014/main" id="{17A112B9-0236-EC55-222D-0EF0A1C7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7240" y="2425950"/>
              <a:ext cx="143749" cy="143749"/>
            </a:xfrm>
            <a:prstGeom prst="rect">
              <a:avLst/>
            </a:prstGeom>
          </p:spPr>
        </p:pic>
        <p:pic>
          <p:nvPicPr>
            <p:cNvPr id="1160" name="Image 1159">
              <a:extLst>
                <a:ext uri="{FF2B5EF4-FFF2-40B4-BE49-F238E27FC236}">
                  <a16:creationId xmlns:a16="http://schemas.microsoft.com/office/drawing/2014/main" id="{282C8DF0-25FB-962B-AE90-FC05F96C9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1750" y="2425950"/>
              <a:ext cx="143749" cy="143749"/>
            </a:xfrm>
            <a:prstGeom prst="rect">
              <a:avLst/>
            </a:prstGeom>
          </p:spPr>
        </p:pic>
        <p:pic>
          <p:nvPicPr>
            <p:cNvPr id="1162" name="Image 1161">
              <a:extLst>
                <a:ext uri="{FF2B5EF4-FFF2-40B4-BE49-F238E27FC236}">
                  <a16:creationId xmlns:a16="http://schemas.microsoft.com/office/drawing/2014/main" id="{A7E4AD9E-89EE-EF82-5895-C8D1D9CD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3266" y="2193873"/>
              <a:ext cx="165950" cy="165950"/>
            </a:xfrm>
            <a:prstGeom prst="rect">
              <a:avLst/>
            </a:prstGeom>
          </p:spPr>
        </p:pic>
        <p:pic>
          <p:nvPicPr>
            <p:cNvPr id="1163" name="Image 1162">
              <a:extLst>
                <a:ext uri="{FF2B5EF4-FFF2-40B4-BE49-F238E27FC236}">
                  <a16:creationId xmlns:a16="http://schemas.microsoft.com/office/drawing/2014/main" id="{FEC0C6A3-C0BC-367C-B93E-2474DE0A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7960" y="2431697"/>
              <a:ext cx="143749" cy="143749"/>
            </a:xfrm>
            <a:prstGeom prst="rect">
              <a:avLst/>
            </a:prstGeom>
          </p:spPr>
        </p:pic>
        <p:pic>
          <p:nvPicPr>
            <p:cNvPr id="1164" name="Image 1163">
              <a:extLst>
                <a:ext uri="{FF2B5EF4-FFF2-40B4-BE49-F238E27FC236}">
                  <a16:creationId xmlns:a16="http://schemas.microsoft.com/office/drawing/2014/main" id="{6FC26981-CD54-B839-C4F3-EC6F48FF0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2904" y="2205227"/>
              <a:ext cx="165950" cy="165950"/>
            </a:xfrm>
            <a:prstGeom prst="rect">
              <a:avLst/>
            </a:prstGeom>
          </p:spPr>
        </p:pic>
        <p:pic>
          <p:nvPicPr>
            <p:cNvPr id="1165" name="Image 1164">
              <a:extLst>
                <a:ext uri="{FF2B5EF4-FFF2-40B4-BE49-F238E27FC236}">
                  <a16:creationId xmlns:a16="http://schemas.microsoft.com/office/drawing/2014/main" id="{67502CCF-5869-929B-9F95-292DE83F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0957" y="2418922"/>
              <a:ext cx="143749" cy="143749"/>
            </a:xfrm>
            <a:prstGeom prst="rect">
              <a:avLst/>
            </a:prstGeom>
          </p:spPr>
        </p:pic>
        <p:pic>
          <p:nvPicPr>
            <p:cNvPr id="1166" name="Image 1165">
              <a:extLst>
                <a:ext uri="{FF2B5EF4-FFF2-40B4-BE49-F238E27FC236}">
                  <a16:creationId xmlns:a16="http://schemas.microsoft.com/office/drawing/2014/main" id="{744FF7F2-1498-6EE2-76D7-7795CD509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5467" y="2418922"/>
              <a:ext cx="143749" cy="143749"/>
            </a:xfrm>
            <a:prstGeom prst="rect">
              <a:avLst/>
            </a:prstGeom>
          </p:spPr>
        </p:pic>
        <p:pic>
          <p:nvPicPr>
            <p:cNvPr id="1167" name="Image 1166">
              <a:extLst>
                <a:ext uri="{FF2B5EF4-FFF2-40B4-BE49-F238E27FC236}">
                  <a16:creationId xmlns:a16="http://schemas.microsoft.com/office/drawing/2014/main" id="{479A3566-4FC5-8442-5F6E-FB92AD60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08666" y="2418922"/>
              <a:ext cx="143749" cy="143749"/>
            </a:xfrm>
            <a:prstGeom prst="rect">
              <a:avLst/>
            </a:prstGeom>
          </p:spPr>
        </p:pic>
        <p:pic>
          <p:nvPicPr>
            <p:cNvPr id="1168" name="Image 1167">
              <a:extLst>
                <a:ext uri="{FF2B5EF4-FFF2-40B4-BE49-F238E27FC236}">
                  <a16:creationId xmlns:a16="http://schemas.microsoft.com/office/drawing/2014/main" id="{CD7813B1-58A2-35B6-466A-57B8F2319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3176" y="2418922"/>
              <a:ext cx="143749" cy="143749"/>
            </a:xfrm>
            <a:prstGeom prst="rect">
              <a:avLst/>
            </a:prstGeom>
          </p:spPr>
        </p:pic>
        <p:sp>
          <p:nvSpPr>
            <p:cNvPr id="1169" name="ZoneTexte 1168">
              <a:extLst>
                <a:ext uri="{FF2B5EF4-FFF2-40B4-BE49-F238E27FC236}">
                  <a16:creationId xmlns:a16="http://schemas.microsoft.com/office/drawing/2014/main" id="{73E707C6-CFE7-8C08-3D53-A730AEA417FB}"/>
                </a:ext>
              </a:extLst>
            </p:cNvPr>
            <p:cNvSpPr txBox="1"/>
            <p:nvPr/>
          </p:nvSpPr>
          <p:spPr>
            <a:xfrm>
              <a:off x="11753397" y="3317886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000066"/>
                  </a:solidFill>
                </a:rPr>
                <a:t>IQ4</a:t>
              </a:r>
            </a:p>
          </p:txBody>
        </p:sp>
        <p:sp>
          <p:nvSpPr>
            <p:cNvPr id="1170" name="ZoneTexte 1169">
              <a:extLst>
                <a:ext uri="{FF2B5EF4-FFF2-40B4-BE49-F238E27FC236}">
                  <a16:creationId xmlns:a16="http://schemas.microsoft.com/office/drawing/2014/main" id="{1F453509-FA5A-C32A-DD6B-C0ED71D2DFE0}"/>
                </a:ext>
              </a:extLst>
            </p:cNvPr>
            <p:cNvSpPr txBox="1"/>
            <p:nvPr/>
          </p:nvSpPr>
          <p:spPr>
            <a:xfrm>
              <a:off x="7688040" y="396363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71" name="ZoneTexte 1170">
              <a:extLst>
                <a:ext uri="{FF2B5EF4-FFF2-40B4-BE49-F238E27FC236}">
                  <a16:creationId xmlns:a16="http://schemas.microsoft.com/office/drawing/2014/main" id="{C192C3F0-01CF-7F58-1761-FC4FA45A4CC8}"/>
                </a:ext>
              </a:extLst>
            </p:cNvPr>
            <p:cNvSpPr txBox="1"/>
            <p:nvPr/>
          </p:nvSpPr>
          <p:spPr>
            <a:xfrm>
              <a:off x="7895150" y="396363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1172" name="ZoneTexte 1171">
              <a:extLst>
                <a:ext uri="{FF2B5EF4-FFF2-40B4-BE49-F238E27FC236}">
                  <a16:creationId xmlns:a16="http://schemas.microsoft.com/office/drawing/2014/main" id="{C88DC58E-C9E5-5FFA-D750-CF194A5FAEFD}"/>
                </a:ext>
              </a:extLst>
            </p:cNvPr>
            <p:cNvSpPr txBox="1"/>
            <p:nvPr/>
          </p:nvSpPr>
          <p:spPr>
            <a:xfrm>
              <a:off x="8102260" y="396363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1173" name="ZoneTexte 1172">
              <a:extLst>
                <a:ext uri="{FF2B5EF4-FFF2-40B4-BE49-F238E27FC236}">
                  <a16:creationId xmlns:a16="http://schemas.microsoft.com/office/drawing/2014/main" id="{C41D74D3-3A89-67D7-66CD-663B9551318E}"/>
                </a:ext>
              </a:extLst>
            </p:cNvPr>
            <p:cNvSpPr txBox="1"/>
            <p:nvPr/>
          </p:nvSpPr>
          <p:spPr>
            <a:xfrm>
              <a:off x="8309370" y="396363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1174" name="ZoneTexte 1173">
              <a:extLst>
                <a:ext uri="{FF2B5EF4-FFF2-40B4-BE49-F238E27FC236}">
                  <a16:creationId xmlns:a16="http://schemas.microsoft.com/office/drawing/2014/main" id="{14532426-A090-2430-13F7-E862D59141C0}"/>
                </a:ext>
              </a:extLst>
            </p:cNvPr>
            <p:cNvSpPr txBox="1"/>
            <p:nvPr/>
          </p:nvSpPr>
          <p:spPr>
            <a:xfrm>
              <a:off x="8516480" y="396363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1175" name="ZoneTexte 1174">
              <a:extLst>
                <a:ext uri="{FF2B5EF4-FFF2-40B4-BE49-F238E27FC236}">
                  <a16:creationId xmlns:a16="http://schemas.microsoft.com/office/drawing/2014/main" id="{02E8E9D2-9649-07A7-22B6-5F09D492BB0A}"/>
                </a:ext>
              </a:extLst>
            </p:cNvPr>
            <p:cNvSpPr txBox="1"/>
            <p:nvPr/>
          </p:nvSpPr>
          <p:spPr>
            <a:xfrm>
              <a:off x="8686754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176" name="ZoneTexte 1175">
              <a:extLst>
                <a:ext uri="{FF2B5EF4-FFF2-40B4-BE49-F238E27FC236}">
                  <a16:creationId xmlns:a16="http://schemas.microsoft.com/office/drawing/2014/main" id="{676B1995-7801-1837-5874-023D1F33D21F}"/>
                </a:ext>
              </a:extLst>
            </p:cNvPr>
            <p:cNvSpPr txBox="1"/>
            <p:nvPr/>
          </p:nvSpPr>
          <p:spPr>
            <a:xfrm>
              <a:off x="8895160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177" name="ZoneTexte 1176">
              <a:extLst>
                <a:ext uri="{FF2B5EF4-FFF2-40B4-BE49-F238E27FC236}">
                  <a16:creationId xmlns:a16="http://schemas.microsoft.com/office/drawing/2014/main" id="{D956D6BD-58D0-269C-3F95-0F00B7F5AB77}"/>
                </a:ext>
              </a:extLst>
            </p:cNvPr>
            <p:cNvSpPr txBox="1"/>
            <p:nvPr/>
          </p:nvSpPr>
          <p:spPr>
            <a:xfrm>
              <a:off x="9103566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14</a:t>
              </a:r>
            </a:p>
          </p:txBody>
        </p:sp>
        <p:sp>
          <p:nvSpPr>
            <p:cNvPr id="1178" name="ZoneTexte 1177">
              <a:extLst>
                <a:ext uri="{FF2B5EF4-FFF2-40B4-BE49-F238E27FC236}">
                  <a16:creationId xmlns:a16="http://schemas.microsoft.com/office/drawing/2014/main" id="{A9B86FF0-0851-44AE-470D-962F0EB2095C}"/>
                </a:ext>
              </a:extLst>
            </p:cNvPr>
            <p:cNvSpPr txBox="1"/>
            <p:nvPr/>
          </p:nvSpPr>
          <p:spPr>
            <a:xfrm>
              <a:off x="9311972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1179" name="ZoneTexte 1178">
              <a:extLst>
                <a:ext uri="{FF2B5EF4-FFF2-40B4-BE49-F238E27FC236}">
                  <a16:creationId xmlns:a16="http://schemas.microsoft.com/office/drawing/2014/main" id="{C043D876-EC5D-D951-169F-2224DE375A2C}"/>
                </a:ext>
              </a:extLst>
            </p:cNvPr>
            <p:cNvSpPr txBox="1"/>
            <p:nvPr/>
          </p:nvSpPr>
          <p:spPr>
            <a:xfrm>
              <a:off x="9520378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1180" name="ZoneTexte 1179">
              <a:extLst>
                <a:ext uri="{FF2B5EF4-FFF2-40B4-BE49-F238E27FC236}">
                  <a16:creationId xmlns:a16="http://schemas.microsoft.com/office/drawing/2014/main" id="{153294A6-C2B3-EB0C-2BAC-E86992DCFF26}"/>
                </a:ext>
              </a:extLst>
            </p:cNvPr>
            <p:cNvSpPr txBox="1"/>
            <p:nvPr/>
          </p:nvSpPr>
          <p:spPr>
            <a:xfrm>
              <a:off x="9728784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1181" name="ZoneTexte 1180">
              <a:extLst>
                <a:ext uri="{FF2B5EF4-FFF2-40B4-BE49-F238E27FC236}">
                  <a16:creationId xmlns:a16="http://schemas.microsoft.com/office/drawing/2014/main" id="{51315D51-4A91-9C16-3E5E-8A59BC88EDA6}"/>
                </a:ext>
              </a:extLst>
            </p:cNvPr>
            <p:cNvSpPr txBox="1"/>
            <p:nvPr/>
          </p:nvSpPr>
          <p:spPr>
            <a:xfrm>
              <a:off x="9937190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22</a:t>
              </a:r>
            </a:p>
          </p:txBody>
        </p:sp>
        <p:sp>
          <p:nvSpPr>
            <p:cNvPr id="1182" name="ZoneTexte 1181">
              <a:extLst>
                <a:ext uri="{FF2B5EF4-FFF2-40B4-BE49-F238E27FC236}">
                  <a16:creationId xmlns:a16="http://schemas.microsoft.com/office/drawing/2014/main" id="{23C997D9-8BB6-FEE6-872A-B842E9CCA176}"/>
                </a:ext>
              </a:extLst>
            </p:cNvPr>
            <p:cNvSpPr txBox="1"/>
            <p:nvPr/>
          </p:nvSpPr>
          <p:spPr>
            <a:xfrm>
              <a:off x="10145596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183" name="ZoneTexte 1182">
              <a:extLst>
                <a:ext uri="{FF2B5EF4-FFF2-40B4-BE49-F238E27FC236}">
                  <a16:creationId xmlns:a16="http://schemas.microsoft.com/office/drawing/2014/main" id="{9AD248EC-CC9F-AC0D-9A64-2D0EC2FF247F}"/>
                </a:ext>
              </a:extLst>
            </p:cNvPr>
            <p:cNvSpPr txBox="1"/>
            <p:nvPr/>
          </p:nvSpPr>
          <p:spPr>
            <a:xfrm>
              <a:off x="10354002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26</a:t>
              </a:r>
            </a:p>
          </p:txBody>
        </p:sp>
        <p:sp>
          <p:nvSpPr>
            <p:cNvPr id="1184" name="ZoneTexte 1183">
              <a:extLst>
                <a:ext uri="{FF2B5EF4-FFF2-40B4-BE49-F238E27FC236}">
                  <a16:creationId xmlns:a16="http://schemas.microsoft.com/office/drawing/2014/main" id="{55B2EEB8-41E0-33C8-1F32-99E5E0366F15}"/>
                </a:ext>
              </a:extLst>
            </p:cNvPr>
            <p:cNvSpPr txBox="1"/>
            <p:nvPr/>
          </p:nvSpPr>
          <p:spPr>
            <a:xfrm>
              <a:off x="10562408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28</a:t>
              </a:r>
            </a:p>
          </p:txBody>
        </p:sp>
        <p:sp>
          <p:nvSpPr>
            <p:cNvPr id="1185" name="ZoneTexte 1184">
              <a:extLst>
                <a:ext uri="{FF2B5EF4-FFF2-40B4-BE49-F238E27FC236}">
                  <a16:creationId xmlns:a16="http://schemas.microsoft.com/office/drawing/2014/main" id="{CE0FAE21-EE26-5365-9A64-AB32AAF2BAD5}"/>
                </a:ext>
              </a:extLst>
            </p:cNvPr>
            <p:cNvSpPr txBox="1"/>
            <p:nvPr/>
          </p:nvSpPr>
          <p:spPr>
            <a:xfrm>
              <a:off x="10770814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1186" name="ZoneTexte 1185">
              <a:extLst>
                <a:ext uri="{FF2B5EF4-FFF2-40B4-BE49-F238E27FC236}">
                  <a16:creationId xmlns:a16="http://schemas.microsoft.com/office/drawing/2014/main" id="{448879DC-71A7-ECD0-FB16-92F69FB3C078}"/>
                </a:ext>
              </a:extLst>
            </p:cNvPr>
            <p:cNvSpPr txBox="1"/>
            <p:nvPr/>
          </p:nvSpPr>
          <p:spPr>
            <a:xfrm>
              <a:off x="10979220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32</a:t>
              </a:r>
            </a:p>
          </p:txBody>
        </p:sp>
        <p:sp>
          <p:nvSpPr>
            <p:cNvPr id="1187" name="ZoneTexte 1186">
              <a:extLst>
                <a:ext uri="{FF2B5EF4-FFF2-40B4-BE49-F238E27FC236}">
                  <a16:creationId xmlns:a16="http://schemas.microsoft.com/office/drawing/2014/main" id="{6CD9C088-632E-87D2-403A-A05D261D6E1B}"/>
                </a:ext>
              </a:extLst>
            </p:cNvPr>
            <p:cNvSpPr txBox="1"/>
            <p:nvPr/>
          </p:nvSpPr>
          <p:spPr>
            <a:xfrm>
              <a:off x="11187626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34</a:t>
              </a:r>
            </a:p>
          </p:txBody>
        </p:sp>
        <p:sp>
          <p:nvSpPr>
            <p:cNvPr id="1188" name="ZoneTexte 1187">
              <a:extLst>
                <a:ext uri="{FF2B5EF4-FFF2-40B4-BE49-F238E27FC236}">
                  <a16:creationId xmlns:a16="http://schemas.microsoft.com/office/drawing/2014/main" id="{D196C0FF-16C0-A69C-3B3A-978F54EBD31C}"/>
                </a:ext>
              </a:extLst>
            </p:cNvPr>
            <p:cNvSpPr txBox="1"/>
            <p:nvPr/>
          </p:nvSpPr>
          <p:spPr>
            <a:xfrm>
              <a:off x="11396032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1189" name="ZoneTexte 1188">
              <a:extLst>
                <a:ext uri="{FF2B5EF4-FFF2-40B4-BE49-F238E27FC236}">
                  <a16:creationId xmlns:a16="http://schemas.microsoft.com/office/drawing/2014/main" id="{558F6D5C-C7FE-5457-4DB6-CD442C5FC4C6}"/>
                </a:ext>
              </a:extLst>
            </p:cNvPr>
            <p:cNvSpPr txBox="1"/>
            <p:nvPr/>
          </p:nvSpPr>
          <p:spPr>
            <a:xfrm>
              <a:off x="11604438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38</a:t>
              </a:r>
            </a:p>
          </p:txBody>
        </p:sp>
        <p:sp>
          <p:nvSpPr>
            <p:cNvPr id="1190" name="ZoneTexte 1189">
              <a:extLst>
                <a:ext uri="{FF2B5EF4-FFF2-40B4-BE49-F238E27FC236}">
                  <a16:creationId xmlns:a16="http://schemas.microsoft.com/office/drawing/2014/main" id="{53283CFE-2D56-E267-774C-231DC8412C6C}"/>
                </a:ext>
              </a:extLst>
            </p:cNvPr>
            <p:cNvSpPr txBox="1"/>
            <p:nvPr/>
          </p:nvSpPr>
          <p:spPr>
            <a:xfrm>
              <a:off x="11812842" y="39636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1221" name="Flèche : pentagone 1220">
              <a:extLst>
                <a:ext uri="{FF2B5EF4-FFF2-40B4-BE49-F238E27FC236}">
                  <a16:creationId xmlns:a16="http://schemas.microsoft.com/office/drawing/2014/main" id="{44846743-09AD-0D1F-43F2-192B85589D34}"/>
                </a:ext>
              </a:extLst>
            </p:cNvPr>
            <p:cNvSpPr/>
            <p:nvPr/>
          </p:nvSpPr>
          <p:spPr>
            <a:xfrm>
              <a:off x="9211709" y="1893868"/>
              <a:ext cx="2601133" cy="165950"/>
            </a:xfrm>
            <a:prstGeom prst="homePlate">
              <a:avLst/>
            </a:prstGeom>
            <a:gradFill>
              <a:gsLst>
                <a:gs pos="575">
                  <a:srgbClr val="FFE5FF"/>
                </a:gs>
                <a:gs pos="19000">
                  <a:srgbClr val="FFCCFF"/>
                </a:gs>
                <a:gs pos="100000">
                  <a:srgbClr val="FF99FF"/>
                </a:gs>
              </a:gsLst>
              <a:lin ang="11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noProof="0" dirty="0">
                  <a:solidFill>
                    <a:schemeClr val="tx1"/>
                  </a:solidFill>
                </a:rPr>
                <a:t>rifampin (PO QD for 6 months)</a:t>
              </a:r>
            </a:p>
          </p:txBody>
        </p:sp>
      </p:grpSp>
      <p:sp>
        <p:nvSpPr>
          <p:cNvPr id="1222" name="Flèche : bas 1221">
            <a:extLst>
              <a:ext uri="{FF2B5EF4-FFF2-40B4-BE49-F238E27FC236}">
                <a16:creationId xmlns:a16="http://schemas.microsoft.com/office/drawing/2014/main" id="{F239B3F2-7DA5-16F3-5372-2BC0916AAD9B}"/>
              </a:ext>
            </a:extLst>
          </p:cNvPr>
          <p:cNvSpPr/>
          <p:nvPr/>
        </p:nvSpPr>
        <p:spPr>
          <a:xfrm>
            <a:off x="8887517" y="1851336"/>
            <a:ext cx="316112" cy="246221"/>
          </a:xfrm>
          <a:prstGeom prst="downArrow">
            <a:avLst/>
          </a:prstGeom>
          <a:solidFill>
            <a:srgbClr val="FF9B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graphicFrame>
        <p:nvGraphicFramePr>
          <p:cNvPr id="1224" name="Tableau 1223">
            <a:extLst>
              <a:ext uri="{FF2B5EF4-FFF2-40B4-BE49-F238E27FC236}">
                <a16:creationId xmlns:a16="http://schemas.microsoft.com/office/drawing/2014/main" id="{810616FA-09BA-7ED9-2055-496CE3E8C4CE}"/>
              </a:ext>
            </a:extLst>
          </p:cNvPr>
          <p:cNvGraphicFramePr>
            <a:graphicFrameLocks noGrp="1"/>
          </p:cNvGraphicFramePr>
          <p:nvPr/>
        </p:nvGraphicFramePr>
        <p:xfrm>
          <a:off x="6128675" y="4620880"/>
          <a:ext cx="986025" cy="271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4606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421419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271801">
                <a:tc>
                  <a:txBody>
                    <a:bodyPr/>
                    <a:lstStyle/>
                    <a:p>
                      <a:r>
                        <a:rPr lang="fr-FR" sz="1000" dirty="0"/>
                        <a:t>LEN SC</a:t>
                      </a: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aphicFrame>
        <p:nvGraphicFramePr>
          <p:cNvPr id="1228" name="Tableau 1227">
            <a:extLst>
              <a:ext uri="{FF2B5EF4-FFF2-40B4-BE49-F238E27FC236}">
                <a16:creationId xmlns:a16="http://schemas.microsoft.com/office/drawing/2014/main" id="{2B9810FA-D3FE-7FF6-398E-53F644C68E9E}"/>
              </a:ext>
            </a:extLst>
          </p:cNvPr>
          <p:cNvGraphicFramePr>
            <a:graphicFrameLocks noGrp="1"/>
          </p:cNvGraphicFramePr>
          <p:nvPr/>
        </p:nvGraphicFramePr>
        <p:xfrm>
          <a:off x="8175739" y="4612214"/>
          <a:ext cx="986025" cy="271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4606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421419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271801">
                <a:tc>
                  <a:txBody>
                    <a:bodyPr/>
                    <a:lstStyle/>
                    <a:p>
                      <a:r>
                        <a:rPr lang="fr-FR" sz="1000" dirty="0"/>
                        <a:t>LEN SC</a:t>
                      </a: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aphicFrame>
        <p:nvGraphicFramePr>
          <p:cNvPr id="1233" name="Tableau 1232">
            <a:extLst>
              <a:ext uri="{FF2B5EF4-FFF2-40B4-BE49-F238E27FC236}">
                <a16:creationId xmlns:a16="http://schemas.microsoft.com/office/drawing/2014/main" id="{8AD95B93-DCE1-CA6F-6250-B9C1DFE08191}"/>
              </a:ext>
            </a:extLst>
          </p:cNvPr>
          <p:cNvGraphicFramePr>
            <a:graphicFrameLocks noGrp="1"/>
          </p:cNvGraphicFramePr>
          <p:nvPr/>
        </p:nvGraphicFramePr>
        <p:xfrm>
          <a:off x="5120102" y="5316190"/>
          <a:ext cx="1562535" cy="39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1015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LEN</a:t>
                      </a:r>
                      <a:br>
                        <a:rPr lang="fr-FR" sz="1000" dirty="0"/>
                      </a:br>
                      <a:r>
                        <a:rPr lang="fr-FR" sz="1000" dirty="0" err="1"/>
                        <a:t>supplement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aphicFrame>
        <p:nvGraphicFramePr>
          <p:cNvPr id="1242" name="Tableau 1241">
            <a:extLst>
              <a:ext uri="{FF2B5EF4-FFF2-40B4-BE49-F238E27FC236}">
                <a16:creationId xmlns:a16="http://schemas.microsoft.com/office/drawing/2014/main" id="{02527997-19D4-70A8-6512-E0D093A4EB60}"/>
              </a:ext>
            </a:extLst>
          </p:cNvPr>
          <p:cNvGraphicFramePr>
            <a:graphicFrameLocks noGrp="1"/>
          </p:cNvGraphicFramePr>
          <p:nvPr/>
        </p:nvGraphicFramePr>
        <p:xfrm>
          <a:off x="2360517" y="4608092"/>
          <a:ext cx="1962077" cy="396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71502">
                  <a:extLst>
                    <a:ext uri="{9D8B030D-6E8A-4147-A177-3AD203B41FA5}">
                      <a16:colId xmlns:a16="http://schemas.microsoft.com/office/drawing/2014/main" val="21432130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65192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/>
                        <a:t>LEN for </a:t>
                      </a:r>
                      <a:r>
                        <a:rPr lang="fr-FR" sz="1000" dirty="0" err="1"/>
                        <a:t>PrEP</a:t>
                      </a:r>
                      <a:br>
                        <a:rPr lang="fr-FR" sz="1000" dirty="0"/>
                      </a:br>
                      <a:r>
                        <a:rPr lang="fr-FR" sz="1000" dirty="0"/>
                        <a:t>initiation </a:t>
                      </a:r>
                      <a:r>
                        <a:rPr lang="fr-FR" sz="1000" dirty="0" err="1"/>
                        <a:t>regimen</a:t>
                      </a:r>
                      <a:endParaRPr lang="fr-FR" sz="1000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97100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D0320F77-9E59-EF48-1E37-56CBFCCE19A7}"/>
              </a:ext>
            </a:extLst>
          </p:cNvPr>
          <p:cNvGrpSpPr/>
          <p:nvPr/>
        </p:nvGrpSpPr>
        <p:grpSpPr>
          <a:xfrm>
            <a:off x="3401193" y="4387489"/>
            <a:ext cx="6609234" cy="2385326"/>
            <a:chOff x="3401193" y="4387489"/>
            <a:chExt cx="6609234" cy="2385326"/>
          </a:xfrm>
        </p:grpSpPr>
        <p:grpSp>
          <p:nvGrpSpPr>
            <p:cNvPr id="1080" name="Groupe 1079">
              <a:extLst>
                <a:ext uri="{FF2B5EF4-FFF2-40B4-BE49-F238E27FC236}">
                  <a16:creationId xmlns:a16="http://schemas.microsoft.com/office/drawing/2014/main" id="{A7E2FC15-1C85-4B54-B17F-2DBF8F6A1480}"/>
                </a:ext>
              </a:extLst>
            </p:cNvPr>
            <p:cNvGrpSpPr/>
            <p:nvPr/>
          </p:nvGrpSpPr>
          <p:grpSpPr>
            <a:xfrm>
              <a:off x="4375150" y="5059809"/>
              <a:ext cx="4124325" cy="98425"/>
              <a:chOff x="4375150" y="4746625"/>
              <a:chExt cx="4124325" cy="98425"/>
            </a:xfrm>
          </p:grpSpPr>
          <p:sp>
            <p:nvSpPr>
              <p:cNvPr id="1053" name="Line 87">
                <a:extLst>
                  <a:ext uri="{FF2B5EF4-FFF2-40B4-BE49-F238E27FC236}">
                    <a16:creationId xmlns:a16="http://schemas.microsoft.com/office/drawing/2014/main" id="{90477280-446A-41FE-B725-6DF451693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5150" y="4795838"/>
                <a:ext cx="41243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6" name="Line 90">
                <a:extLst>
                  <a:ext uri="{FF2B5EF4-FFF2-40B4-BE49-F238E27FC236}">
                    <a16:creationId xmlns:a16="http://schemas.microsoft.com/office/drawing/2014/main" id="{4BE51400-E00C-D5B3-B9DB-E00DD433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4613" y="4746625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7" name="Line 91">
                <a:extLst>
                  <a:ext uri="{FF2B5EF4-FFF2-40B4-BE49-F238E27FC236}">
                    <a16:creationId xmlns:a16="http://schemas.microsoft.com/office/drawing/2014/main" id="{A4174D13-E87E-9986-2371-93F21FC17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150" y="4746625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8" name="Line 92">
                <a:extLst>
                  <a:ext uri="{FF2B5EF4-FFF2-40B4-BE49-F238E27FC236}">
                    <a16:creationId xmlns:a16="http://schemas.microsoft.com/office/drawing/2014/main" id="{93203638-4236-7D77-FB7D-1E71965E7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0713" y="4746625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1" name="Line 95">
                <a:extLst>
                  <a:ext uri="{FF2B5EF4-FFF2-40B4-BE49-F238E27FC236}">
                    <a16:creationId xmlns:a16="http://schemas.microsoft.com/office/drawing/2014/main" id="{A9F20ECA-E1EB-36F7-DF24-563EA314B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5" y="4746625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4" name="Line 98">
                <a:extLst>
                  <a:ext uri="{FF2B5EF4-FFF2-40B4-BE49-F238E27FC236}">
                    <a16:creationId xmlns:a16="http://schemas.microsoft.com/office/drawing/2014/main" id="{116D0405-8D07-6143-1E8B-E26196FF3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9538" y="4795838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65" name="Line 99">
                <a:extLst>
                  <a:ext uri="{FF2B5EF4-FFF2-40B4-BE49-F238E27FC236}">
                    <a16:creationId xmlns:a16="http://schemas.microsoft.com/office/drawing/2014/main" id="{8119BC1B-6E15-AB82-8B59-2EA30463E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4613" y="4795838"/>
                <a:ext cx="0" cy="492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grpSp>
          <p:nvGrpSpPr>
            <p:cNvPr id="1079" name="Groupe 1078">
              <a:extLst>
                <a:ext uri="{FF2B5EF4-FFF2-40B4-BE49-F238E27FC236}">
                  <a16:creationId xmlns:a16="http://schemas.microsoft.com/office/drawing/2014/main" id="{DE2EF8BE-9244-F7B1-EE16-ACA91BBEB6B5}"/>
                </a:ext>
              </a:extLst>
            </p:cNvPr>
            <p:cNvGrpSpPr/>
            <p:nvPr/>
          </p:nvGrpSpPr>
          <p:grpSpPr>
            <a:xfrm>
              <a:off x="4183063" y="5602581"/>
              <a:ext cx="4373563" cy="827092"/>
              <a:chOff x="4183063" y="5280025"/>
              <a:chExt cx="4373563" cy="1085850"/>
            </a:xfrm>
          </p:grpSpPr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7693577B-7AC7-9C24-3CBE-A8DAD9AAF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213" y="5280025"/>
                <a:ext cx="4305300" cy="1031875"/>
              </a:xfrm>
              <a:custGeom>
                <a:avLst/>
                <a:gdLst>
                  <a:gd name="T0" fmla="*/ 13559 w 13559"/>
                  <a:gd name="T1" fmla="*/ 3250 h 3250"/>
                  <a:gd name="T2" fmla="*/ 0 w 13559"/>
                  <a:gd name="T3" fmla="*/ 3250 h 3250"/>
                  <a:gd name="T4" fmla="*/ 0 w 13559"/>
                  <a:gd name="T5" fmla="*/ 0 h 3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559" h="3250">
                    <a:moveTo>
                      <a:pt x="13559" y="3250"/>
                    </a:moveTo>
                    <a:lnTo>
                      <a:pt x="0" y="325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FE39B05B-BF97-4181-1D92-D6751DAA3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75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24D56079-DE31-D492-AF1F-B41F36F03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72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0AECEED9-DBA7-DAEB-FF37-4E3085784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68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0FCF983F-EA7F-7D8B-E7EB-505C3FDC9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420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B665FBC3-E214-F27C-4DEE-A9E7AA6D6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01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E891F64F-6B57-3642-5C6F-1569D4216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98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BA7D6665-145D-28B8-6A5A-2D8FE3F83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94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8CA06E62-212C-3F69-7817-83C9D5D52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20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C7A6DB60-FE8D-B069-1AF8-FFA9A92EE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16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F74DC7DE-FD1E-BCEA-33FF-09191F0A5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97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21B87A8E-94DC-223E-F87B-33AD590AA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149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7524F138-A31E-D1A4-87C3-E0A0896EB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46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B11DDF9E-988F-83E2-E107-1CD538C22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23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69926BEB-4BA5-153E-2A35-9CF01BF46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42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D6CEC287-B1D7-4A4A-88EE-8D4FBC7C3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02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A7690370-06B3-F9C2-BC9C-EA079AF94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05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16B105EC-0554-FCDC-AA08-BF251CD3F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98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4C767E72-14A6-38FB-C6B4-95B398247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3440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437EBC18-4D23-CBFF-6327-C917D311B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724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CCF15FCF-7D01-6340-0BFE-B408947BC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50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A555C63E-1678-1B30-8F47-454655DD2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46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846F584B-77FE-63CE-C357-1E77BB8C5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27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E3D64D50-2230-CC28-77D1-FDAACE533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24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9303CD0A-F837-DFA6-A7EB-D168BDD7F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67613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" name="Line 50">
                <a:extLst>
                  <a:ext uri="{FF2B5EF4-FFF2-40B4-BE49-F238E27FC236}">
                    <a16:creationId xmlns:a16="http://schemas.microsoft.com/office/drawing/2014/main" id="{B03933D7-B422-76AB-4106-C77938255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279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A8F0B80B-5EF7-8569-B016-6DABFA75A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7275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605FA6B4-F05C-81CD-4090-2490EDA82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45350" y="6311900"/>
                <a:ext cx="0" cy="539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42" name="Line 76">
                <a:extLst>
                  <a:ext uri="{FF2B5EF4-FFF2-40B4-BE49-F238E27FC236}">
                    <a16:creationId xmlns:a16="http://schemas.microsoft.com/office/drawing/2014/main" id="{B6FAFD9B-34B3-357F-77B3-6682E029A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3063" y="5295900"/>
                <a:ext cx="571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43" name="Line 77">
                <a:extLst>
                  <a:ext uri="{FF2B5EF4-FFF2-40B4-BE49-F238E27FC236}">
                    <a16:creationId xmlns:a16="http://schemas.microsoft.com/office/drawing/2014/main" id="{489C6DB7-DCDA-29D1-8563-B49F00829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3063" y="5775325"/>
                <a:ext cx="571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44" name="Line 78">
                <a:extLst>
                  <a:ext uri="{FF2B5EF4-FFF2-40B4-BE49-F238E27FC236}">
                    <a16:creationId xmlns:a16="http://schemas.microsoft.com/office/drawing/2014/main" id="{C240B28A-DA83-18C8-C49F-7EC2616F6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3063" y="6254750"/>
                <a:ext cx="571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50" name="Line 84">
                <a:extLst>
                  <a:ext uri="{FF2B5EF4-FFF2-40B4-BE49-F238E27FC236}">
                    <a16:creationId xmlns:a16="http://schemas.microsoft.com/office/drawing/2014/main" id="{B81AED67-C58C-109F-C5E6-0EA3B635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40213" y="5689600"/>
                <a:ext cx="431641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70" name="Line 104">
                <a:extLst>
                  <a:ext uri="{FF2B5EF4-FFF2-40B4-BE49-F238E27FC236}">
                    <a16:creationId xmlns:a16="http://schemas.microsoft.com/office/drawing/2014/main" id="{96337FFF-5A29-ECB0-8C7A-E1DD20920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4138" y="5348288"/>
                <a:ext cx="0" cy="9525"/>
              </a:xfrm>
              <a:prstGeom prst="line">
                <a:avLst/>
              </a:prstGeom>
              <a:noFill/>
              <a:ln w="14288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71" name="Freeform 105">
                <a:extLst>
                  <a:ext uri="{FF2B5EF4-FFF2-40B4-BE49-F238E27FC236}">
                    <a16:creationId xmlns:a16="http://schemas.microsoft.com/office/drawing/2014/main" id="{2E2DEB0F-C25D-9845-AFEE-DDF3E482C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0" y="5357813"/>
                <a:ext cx="20638" cy="233362"/>
              </a:xfrm>
              <a:custGeom>
                <a:avLst/>
                <a:gdLst>
                  <a:gd name="T0" fmla="*/ 63 w 63"/>
                  <a:gd name="T1" fmla="*/ 0 h 735"/>
                  <a:gd name="T2" fmla="*/ 38 w 63"/>
                  <a:gd name="T3" fmla="*/ 301 h 735"/>
                  <a:gd name="T4" fmla="*/ 0 w 63"/>
                  <a:gd name="T5" fmla="*/ 86 h 735"/>
                  <a:gd name="T6" fmla="*/ 0 w 63"/>
                  <a:gd name="T7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35">
                    <a:moveTo>
                      <a:pt x="63" y="0"/>
                    </a:moveTo>
                    <a:lnTo>
                      <a:pt x="38" y="301"/>
                    </a:lnTo>
                    <a:lnTo>
                      <a:pt x="0" y="86"/>
                    </a:lnTo>
                    <a:lnTo>
                      <a:pt x="0" y="735"/>
                    </a:lnTo>
                  </a:path>
                </a:pathLst>
              </a:custGeom>
              <a:noFill/>
              <a:ln w="14288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72" name="Freeform 106">
                <a:extLst>
                  <a:ext uri="{FF2B5EF4-FFF2-40B4-BE49-F238E27FC236}">
                    <a16:creationId xmlns:a16="http://schemas.microsoft.com/office/drawing/2014/main" id="{772DDA5F-37B3-EA6D-6424-E39354951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2550" y="5357813"/>
                <a:ext cx="2051050" cy="217487"/>
              </a:xfrm>
              <a:custGeom>
                <a:avLst/>
                <a:gdLst>
                  <a:gd name="T0" fmla="*/ 6458 w 6458"/>
                  <a:gd name="T1" fmla="*/ 685 h 685"/>
                  <a:gd name="T2" fmla="*/ 6090 w 6458"/>
                  <a:gd name="T3" fmla="*/ 586 h 685"/>
                  <a:gd name="T4" fmla="*/ 5728 w 6458"/>
                  <a:gd name="T5" fmla="*/ 493 h 685"/>
                  <a:gd name="T6" fmla="*/ 5546 w 6458"/>
                  <a:gd name="T7" fmla="*/ 448 h 685"/>
                  <a:gd name="T8" fmla="*/ 5367 w 6458"/>
                  <a:gd name="T9" fmla="*/ 406 h 685"/>
                  <a:gd name="T10" fmla="*/ 5009 w 6458"/>
                  <a:gd name="T11" fmla="*/ 326 h 685"/>
                  <a:gd name="T12" fmla="*/ 4654 w 6458"/>
                  <a:gd name="T13" fmla="*/ 251 h 685"/>
                  <a:gd name="T14" fmla="*/ 4301 w 6458"/>
                  <a:gd name="T15" fmla="*/ 184 h 685"/>
                  <a:gd name="T16" fmla="*/ 3950 w 6458"/>
                  <a:gd name="T17" fmla="*/ 121 h 685"/>
                  <a:gd name="T18" fmla="*/ 3604 w 6458"/>
                  <a:gd name="T19" fmla="*/ 67 h 685"/>
                  <a:gd name="T20" fmla="*/ 3416 w 6458"/>
                  <a:gd name="T21" fmla="*/ 48 h 685"/>
                  <a:gd name="T22" fmla="*/ 3231 w 6458"/>
                  <a:gd name="T23" fmla="*/ 37 h 685"/>
                  <a:gd name="T24" fmla="*/ 3046 w 6458"/>
                  <a:gd name="T25" fmla="*/ 30 h 685"/>
                  <a:gd name="T26" fmla="*/ 2860 w 6458"/>
                  <a:gd name="T27" fmla="*/ 31 h 685"/>
                  <a:gd name="T28" fmla="*/ 2675 w 6458"/>
                  <a:gd name="T29" fmla="*/ 36 h 685"/>
                  <a:gd name="T30" fmla="*/ 2491 w 6458"/>
                  <a:gd name="T31" fmla="*/ 48 h 685"/>
                  <a:gd name="T32" fmla="*/ 2306 w 6458"/>
                  <a:gd name="T33" fmla="*/ 66 h 685"/>
                  <a:gd name="T34" fmla="*/ 2123 w 6458"/>
                  <a:gd name="T35" fmla="*/ 91 h 685"/>
                  <a:gd name="T36" fmla="*/ 1937 w 6458"/>
                  <a:gd name="T37" fmla="*/ 120 h 685"/>
                  <a:gd name="T38" fmla="*/ 1754 w 6458"/>
                  <a:gd name="T39" fmla="*/ 157 h 685"/>
                  <a:gd name="T40" fmla="*/ 1571 w 6458"/>
                  <a:gd name="T41" fmla="*/ 198 h 685"/>
                  <a:gd name="T42" fmla="*/ 1388 w 6458"/>
                  <a:gd name="T43" fmla="*/ 247 h 685"/>
                  <a:gd name="T44" fmla="*/ 1205 w 6458"/>
                  <a:gd name="T45" fmla="*/ 300 h 685"/>
                  <a:gd name="T46" fmla="*/ 1024 w 6458"/>
                  <a:gd name="T47" fmla="*/ 361 h 685"/>
                  <a:gd name="T48" fmla="*/ 842 w 6458"/>
                  <a:gd name="T49" fmla="*/ 427 h 685"/>
                  <a:gd name="T50" fmla="*/ 661 w 6458"/>
                  <a:gd name="T51" fmla="*/ 500 h 685"/>
                  <a:gd name="T52" fmla="*/ 649 w 6458"/>
                  <a:gd name="T53" fmla="*/ 501 h 685"/>
                  <a:gd name="T54" fmla="*/ 640 w 6458"/>
                  <a:gd name="T55" fmla="*/ 503 h 685"/>
                  <a:gd name="T56" fmla="*/ 598 w 6458"/>
                  <a:gd name="T57" fmla="*/ 509 h 685"/>
                  <a:gd name="T58" fmla="*/ 558 w 6458"/>
                  <a:gd name="T59" fmla="*/ 514 h 685"/>
                  <a:gd name="T60" fmla="*/ 518 w 6458"/>
                  <a:gd name="T61" fmla="*/ 517 h 685"/>
                  <a:gd name="T62" fmla="*/ 482 w 6458"/>
                  <a:gd name="T63" fmla="*/ 520 h 685"/>
                  <a:gd name="T64" fmla="*/ 445 w 6458"/>
                  <a:gd name="T65" fmla="*/ 520 h 685"/>
                  <a:gd name="T66" fmla="*/ 411 w 6458"/>
                  <a:gd name="T67" fmla="*/ 519 h 685"/>
                  <a:gd name="T68" fmla="*/ 377 w 6458"/>
                  <a:gd name="T69" fmla="*/ 516 h 685"/>
                  <a:gd name="T70" fmla="*/ 347 w 6458"/>
                  <a:gd name="T71" fmla="*/ 514 h 685"/>
                  <a:gd name="T72" fmla="*/ 315 w 6458"/>
                  <a:gd name="T73" fmla="*/ 508 h 685"/>
                  <a:gd name="T74" fmla="*/ 287 w 6458"/>
                  <a:gd name="T75" fmla="*/ 502 h 685"/>
                  <a:gd name="T76" fmla="*/ 259 w 6458"/>
                  <a:gd name="T77" fmla="*/ 494 h 685"/>
                  <a:gd name="T78" fmla="*/ 233 w 6458"/>
                  <a:gd name="T79" fmla="*/ 486 h 685"/>
                  <a:gd name="T80" fmla="*/ 207 w 6458"/>
                  <a:gd name="T81" fmla="*/ 474 h 685"/>
                  <a:gd name="T82" fmla="*/ 185 w 6458"/>
                  <a:gd name="T83" fmla="*/ 462 h 685"/>
                  <a:gd name="T84" fmla="*/ 163 w 6458"/>
                  <a:gd name="T85" fmla="*/ 449 h 685"/>
                  <a:gd name="T86" fmla="*/ 143 w 6458"/>
                  <a:gd name="T87" fmla="*/ 435 h 685"/>
                  <a:gd name="T88" fmla="*/ 123 w 6458"/>
                  <a:gd name="T89" fmla="*/ 418 h 685"/>
                  <a:gd name="T90" fmla="*/ 105 w 6458"/>
                  <a:gd name="T91" fmla="*/ 400 h 685"/>
                  <a:gd name="T92" fmla="*/ 88 w 6458"/>
                  <a:gd name="T93" fmla="*/ 380 h 685"/>
                  <a:gd name="T94" fmla="*/ 74 w 6458"/>
                  <a:gd name="T95" fmla="*/ 360 h 685"/>
                  <a:gd name="T96" fmla="*/ 59 w 6458"/>
                  <a:gd name="T97" fmla="*/ 336 h 685"/>
                  <a:gd name="T98" fmla="*/ 48 w 6458"/>
                  <a:gd name="T99" fmla="*/ 313 h 685"/>
                  <a:gd name="T100" fmla="*/ 36 w 6458"/>
                  <a:gd name="T101" fmla="*/ 288 h 685"/>
                  <a:gd name="T102" fmla="*/ 28 w 6458"/>
                  <a:gd name="T103" fmla="*/ 262 h 685"/>
                  <a:gd name="T104" fmla="*/ 18 w 6458"/>
                  <a:gd name="T105" fmla="*/ 234 h 685"/>
                  <a:gd name="T106" fmla="*/ 13 w 6458"/>
                  <a:gd name="T107" fmla="*/ 205 h 685"/>
                  <a:gd name="T108" fmla="*/ 7 w 6458"/>
                  <a:gd name="T109" fmla="*/ 174 h 685"/>
                  <a:gd name="T110" fmla="*/ 3 w 6458"/>
                  <a:gd name="T111" fmla="*/ 142 h 685"/>
                  <a:gd name="T112" fmla="*/ 0 w 6458"/>
                  <a:gd name="T113" fmla="*/ 108 h 685"/>
                  <a:gd name="T114" fmla="*/ 0 w 6458"/>
                  <a:gd name="T115" fmla="*/ 73 h 685"/>
                  <a:gd name="T116" fmla="*/ 0 w 6458"/>
                  <a:gd name="T117" fmla="*/ 37 h 685"/>
                  <a:gd name="T118" fmla="*/ 2 w 6458"/>
                  <a:gd name="T119" fmla="*/ 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58" h="685">
                    <a:moveTo>
                      <a:pt x="6458" y="685"/>
                    </a:moveTo>
                    <a:lnTo>
                      <a:pt x="6090" y="586"/>
                    </a:lnTo>
                    <a:lnTo>
                      <a:pt x="5728" y="493"/>
                    </a:lnTo>
                    <a:lnTo>
                      <a:pt x="5546" y="448"/>
                    </a:lnTo>
                    <a:lnTo>
                      <a:pt x="5367" y="406"/>
                    </a:lnTo>
                    <a:lnTo>
                      <a:pt x="5009" y="326"/>
                    </a:lnTo>
                    <a:lnTo>
                      <a:pt x="4654" y="251"/>
                    </a:lnTo>
                    <a:lnTo>
                      <a:pt x="4301" y="184"/>
                    </a:lnTo>
                    <a:lnTo>
                      <a:pt x="3950" y="121"/>
                    </a:lnTo>
                    <a:lnTo>
                      <a:pt x="3604" y="67"/>
                    </a:lnTo>
                    <a:lnTo>
                      <a:pt x="3416" y="48"/>
                    </a:lnTo>
                    <a:lnTo>
                      <a:pt x="3231" y="37"/>
                    </a:lnTo>
                    <a:lnTo>
                      <a:pt x="3046" y="30"/>
                    </a:lnTo>
                    <a:lnTo>
                      <a:pt x="2860" y="31"/>
                    </a:lnTo>
                    <a:lnTo>
                      <a:pt x="2675" y="36"/>
                    </a:lnTo>
                    <a:lnTo>
                      <a:pt x="2491" y="48"/>
                    </a:lnTo>
                    <a:lnTo>
                      <a:pt x="2306" y="66"/>
                    </a:lnTo>
                    <a:lnTo>
                      <a:pt x="2123" y="91"/>
                    </a:lnTo>
                    <a:lnTo>
                      <a:pt x="1937" y="120"/>
                    </a:lnTo>
                    <a:lnTo>
                      <a:pt x="1754" y="157"/>
                    </a:lnTo>
                    <a:lnTo>
                      <a:pt x="1571" y="198"/>
                    </a:lnTo>
                    <a:lnTo>
                      <a:pt x="1388" y="247"/>
                    </a:lnTo>
                    <a:lnTo>
                      <a:pt x="1205" y="300"/>
                    </a:lnTo>
                    <a:lnTo>
                      <a:pt x="1024" y="361"/>
                    </a:lnTo>
                    <a:lnTo>
                      <a:pt x="842" y="427"/>
                    </a:lnTo>
                    <a:lnTo>
                      <a:pt x="661" y="500"/>
                    </a:lnTo>
                    <a:lnTo>
                      <a:pt x="649" y="501"/>
                    </a:lnTo>
                    <a:lnTo>
                      <a:pt x="640" y="503"/>
                    </a:lnTo>
                    <a:lnTo>
                      <a:pt x="598" y="509"/>
                    </a:lnTo>
                    <a:lnTo>
                      <a:pt x="558" y="514"/>
                    </a:lnTo>
                    <a:lnTo>
                      <a:pt x="518" y="517"/>
                    </a:lnTo>
                    <a:lnTo>
                      <a:pt x="482" y="520"/>
                    </a:lnTo>
                    <a:lnTo>
                      <a:pt x="445" y="520"/>
                    </a:lnTo>
                    <a:lnTo>
                      <a:pt x="411" y="519"/>
                    </a:lnTo>
                    <a:lnTo>
                      <a:pt x="377" y="516"/>
                    </a:lnTo>
                    <a:lnTo>
                      <a:pt x="347" y="514"/>
                    </a:lnTo>
                    <a:lnTo>
                      <a:pt x="315" y="508"/>
                    </a:lnTo>
                    <a:lnTo>
                      <a:pt x="287" y="502"/>
                    </a:lnTo>
                    <a:lnTo>
                      <a:pt x="259" y="494"/>
                    </a:lnTo>
                    <a:lnTo>
                      <a:pt x="233" y="486"/>
                    </a:lnTo>
                    <a:lnTo>
                      <a:pt x="207" y="474"/>
                    </a:lnTo>
                    <a:lnTo>
                      <a:pt x="185" y="462"/>
                    </a:lnTo>
                    <a:lnTo>
                      <a:pt x="163" y="449"/>
                    </a:lnTo>
                    <a:lnTo>
                      <a:pt x="143" y="435"/>
                    </a:lnTo>
                    <a:lnTo>
                      <a:pt x="123" y="418"/>
                    </a:lnTo>
                    <a:lnTo>
                      <a:pt x="105" y="400"/>
                    </a:lnTo>
                    <a:lnTo>
                      <a:pt x="88" y="380"/>
                    </a:lnTo>
                    <a:lnTo>
                      <a:pt x="74" y="360"/>
                    </a:lnTo>
                    <a:lnTo>
                      <a:pt x="59" y="336"/>
                    </a:lnTo>
                    <a:lnTo>
                      <a:pt x="48" y="313"/>
                    </a:lnTo>
                    <a:lnTo>
                      <a:pt x="36" y="288"/>
                    </a:lnTo>
                    <a:lnTo>
                      <a:pt x="28" y="262"/>
                    </a:lnTo>
                    <a:lnTo>
                      <a:pt x="18" y="234"/>
                    </a:lnTo>
                    <a:lnTo>
                      <a:pt x="13" y="205"/>
                    </a:lnTo>
                    <a:lnTo>
                      <a:pt x="7" y="174"/>
                    </a:lnTo>
                    <a:lnTo>
                      <a:pt x="3" y="142"/>
                    </a:lnTo>
                    <a:lnTo>
                      <a:pt x="0" y="108"/>
                    </a:lnTo>
                    <a:lnTo>
                      <a:pt x="0" y="73"/>
                    </a:lnTo>
                    <a:lnTo>
                      <a:pt x="0" y="37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75" name="Freeform 109">
                <a:extLst>
                  <a:ext uri="{FF2B5EF4-FFF2-40B4-BE49-F238E27FC236}">
                    <a16:creationId xmlns:a16="http://schemas.microsoft.com/office/drawing/2014/main" id="{69540010-672F-5A22-FB64-8AED52E2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5392738"/>
                <a:ext cx="4181475" cy="919162"/>
              </a:xfrm>
              <a:custGeom>
                <a:avLst/>
                <a:gdLst>
                  <a:gd name="T0" fmla="*/ 13018 w 13169"/>
                  <a:gd name="T1" fmla="*/ 468 h 2895"/>
                  <a:gd name="T2" fmla="*/ 12756 w 13169"/>
                  <a:gd name="T3" fmla="*/ 552 h 2895"/>
                  <a:gd name="T4" fmla="*/ 12500 w 13169"/>
                  <a:gd name="T5" fmla="*/ 486 h 2895"/>
                  <a:gd name="T6" fmla="*/ 12001 w 13169"/>
                  <a:gd name="T7" fmla="*/ 369 h 2895"/>
                  <a:gd name="T8" fmla="*/ 11635 w 13169"/>
                  <a:gd name="T9" fmla="*/ 290 h 2895"/>
                  <a:gd name="T10" fmla="*/ 11281 w 13169"/>
                  <a:gd name="T11" fmla="*/ 225 h 2895"/>
                  <a:gd name="T12" fmla="*/ 10821 w 13169"/>
                  <a:gd name="T13" fmla="*/ 153 h 2895"/>
                  <a:gd name="T14" fmla="*/ 10598 w 13169"/>
                  <a:gd name="T15" fmla="*/ 124 h 2895"/>
                  <a:gd name="T16" fmla="*/ 10377 w 13169"/>
                  <a:gd name="T17" fmla="*/ 98 h 2895"/>
                  <a:gd name="T18" fmla="*/ 9950 w 13169"/>
                  <a:gd name="T19" fmla="*/ 63 h 2895"/>
                  <a:gd name="T20" fmla="*/ 9640 w 13169"/>
                  <a:gd name="T21" fmla="*/ 48 h 2895"/>
                  <a:gd name="T22" fmla="*/ 9341 w 13169"/>
                  <a:gd name="T23" fmla="*/ 46 h 2895"/>
                  <a:gd name="T24" fmla="*/ 9037 w 13169"/>
                  <a:gd name="T25" fmla="*/ 70 h 2895"/>
                  <a:gd name="T26" fmla="*/ 8738 w 13169"/>
                  <a:gd name="T27" fmla="*/ 107 h 2895"/>
                  <a:gd name="T28" fmla="*/ 8439 w 13169"/>
                  <a:gd name="T29" fmla="*/ 153 h 2895"/>
                  <a:gd name="T30" fmla="*/ 8144 w 13169"/>
                  <a:gd name="T31" fmla="*/ 211 h 2895"/>
                  <a:gd name="T32" fmla="*/ 7850 w 13169"/>
                  <a:gd name="T33" fmla="*/ 278 h 2895"/>
                  <a:gd name="T34" fmla="*/ 7558 w 13169"/>
                  <a:gd name="T35" fmla="*/ 358 h 2895"/>
                  <a:gd name="T36" fmla="*/ 7268 w 13169"/>
                  <a:gd name="T37" fmla="*/ 448 h 2895"/>
                  <a:gd name="T38" fmla="*/ 6982 w 13169"/>
                  <a:gd name="T39" fmla="*/ 549 h 2895"/>
                  <a:gd name="T40" fmla="*/ 6920 w 13169"/>
                  <a:gd name="T41" fmla="*/ 571 h 2895"/>
                  <a:gd name="T42" fmla="*/ 6801 w 13169"/>
                  <a:gd name="T43" fmla="*/ 597 h 2895"/>
                  <a:gd name="T44" fmla="*/ 6744 w 13169"/>
                  <a:gd name="T45" fmla="*/ 600 h 2895"/>
                  <a:gd name="T46" fmla="*/ 6686 w 13169"/>
                  <a:gd name="T47" fmla="*/ 597 h 2895"/>
                  <a:gd name="T48" fmla="*/ 6576 w 13169"/>
                  <a:gd name="T49" fmla="*/ 571 h 2895"/>
                  <a:gd name="T50" fmla="*/ 6523 w 13169"/>
                  <a:gd name="T51" fmla="*/ 549 h 2895"/>
                  <a:gd name="T52" fmla="*/ 6218 w 13169"/>
                  <a:gd name="T53" fmla="*/ 651 h 2895"/>
                  <a:gd name="T54" fmla="*/ 5612 w 13169"/>
                  <a:gd name="T55" fmla="*/ 505 h 2895"/>
                  <a:gd name="T56" fmla="*/ 5010 w 13169"/>
                  <a:gd name="T57" fmla="*/ 381 h 2895"/>
                  <a:gd name="T58" fmla="*/ 4413 w 13169"/>
                  <a:gd name="T59" fmla="*/ 278 h 2895"/>
                  <a:gd name="T60" fmla="*/ 3930 w 13169"/>
                  <a:gd name="T61" fmla="*/ 208 h 2895"/>
                  <a:gd name="T62" fmla="*/ 3559 w 13169"/>
                  <a:gd name="T63" fmla="*/ 170 h 2895"/>
                  <a:gd name="T64" fmla="*/ 3193 w 13169"/>
                  <a:gd name="T65" fmla="*/ 156 h 2895"/>
                  <a:gd name="T66" fmla="*/ 2831 w 13169"/>
                  <a:gd name="T67" fmla="*/ 167 h 2895"/>
                  <a:gd name="T68" fmla="*/ 2473 w 13169"/>
                  <a:gd name="T69" fmla="*/ 200 h 2895"/>
                  <a:gd name="T70" fmla="*/ 2120 w 13169"/>
                  <a:gd name="T71" fmla="*/ 256 h 2895"/>
                  <a:gd name="T72" fmla="*/ 1771 w 13169"/>
                  <a:gd name="T73" fmla="*/ 336 h 2895"/>
                  <a:gd name="T74" fmla="*/ 1427 w 13169"/>
                  <a:gd name="T75" fmla="*/ 440 h 2895"/>
                  <a:gd name="T76" fmla="*/ 1201 w 13169"/>
                  <a:gd name="T77" fmla="*/ 517 h 2895"/>
                  <a:gd name="T78" fmla="*/ 1093 w 13169"/>
                  <a:gd name="T79" fmla="*/ 543 h 2895"/>
                  <a:gd name="T80" fmla="*/ 990 w 13169"/>
                  <a:gd name="T81" fmla="*/ 560 h 2895"/>
                  <a:gd name="T82" fmla="*/ 892 w 13169"/>
                  <a:gd name="T83" fmla="*/ 570 h 2895"/>
                  <a:gd name="T84" fmla="*/ 798 w 13169"/>
                  <a:gd name="T85" fmla="*/ 571 h 2895"/>
                  <a:gd name="T86" fmla="*/ 708 w 13169"/>
                  <a:gd name="T87" fmla="*/ 564 h 2895"/>
                  <a:gd name="T88" fmla="*/ 624 w 13169"/>
                  <a:gd name="T89" fmla="*/ 550 h 2895"/>
                  <a:gd name="T90" fmla="*/ 544 w 13169"/>
                  <a:gd name="T91" fmla="*/ 526 h 2895"/>
                  <a:gd name="T92" fmla="*/ 468 w 13169"/>
                  <a:gd name="T93" fmla="*/ 496 h 2895"/>
                  <a:gd name="T94" fmla="*/ 396 w 13169"/>
                  <a:gd name="T95" fmla="*/ 456 h 2895"/>
                  <a:gd name="T96" fmla="*/ 330 w 13169"/>
                  <a:gd name="T97" fmla="*/ 409 h 2895"/>
                  <a:gd name="T98" fmla="*/ 268 w 13169"/>
                  <a:gd name="T99" fmla="*/ 352 h 2895"/>
                  <a:gd name="T100" fmla="*/ 211 w 13169"/>
                  <a:gd name="T101" fmla="*/ 288 h 2895"/>
                  <a:gd name="T102" fmla="*/ 158 w 13169"/>
                  <a:gd name="T103" fmla="*/ 215 h 2895"/>
                  <a:gd name="T104" fmla="*/ 109 w 13169"/>
                  <a:gd name="T105" fmla="*/ 135 h 2895"/>
                  <a:gd name="T106" fmla="*/ 65 w 13169"/>
                  <a:gd name="T107" fmla="*/ 46 h 2895"/>
                  <a:gd name="T108" fmla="*/ 47 w 13169"/>
                  <a:gd name="T109" fmla="*/ 539 h 2895"/>
                  <a:gd name="T110" fmla="*/ 0 w 13169"/>
                  <a:gd name="T111" fmla="*/ 2895 h 2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169" h="2895">
                    <a:moveTo>
                      <a:pt x="13169" y="519"/>
                    </a:moveTo>
                    <a:lnTo>
                      <a:pt x="13018" y="468"/>
                    </a:lnTo>
                    <a:lnTo>
                      <a:pt x="13018" y="624"/>
                    </a:lnTo>
                    <a:lnTo>
                      <a:pt x="12756" y="552"/>
                    </a:lnTo>
                    <a:lnTo>
                      <a:pt x="12627" y="518"/>
                    </a:lnTo>
                    <a:lnTo>
                      <a:pt x="12500" y="486"/>
                    </a:lnTo>
                    <a:lnTo>
                      <a:pt x="12248" y="425"/>
                    </a:lnTo>
                    <a:lnTo>
                      <a:pt x="12001" y="369"/>
                    </a:lnTo>
                    <a:lnTo>
                      <a:pt x="11756" y="315"/>
                    </a:lnTo>
                    <a:lnTo>
                      <a:pt x="11635" y="290"/>
                    </a:lnTo>
                    <a:lnTo>
                      <a:pt x="11516" y="268"/>
                    </a:lnTo>
                    <a:lnTo>
                      <a:pt x="11281" y="225"/>
                    </a:lnTo>
                    <a:lnTo>
                      <a:pt x="11049" y="188"/>
                    </a:lnTo>
                    <a:lnTo>
                      <a:pt x="10821" y="153"/>
                    </a:lnTo>
                    <a:lnTo>
                      <a:pt x="10708" y="137"/>
                    </a:lnTo>
                    <a:lnTo>
                      <a:pt x="10598" y="124"/>
                    </a:lnTo>
                    <a:lnTo>
                      <a:pt x="10486" y="110"/>
                    </a:lnTo>
                    <a:lnTo>
                      <a:pt x="10377" y="98"/>
                    </a:lnTo>
                    <a:lnTo>
                      <a:pt x="10163" y="80"/>
                    </a:lnTo>
                    <a:lnTo>
                      <a:pt x="9950" y="63"/>
                    </a:lnTo>
                    <a:lnTo>
                      <a:pt x="9743" y="53"/>
                    </a:lnTo>
                    <a:lnTo>
                      <a:pt x="9640" y="48"/>
                    </a:lnTo>
                    <a:lnTo>
                      <a:pt x="9539" y="46"/>
                    </a:lnTo>
                    <a:lnTo>
                      <a:pt x="9341" y="46"/>
                    </a:lnTo>
                    <a:lnTo>
                      <a:pt x="9188" y="56"/>
                    </a:lnTo>
                    <a:lnTo>
                      <a:pt x="9037" y="70"/>
                    </a:lnTo>
                    <a:lnTo>
                      <a:pt x="8887" y="87"/>
                    </a:lnTo>
                    <a:lnTo>
                      <a:pt x="8738" y="107"/>
                    </a:lnTo>
                    <a:lnTo>
                      <a:pt x="8588" y="128"/>
                    </a:lnTo>
                    <a:lnTo>
                      <a:pt x="8439" y="153"/>
                    </a:lnTo>
                    <a:lnTo>
                      <a:pt x="8291" y="180"/>
                    </a:lnTo>
                    <a:lnTo>
                      <a:pt x="8144" y="211"/>
                    </a:lnTo>
                    <a:lnTo>
                      <a:pt x="7996" y="243"/>
                    </a:lnTo>
                    <a:lnTo>
                      <a:pt x="7850" y="278"/>
                    </a:lnTo>
                    <a:lnTo>
                      <a:pt x="7703" y="317"/>
                    </a:lnTo>
                    <a:lnTo>
                      <a:pt x="7558" y="358"/>
                    </a:lnTo>
                    <a:lnTo>
                      <a:pt x="7412" y="402"/>
                    </a:lnTo>
                    <a:lnTo>
                      <a:pt x="7268" y="448"/>
                    </a:lnTo>
                    <a:lnTo>
                      <a:pt x="7125" y="496"/>
                    </a:lnTo>
                    <a:lnTo>
                      <a:pt x="6982" y="549"/>
                    </a:lnTo>
                    <a:lnTo>
                      <a:pt x="6950" y="560"/>
                    </a:lnTo>
                    <a:lnTo>
                      <a:pt x="6920" y="571"/>
                    </a:lnTo>
                    <a:lnTo>
                      <a:pt x="6860" y="587"/>
                    </a:lnTo>
                    <a:lnTo>
                      <a:pt x="6801" y="597"/>
                    </a:lnTo>
                    <a:lnTo>
                      <a:pt x="6772" y="599"/>
                    </a:lnTo>
                    <a:lnTo>
                      <a:pt x="6744" y="600"/>
                    </a:lnTo>
                    <a:lnTo>
                      <a:pt x="6714" y="599"/>
                    </a:lnTo>
                    <a:lnTo>
                      <a:pt x="6686" y="597"/>
                    </a:lnTo>
                    <a:lnTo>
                      <a:pt x="6631" y="587"/>
                    </a:lnTo>
                    <a:lnTo>
                      <a:pt x="6576" y="571"/>
                    </a:lnTo>
                    <a:lnTo>
                      <a:pt x="6549" y="560"/>
                    </a:lnTo>
                    <a:lnTo>
                      <a:pt x="6523" y="549"/>
                    </a:lnTo>
                    <a:lnTo>
                      <a:pt x="6523" y="733"/>
                    </a:lnTo>
                    <a:lnTo>
                      <a:pt x="6218" y="651"/>
                    </a:lnTo>
                    <a:lnTo>
                      <a:pt x="5915" y="576"/>
                    </a:lnTo>
                    <a:lnTo>
                      <a:pt x="5612" y="505"/>
                    </a:lnTo>
                    <a:lnTo>
                      <a:pt x="5312" y="440"/>
                    </a:lnTo>
                    <a:lnTo>
                      <a:pt x="5010" y="381"/>
                    </a:lnTo>
                    <a:lnTo>
                      <a:pt x="4711" y="326"/>
                    </a:lnTo>
                    <a:lnTo>
                      <a:pt x="4413" y="278"/>
                    </a:lnTo>
                    <a:lnTo>
                      <a:pt x="4118" y="236"/>
                    </a:lnTo>
                    <a:lnTo>
                      <a:pt x="3930" y="208"/>
                    </a:lnTo>
                    <a:lnTo>
                      <a:pt x="3745" y="187"/>
                    </a:lnTo>
                    <a:lnTo>
                      <a:pt x="3559" y="170"/>
                    </a:lnTo>
                    <a:lnTo>
                      <a:pt x="3376" y="161"/>
                    </a:lnTo>
                    <a:lnTo>
                      <a:pt x="3193" y="156"/>
                    </a:lnTo>
                    <a:lnTo>
                      <a:pt x="3012" y="158"/>
                    </a:lnTo>
                    <a:lnTo>
                      <a:pt x="2831" y="167"/>
                    </a:lnTo>
                    <a:lnTo>
                      <a:pt x="2653" y="181"/>
                    </a:lnTo>
                    <a:lnTo>
                      <a:pt x="2473" y="200"/>
                    </a:lnTo>
                    <a:lnTo>
                      <a:pt x="2296" y="225"/>
                    </a:lnTo>
                    <a:lnTo>
                      <a:pt x="2120" y="256"/>
                    </a:lnTo>
                    <a:lnTo>
                      <a:pt x="1945" y="294"/>
                    </a:lnTo>
                    <a:lnTo>
                      <a:pt x="1771" y="336"/>
                    </a:lnTo>
                    <a:lnTo>
                      <a:pt x="1598" y="385"/>
                    </a:lnTo>
                    <a:lnTo>
                      <a:pt x="1427" y="440"/>
                    </a:lnTo>
                    <a:lnTo>
                      <a:pt x="1257" y="502"/>
                    </a:lnTo>
                    <a:lnTo>
                      <a:pt x="1201" y="517"/>
                    </a:lnTo>
                    <a:lnTo>
                      <a:pt x="1147" y="531"/>
                    </a:lnTo>
                    <a:lnTo>
                      <a:pt x="1093" y="543"/>
                    </a:lnTo>
                    <a:lnTo>
                      <a:pt x="1041" y="553"/>
                    </a:lnTo>
                    <a:lnTo>
                      <a:pt x="990" y="560"/>
                    </a:lnTo>
                    <a:lnTo>
                      <a:pt x="940" y="566"/>
                    </a:lnTo>
                    <a:lnTo>
                      <a:pt x="892" y="570"/>
                    </a:lnTo>
                    <a:lnTo>
                      <a:pt x="845" y="572"/>
                    </a:lnTo>
                    <a:lnTo>
                      <a:pt x="798" y="571"/>
                    </a:lnTo>
                    <a:lnTo>
                      <a:pt x="753" y="569"/>
                    </a:lnTo>
                    <a:lnTo>
                      <a:pt x="708" y="564"/>
                    </a:lnTo>
                    <a:lnTo>
                      <a:pt x="666" y="558"/>
                    </a:lnTo>
                    <a:lnTo>
                      <a:pt x="624" y="550"/>
                    </a:lnTo>
                    <a:lnTo>
                      <a:pt x="584" y="539"/>
                    </a:lnTo>
                    <a:lnTo>
                      <a:pt x="544" y="526"/>
                    </a:lnTo>
                    <a:lnTo>
                      <a:pt x="506" y="513"/>
                    </a:lnTo>
                    <a:lnTo>
                      <a:pt x="468" y="496"/>
                    </a:lnTo>
                    <a:lnTo>
                      <a:pt x="431" y="477"/>
                    </a:lnTo>
                    <a:lnTo>
                      <a:pt x="396" y="456"/>
                    </a:lnTo>
                    <a:lnTo>
                      <a:pt x="363" y="433"/>
                    </a:lnTo>
                    <a:lnTo>
                      <a:pt x="330" y="409"/>
                    </a:lnTo>
                    <a:lnTo>
                      <a:pt x="299" y="382"/>
                    </a:lnTo>
                    <a:lnTo>
                      <a:pt x="268" y="352"/>
                    </a:lnTo>
                    <a:lnTo>
                      <a:pt x="240" y="322"/>
                    </a:lnTo>
                    <a:lnTo>
                      <a:pt x="211" y="288"/>
                    </a:lnTo>
                    <a:lnTo>
                      <a:pt x="184" y="252"/>
                    </a:lnTo>
                    <a:lnTo>
                      <a:pt x="158" y="215"/>
                    </a:lnTo>
                    <a:lnTo>
                      <a:pt x="133" y="176"/>
                    </a:lnTo>
                    <a:lnTo>
                      <a:pt x="109" y="135"/>
                    </a:lnTo>
                    <a:lnTo>
                      <a:pt x="86" y="91"/>
                    </a:lnTo>
                    <a:lnTo>
                      <a:pt x="65" y="46"/>
                    </a:lnTo>
                    <a:lnTo>
                      <a:pt x="47" y="0"/>
                    </a:lnTo>
                    <a:lnTo>
                      <a:pt x="47" y="539"/>
                    </a:lnTo>
                    <a:lnTo>
                      <a:pt x="0" y="259"/>
                    </a:lnTo>
                    <a:lnTo>
                      <a:pt x="0" y="2895"/>
                    </a:lnTo>
                  </a:path>
                </a:pathLst>
              </a:custGeom>
              <a:noFill/>
              <a:ln w="142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1102" name="ZoneTexte 1101">
              <a:extLst>
                <a:ext uri="{FF2B5EF4-FFF2-40B4-BE49-F238E27FC236}">
                  <a16:creationId xmlns:a16="http://schemas.microsoft.com/office/drawing/2014/main" id="{9C8F4E04-1710-C162-C0C4-9851E53FB273}"/>
                </a:ext>
              </a:extLst>
            </p:cNvPr>
            <p:cNvSpPr txBox="1"/>
            <p:nvPr/>
          </p:nvSpPr>
          <p:spPr>
            <a:xfrm>
              <a:off x="3971893" y="619262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1103" name="ZoneTexte 1102">
              <a:extLst>
                <a:ext uri="{FF2B5EF4-FFF2-40B4-BE49-F238E27FC236}">
                  <a16:creationId xmlns:a16="http://schemas.microsoft.com/office/drawing/2014/main" id="{FD1D1C84-A824-EFC9-2FA2-1A2094CACD4C}"/>
                </a:ext>
              </a:extLst>
            </p:cNvPr>
            <p:cNvSpPr txBox="1"/>
            <p:nvPr/>
          </p:nvSpPr>
          <p:spPr>
            <a:xfrm>
              <a:off x="3906171" y="570423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104" name="ZoneTexte 1103">
              <a:extLst>
                <a:ext uri="{FF2B5EF4-FFF2-40B4-BE49-F238E27FC236}">
                  <a16:creationId xmlns:a16="http://schemas.microsoft.com/office/drawing/2014/main" id="{5E7FA103-6471-A0E1-A0F9-F876F4E31EA7}"/>
                </a:ext>
              </a:extLst>
            </p:cNvPr>
            <p:cNvSpPr txBox="1"/>
            <p:nvPr/>
          </p:nvSpPr>
          <p:spPr>
            <a:xfrm>
              <a:off x="3840447" y="5487514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1105" name="ZoneTexte 1104">
              <a:extLst>
                <a:ext uri="{FF2B5EF4-FFF2-40B4-BE49-F238E27FC236}">
                  <a16:creationId xmlns:a16="http://schemas.microsoft.com/office/drawing/2014/main" id="{72FE8314-21B5-F03E-BD42-B57EDB78E57F}"/>
                </a:ext>
              </a:extLst>
            </p:cNvPr>
            <p:cNvSpPr txBox="1"/>
            <p:nvPr/>
          </p:nvSpPr>
          <p:spPr>
            <a:xfrm rot="16200000">
              <a:off x="2934238" y="5648511"/>
              <a:ext cx="13340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Mean LEN plasma</a:t>
              </a:r>
              <a:br>
                <a:rPr lang="en-US" sz="1000" b="1" noProof="0" dirty="0">
                  <a:solidFill>
                    <a:srgbClr val="000066"/>
                  </a:solidFill>
                </a:rPr>
              </a:br>
              <a:r>
                <a:rPr lang="en-US" sz="1000" b="1" noProof="0" dirty="0">
                  <a:solidFill>
                    <a:srgbClr val="000066"/>
                  </a:solidFill>
                </a:rPr>
                <a:t>concentration, ng/mL</a:t>
              </a:r>
            </a:p>
          </p:txBody>
        </p:sp>
        <p:sp>
          <p:nvSpPr>
            <p:cNvPr id="1191" name="ZoneTexte 1190">
              <a:extLst>
                <a:ext uri="{FF2B5EF4-FFF2-40B4-BE49-F238E27FC236}">
                  <a16:creationId xmlns:a16="http://schemas.microsoft.com/office/drawing/2014/main" id="{5E7BC195-238D-6F7F-ED38-6A8BC57403FD}"/>
                </a:ext>
              </a:extLst>
            </p:cNvPr>
            <p:cNvSpPr txBox="1"/>
            <p:nvPr/>
          </p:nvSpPr>
          <p:spPr>
            <a:xfrm>
              <a:off x="4227689" y="63716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192" name="ZoneTexte 1191">
              <a:extLst>
                <a:ext uri="{FF2B5EF4-FFF2-40B4-BE49-F238E27FC236}">
                  <a16:creationId xmlns:a16="http://schemas.microsoft.com/office/drawing/2014/main" id="{065027E4-F554-881E-4020-21231E80630C}"/>
                </a:ext>
              </a:extLst>
            </p:cNvPr>
            <p:cNvSpPr txBox="1"/>
            <p:nvPr/>
          </p:nvSpPr>
          <p:spPr>
            <a:xfrm>
              <a:off x="4387093" y="63716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1193" name="ZoneTexte 1192">
              <a:extLst>
                <a:ext uri="{FF2B5EF4-FFF2-40B4-BE49-F238E27FC236}">
                  <a16:creationId xmlns:a16="http://schemas.microsoft.com/office/drawing/2014/main" id="{5641402E-75FF-9D99-CE46-5F5C82B95B23}"/>
                </a:ext>
              </a:extLst>
            </p:cNvPr>
            <p:cNvSpPr txBox="1"/>
            <p:nvPr/>
          </p:nvSpPr>
          <p:spPr>
            <a:xfrm>
              <a:off x="4554448" y="63716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1194" name="ZoneTexte 1193">
              <a:extLst>
                <a:ext uri="{FF2B5EF4-FFF2-40B4-BE49-F238E27FC236}">
                  <a16:creationId xmlns:a16="http://schemas.microsoft.com/office/drawing/2014/main" id="{AA97FFF9-A3AD-2A52-D730-BB614E61B341}"/>
                </a:ext>
              </a:extLst>
            </p:cNvPr>
            <p:cNvSpPr txBox="1"/>
            <p:nvPr/>
          </p:nvSpPr>
          <p:spPr>
            <a:xfrm>
              <a:off x="4713852" y="63716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1195" name="ZoneTexte 1194">
              <a:extLst>
                <a:ext uri="{FF2B5EF4-FFF2-40B4-BE49-F238E27FC236}">
                  <a16:creationId xmlns:a16="http://schemas.microsoft.com/office/drawing/2014/main" id="{B6310A1F-88FF-EBB2-BDBC-91AB93F159E7}"/>
                </a:ext>
              </a:extLst>
            </p:cNvPr>
            <p:cNvSpPr txBox="1"/>
            <p:nvPr/>
          </p:nvSpPr>
          <p:spPr>
            <a:xfrm>
              <a:off x="4873256" y="637168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1196" name="ZoneTexte 1195">
              <a:extLst>
                <a:ext uri="{FF2B5EF4-FFF2-40B4-BE49-F238E27FC236}">
                  <a16:creationId xmlns:a16="http://schemas.microsoft.com/office/drawing/2014/main" id="{28C149FD-2DBC-7FEF-5D77-6027B5F8F14A}"/>
                </a:ext>
              </a:extLst>
            </p:cNvPr>
            <p:cNvSpPr txBox="1"/>
            <p:nvPr/>
          </p:nvSpPr>
          <p:spPr>
            <a:xfrm>
              <a:off x="4995824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197" name="ZoneTexte 1196">
              <a:extLst>
                <a:ext uri="{FF2B5EF4-FFF2-40B4-BE49-F238E27FC236}">
                  <a16:creationId xmlns:a16="http://schemas.microsoft.com/office/drawing/2014/main" id="{169E6141-6806-DF65-30DC-404D0E0F1776}"/>
                </a:ext>
              </a:extLst>
            </p:cNvPr>
            <p:cNvSpPr txBox="1"/>
            <p:nvPr/>
          </p:nvSpPr>
          <p:spPr>
            <a:xfrm>
              <a:off x="5156524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198" name="ZoneTexte 1197">
              <a:extLst>
                <a:ext uri="{FF2B5EF4-FFF2-40B4-BE49-F238E27FC236}">
                  <a16:creationId xmlns:a16="http://schemas.microsoft.com/office/drawing/2014/main" id="{2FA0B473-B5DE-EB15-4E23-E9F2500E96D2}"/>
                </a:ext>
              </a:extLst>
            </p:cNvPr>
            <p:cNvSpPr txBox="1"/>
            <p:nvPr/>
          </p:nvSpPr>
          <p:spPr>
            <a:xfrm>
              <a:off x="53251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14</a:t>
              </a:r>
            </a:p>
          </p:txBody>
        </p:sp>
        <p:sp>
          <p:nvSpPr>
            <p:cNvPr id="1199" name="ZoneTexte 1198">
              <a:extLst>
                <a:ext uri="{FF2B5EF4-FFF2-40B4-BE49-F238E27FC236}">
                  <a16:creationId xmlns:a16="http://schemas.microsoft.com/office/drawing/2014/main" id="{94B5631C-02F6-5633-5204-B10B6615691B}"/>
                </a:ext>
              </a:extLst>
            </p:cNvPr>
            <p:cNvSpPr txBox="1"/>
            <p:nvPr/>
          </p:nvSpPr>
          <p:spPr>
            <a:xfrm>
              <a:off x="54858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1200" name="ZoneTexte 1199">
              <a:extLst>
                <a:ext uri="{FF2B5EF4-FFF2-40B4-BE49-F238E27FC236}">
                  <a16:creationId xmlns:a16="http://schemas.microsoft.com/office/drawing/2014/main" id="{BE148F9E-711F-BFC7-30F9-33581568E723}"/>
                </a:ext>
              </a:extLst>
            </p:cNvPr>
            <p:cNvSpPr txBox="1"/>
            <p:nvPr/>
          </p:nvSpPr>
          <p:spPr>
            <a:xfrm>
              <a:off x="5638624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1201" name="ZoneTexte 1200">
              <a:extLst>
                <a:ext uri="{FF2B5EF4-FFF2-40B4-BE49-F238E27FC236}">
                  <a16:creationId xmlns:a16="http://schemas.microsoft.com/office/drawing/2014/main" id="{4FBD60D0-92E1-F27F-D354-131B23A21FD9}"/>
                </a:ext>
              </a:extLst>
            </p:cNvPr>
            <p:cNvSpPr txBox="1"/>
            <p:nvPr/>
          </p:nvSpPr>
          <p:spPr>
            <a:xfrm>
              <a:off x="5799324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1202" name="ZoneTexte 1201">
              <a:extLst>
                <a:ext uri="{FF2B5EF4-FFF2-40B4-BE49-F238E27FC236}">
                  <a16:creationId xmlns:a16="http://schemas.microsoft.com/office/drawing/2014/main" id="{163058C0-E16F-58FF-6874-552AC5A68E17}"/>
                </a:ext>
              </a:extLst>
            </p:cNvPr>
            <p:cNvSpPr txBox="1"/>
            <p:nvPr/>
          </p:nvSpPr>
          <p:spPr>
            <a:xfrm>
              <a:off x="59679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22</a:t>
              </a:r>
            </a:p>
          </p:txBody>
        </p:sp>
        <p:sp>
          <p:nvSpPr>
            <p:cNvPr id="1203" name="ZoneTexte 1202">
              <a:extLst>
                <a:ext uri="{FF2B5EF4-FFF2-40B4-BE49-F238E27FC236}">
                  <a16:creationId xmlns:a16="http://schemas.microsoft.com/office/drawing/2014/main" id="{95DD4543-38C5-634C-E872-C80EBE28FB53}"/>
                </a:ext>
              </a:extLst>
            </p:cNvPr>
            <p:cNvSpPr txBox="1"/>
            <p:nvPr/>
          </p:nvSpPr>
          <p:spPr>
            <a:xfrm>
              <a:off x="61286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24</a:t>
              </a:r>
            </a:p>
          </p:txBody>
        </p:sp>
        <p:sp>
          <p:nvSpPr>
            <p:cNvPr id="1204" name="ZoneTexte 1203">
              <a:extLst>
                <a:ext uri="{FF2B5EF4-FFF2-40B4-BE49-F238E27FC236}">
                  <a16:creationId xmlns:a16="http://schemas.microsoft.com/office/drawing/2014/main" id="{49A428B2-B74E-4869-0825-FD4D289E7A02}"/>
                </a:ext>
              </a:extLst>
            </p:cNvPr>
            <p:cNvSpPr txBox="1"/>
            <p:nvPr/>
          </p:nvSpPr>
          <p:spPr>
            <a:xfrm>
              <a:off x="62893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26</a:t>
              </a:r>
            </a:p>
          </p:txBody>
        </p:sp>
        <p:sp>
          <p:nvSpPr>
            <p:cNvPr id="1205" name="ZoneTexte 1204">
              <a:extLst>
                <a:ext uri="{FF2B5EF4-FFF2-40B4-BE49-F238E27FC236}">
                  <a16:creationId xmlns:a16="http://schemas.microsoft.com/office/drawing/2014/main" id="{FE0E0BB8-288C-C25A-1245-DB72E5A0EC1E}"/>
                </a:ext>
              </a:extLst>
            </p:cNvPr>
            <p:cNvSpPr txBox="1"/>
            <p:nvPr/>
          </p:nvSpPr>
          <p:spPr>
            <a:xfrm>
              <a:off x="6442124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28</a:t>
              </a:r>
            </a:p>
          </p:txBody>
        </p:sp>
        <p:sp>
          <p:nvSpPr>
            <p:cNvPr id="1206" name="ZoneTexte 1205">
              <a:extLst>
                <a:ext uri="{FF2B5EF4-FFF2-40B4-BE49-F238E27FC236}">
                  <a16:creationId xmlns:a16="http://schemas.microsoft.com/office/drawing/2014/main" id="{E6FF1F85-7081-E155-4226-AB1225CB24DA}"/>
                </a:ext>
              </a:extLst>
            </p:cNvPr>
            <p:cNvSpPr txBox="1"/>
            <p:nvPr/>
          </p:nvSpPr>
          <p:spPr>
            <a:xfrm>
              <a:off x="66107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30</a:t>
              </a:r>
            </a:p>
          </p:txBody>
        </p:sp>
        <p:sp>
          <p:nvSpPr>
            <p:cNvPr id="1207" name="ZoneTexte 1206">
              <a:extLst>
                <a:ext uri="{FF2B5EF4-FFF2-40B4-BE49-F238E27FC236}">
                  <a16:creationId xmlns:a16="http://schemas.microsoft.com/office/drawing/2014/main" id="{B7340AF7-D47C-E512-EB9C-AF804B4D4BAD}"/>
                </a:ext>
              </a:extLst>
            </p:cNvPr>
            <p:cNvSpPr txBox="1"/>
            <p:nvPr/>
          </p:nvSpPr>
          <p:spPr>
            <a:xfrm>
              <a:off x="67714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32</a:t>
              </a:r>
            </a:p>
          </p:txBody>
        </p:sp>
        <p:sp>
          <p:nvSpPr>
            <p:cNvPr id="1208" name="ZoneTexte 1207">
              <a:extLst>
                <a:ext uri="{FF2B5EF4-FFF2-40B4-BE49-F238E27FC236}">
                  <a16:creationId xmlns:a16="http://schemas.microsoft.com/office/drawing/2014/main" id="{9999FA68-E58B-5A87-735E-3FD2E5B0321F}"/>
                </a:ext>
              </a:extLst>
            </p:cNvPr>
            <p:cNvSpPr txBox="1"/>
            <p:nvPr/>
          </p:nvSpPr>
          <p:spPr>
            <a:xfrm>
              <a:off x="69321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34</a:t>
              </a:r>
            </a:p>
          </p:txBody>
        </p:sp>
        <p:sp>
          <p:nvSpPr>
            <p:cNvPr id="1209" name="ZoneTexte 1208">
              <a:extLst>
                <a:ext uri="{FF2B5EF4-FFF2-40B4-BE49-F238E27FC236}">
                  <a16:creationId xmlns:a16="http://schemas.microsoft.com/office/drawing/2014/main" id="{3704E59D-71FA-4D52-0202-6F0361AEDEE1}"/>
                </a:ext>
              </a:extLst>
            </p:cNvPr>
            <p:cNvSpPr txBox="1"/>
            <p:nvPr/>
          </p:nvSpPr>
          <p:spPr>
            <a:xfrm>
              <a:off x="70928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1210" name="ZoneTexte 1209">
              <a:extLst>
                <a:ext uri="{FF2B5EF4-FFF2-40B4-BE49-F238E27FC236}">
                  <a16:creationId xmlns:a16="http://schemas.microsoft.com/office/drawing/2014/main" id="{AB230F0C-6DD8-D3CE-0CE5-B9A53B4454BD}"/>
                </a:ext>
              </a:extLst>
            </p:cNvPr>
            <p:cNvSpPr txBox="1"/>
            <p:nvPr/>
          </p:nvSpPr>
          <p:spPr>
            <a:xfrm>
              <a:off x="7253575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38</a:t>
              </a:r>
            </a:p>
          </p:txBody>
        </p:sp>
        <p:sp>
          <p:nvSpPr>
            <p:cNvPr id="1211" name="ZoneTexte 1210">
              <a:extLst>
                <a:ext uri="{FF2B5EF4-FFF2-40B4-BE49-F238E27FC236}">
                  <a16:creationId xmlns:a16="http://schemas.microsoft.com/office/drawing/2014/main" id="{6375C31E-0196-BAC4-05DB-260612552D79}"/>
                </a:ext>
              </a:extLst>
            </p:cNvPr>
            <p:cNvSpPr txBox="1"/>
            <p:nvPr/>
          </p:nvSpPr>
          <p:spPr>
            <a:xfrm>
              <a:off x="7414273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40</a:t>
              </a:r>
            </a:p>
          </p:txBody>
        </p:sp>
        <p:sp>
          <p:nvSpPr>
            <p:cNvPr id="1212" name="ZoneTexte 1211">
              <a:extLst>
                <a:ext uri="{FF2B5EF4-FFF2-40B4-BE49-F238E27FC236}">
                  <a16:creationId xmlns:a16="http://schemas.microsoft.com/office/drawing/2014/main" id="{CB5B2C8A-FF6A-38DC-F0C5-BC9C34692014}"/>
                </a:ext>
              </a:extLst>
            </p:cNvPr>
            <p:cNvSpPr txBox="1"/>
            <p:nvPr/>
          </p:nvSpPr>
          <p:spPr>
            <a:xfrm>
              <a:off x="7574618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42</a:t>
              </a:r>
            </a:p>
          </p:txBody>
        </p:sp>
        <p:sp>
          <p:nvSpPr>
            <p:cNvPr id="1213" name="ZoneTexte 1212">
              <a:extLst>
                <a:ext uri="{FF2B5EF4-FFF2-40B4-BE49-F238E27FC236}">
                  <a16:creationId xmlns:a16="http://schemas.microsoft.com/office/drawing/2014/main" id="{BF296EFA-50FF-4C04-0B9A-5F5309B70493}"/>
                </a:ext>
              </a:extLst>
            </p:cNvPr>
            <p:cNvSpPr txBox="1"/>
            <p:nvPr/>
          </p:nvSpPr>
          <p:spPr>
            <a:xfrm>
              <a:off x="7734963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44</a:t>
              </a:r>
            </a:p>
          </p:txBody>
        </p:sp>
        <p:sp>
          <p:nvSpPr>
            <p:cNvPr id="1214" name="ZoneTexte 1213">
              <a:extLst>
                <a:ext uri="{FF2B5EF4-FFF2-40B4-BE49-F238E27FC236}">
                  <a16:creationId xmlns:a16="http://schemas.microsoft.com/office/drawing/2014/main" id="{6EB0B921-83E0-8A13-9A6B-847D31FD5459}"/>
                </a:ext>
              </a:extLst>
            </p:cNvPr>
            <p:cNvSpPr txBox="1"/>
            <p:nvPr/>
          </p:nvSpPr>
          <p:spPr>
            <a:xfrm>
              <a:off x="7895308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46</a:t>
              </a:r>
            </a:p>
          </p:txBody>
        </p:sp>
        <p:sp>
          <p:nvSpPr>
            <p:cNvPr id="1215" name="ZoneTexte 1214">
              <a:extLst>
                <a:ext uri="{FF2B5EF4-FFF2-40B4-BE49-F238E27FC236}">
                  <a16:creationId xmlns:a16="http://schemas.microsoft.com/office/drawing/2014/main" id="{6DFBD932-60A0-C4A5-12A0-43FA1E8EDD5D}"/>
                </a:ext>
              </a:extLst>
            </p:cNvPr>
            <p:cNvSpPr txBox="1"/>
            <p:nvPr/>
          </p:nvSpPr>
          <p:spPr>
            <a:xfrm>
              <a:off x="8055653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216" name="ZoneTexte 1215">
              <a:extLst>
                <a:ext uri="{FF2B5EF4-FFF2-40B4-BE49-F238E27FC236}">
                  <a16:creationId xmlns:a16="http://schemas.microsoft.com/office/drawing/2014/main" id="{72CD9FC5-5763-B50D-BFC1-1A69FB791EB8}"/>
                </a:ext>
              </a:extLst>
            </p:cNvPr>
            <p:cNvSpPr txBox="1"/>
            <p:nvPr/>
          </p:nvSpPr>
          <p:spPr>
            <a:xfrm>
              <a:off x="8215998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217" name="ZoneTexte 1216">
              <a:extLst>
                <a:ext uri="{FF2B5EF4-FFF2-40B4-BE49-F238E27FC236}">
                  <a16:creationId xmlns:a16="http://schemas.microsoft.com/office/drawing/2014/main" id="{6956FCA0-856B-3FC9-4325-DE783A8ED562}"/>
                </a:ext>
              </a:extLst>
            </p:cNvPr>
            <p:cNvSpPr txBox="1"/>
            <p:nvPr/>
          </p:nvSpPr>
          <p:spPr>
            <a:xfrm>
              <a:off x="8376344" y="637168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noProof="0" dirty="0">
                  <a:solidFill>
                    <a:srgbClr val="000066"/>
                  </a:solidFill>
                </a:rPr>
                <a:t>52</a:t>
              </a:r>
            </a:p>
          </p:txBody>
        </p:sp>
        <p:sp>
          <p:nvSpPr>
            <p:cNvPr id="1218" name="ZoneTexte 1217">
              <a:extLst>
                <a:ext uri="{FF2B5EF4-FFF2-40B4-BE49-F238E27FC236}">
                  <a16:creationId xmlns:a16="http://schemas.microsoft.com/office/drawing/2014/main" id="{EC0EA581-9082-EAE0-11BF-91DB627FA3CD}"/>
                </a:ext>
              </a:extLst>
            </p:cNvPr>
            <p:cNvSpPr txBox="1"/>
            <p:nvPr/>
          </p:nvSpPr>
          <p:spPr>
            <a:xfrm>
              <a:off x="6268858" y="6526594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Weeks</a:t>
              </a:r>
            </a:p>
          </p:txBody>
        </p:sp>
        <p:sp>
          <p:nvSpPr>
            <p:cNvPr id="1220" name="ZoneTexte 1219">
              <a:extLst>
                <a:ext uri="{FF2B5EF4-FFF2-40B4-BE49-F238E27FC236}">
                  <a16:creationId xmlns:a16="http://schemas.microsoft.com/office/drawing/2014/main" id="{1729B89D-B375-A23E-5206-FFC73F9AFBBE}"/>
                </a:ext>
              </a:extLst>
            </p:cNvPr>
            <p:cNvSpPr txBox="1"/>
            <p:nvPr/>
          </p:nvSpPr>
          <p:spPr>
            <a:xfrm>
              <a:off x="9468291" y="4516362"/>
              <a:ext cx="542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noProof="0" dirty="0">
                  <a:solidFill>
                    <a:srgbClr val="000066"/>
                  </a:solidFill>
                </a:rPr>
                <a:t>Weeks</a:t>
              </a:r>
            </a:p>
          </p:txBody>
        </p:sp>
        <p:sp>
          <p:nvSpPr>
            <p:cNvPr id="1223" name="ZoneTexte 1222">
              <a:extLst>
                <a:ext uri="{FF2B5EF4-FFF2-40B4-BE49-F238E27FC236}">
                  <a16:creationId xmlns:a16="http://schemas.microsoft.com/office/drawing/2014/main" id="{3628FE51-114B-014D-0A87-8C0672301F38}"/>
                </a:ext>
              </a:extLst>
            </p:cNvPr>
            <p:cNvSpPr txBox="1"/>
            <p:nvPr/>
          </p:nvSpPr>
          <p:spPr>
            <a:xfrm>
              <a:off x="6132716" y="4834194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000066"/>
                  </a:solidFill>
                </a:rPr>
                <a:t>Week 26</a:t>
              </a:r>
            </a:p>
          </p:txBody>
        </p:sp>
        <p:pic>
          <p:nvPicPr>
            <p:cNvPr id="1225" name="Image 1224">
              <a:extLst>
                <a:ext uri="{FF2B5EF4-FFF2-40B4-BE49-F238E27FC236}">
                  <a16:creationId xmlns:a16="http://schemas.microsoft.com/office/drawing/2014/main" id="{96FFFAB7-D746-DC03-3B69-C1DEC7BC9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136" y="4664179"/>
              <a:ext cx="165950" cy="165950"/>
            </a:xfrm>
            <a:prstGeom prst="rect">
              <a:avLst/>
            </a:prstGeom>
          </p:spPr>
        </p:pic>
        <p:pic>
          <p:nvPicPr>
            <p:cNvPr id="1226" name="Image 1225">
              <a:extLst>
                <a:ext uri="{FF2B5EF4-FFF2-40B4-BE49-F238E27FC236}">
                  <a16:creationId xmlns:a16="http://schemas.microsoft.com/office/drawing/2014/main" id="{2BD43CD7-D793-02F2-11E4-F76FD707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9774" y="4675533"/>
              <a:ext cx="165950" cy="165950"/>
            </a:xfrm>
            <a:prstGeom prst="rect">
              <a:avLst/>
            </a:prstGeom>
          </p:spPr>
        </p:pic>
        <p:sp>
          <p:nvSpPr>
            <p:cNvPr id="1227" name="ZoneTexte 1226">
              <a:extLst>
                <a:ext uri="{FF2B5EF4-FFF2-40B4-BE49-F238E27FC236}">
                  <a16:creationId xmlns:a16="http://schemas.microsoft.com/office/drawing/2014/main" id="{2EA4EE20-0D4E-9730-E7E6-F7061A44BF07}"/>
                </a:ext>
              </a:extLst>
            </p:cNvPr>
            <p:cNvSpPr txBox="1"/>
            <p:nvPr/>
          </p:nvSpPr>
          <p:spPr>
            <a:xfrm>
              <a:off x="8179780" y="4825528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000066"/>
                  </a:solidFill>
                </a:rPr>
                <a:t>Week 52</a:t>
              </a:r>
            </a:p>
          </p:txBody>
        </p:sp>
        <p:pic>
          <p:nvPicPr>
            <p:cNvPr id="1229" name="Image 1228">
              <a:extLst>
                <a:ext uri="{FF2B5EF4-FFF2-40B4-BE49-F238E27FC236}">
                  <a16:creationId xmlns:a16="http://schemas.microsoft.com/office/drawing/2014/main" id="{5AA9B3A1-D17E-E572-714E-AF86257F8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7200" y="4655513"/>
              <a:ext cx="165950" cy="165950"/>
            </a:xfrm>
            <a:prstGeom prst="rect">
              <a:avLst/>
            </a:prstGeom>
          </p:spPr>
        </p:pic>
        <p:pic>
          <p:nvPicPr>
            <p:cNvPr id="1230" name="Image 1229">
              <a:extLst>
                <a:ext uri="{FF2B5EF4-FFF2-40B4-BE49-F238E27FC236}">
                  <a16:creationId xmlns:a16="http://schemas.microsoft.com/office/drawing/2014/main" id="{512EC111-7650-6918-AE60-336CB8BEA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6838" y="4666867"/>
              <a:ext cx="165950" cy="165950"/>
            </a:xfrm>
            <a:prstGeom prst="rect">
              <a:avLst/>
            </a:prstGeom>
          </p:spPr>
        </p:pic>
        <p:sp>
          <p:nvSpPr>
            <p:cNvPr id="1231" name="ZoneTexte 1230">
              <a:extLst>
                <a:ext uri="{FF2B5EF4-FFF2-40B4-BE49-F238E27FC236}">
                  <a16:creationId xmlns:a16="http://schemas.microsoft.com/office/drawing/2014/main" id="{A3301EF7-DD41-FF65-E51D-9A3404F43E1C}"/>
                </a:ext>
              </a:extLst>
            </p:cNvPr>
            <p:cNvSpPr txBox="1"/>
            <p:nvPr/>
          </p:nvSpPr>
          <p:spPr>
            <a:xfrm>
              <a:off x="6295467" y="512027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C00000"/>
                  </a:solidFill>
                </a:rPr>
                <a:t>12</a:t>
              </a:r>
            </a:p>
          </p:txBody>
        </p:sp>
        <p:sp>
          <p:nvSpPr>
            <p:cNvPr id="1232" name="ZoneTexte 1231">
              <a:extLst>
                <a:ext uri="{FF2B5EF4-FFF2-40B4-BE49-F238E27FC236}">
                  <a16:creationId xmlns:a16="http://schemas.microsoft.com/office/drawing/2014/main" id="{88F78141-BB72-A537-5F81-41DD3E7BCBE0}"/>
                </a:ext>
              </a:extLst>
            </p:cNvPr>
            <p:cNvSpPr txBox="1"/>
            <p:nvPr/>
          </p:nvSpPr>
          <p:spPr>
            <a:xfrm>
              <a:off x="5738499" y="5120274"/>
              <a:ext cx="5597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C00000"/>
                  </a:solidFill>
                </a:rPr>
                <a:t>RIF day</a:t>
              </a:r>
            </a:p>
          </p:txBody>
        </p:sp>
        <p:pic>
          <p:nvPicPr>
            <p:cNvPr id="1234" name="Image 1233">
              <a:extLst>
                <a:ext uri="{FF2B5EF4-FFF2-40B4-BE49-F238E27FC236}">
                  <a16:creationId xmlns:a16="http://schemas.microsoft.com/office/drawing/2014/main" id="{01FA0DD4-0A82-2155-530B-0AEFCB065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9193" y="5315480"/>
              <a:ext cx="165950" cy="165950"/>
            </a:xfrm>
            <a:prstGeom prst="rect">
              <a:avLst/>
            </a:prstGeom>
          </p:spPr>
        </p:pic>
        <p:pic>
          <p:nvPicPr>
            <p:cNvPr id="1235" name="Image 1234">
              <a:extLst>
                <a:ext uri="{FF2B5EF4-FFF2-40B4-BE49-F238E27FC236}">
                  <a16:creationId xmlns:a16="http://schemas.microsoft.com/office/drawing/2014/main" id="{8E8390BE-3826-5BA4-E359-BED6A9809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3887" y="5553304"/>
              <a:ext cx="143749" cy="143749"/>
            </a:xfrm>
            <a:prstGeom prst="rect">
              <a:avLst/>
            </a:prstGeom>
          </p:spPr>
        </p:pic>
        <p:pic>
          <p:nvPicPr>
            <p:cNvPr id="1236" name="Image 1235">
              <a:extLst>
                <a:ext uri="{FF2B5EF4-FFF2-40B4-BE49-F238E27FC236}">
                  <a16:creationId xmlns:a16="http://schemas.microsoft.com/office/drawing/2014/main" id="{E11881DC-1546-8A23-2CFD-C5F1BE17C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831" y="5326834"/>
              <a:ext cx="165950" cy="165950"/>
            </a:xfrm>
            <a:prstGeom prst="rect">
              <a:avLst/>
            </a:prstGeom>
          </p:spPr>
        </p:pic>
        <p:pic>
          <p:nvPicPr>
            <p:cNvPr id="1237" name="Image 1236">
              <a:extLst>
                <a:ext uri="{FF2B5EF4-FFF2-40B4-BE49-F238E27FC236}">
                  <a16:creationId xmlns:a16="http://schemas.microsoft.com/office/drawing/2014/main" id="{905F3C14-B250-A756-A4A6-6118E962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6884" y="5540529"/>
              <a:ext cx="143749" cy="143749"/>
            </a:xfrm>
            <a:prstGeom prst="rect">
              <a:avLst/>
            </a:prstGeom>
          </p:spPr>
        </p:pic>
        <p:pic>
          <p:nvPicPr>
            <p:cNvPr id="1238" name="Image 1237">
              <a:extLst>
                <a:ext uri="{FF2B5EF4-FFF2-40B4-BE49-F238E27FC236}">
                  <a16:creationId xmlns:a16="http://schemas.microsoft.com/office/drawing/2014/main" id="{2C4BCD16-8E7A-E3F5-F1A7-E94D7465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1394" y="5540529"/>
              <a:ext cx="143749" cy="143749"/>
            </a:xfrm>
            <a:prstGeom prst="rect">
              <a:avLst/>
            </a:prstGeom>
          </p:spPr>
        </p:pic>
        <p:pic>
          <p:nvPicPr>
            <p:cNvPr id="1239" name="Image 1238">
              <a:extLst>
                <a:ext uri="{FF2B5EF4-FFF2-40B4-BE49-F238E27FC236}">
                  <a16:creationId xmlns:a16="http://schemas.microsoft.com/office/drawing/2014/main" id="{A715A4F1-F885-A20D-A95A-89187DC64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4593" y="5540529"/>
              <a:ext cx="143749" cy="143749"/>
            </a:xfrm>
            <a:prstGeom prst="rect">
              <a:avLst/>
            </a:prstGeom>
          </p:spPr>
        </p:pic>
        <p:pic>
          <p:nvPicPr>
            <p:cNvPr id="1240" name="Image 1239">
              <a:extLst>
                <a:ext uri="{FF2B5EF4-FFF2-40B4-BE49-F238E27FC236}">
                  <a16:creationId xmlns:a16="http://schemas.microsoft.com/office/drawing/2014/main" id="{B5C713E6-59B8-369F-C7B8-14F05B065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9103" y="5540529"/>
              <a:ext cx="143749" cy="143749"/>
            </a:xfrm>
            <a:prstGeom prst="rect">
              <a:avLst/>
            </a:prstGeom>
          </p:spPr>
        </p:pic>
        <p:sp>
          <p:nvSpPr>
            <p:cNvPr id="1241" name="ZoneTexte 1240">
              <a:extLst>
                <a:ext uri="{FF2B5EF4-FFF2-40B4-BE49-F238E27FC236}">
                  <a16:creationId xmlns:a16="http://schemas.microsoft.com/office/drawing/2014/main" id="{5382D840-7965-2E4E-EE66-A671E9622020}"/>
                </a:ext>
              </a:extLst>
            </p:cNvPr>
            <p:cNvSpPr txBox="1"/>
            <p:nvPr/>
          </p:nvSpPr>
          <p:spPr>
            <a:xfrm>
              <a:off x="3645754" y="4950251"/>
              <a:ext cx="5998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noProof="0" dirty="0">
                  <a:solidFill>
                    <a:srgbClr val="000066"/>
                  </a:solidFill>
                </a:rPr>
                <a:t>LEN day</a:t>
              </a:r>
            </a:p>
          </p:txBody>
        </p:sp>
        <p:pic>
          <p:nvPicPr>
            <p:cNvPr id="1243" name="Image 1242">
              <a:extLst>
                <a:ext uri="{FF2B5EF4-FFF2-40B4-BE49-F238E27FC236}">
                  <a16:creationId xmlns:a16="http://schemas.microsoft.com/office/drawing/2014/main" id="{94659D04-8F01-BB85-716A-37C466ED7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7594" y="4614410"/>
              <a:ext cx="165950" cy="165950"/>
            </a:xfrm>
            <a:prstGeom prst="rect">
              <a:avLst/>
            </a:prstGeom>
          </p:spPr>
        </p:pic>
        <p:pic>
          <p:nvPicPr>
            <p:cNvPr id="1244" name="Image 1243">
              <a:extLst>
                <a:ext uri="{FF2B5EF4-FFF2-40B4-BE49-F238E27FC236}">
                  <a16:creationId xmlns:a16="http://schemas.microsoft.com/office/drawing/2014/main" id="{C65648F2-CE14-10A5-B6B0-6D051B27B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2288" y="4852234"/>
              <a:ext cx="143749" cy="143749"/>
            </a:xfrm>
            <a:prstGeom prst="rect">
              <a:avLst/>
            </a:prstGeom>
          </p:spPr>
        </p:pic>
        <p:pic>
          <p:nvPicPr>
            <p:cNvPr id="1245" name="Image 1244">
              <a:extLst>
                <a:ext uri="{FF2B5EF4-FFF2-40B4-BE49-F238E27FC236}">
                  <a16:creationId xmlns:a16="http://schemas.microsoft.com/office/drawing/2014/main" id="{71CF070A-064E-DCB8-31CA-2321D620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7232" y="4625764"/>
              <a:ext cx="165950" cy="165950"/>
            </a:xfrm>
            <a:prstGeom prst="rect">
              <a:avLst/>
            </a:prstGeom>
          </p:spPr>
        </p:pic>
        <p:pic>
          <p:nvPicPr>
            <p:cNvPr id="1246" name="Image 1245">
              <a:extLst>
                <a:ext uri="{FF2B5EF4-FFF2-40B4-BE49-F238E27FC236}">
                  <a16:creationId xmlns:a16="http://schemas.microsoft.com/office/drawing/2014/main" id="{C77A30C4-EA79-1ACB-2AEB-67184A5E1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285" y="4839459"/>
              <a:ext cx="143749" cy="143749"/>
            </a:xfrm>
            <a:prstGeom prst="rect">
              <a:avLst/>
            </a:prstGeom>
          </p:spPr>
        </p:pic>
        <p:pic>
          <p:nvPicPr>
            <p:cNvPr id="1247" name="Image 1246">
              <a:extLst>
                <a:ext uri="{FF2B5EF4-FFF2-40B4-BE49-F238E27FC236}">
                  <a16:creationId xmlns:a16="http://schemas.microsoft.com/office/drawing/2014/main" id="{7D377060-B155-E923-920E-04784FD6B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9795" y="4839459"/>
              <a:ext cx="143749" cy="143749"/>
            </a:xfrm>
            <a:prstGeom prst="rect">
              <a:avLst/>
            </a:prstGeom>
          </p:spPr>
        </p:pic>
        <p:pic>
          <p:nvPicPr>
            <p:cNvPr id="1248" name="Image 1247">
              <a:extLst>
                <a:ext uri="{FF2B5EF4-FFF2-40B4-BE49-F238E27FC236}">
                  <a16:creationId xmlns:a16="http://schemas.microsoft.com/office/drawing/2014/main" id="{35B3F74E-B771-C065-9E03-52FEF585A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2994" y="4839459"/>
              <a:ext cx="143749" cy="143749"/>
            </a:xfrm>
            <a:prstGeom prst="rect">
              <a:avLst/>
            </a:prstGeom>
          </p:spPr>
        </p:pic>
        <p:pic>
          <p:nvPicPr>
            <p:cNvPr id="1249" name="Image 1248">
              <a:extLst>
                <a:ext uri="{FF2B5EF4-FFF2-40B4-BE49-F238E27FC236}">
                  <a16:creationId xmlns:a16="http://schemas.microsoft.com/office/drawing/2014/main" id="{72DF10AB-034A-DED2-D8FD-310AD6F6D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7504" y="4839459"/>
              <a:ext cx="143749" cy="143749"/>
            </a:xfrm>
            <a:prstGeom prst="rect">
              <a:avLst/>
            </a:prstGeom>
          </p:spPr>
        </p:pic>
        <p:sp>
          <p:nvSpPr>
            <p:cNvPr id="1250" name="ZoneTexte 1249">
              <a:extLst>
                <a:ext uri="{FF2B5EF4-FFF2-40B4-BE49-F238E27FC236}">
                  <a16:creationId xmlns:a16="http://schemas.microsoft.com/office/drawing/2014/main" id="{BAD5F50A-6D68-F7F4-1205-66A5DFD7B6CC}"/>
                </a:ext>
              </a:extLst>
            </p:cNvPr>
            <p:cNvSpPr txBox="1"/>
            <p:nvPr/>
          </p:nvSpPr>
          <p:spPr>
            <a:xfrm>
              <a:off x="4240213" y="48612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251" name="ZoneTexte 1250">
              <a:extLst>
                <a:ext uri="{FF2B5EF4-FFF2-40B4-BE49-F238E27FC236}">
                  <a16:creationId xmlns:a16="http://schemas.microsoft.com/office/drawing/2014/main" id="{041E27A5-02A0-F051-1AE0-5AB85B73B130}"/>
                </a:ext>
              </a:extLst>
            </p:cNvPr>
            <p:cNvSpPr txBox="1"/>
            <p:nvPr/>
          </p:nvSpPr>
          <p:spPr>
            <a:xfrm>
              <a:off x="8268122" y="5823430"/>
              <a:ext cx="3690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noProof="0" dirty="0">
                  <a:solidFill>
                    <a:srgbClr val="000066"/>
                  </a:solidFill>
                </a:rPr>
                <a:t>IQ4</a:t>
              </a:r>
            </a:p>
          </p:txBody>
        </p:sp>
        <p:sp>
          <p:nvSpPr>
            <p:cNvPr id="1252" name="Flèche : pentagone 1251">
              <a:extLst>
                <a:ext uri="{FF2B5EF4-FFF2-40B4-BE49-F238E27FC236}">
                  <a16:creationId xmlns:a16="http://schemas.microsoft.com/office/drawing/2014/main" id="{93F0D12A-3839-4079-293F-607BC247A3EE}"/>
                </a:ext>
              </a:extLst>
            </p:cNvPr>
            <p:cNvSpPr/>
            <p:nvPr/>
          </p:nvSpPr>
          <p:spPr>
            <a:xfrm>
              <a:off x="7049717" y="4419388"/>
              <a:ext cx="1737483" cy="178566"/>
            </a:xfrm>
            <a:prstGeom prst="homePlate">
              <a:avLst/>
            </a:prstGeom>
            <a:gradFill>
              <a:gsLst>
                <a:gs pos="575">
                  <a:srgbClr val="FFE5FF"/>
                </a:gs>
                <a:gs pos="19000">
                  <a:srgbClr val="FFCCFF"/>
                </a:gs>
                <a:gs pos="100000">
                  <a:srgbClr val="FF99FF"/>
                </a:gs>
              </a:gsLst>
              <a:lin ang="11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noProof="0" dirty="0">
                  <a:solidFill>
                    <a:schemeClr val="tx1"/>
                  </a:solidFill>
                </a:rPr>
                <a:t>rifampin (PO QD for 6 months)</a:t>
              </a:r>
            </a:p>
          </p:txBody>
        </p:sp>
        <p:sp>
          <p:nvSpPr>
            <p:cNvPr id="1253" name="Flèche : bas 1252">
              <a:extLst>
                <a:ext uri="{FF2B5EF4-FFF2-40B4-BE49-F238E27FC236}">
                  <a16:creationId xmlns:a16="http://schemas.microsoft.com/office/drawing/2014/main" id="{144F1556-DEE9-CB99-A991-F71E6C59A8D9}"/>
                </a:ext>
              </a:extLst>
            </p:cNvPr>
            <p:cNvSpPr/>
            <p:nvPr/>
          </p:nvSpPr>
          <p:spPr>
            <a:xfrm>
              <a:off x="6725525" y="4387489"/>
              <a:ext cx="316112" cy="246221"/>
            </a:xfrm>
            <a:prstGeom prst="downArrow">
              <a:avLst/>
            </a:prstGeom>
            <a:solidFill>
              <a:srgbClr val="FF9B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ext Box 3">
            <a:extLst>
              <a:ext uri="{FF2B5EF4-FFF2-40B4-BE49-F238E27FC236}">
                <a16:creationId xmlns:a16="http://schemas.microsoft.com/office/drawing/2014/main" id="{A978C1C5-6DDF-C1BC-0284-41DE6BD2D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Bekker LG, IAS 2025, Abs. OAC0506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0399A2C-A4E1-87B2-18AD-375DABCC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LEN dosing with rifampin (PK simulations)</a:t>
            </a:r>
          </a:p>
        </p:txBody>
      </p:sp>
    </p:spTree>
    <p:extLst>
      <p:ext uri="{BB962C8B-B14F-4D97-AF65-F5344CB8AC3E}">
        <p14:creationId xmlns:p14="http://schemas.microsoft.com/office/powerpoint/2010/main" val="2148369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05A20-6DE6-99DA-BC9C-B779C27B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PrEP</a:t>
            </a:r>
            <a:r>
              <a:rPr lang="en-US" noProof="0" dirty="0"/>
              <a:t> with LEN in pregnant and lactating women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05689-1D90-8E57-1D97-4D43A9C3A5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98419"/>
            <a:ext cx="10972800" cy="4572000"/>
          </a:xfrm>
        </p:spPr>
        <p:txBody>
          <a:bodyPr/>
          <a:lstStyle/>
          <a:p>
            <a:r>
              <a:rPr lang="en-US" noProof="0" dirty="0"/>
              <a:t>In PURPOSE-1, 487 participants (303 on TXF/FTC, 184 on LEN) with 509 pregnancies</a:t>
            </a:r>
          </a:p>
          <a:p>
            <a:r>
              <a:rPr lang="en-US" noProof="0" dirty="0"/>
              <a:t>No HIV transmission</a:t>
            </a:r>
          </a:p>
          <a:p>
            <a:r>
              <a:rPr lang="en-US" noProof="0" dirty="0"/>
              <a:t>Outcomes of pregnancies were similar to those expected in the population</a:t>
            </a:r>
          </a:p>
          <a:p>
            <a:r>
              <a:rPr lang="en-US" noProof="0" dirty="0"/>
              <a:t>No new safety signal</a:t>
            </a:r>
          </a:p>
          <a:p>
            <a:r>
              <a:rPr lang="en-US" noProof="0" dirty="0"/>
              <a:t>PK: LEN exposures similar during pregnancy (including during 3</a:t>
            </a:r>
            <a:r>
              <a:rPr lang="en-US" baseline="30000" noProof="0" dirty="0"/>
              <a:t>rd</a:t>
            </a:r>
            <a:r>
              <a:rPr lang="en-US" noProof="0" dirty="0"/>
              <a:t> trimester) </a:t>
            </a:r>
            <a:br>
              <a:rPr lang="en-US" noProof="0" dirty="0"/>
            </a:br>
            <a:r>
              <a:rPr lang="en-US" noProof="0" dirty="0"/>
              <a:t>and in non-pregnant women: no dose </a:t>
            </a:r>
            <a:r>
              <a:rPr lang="en-US" noProof="0" dirty="0" err="1"/>
              <a:t>adjustement</a:t>
            </a:r>
            <a:r>
              <a:rPr lang="en-US" noProof="0" dirty="0"/>
              <a:t> required</a:t>
            </a:r>
          </a:p>
          <a:p>
            <a:r>
              <a:rPr lang="en-US" noProof="0" dirty="0"/>
              <a:t>Minimal exposure to LEN in breastfed infants</a:t>
            </a:r>
          </a:p>
          <a:p>
            <a:pPr lvl="1"/>
            <a:r>
              <a:rPr lang="en-US" noProof="0" dirty="0"/>
              <a:t>Breastmilk-to mother plasma ratio: 0.52</a:t>
            </a:r>
          </a:p>
          <a:p>
            <a:pPr lvl="1"/>
            <a:r>
              <a:rPr lang="en-US" noProof="0" dirty="0"/>
              <a:t>Breastfed-infant-to-mother plasma ratio: 0.02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2079563-B9BB-D2EE-C4B0-26FC44317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Bekker LG, IAS 2025, Abs. OAC0504 </a:t>
            </a:r>
          </a:p>
        </p:txBody>
      </p:sp>
    </p:spTree>
    <p:extLst>
      <p:ext uri="{BB962C8B-B14F-4D97-AF65-F5344CB8AC3E}">
        <p14:creationId xmlns:p14="http://schemas.microsoft.com/office/powerpoint/2010/main" val="1657064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ZoneTexte 2110">
            <a:extLst>
              <a:ext uri="{FF2B5EF4-FFF2-40B4-BE49-F238E27FC236}">
                <a16:creationId xmlns:a16="http://schemas.microsoft.com/office/drawing/2014/main" id="{CEEAAC68-06C1-325A-0FEC-7B335A8C43B3}"/>
              </a:ext>
            </a:extLst>
          </p:cNvPr>
          <p:cNvSpPr txBox="1"/>
          <p:nvPr/>
        </p:nvSpPr>
        <p:spPr>
          <a:xfrm>
            <a:off x="1333034" y="2198913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>
                <a:solidFill>
                  <a:srgbClr val="00B0F0"/>
                </a:solidFill>
              </a:rPr>
              <a:t>MK-8527 plasma concentration (µmol/L)</a:t>
            </a:r>
          </a:p>
        </p:txBody>
      </p:sp>
      <p:sp>
        <p:nvSpPr>
          <p:cNvPr id="60" name="Line 57">
            <a:extLst>
              <a:ext uri="{FF2B5EF4-FFF2-40B4-BE49-F238E27FC236}">
                <a16:creationId xmlns:a16="http://schemas.microsoft.com/office/drawing/2014/main" id="{F8996802-B711-62C1-773D-A51077AC6C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0871" y="2770100"/>
            <a:ext cx="173857" cy="0"/>
          </a:xfrm>
          <a:prstGeom prst="line">
            <a:avLst/>
          </a:prstGeom>
          <a:noFill/>
          <a:ln w="28575">
            <a:solidFill>
              <a:srgbClr val="0066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61" name="Line 58">
            <a:extLst>
              <a:ext uri="{FF2B5EF4-FFF2-40B4-BE49-F238E27FC236}">
                <a16:creationId xmlns:a16="http://schemas.microsoft.com/office/drawing/2014/main" id="{63AD631E-2F0B-90A6-0940-889CB0051D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0871" y="3144904"/>
            <a:ext cx="173857" cy="0"/>
          </a:xfrm>
          <a:prstGeom prst="line">
            <a:avLst/>
          </a:prstGeom>
          <a:noFill/>
          <a:ln w="28575">
            <a:solidFill>
              <a:srgbClr val="00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62" name="Line 59">
            <a:extLst>
              <a:ext uri="{FF2B5EF4-FFF2-40B4-BE49-F238E27FC236}">
                <a16:creationId xmlns:a16="http://schemas.microsoft.com/office/drawing/2014/main" id="{31ED9633-E06C-9F0D-F459-C6D9177BAD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0871" y="2979804"/>
            <a:ext cx="173857" cy="0"/>
          </a:xfrm>
          <a:prstGeom prst="line">
            <a:avLst/>
          </a:prstGeom>
          <a:noFill/>
          <a:ln w="28575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grpSp>
        <p:nvGrpSpPr>
          <p:cNvPr id="2106" name="Groupe 2105">
            <a:extLst>
              <a:ext uri="{FF2B5EF4-FFF2-40B4-BE49-F238E27FC236}">
                <a16:creationId xmlns:a16="http://schemas.microsoft.com/office/drawing/2014/main" id="{8E4606D3-5E80-1A71-F4B9-ABE56B77F9B6}"/>
              </a:ext>
            </a:extLst>
          </p:cNvPr>
          <p:cNvGrpSpPr/>
          <p:nvPr/>
        </p:nvGrpSpPr>
        <p:grpSpPr>
          <a:xfrm>
            <a:off x="561011" y="2770100"/>
            <a:ext cx="4216997" cy="2481263"/>
            <a:chOff x="496888" y="3316288"/>
            <a:chExt cx="5121275" cy="2481263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7494FC-67DB-A5F8-3C5B-758E3A3A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8" y="3316288"/>
              <a:ext cx="2516188" cy="2392363"/>
            </a:xfrm>
            <a:custGeom>
              <a:avLst/>
              <a:gdLst>
                <a:gd name="T0" fmla="*/ 0 w 6342"/>
                <a:gd name="T1" fmla="*/ 0 h 6028"/>
                <a:gd name="T2" fmla="*/ 0 w 6342"/>
                <a:gd name="T3" fmla="*/ 6028 h 6028"/>
                <a:gd name="T4" fmla="*/ 6342 w 6342"/>
                <a:gd name="T5" fmla="*/ 6028 h 6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42" h="6028">
                  <a:moveTo>
                    <a:pt x="0" y="0"/>
                  </a:moveTo>
                  <a:lnTo>
                    <a:pt x="0" y="6028"/>
                  </a:lnTo>
                  <a:lnTo>
                    <a:pt x="6342" y="602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294B5B00-3CC8-EBBC-1CA6-01847D0A9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1663" y="5708651"/>
              <a:ext cx="2476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76FC5488-CB5B-58B1-BD75-819CF854F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3988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42233953-3559-6467-FFF1-F729E8BA9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050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CEE24D07-3B1A-47E5-6C56-CF5AB2C3A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1863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3A0B93E2-2AC0-A0CD-F215-FB7DF459B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925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5D45BC10-0E55-B4D2-418B-FD8EE0385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9738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5EE94443-1987-6AFC-3B5E-121E49541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0800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725B82CD-23BC-8963-EFEB-0479C98FB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1400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03EF2D1D-D2D2-66BD-4115-9C3D25594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463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560D2EF3-2655-68CA-C04A-F554D241B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9275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4A91353C-D868-EC97-FB38-5DF7C89F8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0338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4D96592C-8ECF-3DEE-5E02-20F15AB5E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7150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10473F85-3E2A-5361-2F5E-C3B4D7CF8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213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D6F76FDF-95CA-E24E-A84F-F9A34D64B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6113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25943BCB-514C-0AD7-C59A-E0117BD5E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6088" y="5708651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385D4BE8-82D0-FB3B-912D-2EF7110EC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8" y="3432176"/>
              <a:ext cx="825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340EF685-7693-89EB-0F0B-1CD967A1F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8" y="4154488"/>
              <a:ext cx="825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B8C5B9BA-A269-B0FB-4A02-7879C4364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8" y="4878388"/>
              <a:ext cx="825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C8FA81E-4E41-E209-28F0-DC32014A1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8" y="5600701"/>
              <a:ext cx="825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8E7E016C-F2FF-47A7-1C80-F991FD54E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438" y="5235576"/>
              <a:ext cx="5022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48" name="Freeform 61">
              <a:extLst>
                <a:ext uri="{FF2B5EF4-FFF2-40B4-BE49-F238E27FC236}">
                  <a16:creationId xmlns:a16="http://schemas.microsoft.com/office/drawing/2014/main" id="{8F6FBCA6-AA8D-9157-9127-4CB5A6535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4322763"/>
              <a:ext cx="2297113" cy="687388"/>
            </a:xfrm>
            <a:custGeom>
              <a:avLst/>
              <a:gdLst>
                <a:gd name="T0" fmla="*/ 5789 w 5789"/>
                <a:gd name="T1" fmla="*/ 1731 h 1731"/>
                <a:gd name="T2" fmla="*/ 854 w 5789"/>
                <a:gd name="T3" fmla="*/ 624 h 1731"/>
                <a:gd name="T4" fmla="*/ 0 w 5789"/>
                <a:gd name="T5" fmla="*/ 0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89" h="1731">
                  <a:moveTo>
                    <a:pt x="5789" y="1731"/>
                  </a:moveTo>
                  <a:lnTo>
                    <a:pt x="854" y="624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49" name="Freeform 62">
              <a:extLst>
                <a:ext uri="{FF2B5EF4-FFF2-40B4-BE49-F238E27FC236}">
                  <a16:creationId xmlns:a16="http://schemas.microsoft.com/office/drawing/2014/main" id="{CA5D88E9-A366-7FE8-6658-C9C370110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" y="4356101"/>
              <a:ext cx="2292350" cy="658813"/>
            </a:xfrm>
            <a:custGeom>
              <a:avLst/>
              <a:gdLst>
                <a:gd name="T0" fmla="*/ 5774 w 5774"/>
                <a:gd name="T1" fmla="*/ 1661 h 1661"/>
                <a:gd name="T2" fmla="*/ 868 w 5774"/>
                <a:gd name="T3" fmla="*/ 547 h 1661"/>
                <a:gd name="T4" fmla="*/ 0 w 5774"/>
                <a:gd name="T5" fmla="*/ 0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74" h="1661">
                  <a:moveTo>
                    <a:pt x="5774" y="1661"/>
                  </a:moveTo>
                  <a:lnTo>
                    <a:pt x="868" y="54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51" name="Freeform 64">
              <a:extLst>
                <a:ext uri="{FF2B5EF4-FFF2-40B4-BE49-F238E27FC236}">
                  <a16:creationId xmlns:a16="http://schemas.microsoft.com/office/drawing/2014/main" id="{3BD24C6A-48A7-53D8-A0AE-1006DDFB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4321176"/>
              <a:ext cx="71438" cy="69850"/>
            </a:xfrm>
            <a:custGeom>
              <a:avLst/>
              <a:gdLst>
                <a:gd name="T0" fmla="*/ 177 w 177"/>
                <a:gd name="T1" fmla="*/ 89 h 178"/>
                <a:gd name="T2" fmla="*/ 175 w 177"/>
                <a:gd name="T3" fmla="*/ 70 h 178"/>
                <a:gd name="T4" fmla="*/ 170 w 177"/>
                <a:gd name="T5" fmla="*/ 54 h 178"/>
                <a:gd name="T6" fmla="*/ 162 w 177"/>
                <a:gd name="T7" fmla="*/ 39 h 178"/>
                <a:gd name="T8" fmla="*/ 151 w 177"/>
                <a:gd name="T9" fmla="*/ 26 h 178"/>
                <a:gd name="T10" fmla="*/ 137 w 177"/>
                <a:gd name="T11" fmla="*/ 14 h 178"/>
                <a:gd name="T12" fmla="*/ 122 w 177"/>
                <a:gd name="T13" fmla="*/ 6 h 178"/>
                <a:gd name="T14" fmla="*/ 105 w 177"/>
                <a:gd name="T15" fmla="*/ 1 h 178"/>
                <a:gd name="T16" fmla="*/ 88 w 177"/>
                <a:gd name="T17" fmla="*/ 0 h 178"/>
                <a:gd name="T18" fmla="*/ 69 w 177"/>
                <a:gd name="T19" fmla="*/ 1 h 178"/>
                <a:gd name="T20" fmla="*/ 54 w 177"/>
                <a:gd name="T21" fmla="*/ 6 h 178"/>
                <a:gd name="T22" fmla="*/ 39 w 177"/>
                <a:gd name="T23" fmla="*/ 14 h 178"/>
                <a:gd name="T24" fmla="*/ 26 w 177"/>
                <a:gd name="T25" fmla="*/ 26 h 178"/>
                <a:gd name="T26" fmla="*/ 14 w 177"/>
                <a:gd name="T27" fmla="*/ 39 h 178"/>
                <a:gd name="T28" fmla="*/ 5 w 177"/>
                <a:gd name="T29" fmla="*/ 54 h 178"/>
                <a:gd name="T30" fmla="*/ 1 w 177"/>
                <a:gd name="T31" fmla="*/ 70 h 178"/>
                <a:gd name="T32" fmla="*/ 0 w 177"/>
                <a:gd name="T33" fmla="*/ 89 h 178"/>
                <a:gd name="T34" fmla="*/ 1 w 177"/>
                <a:gd name="T35" fmla="*/ 105 h 178"/>
                <a:gd name="T36" fmla="*/ 5 w 177"/>
                <a:gd name="T37" fmla="*/ 122 h 178"/>
                <a:gd name="T38" fmla="*/ 14 w 177"/>
                <a:gd name="T39" fmla="*/ 137 h 178"/>
                <a:gd name="T40" fmla="*/ 26 w 177"/>
                <a:gd name="T41" fmla="*/ 151 h 178"/>
                <a:gd name="T42" fmla="*/ 39 w 177"/>
                <a:gd name="T43" fmla="*/ 162 h 178"/>
                <a:gd name="T44" fmla="*/ 54 w 177"/>
                <a:gd name="T45" fmla="*/ 170 h 178"/>
                <a:gd name="T46" fmla="*/ 69 w 177"/>
                <a:gd name="T47" fmla="*/ 175 h 178"/>
                <a:gd name="T48" fmla="*/ 88 w 177"/>
                <a:gd name="T49" fmla="*/ 178 h 178"/>
                <a:gd name="T50" fmla="*/ 105 w 177"/>
                <a:gd name="T51" fmla="*/ 175 h 178"/>
                <a:gd name="T52" fmla="*/ 122 w 177"/>
                <a:gd name="T53" fmla="*/ 170 h 178"/>
                <a:gd name="T54" fmla="*/ 129 w 177"/>
                <a:gd name="T55" fmla="*/ 166 h 178"/>
                <a:gd name="T56" fmla="*/ 132 w 177"/>
                <a:gd name="T57" fmla="*/ 163 h 178"/>
                <a:gd name="T58" fmla="*/ 137 w 177"/>
                <a:gd name="T59" fmla="*/ 162 h 178"/>
                <a:gd name="T60" fmla="*/ 151 w 177"/>
                <a:gd name="T61" fmla="*/ 151 h 178"/>
                <a:gd name="T62" fmla="*/ 162 w 177"/>
                <a:gd name="T63" fmla="*/ 137 h 178"/>
                <a:gd name="T64" fmla="*/ 163 w 177"/>
                <a:gd name="T65" fmla="*/ 133 h 178"/>
                <a:gd name="T66" fmla="*/ 165 w 177"/>
                <a:gd name="T67" fmla="*/ 129 h 178"/>
                <a:gd name="T68" fmla="*/ 170 w 177"/>
                <a:gd name="T69" fmla="*/ 122 h 178"/>
                <a:gd name="T70" fmla="*/ 175 w 177"/>
                <a:gd name="T71" fmla="*/ 105 h 178"/>
                <a:gd name="T72" fmla="*/ 177 w 177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78">
                  <a:moveTo>
                    <a:pt x="177" y="89"/>
                  </a:moveTo>
                  <a:lnTo>
                    <a:pt x="175" y="70"/>
                  </a:lnTo>
                  <a:lnTo>
                    <a:pt x="170" y="54"/>
                  </a:lnTo>
                  <a:lnTo>
                    <a:pt x="162" y="39"/>
                  </a:lnTo>
                  <a:lnTo>
                    <a:pt x="151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8" y="0"/>
                  </a:lnTo>
                  <a:lnTo>
                    <a:pt x="69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5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5" y="122"/>
                  </a:lnTo>
                  <a:lnTo>
                    <a:pt x="14" y="137"/>
                  </a:lnTo>
                  <a:lnTo>
                    <a:pt x="26" y="151"/>
                  </a:lnTo>
                  <a:lnTo>
                    <a:pt x="39" y="162"/>
                  </a:lnTo>
                  <a:lnTo>
                    <a:pt x="54" y="170"/>
                  </a:lnTo>
                  <a:lnTo>
                    <a:pt x="69" y="175"/>
                  </a:lnTo>
                  <a:lnTo>
                    <a:pt x="88" y="178"/>
                  </a:lnTo>
                  <a:lnTo>
                    <a:pt x="105" y="175"/>
                  </a:lnTo>
                  <a:lnTo>
                    <a:pt x="122" y="170"/>
                  </a:lnTo>
                  <a:lnTo>
                    <a:pt x="129" y="166"/>
                  </a:lnTo>
                  <a:lnTo>
                    <a:pt x="132" y="163"/>
                  </a:lnTo>
                  <a:lnTo>
                    <a:pt x="137" y="162"/>
                  </a:lnTo>
                  <a:lnTo>
                    <a:pt x="151" y="151"/>
                  </a:lnTo>
                  <a:lnTo>
                    <a:pt x="162" y="137"/>
                  </a:lnTo>
                  <a:lnTo>
                    <a:pt x="163" y="133"/>
                  </a:lnTo>
                  <a:lnTo>
                    <a:pt x="165" y="129"/>
                  </a:lnTo>
                  <a:lnTo>
                    <a:pt x="170" y="122"/>
                  </a:lnTo>
                  <a:lnTo>
                    <a:pt x="175" y="105"/>
                  </a:lnTo>
                  <a:lnTo>
                    <a:pt x="177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52" name="Freeform 65">
              <a:extLst>
                <a:ext uri="{FF2B5EF4-FFF2-40B4-BE49-F238E27FC236}">
                  <a16:creationId xmlns:a16="http://schemas.microsoft.com/office/drawing/2014/main" id="{3BA43F5B-FC12-86F9-E8F7-25035C23E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63" y="4538663"/>
              <a:ext cx="69850" cy="69850"/>
            </a:xfrm>
            <a:custGeom>
              <a:avLst/>
              <a:gdLst>
                <a:gd name="T0" fmla="*/ 178 w 178"/>
                <a:gd name="T1" fmla="*/ 89 h 178"/>
                <a:gd name="T2" fmla="*/ 175 w 178"/>
                <a:gd name="T3" fmla="*/ 70 h 178"/>
                <a:gd name="T4" fmla="*/ 170 w 178"/>
                <a:gd name="T5" fmla="*/ 54 h 178"/>
                <a:gd name="T6" fmla="*/ 162 w 178"/>
                <a:gd name="T7" fmla="*/ 39 h 178"/>
                <a:gd name="T8" fmla="*/ 152 w 178"/>
                <a:gd name="T9" fmla="*/ 26 h 178"/>
                <a:gd name="T10" fmla="*/ 137 w 178"/>
                <a:gd name="T11" fmla="*/ 14 h 178"/>
                <a:gd name="T12" fmla="*/ 122 w 178"/>
                <a:gd name="T13" fmla="*/ 6 h 178"/>
                <a:gd name="T14" fmla="*/ 105 w 178"/>
                <a:gd name="T15" fmla="*/ 1 h 178"/>
                <a:gd name="T16" fmla="*/ 89 w 178"/>
                <a:gd name="T17" fmla="*/ 0 h 178"/>
                <a:gd name="T18" fmla="*/ 70 w 178"/>
                <a:gd name="T19" fmla="*/ 1 h 178"/>
                <a:gd name="T20" fmla="*/ 54 w 178"/>
                <a:gd name="T21" fmla="*/ 6 h 178"/>
                <a:gd name="T22" fmla="*/ 39 w 178"/>
                <a:gd name="T23" fmla="*/ 14 h 178"/>
                <a:gd name="T24" fmla="*/ 26 w 178"/>
                <a:gd name="T25" fmla="*/ 26 h 178"/>
                <a:gd name="T26" fmla="*/ 14 w 178"/>
                <a:gd name="T27" fmla="*/ 39 h 178"/>
                <a:gd name="T28" fmla="*/ 6 w 178"/>
                <a:gd name="T29" fmla="*/ 54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5 h 178"/>
                <a:gd name="T36" fmla="*/ 6 w 178"/>
                <a:gd name="T37" fmla="*/ 122 h 178"/>
                <a:gd name="T38" fmla="*/ 14 w 178"/>
                <a:gd name="T39" fmla="*/ 137 h 178"/>
                <a:gd name="T40" fmla="*/ 26 w 178"/>
                <a:gd name="T41" fmla="*/ 151 h 178"/>
                <a:gd name="T42" fmla="*/ 39 w 178"/>
                <a:gd name="T43" fmla="*/ 162 h 178"/>
                <a:gd name="T44" fmla="*/ 54 w 178"/>
                <a:gd name="T45" fmla="*/ 170 h 178"/>
                <a:gd name="T46" fmla="*/ 70 w 178"/>
                <a:gd name="T47" fmla="*/ 175 h 178"/>
                <a:gd name="T48" fmla="*/ 89 w 178"/>
                <a:gd name="T49" fmla="*/ 178 h 178"/>
                <a:gd name="T50" fmla="*/ 105 w 178"/>
                <a:gd name="T51" fmla="*/ 175 h 178"/>
                <a:gd name="T52" fmla="*/ 122 w 178"/>
                <a:gd name="T53" fmla="*/ 170 h 178"/>
                <a:gd name="T54" fmla="*/ 129 w 178"/>
                <a:gd name="T55" fmla="*/ 166 h 178"/>
                <a:gd name="T56" fmla="*/ 133 w 178"/>
                <a:gd name="T57" fmla="*/ 163 h 178"/>
                <a:gd name="T58" fmla="*/ 137 w 178"/>
                <a:gd name="T59" fmla="*/ 162 h 178"/>
                <a:gd name="T60" fmla="*/ 152 w 178"/>
                <a:gd name="T61" fmla="*/ 151 h 178"/>
                <a:gd name="T62" fmla="*/ 162 w 178"/>
                <a:gd name="T63" fmla="*/ 137 h 178"/>
                <a:gd name="T64" fmla="*/ 163 w 178"/>
                <a:gd name="T65" fmla="*/ 132 h 178"/>
                <a:gd name="T66" fmla="*/ 166 w 178"/>
                <a:gd name="T67" fmla="*/ 129 h 178"/>
                <a:gd name="T68" fmla="*/ 170 w 178"/>
                <a:gd name="T69" fmla="*/ 122 h 178"/>
                <a:gd name="T70" fmla="*/ 175 w 178"/>
                <a:gd name="T71" fmla="*/ 105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5" y="70"/>
                  </a:lnTo>
                  <a:lnTo>
                    <a:pt x="170" y="54"/>
                  </a:lnTo>
                  <a:lnTo>
                    <a:pt x="162" y="39"/>
                  </a:lnTo>
                  <a:lnTo>
                    <a:pt x="152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1"/>
                  </a:lnTo>
                  <a:lnTo>
                    <a:pt x="39" y="162"/>
                  </a:lnTo>
                  <a:lnTo>
                    <a:pt x="54" y="170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5" y="175"/>
                  </a:lnTo>
                  <a:lnTo>
                    <a:pt x="122" y="170"/>
                  </a:lnTo>
                  <a:lnTo>
                    <a:pt x="129" y="166"/>
                  </a:lnTo>
                  <a:lnTo>
                    <a:pt x="133" y="163"/>
                  </a:lnTo>
                  <a:lnTo>
                    <a:pt x="137" y="162"/>
                  </a:lnTo>
                  <a:lnTo>
                    <a:pt x="152" y="151"/>
                  </a:lnTo>
                  <a:lnTo>
                    <a:pt x="162" y="137"/>
                  </a:lnTo>
                  <a:lnTo>
                    <a:pt x="163" y="132"/>
                  </a:lnTo>
                  <a:lnTo>
                    <a:pt x="166" y="129"/>
                  </a:lnTo>
                  <a:lnTo>
                    <a:pt x="170" y="122"/>
                  </a:lnTo>
                  <a:lnTo>
                    <a:pt x="175" y="105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55" name="Freeform 66">
              <a:extLst>
                <a:ext uri="{FF2B5EF4-FFF2-40B4-BE49-F238E27FC236}">
                  <a16:creationId xmlns:a16="http://schemas.microsoft.com/office/drawing/2014/main" id="{8C40B3C5-79E8-E72A-1CED-DF0FFCBFF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5" y="4979988"/>
              <a:ext cx="69850" cy="71438"/>
            </a:xfrm>
            <a:custGeom>
              <a:avLst/>
              <a:gdLst>
                <a:gd name="T0" fmla="*/ 178 w 178"/>
                <a:gd name="T1" fmla="*/ 89 h 178"/>
                <a:gd name="T2" fmla="*/ 176 w 178"/>
                <a:gd name="T3" fmla="*/ 70 h 178"/>
                <a:gd name="T4" fmla="*/ 171 w 178"/>
                <a:gd name="T5" fmla="*/ 54 h 178"/>
                <a:gd name="T6" fmla="*/ 163 w 178"/>
                <a:gd name="T7" fmla="*/ 39 h 178"/>
                <a:gd name="T8" fmla="*/ 152 w 178"/>
                <a:gd name="T9" fmla="*/ 26 h 178"/>
                <a:gd name="T10" fmla="*/ 138 w 178"/>
                <a:gd name="T11" fmla="*/ 14 h 178"/>
                <a:gd name="T12" fmla="*/ 122 w 178"/>
                <a:gd name="T13" fmla="*/ 6 h 178"/>
                <a:gd name="T14" fmla="*/ 106 w 178"/>
                <a:gd name="T15" fmla="*/ 1 h 178"/>
                <a:gd name="T16" fmla="*/ 89 w 178"/>
                <a:gd name="T17" fmla="*/ 0 h 178"/>
                <a:gd name="T18" fmla="*/ 70 w 178"/>
                <a:gd name="T19" fmla="*/ 1 h 178"/>
                <a:gd name="T20" fmla="*/ 55 w 178"/>
                <a:gd name="T21" fmla="*/ 6 h 178"/>
                <a:gd name="T22" fmla="*/ 39 w 178"/>
                <a:gd name="T23" fmla="*/ 14 h 178"/>
                <a:gd name="T24" fmla="*/ 26 w 178"/>
                <a:gd name="T25" fmla="*/ 26 h 178"/>
                <a:gd name="T26" fmla="*/ 15 w 178"/>
                <a:gd name="T27" fmla="*/ 39 h 178"/>
                <a:gd name="T28" fmla="*/ 6 w 178"/>
                <a:gd name="T29" fmla="*/ 54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5 h 178"/>
                <a:gd name="T36" fmla="*/ 6 w 178"/>
                <a:gd name="T37" fmla="*/ 122 h 178"/>
                <a:gd name="T38" fmla="*/ 15 w 178"/>
                <a:gd name="T39" fmla="*/ 137 h 178"/>
                <a:gd name="T40" fmla="*/ 26 w 178"/>
                <a:gd name="T41" fmla="*/ 152 h 178"/>
                <a:gd name="T42" fmla="*/ 39 w 178"/>
                <a:gd name="T43" fmla="*/ 162 h 178"/>
                <a:gd name="T44" fmla="*/ 55 w 178"/>
                <a:gd name="T45" fmla="*/ 171 h 178"/>
                <a:gd name="T46" fmla="*/ 70 w 178"/>
                <a:gd name="T47" fmla="*/ 175 h 178"/>
                <a:gd name="T48" fmla="*/ 89 w 178"/>
                <a:gd name="T49" fmla="*/ 178 h 178"/>
                <a:gd name="T50" fmla="*/ 106 w 178"/>
                <a:gd name="T51" fmla="*/ 175 h 178"/>
                <a:gd name="T52" fmla="*/ 122 w 178"/>
                <a:gd name="T53" fmla="*/ 171 h 178"/>
                <a:gd name="T54" fmla="*/ 129 w 178"/>
                <a:gd name="T55" fmla="*/ 166 h 178"/>
                <a:gd name="T56" fmla="*/ 133 w 178"/>
                <a:gd name="T57" fmla="*/ 163 h 178"/>
                <a:gd name="T58" fmla="*/ 138 w 178"/>
                <a:gd name="T59" fmla="*/ 162 h 178"/>
                <a:gd name="T60" fmla="*/ 152 w 178"/>
                <a:gd name="T61" fmla="*/ 152 h 178"/>
                <a:gd name="T62" fmla="*/ 163 w 178"/>
                <a:gd name="T63" fmla="*/ 137 h 178"/>
                <a:gd name="T64" fmla="*/ 164 w 178"/>
                <a:gd name="T65" fmla="*/ 133 h 178"/>
                <a:gd name="T66" fmla="*/ 166 w 178"/>
                <a:gd name="T67" fmla="*/ 129 h 178"/>
                <a:gd name="T68" fmla="*/ 171 w 178"/>
                <a:gd name="T69" fmla="*/ 122 h 178"/>
                <a:gd name="T70" fmla="*/ 176 w 178"/>
                <a:gd name="T71" fmla="*/ 105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6" y="70"/>
                  </a:lnTo>
                  <a:lnTo>
                    <a:pt x="171" y="54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6" y="122"/>
                  </a:lnTo>
                  <a:lnTo>
                    <a:pt x="15" y="137"/>
                  </a:lnTo>
                  <a:lnTo>
                    <a:pt x="26" y="152"/>
                  </a:lnTo>
                  <a:lnTo>
                    <a:pt x="39" y="162"/>
                  </a:lnTo>
                  <a:lnTo>
                    <a:pt x="55" y="171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6" y="175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3"/>
                  </a:lnTo>
                  <a:lnTo>
                    <a:pt x="138" y="162"/>
                  </a:lnTo>
                  <a:lnTo>
                    <a:pt x="152" y="152"/>
                  </a:lnTo>
                  <a:lnTo>
                    <a:pt x="163" y="137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5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56" name="Freeform 67">
              <a:extLst>
                <a:ext uri="{FF2B5EF4-FFF2-40B4-BE49-F238E27FC236}">
                  <a16:creationId xmlns:a16="http://schemas.microsoft.com/office/drawing/2014/main" id="{723DE4AD-D9CE-7966-35A3-FD474E58D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4287838"/>
              <a:ext cx="69850" cy="69850"/>
            </a:xfrm>
            <a:custGeom>
              <a:avLst/>
              <a:gdLst>
                <a:gd name="T0" fmla="*/ 178 w 178"/>
                <a:gd name="T1" fmla="*/ 89 h 178"/>
                <a:gd name="T2" fmla="*/ 175 w 178"/>
                <a:gd name="T3" fmla="*/ 70 h 178"/>
                <a:gd name="T4" fmla="*/ 170 w 178"/>
                <a:gd name="T5" fmla="*/ 55 h 178"/>
                <a:gd name="T6" fmla="*/ 162 w 178"/>
                <a:gd name="T7" fmla="*/ 40 h 178"/>
                <a:gd name="T8" fmla="*/ 152 w 178"/>
                <a:gd name="T9" fmla="*/ 26 h 178"/>
                <a:gd name="T10" fmla="*/ 137 w 178"/>
                <a:gd name="T11" fmla="*/ 15 h 178"/>
                <a:gd name="T12" fmla="*/ 122 w 178"/>
                <a:gd name="T13" fmla="*/ 6 h 178"/>
                <a:gd name="T14" fmla="*/ 105 w 178"/>
                <a:gd name="T15" fmla="*/ 2 h 178"/>
                <a:gd name="T16" fmla="*/ 89 w 178"/>
                <a:gd name="T17" fmla="*/ 0 h 178"/>
                <a:gd name="T18" fmla="*/ 70 w 178"/>
                <a:gd name="T19" fmla="*/ 2 h 178"/>
                <a:gd name="T20" fmla="*/ 54 w 178"/>
                <a:gd name="T21" fmla="*/ 6 h 178"/>
                <a:gd name="T22" fmla="*/ 39 w 178"/>
                <a:gd name="T23" fmla="*/ 15 h 178"/>
                <a:gd name="T24" fmla="*/ 26 w 178"/>
                <a:gd name="T25" fmla="*/ 26 h 178"/>
                <a:gd name="T26" fmla="*/ 14 w 178"/>
                <a:gd name="T27" fmla="*/ 40 h 178"/>
                <a:gd name="T28" fmla="*/ 6 w 178"/>
                <a:gd name="T29" fmla="*/ 55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6 h 178"/>
                <a:gd name="T36" fmla="*/ 6 w 178"/>
                <a:gd name="T37" fmla="*/ 123 h 178"/>
                <a:gd name="T38" fmla="*/ 14 w 178"/>
                <a:gd name="T39" fmla="*/ 138 h 178"/>
                <a:gd name="T40" fmla="*/ 26 w 178"/>
                <a:gd name="T41" fmla="*/ 152 h 178"/>
                <a:gd name="T42" fmla="*/ 39 w 178"/>
                <a:gd name="T43" fmla="*/ 163 h 178"/>
                <a:gd name="T44" fmla="*/ 54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5 w 178"/>
                <a:gd name="T51" fmla="*/ 176 h 178"/>
                <a:gd name="T52" fmla="*/ 122 w 178"/>
                <a:gd name="T53" fmla="*/ 171 h 178"/>
                <a:gd name="T54" fmla="*/ 129 w 178"/>
                <a:gd name="T55" fmla="*/ 166 h 178"/>
                <a:gd name="T56" fmla="*/ 133 w 178"/>
                <a:gd name="T57" fmla="*/ 164 h 178"/>
                <a:gd name="T58" fmla="*/ 137 w 178"/>
                <a:gd name="T59" fmla="*/ 163 h 178"/>
                <a:gd name="T60" fmla="*/ 152 w 178"/>
                <a:gd name="T61" fmla="*/ 152 h 178"/>
                <a:gd name="T62" fmla="*/ 162 w 178"/>
                <a:gd name="T63" fmla="*/ 138 h 178"/>
                <a:gd name="T64" fmla="*/ 163 w 178"/>
                <a:gd name="T65" fmla="*/ 133 h 178"/>
                <a:gd name="T66" fmla="*/ 166 w 178"/>
                <a:gd name="T67" fmla="*/ 130 h 178"/>
                <a:gd name="T68" fmla="*/ 170 w 178"/>
                <a:gd name="T69" fmla="*/ 123 h 178"/>
                <a:gd name="T70" fmla="*/ 175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5" y="70"/>
                  </a:lnTo>
                  <a:lnTo>
                    <a:pt x="170" y="55"/>
                  </a:lnTo>
                  <a:lnTo>
                    <a:pt x="162" y="40"/>
                  </a:lnTo>
                  <a:lnTo>
                    <a:pt x="152" y="26"/>
                  </a:lnTo>
                  <a:lnTo>
                    <a:pt x="137" y="15"/>
                  </a:lnTo>
                  <a:lnTo>
                    <a:pt x="122" y="6"/>
                  </a:lnTo>
                  <a:lnTo>
                    <a:pt x="105" y="2"/>
                  </a:lnTo>
                  <a:lnTo>
                    <a:pt x="89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9" y="15"/>
                  </a:lnTo>
                  <a:lnTo>
                    <a:pt x="26" y="26"/>
                  </a:lnTo>
                  <a:lnTo>
                    <a:pt x="14" y="40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3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4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7" y="163"/>
                  </a:lnTo>
                  <a:lnTo>
                    <a:pt x="152" y="152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0" y="123"/>
                  </a:lnTo>
                  <a:lnTo>
                    <a:pt x="175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57" name="Freeform 68">
              <a:extLst>
                <a:ext uri="{FF2B5EF4-FFF2-40B4-BE49-F238E27FC236}">
                  <a16:creationId xmlns:a16="http://schemas.microsoft.com/office/drawing/2014/main" id="{23152ACC-C39C-E06B-05DB-C7A964247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250" y="4535488"/>
              <a:ext cx="71438" cy="69850"/>
            </a:xfrm>
            <a:custGeom>
              <a:avLst/>
              <a:gdLst>
                <a:gd name="T0" fmla="*/ 178 w 178"/>
                <a:gd name="T1" fmla="*/ 89 h 178"/>
                <a:gd name="T2" fmla="*/ 176 w 178"/>
                <a:gd name="T3" fmla="*/ 70 h 178"/>
                <a:gd name="T4" fmla="*/ 171 w 178"/>
                <a:gd name="T5" fmla="*/ 55 h 178"/>
                <a:gd name="T6" fmla="*/ 162 w 178"/>
                <a:gd name="T7" fmla="*/ 40 h 178"/>
                <a:gd name="T8" fmla="*/ 152 w 178"/>
                <a:gd name="T9" fmla="*/ 27 h 178"/>
                <a:gd name="T10" fmla="*/ 138 w 178"/>
                <a:gd name="T11" fmla="*/ 15 h 178"/>
                <a:gd name="T12" fmla="*/ 122 w 178"/>
                <a:gd name="T13" fmla="*/ 6 h 178"/>
                <a:gd name="T14" fmla="*/ 106 w 178"/>
                <a:gd name="T15" fmla="*/ 2 h 178"/>
                <a:gd name="T16" fmla="*/ 89 w 178"/>
                <a:gd name="T17" fmla="*/ 0 h 178"/>
                <a:gd name="T18" fmla="*/ 70 w 178"/>
                <a:gd name="T19" fmla="*/ 2 h 178"/>
                <a:gd name="T20" fmla="*/ 55 w 178"/>
                <a:gd name="T21" fmla="*/ 6 h 178"/>
                <a:gd name="T22" fmla="*/ 39 w 178"/>
                <a:gd name="T23" fmla="*/ 15 h 178"/>
                <a:gd name="T24" fmla="*/ 26 w 178"/>
                <a:gd name="T25" fmla="*/ 27 h 178"/>
                <a:gd name="T26" fmla="*/ 14 w 178"/>
                <a:gd name="T27" fmla="*/ 40 h 178"/>
                <a:gd name="T28" fmla="*/ 6 w 178"/>
                <a:gd name="T29" fmla="*/ 55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6 h 178"/>
                <a:gd name="T36" fmla="*/ 6 w 178"/>
                <a:gd name="T37" fmla="*/ 123 h 178"/>
                <a:gd name="T38" fmla="*/ 14 w 178"/>
                <a:gd name="T39" fmla="*/ 138 h 178"/>
                <a:gd name="T40" fmla="*/ 26 w 178"/>
                <a:gd name="T41" fmla="*/ 152 h 178"/>
                <a:gd name="T42" fmla="*/ 39 w 178"/>
                <a:gd name="T43" fmla="*/ 163 h 178"/>
                <a:gd name="T44" fmla="*/ 55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6 w 178"/>
                <a:gd name="T51" fmla="*/ 176 h 178"/>
                <a:gd name="T52" fmla="*/ 122 w 178"/>
                <a:gd name="T53" fmla="*/ 171 h 178"/>
                <a:gd name="T54" fmla="*/ 129 w 178"/>
                <a:gd name="T55" fmla="*/ 167 h 178"/>
                <a:gd name="T56" fmla="*/ 133 w 178"/>
                <a:gd name="T57" fmla="*/ 164 h 178"/>
                <a:gd name="T58" fmla="*/ 138 w 178"/>
                <a:gd name="T59" fmla="*/ 163 h 178"/>
                <a:gd name="T60" fmla="*/ 152 w 178"/>
                <a:gd name="T61" fmla="*/ 152 h 178"/>
                <a:gd name="T62" fmla="*/ 162 w 178"/>
                <a:gd name="T63" fmla="*/ 138 h 178"/>
                <a:gd name="T64" fmla="*/ 164 w 178"/>
                <a:gd name="T65" fmla="*/ 133 h 178"/>
                <a:gd name="T66" fmla="*/ 166 w 178"/>
                <a:gd name="T67" fmla="*/ 130 h 178"/>
                <a:gd name="T68" fmla="*/ 171 w 178"/>
                <a:gd name="T69" fmla="*/ 123 h 178"/>
                <a:gd name="T70" fmla="*/ 176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6" y="70"/>
                  </a:lnTo>
                  <a:lnTo>
                    <a:pt x="171" y="55"/>
                  </a:lnTo>
                  <a:lnTo>
                    <a:pt x="162" y="40"/>
                  </a:lnTo>
                  <a:lnTo>
                    <a:pt x="152" y="27"/>
                  </a:lnTo>
                  <a:lnTo>
                    <a:pt x="138" y="15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9" y="0"/>
                  </a:lnTo>
                  <a:lnTo>
                    <a:pt x="70" y="2"/>
                  </a:lnTo>
                  <a:lnTo>
                    <a:pt x="55" y="6"/>
                  </a:lnTo>
                  <a:lnTo>
                    <a:pt x="39" y="15"/>
                  </a:lnTo>
                  <a:lnTo>
                    <a:pt x="26" y="27"/>
                  </a:lnTo>
                  <a:lnTo>
                    <a:pt x="14" y="40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3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2" y="171"/>
                  </a:lnTo>
                  <a:lnTo>
                    <a:pt x="129" y="167"/>
                  </a:lnTo>
                  <a:lnTo>
                    <a:pt x="133" y="164"/>
                  </a:lnTo>
                  <a:lnTo>
                    <a:pt x="138" y="163"/>
                  </a:lnTo>
                  <a:lnTo>
                    <a:pt x="152" y="152"/>
                  </a:lnTo>
                  <a:lnTo>
                    <a:pt x="162" y="138"/>
                  </a:lnTo>
                  <a:lnTo>
                    <a:pt x="164" y="133"/>
                  </a:lnTo>
                  <a:lnTo>
                    <a:pt x="166" y="130"/>
                  </a:lnTo>
                  <a:lnTo>
                    <a:pt x="171" y="123"/>
                  </a:lnTo>
                  <a:lnTo>
                    <a:pt x="176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58" name="Freeform 69">
              <a:extLst>
                <a:ext uri="{FF2B5EF4-FFF2-40B4-BE49-F238E27FC236}">
                  <a16:creationId xmlns:a16="http://schemas.microsoft.com/office/drawing/2014/main" id="{8EDFE6AB-C612-96D4-A7DC-0730FD5A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3225" y="4975226"/>
              <a:ext cx="69850" cy="69850"/>
            </a:xfrm>
            <a:custGeom>
              <a:avLst/>
              <a:gdLst>
                <a:gd name="T0" fmla="*/ 178 w 178"/>
                <a:gd name="T1" fmla="*/ 89 h 178"/>
                <a:gd name="T2" fmla="*/ 175 w 178"/>
                <a:gd name="T3" fmla="*/ 70 h 178"/>
                <a:gd name="T4" fmla="*/ 171 w 178"/>
                <a:gd name="T5" fmla="*/ 55 h 178"/>
                <a:gd name="T6" fmla="*/ 162 w 178"/>
                <a:gd name="T7" fmla="*/ 40 h 178"/>
                <a:gd name="T8" fmla="*/ 152 w 178"/>
                <a:gd name="T9" fmla="*/ 27 h 178"/>
                <a:gd name="T10" fmla="*/ 137 w 178"/>
                <a:gd name="T11" fmla="*/ 15 h 178"/>
                <a:gd name="T12" fmla="*/ 122 w 178"/>
                <a:gd name="T13" fmla="*/ 6 h 178"/>
                <a:gd name="T14" fmla="*/ 105 w 178"/>
                <a:gd name="T15" fmla="*/ 2 h 178"/>
                <a:gd name="T16" fmla="*/ 89 w 178"/>
                <a:gd name="T17" fmla="*/ 0 h 178"/>
                <a:gd name="T18" fmla="*/ 70 w 178"/>
                <a:gd name="T19" fmla="*/ 2 h 178"/>
                <a:gd name="T20" fmla="*/ 55 w 178"/>
                <a:gd name="T21" fmla="*/ 6 h 178"/>
                <a:gd name="T22" fmla="*/ 39 w 178"/>
                <a:gd name="T23" fmla="*/ 15 h 178"/>
                <a:gd name="T24" fmla="*/ 26 w 178"/>
                <a:gd name="T25" fmla="*/ 27 h 178"/>
                <a:gd name="T26" fmla="*/ 14 w 178"/>
                <a:gd name="T27" fmla="*/ 40 h 178"/>
                <a:gd name="T28" fmla="*/ 6 w 178"/>
                <a:gd name="T29" fmla="*/ 55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6 h 178"/>
                <a:gd name="T36" fmla="*/ 6 w 178"/>
                <a:gd name="T37" fmla="*/ 123 h 178"/>
                <a:gd name="T38" fmla="*/ 14 w 178"/>
                <a:gd name="T39" fmla="*/ 138 h 178"/>
                <a:gd name="T40" fmla="*/ 26 w 178"/>
                <a:gd name="T41" fmla="*/ 152 h 178"/>
                <a:gd name="T42" fmla="*/ 39 w 178"/>
                <a:gd name="T43" fmla="*/ 163 h 178"/>
                <a:gd name="T44" fmla="*/ 55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5 w 178"/>
                <a:gd name="T51" fmla="*/ 176 h 178"/>
                <a:gd name="T52" fmla="*/ 122 w 178"/>
                <a:gd name="T53" fmla="*/ 171 h 178"/>
                <a:gd name="T54" fmla="*/ 129 w 178"/>
                <a:gd name="T55" fmla="*/ 167 h 178"/>
                <a:gd name="T56" fmla="*/ 133 w 178"/>
                <a:gd name="T57" fmla="*/ 164 h 178"/>
                <a:gd name="T58" fmla="*/ 137 w 178"/>
                <a:gd name="T59" fmla="*/ 163 h 178"/>
                <a:gd name="T60" fmla="*/ 152 w 178"/>
                <a:gd name="T61" fmla="*/ 152 h 178"/>
                <a:gd name="T62" fmla="*/ 162 w 178"/>
                <a:gd name="T63" fmla="*/ 138 h 178"/>
                <a:gd name="T64" fmla="*/ 164 w 178"/>
                <a:gd name="T65" fmla="*/ 133 h 178"/>
                <a:gd name="T66" fmla="*/ 166 w 178"/>
                <a:gd name="T67" fmla="*/ 130 h 178"/>
                <a:gd name="T68" fmla="*/ 171 w 178"/>
                <a:gd name="T69" fmla="*/ 123 h 178"/>
                <a:gd name="T70" fmla="*/ 175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5" y="70"/>
                  </a:lnTo>
                  <a:lnTo>
                    <a:pt x="171" y="55"/>
                  </a:lnTo>
                  <a:lnTo>
                    <a:pt x="162" y="40"/>
                  </a:lnTo>
                  <a:lnTo>
                    <a:pt x="152" y="27"/>
                  </a:lnTo>
                  <a:lnTo>
                    <a:pt x="137" y="15"/>
                  </a:lnTo>
                  <a:lnTo>
                    <a:pt x="122" y="6"/>
                  </a:lnTo>
                  <a:lnTo>
                    <a:pt x="105" y="2"/>
                  </a:lnTo>
                  <a:lnTo>
                    <a:pt x="89" y="0"/>
                  </a:lnTo>
                  <a:lnTo>
                    <a:pt x="70" y="2"/>
                  </a:lnTo>
                  <a:lnTo>
                    <a:pt x="55" y="6"/>
                  </a:lnTo>
                  <a:lnTo>
                    <a:pt x="39" y="15"/>
                  </a:lnTo>
                  <a:lnTo>
                    <a:pt x="26" y="27"/>
                  </a:lnTo>
                  <a:lnTo>
                    <a:pt x="14" y="40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3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7"/>
                  </a:lnTo>
                  <a:lnTo>
                    <a:pt x="133" y="164"/>
                  </a:lnTo>
                  <a:lnTo>
                    <a:pt x="137" y="163"/>
                  </a:lnTo>
                  <a:lnTo>
                    <a:pt x="152" y="152"/>
                  </a:lnTo>
                  <a:lnTo>
                    <a:pt x="162" y="138"/>
                  </a:lnTo>
                  <a:lnTo>
                    <a:pt x="164" y="133"/>
                  </a:lnTo>
                  <a:lnTo>
                    <a:pt x="166" y="130"/>
                  </a:lnTo>
                  <a:lnTo>
                    <a:pt x="171" y="123"/>
                  </a:lnTo>
                  <a:lnTo>
                    <a:pt x="175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68" name="Freeform 79">
              <a:extLst>
                <a:ext uri="{FF2B5EF4-FFF2-40B4-BE49-F238E27FC236}">
                  <a16:creationId xmlns:a16="http://schemas.microsoft.com/office/drawing/2014/main" id="{AE3E1606-C803-002E-377D-2DD740DEF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4108451"/>
              <a:ext cx="2303463" cy="665163"/>
            </a:xfrm>
            <a:custGeom>
              <a:avLst/>
              <a:gdLst>
                <a:gd name="T0" fmla="*/ 5802 w 5802"/>
                <a:gd name="T1" fmla="*/ 1674 h 1674"/>
                <a:gd name="T2" fmla="*/ 874 w 5802"/>
                <a:gd name="T3" fmla="*/ 538 h 1674"/>
                <a:gd name="T4" fmla="*/ 0 w 5802"/>
                <a:gd name="T5" fmla="*/ 0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02" h="1674">
                  <a:moveTo>
                    <a:pt x="5802" y="1674"/>
                  </a:moveTo>
                  <a:lnTo>
                    <a:pt x="874" y="53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69" name="Freeform 80">
              <a:extLst>
                <a:ext uri="{FF2B5EF4-FFF2-40B4-BE49-F238E27FC236}">
                  <a16:creationId xmlns:a16="http://schemas.microsoft.com/office/drawing/2014/main" id="{C153E2C3-8ADF-F43F-8B56-B5AEEA72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3" y="4119563"/>
              <a:ext cx="2290763" cy="650875"/>
            </a:xfrm>
            <a:custGeom>
              <a:avLst/>
              <a:gdLst>
                <a:gd name="T0" fmla="*/ 5774 w 5774"/>
                <a:gd name="T1" fmla="*/ 1640 h 1640"/>
                <a:gd name="T2" fmla="*/ 868 w 5774"/>
                <a:gd name="T3" fmla="*/ 511 h 1640"/>
                <a:gd name="T4" fmla="*/ 0 w 5774"/>
                <a:gd name="T5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74" h="1640">
                  <a:moveTo>
                    <a:pt x="5774" y="1640"/>
                  </a:moveTo>
                  <a:lnTo>
                    <a:pt x="868" y="511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82" name="Freeform 93">
              <a:extLst>
                <a:ext uri="{FF2B5EF4-FFF2-40B4-BE49-F238E27FC236}">
                  <a16:creationId xmlns:a16="http://schemas.microsoft.com/office/drawing/2014/main" id="{06FCBEE5-99A1-668A-885B-D124C4B4E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4738688"/>
              <a:ext cx="69850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5 w 178"/>
                <a:gd name="T5" fmla="*/ 6 h 178"/>
                <a:gd name="T6" fmla="*/ 39 w 178"/>
                <a:gd name="T7" fmla="*/ 14 h 178"/>
                <a:gd name="T8" fmla="*/ 26 w 178"/>
                <a:gd name="T9" fmla="*/ 26 h 178"/>
                <a:gd name="T10" fmla="*/ 14 w 178"/>
                <a:gd name="T11" fmla="*/ 39 h 178"/>
                <a:gd name="T12" fmla="*/ 6 w 178"/>
                <a:gd name="T13" fmla="*/ 54 h 178"/>
                <a:gd name="T14" fmla="*/ 1 w 178"/>
                <a:gd name="T15" fmla="*/ 70 h 178"/>
                <a:gd name="T16" fmla="*/ 0 w 178"/>
                <a:gd name="T17" fmla="*/ 89 h 178"/>
                <a:gd name="T18" fmla="*/ 1 w 178"/>
                <a:gd name="T19" fmla="*/ 105 h 178"/>
                <a:gd name="T20" fmla="*/ 6 w 178"/>
                <a:gd name="T21" fmla="*/ 122 h 178"/>
                <a:gd name="T22" fmla="*/ 14 w 178"/>
                <a:gd name="T23" fmla="*/ 137 h 178"/>
                <a:gd name="T24" fmla="*/ 26 w 178"/>
                <a:gd name="T25" fmla="*/ 152 h 178"/>
                <a:gd name="T26" fmla="*/ 39 w 178"/>
                <a:gd name="T27" fmla="*/ 162 h 178"/>
                <a:gd name="T28" fmla="*/ 55 w 178"/>
                <a:gd name="T29" fmla="*/ 171 h 178"/>
                <a:gd name="T30" fmla="*/ 70 w 178"/>
                <a:gd name="T31" fmla="*/ 175 h 178"/>
                <a:gd name="T32" fmla="*/ 89 w 178"/>
                <a:gd name="T33" fmla="*/ 178 h 178"/>
                <a:gd name="T34" fmla="*/ 106 w 178"/>
                <a:gd name="T35" fmla="*/ 175 h 178"/>
                <a:gd name="T36" fmla="*/ 122 w 178"/>
                <a:gd name="T37" fmla="*/ 171 h 178"/>
                <a:gd name="T38" fmla="*/ 129 w 178"/>
                <a:gd name="T39" fmla="*/ 166 h 178"/>
                <a:gd name="T40" fmla="*/ 133 w 178"/>
                <a:gd name="T41" fmla="*/ 164 h 178"/>
                <a:gd name="T42" fmla="*/ 138 w 178"/>
                <a:gd name="T43" fmla="*/ 162 h 178"/>
                <a:gd name="T44" fmla="*/ 152 w 178"/>
                <a:gd name="T45" fmla="*/ 152 h 178"/>
                <a:gd name="T46" fmla="*/ 163 w 178"/>
                <a:gd name="T47" fmla="*/ 137 h 178"/>
                <a:gd name="T48" fmla="*/ 164 w 178"/>
                <a:gd name="T49" fmla="*/ 133 h 178"/>
                <a:gd name="T50" fmla="*/ 166 w 178"/>
                <a:gd name="T51" fmla="*/ 129 h 178"/>
                <a:gd name="T52" fmla="*/ 171 w 178"/>
                <a:gd name="T53" fmla="*/ 122 h 178"/>
                <a:gd name="T54" fmla="*/ 176 w 178"/>
                <a:gd name="T55" fmla="*/ 105 h 178"/>
                <a:gd name="T56" fmla="*/ 178 w 178"/>
                <a:gd name="T57" fmla="*/ 89 h 178"/>
                <a:gd name="T58" fmla="*/ 176 w 178"/>
                <a:gd name="T59" fmla="*/ 70 h 178"/>
                <a:gd name="T60" fmla="*/ 171 w 178"/>
                <a:gd name="T61" fmla="*/ 54 h 178"/>
                <a:gd name="T62" fmla="*/ 163 w 178"/>
                <a:gd name="T63" fmla="*/ 39 h 178"/>
                <a:gd name="T64" fmla="*/ 152 w 178"/>
                <a:gd name="T65" fmla="*/ 26 h 178"/>
                <a:gd name="T66" fmla="*/ 138 w 178"/>
                <a:gd name="T67" fmla="*/ 14 h 178"/>
                <a:gd name="T68" fmla="*/ 122 w 178"/>
                <a:gd name="T69" fmla="*/ 6 h 178"/>
                <a:gd name="T70" fmla="*/ 106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2"/>
                  </a:lnTo>
                  <a:lnTo>
                    <a:pt x="39" y="162"/>
                  </a:lnTo>
                  <a:lnTo>
                    <a:pt x="55" y="171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6" y="175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8" y="162"/>
                  </a:lnTo>
                  <a:lnTo>
                    <a:pt x="152" y="152"/>
                  </a:lnTo>
                  <a:lnTo>
                    <a:pt x="163" y="137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5"/>
                  </a:lnTo>
                  <a:lnTo>
                    <a:pt x="178" y="89"/>
                  </a:lnTo>
                  <a:lnTo>
                    <a:pt x="176" y="70"/>
                  </a:lnTo>
                  <a:lnTo>
                    <a:pt x="171" y="54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83" name="Freeform 94">
              <a:extLst>
                <a:ext uri="{FF2B5EF4-FFF2-40B4-BE49-F238E27FC236}">
                  <a16:creationId xmlns:a16="http://schemas.microsoft.com/office/drawing/2014/main" id="{5CCCB15E-30B3-688C-127D-623B7199B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5" y="4287838"/>
              <a:ext cx="69850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2 h 178"/>
                <a:gd name="T4" fmla="*/ 55 w 178"/>
                <a:gd name="T5" fmla="*/ 6 h 178"/>
                <a:gd name="T6" fmla="*/ 40 w 178"/>
                <a:gd name="T7" fmla="*/ 15 h 178"/>
                <a:gd name="T8" fmla="*/ 27 w 178"/>
                <a:gd name="T9" fmla="*/ 26 h 178"/>
                <a:gd name="T10" fmla="*/ 15 w 178"/>
                <a:gd name="T11" fmla="*/ 40 h 178"/>
                <a:gd name="T12" fmla="*/ 6 w 178"/>
                <a:gd name="T13" fmla="*/ 55 h 178"/>
                <a:gd name="T14" fmla="*/ 2 w 178"/>
                <a:gd name="T15" fmla="*/ 70 h 178"/>
                <a:gd name="T16" fmla="*/ 0 w 178"/>
                <a:gd name="T17" fmla="*/ 89 h 178"/>
                <a:gd name="T18" fmla="*/ 2 w 178"/>
                <a:gd name="T19" fmla="*/ 106 h 178"/>
                <a:gd name="T20" fmla="*/ 6 w 178"/>
                <a:gd name="T21" fmla="*/ 123 h 178"/>
                <a:gd name="T22" fmla="*/ 15 w 178"/>
                <a:gd name="T23" fmla="*/ 138 h 178"/>
                <a:gd name="T24" fmla="*/ 27 w 178"/>
                <a:gd name="T25" fmla="*/ 152 h 178"/>
                <a:gd name="T26" fmla="*/ 40 w 178"/>
                <a:gd name="T27" fmla="*/ 163 h 178"/>
                <a:gd name="T28" fmla="*/ 55 w 178"/>
                <a:gd name="T29" fmla="*/ 171 h 178"/>
                <a:gd name="T30" fmla="*/ 70 w 178"/>
                <a:gd name="T31" fmla="*/ 176 h 178"/>
                <a:gd name="T32" fmla="*/ 89 w 178"/>
                <a:gd name="T33" fmla="*/ 178 h 178"/>
                <a:gd name="T34" fmla="*/ 106 w 178"/>
                <a:gd name="T35" fmla="*/ 176 h 178"/>
                <a:gd name="T36" fmla="*/ 123 w 178"/>
                <a:gd name="T37" fmla="*/ 171 h 178"/>
                <a:gd name="T38" fmla="*/ 130 w 178"/>
                <a:gd name="T39" fmla="*/ 166 h 178"/>
                <a:gd name="T40" fmla="*/ 133 w 178"/>
                <a:gd name="T41" fmla="*/ 164 h 178"/>
                <a:gd name="T42" fmla="*/ 138 w 178"/>
                <a:gd name="T43" fmla="*/ 163 h 178"/>
                <a:gd name="T44" fmla="*/ 152 w 178"/>
                <a:gd name="T45" fmla="*/ 152 h 178"/>
                <a:gd name="T46" fmla="*/ 163 w 178"/>
                <a:gd name="T47" fmla="*/ 138 h 178"/>
                <a:gd name="T48" fmla="*/ 164 w 178"/>
                <a:gd name="T49" fmla="*/ 133 h 178"/>
                <a:gd name="T50" fmla="*/ 166 w 178"/>
                <a:gd name="T51" fmla="*/ 130 h 178"/>
                <a:gd name="T52" fmla="*/ 171 w 178"/>
                <a:gd name="T53" fmla="*/ 123 h 178"/>
                <a:gd name="T54" fmla="*/ 176 w 178"/>
                <a:gd name="T55" fmla="*/ 106 h 178"/>
                <a:gd name="T56" fmla="*/ 178 w 178"/>
                <a:gd name="T57" fmla="*/ 89 h 178"/>
                <a:gd name="T58" fmla="*/ 176 w 178"/>
                <a:gd name="T59" fmla="*/ 70 h 178"/>
                <a:gd name="T60" fmla="*/ 171 w 178"/>
                <a:gd name="T61" fmla="*/ 55 h 178"/>
                <a:gd name="T62" fmla="*/ 163 w 178"/>
                <a:gd name="T63" fmla="*/ 40 h 178"/>
                <a:gd name="T64" fmla="*/ 152 w 178"/>
                <a:gd name="T65" fmla="*/ 26 h 178"/>
                <a:gd name="T66" fmla="*/ 138 w 178"/>
                <a:gd name="T67" fmla="*/ 15 h 178"/>
                <a:gd name="T68" fmla="*/ 123 w 178"/>
                <a:gd name="T69" fmla="*/ 6 h 178"/>
                <a:gd name="T70" fmla="*/ 106 w 178"/>
                <a:gd name="T71" fmla="*/ 2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2"/>
                  </a:lnTo>
                  <a:lnTo>
                    <a:pt x="55" y="6"/>
                  </a:lnTo>
                  <a:lnTo>
                    <a:pt x="40" y="15"/>
                  </a:lnTo>
                  <a:lnTo>
                    <a:pt x="27" y="26"/>
                  </a:lnTo>
                  <a:lnTo>
                    <a:pt x="15" y="40"/>
                  </a:lnTo>
                  <a:lnTo>
                    <a:pt x="6" y="55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6"/>
                  </a:lnTo>
                  <a:lnTo>
                    <a:pt x="6" y="123"/>
                  </a:lnTo>
                  <a:lnTo>
                    <a:pt x="15" y="138"/>
                  </a:lnTo>
                  <a:lnTo>
                    <a:pt x="27" y="152"/>
                  </a:lnTo>
                  <a:lnTo>
                    <a:pt x="40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3" y="171"/>
                  </a:lnTo>
                  <a:lnTo>
                    <a:pt x="130" y="166"/>
                  </a:lnTo>
                  <a:lnTo>
                    <a:pt x="133" y="164"/>
                  </a:lnTo>
                  <a:lnTo>
                    <a:pt x="138" y="163"/>
                  </a:lnTo>
                  <a:lnTo>
                    <a:pt x="152" y="152"/>
                  </a:lnTo>
                  <a:lnTo>
                    <a:pt x="163" y="138"/>
                  </a:lnTo>
                  <a:lnTo>
                    <a:pt x="164" y="133"/>
                  </a:lnTo>
                  <a:lnTo>
                    <a:pt x="166" y="130"/>
                  </a:lnTo>
                  <a:lnTo>
                    <a:pt x="171" y="123"/>
                  </a:lnTo>
                  <a:lnTo>
                    <a:pt x="176" y="106"/>
                  </a:lnTo>
                  <a:lnTo>
                    <a:pt x="178" y="89"/>
                  </a:lnTo>
                  <a:lnTo>
                    <a:pt x="176" y="70"/>
                  </a:lnTo>
                  <a:lnTo>
                    <a:pt x="171" y="55"/>
                  </a:lnTo>
                  <a:lnTo>
                    <a:pt x="163" y="40"/>
                  </a:lnTo>
                  <a:lnTo>
                    <a:pt x="152" y="26"/>
                  </a:lnTo>
                  <a:lnTo>
                    <a:pt x="138" y="15"/>
                  </a:lnTo>
                  <a:lnTo>
                    <a:pt x="123" y="6"/>
                  </a:lnTo>
                  <a:lnTo>
                    <a:pt x="106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84" name="Freeform 95">
              <a:extLst>
                <a:ext uri="{FF2B5EF4-FFF2-40B4-BE49-F238E27FC236}">
                  <a16:creationId xmlns:a16="http://schemas.microsoft.com/office/drawing/2014/main" id="{23883EF2-03F7-0361-B365-3A099EF8C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3" y="4073526"/>
              <a:ext cx="69850" cy="71438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5 w 178"/>
                <a:gd name="T5" fmla="*/ 6 h 178"/>
                <a:gd name="T6" fmla="*/ 39 w 178"/>
                <a:gd name="T7" fmla="*/ 14 h 178"/>
                <a:gd name="T8" fmla="*/ 26 w 178"/>
                <a:gd name="T9" fmla="*/ 26 h 178"/>
                <a:gd name="T10" fmla="*/ 14 w 178"/>
                <a:gd name="T11" fmla="*/ 39 h 178"/>
                <a:gd name="T12" fmla="*/ 6 w 178"/>
                <a:gd name="T13" fmla="*/ 54 h 178"/>
                <a:gd name="T14" fmla="*/ 1 w 178"/>
                <a:gd name="T15" fmla="*/ 70 h 178"/>
                <a:gd name="T16" fmla="*/ 0 w 178"/>
                <a:gd name="T17" fmla="*/ 89 h 178"/>
                <a:gd name="T18" fmla="*/ 1 w 178"/>
                <a:gd name="T19" fmla="*/ 105 h 178"/>
                <a:gd name="T20" fmla="*/ 6 w 178"/>
                <a:gd name="T21" fmla="*/ 122 h 178"/>
                <a:gd name="T22" fmla="*/ 14 w 178"/>
                <a:gd name="T23" fmla="*/ 137 h 178"/>
                <a:gd name="T24" fmla="*/ 26 w 178"/>
                <a:gd name="T25" fmla="*/ 152 h 178"/>
                <a:gd name="T26" fmla="*/ 39 w 178"/>
                <a:gd name="T27" fmla="*/ 162 h 178"/>
                <a:gd name="T28" fmla="*/ 55 w 178"/>
                <a:gd name="T29" fmla="*/ 171 h 178"/>
                <a:gd name="T30" fmla="*/ 70 w 178"/>
                <a:gd name="T31" fmla="*/ 175 h 178"/>
                <a:gd name="T32" fmla="*/ 89 w 178"/>
                <a:gd name="T33" fmla="*/ 178 h 178"/>
                <a:gd name="T34" fmla="*/ 106 w 178"/>
                <a:gd name="T35" fmla="*/ 175 h 178"/>
                <a:gd name="T36" fmla="*/ 122 w 178"/>
                <a:gd name="T37" fmla="*/ 171 h 178"/>
                <a:gd name="T38" fmla="*/ 129 w 178"/>
                <a:gd name="T39" fmla="*/ 166 h 178"/>
                <a:gd name="T40" fmla="*/ 133 w 178"/>
                <a:gd name="T41" fmla="*/ 163 h 178"/>
                <a:gd name="T42" fmla="*/ 138 w 178"/>
                <a:gd name="T43" fmla="*/ 162 h 178"/>
                <a:gd name="T44" fmla="*/ 152 w 178"/>
                <a:gd name="T45" fmla="*/ 152 h 178"/>
                <a:gd name="T46" fmla="*/ 162 w 178"/>
                <a:gd name="T47" fmla="*/ 137 h 178"/>
                <a:gd name="T48" fmla="*/ 164 w 178"/>
                <a:gd name="T49" fmla="*/ 133 h 178"/>
                <a:gd name="T50" fmla="*/ 166 w 178"/>
                <a:gd name="T51" fmla="*/ 129 h 178"/>
                <a:gd name="T52" fmla="*/ 171 w 178"/>
                <a:gd name="T53" fmla="*/ 122 h 178"/>
                <a:gd name="T54" fmla="*/ 175 w 178"/>
                <a:gd name="T55" fmla="*/ 105 h 178"/>
                <a:gd name="T56" fmla="*/ 178 w 178"/>
                <a:gd name="T57" fmla="*/ 89 h 178"/>
                <a:gd name="T58" fmla="*/ 175 w 178"/>
                <a:gd name="T59" fmla="*/ 70 h 178"/>
                <a:gd name="T60" fmla="*/ 171 w 178"/>
                <a:gd name="T61" fmla="*/ 54 h 178"/>
                <a:gd name="T62" fmla="*/ 162 w 178"/>
                <a:gd name="T63" fmla="*/ 39 h 178"/>
                <a:gd name="T64" fmla="*/ 152 w 178"/>
                <a:gd name="T65" fmla="*/ 26 h 178"/>
                <a:gd name="T66" fmla="*/ 138 w 178"/>
                <a:gd name="T67" fmla="*/ 14 h 178"/>
                <a:gd name="T68" fmla="*/ 122 w 178"/>
                <a:gd name="T69" fmla="*/ 6 h 178"/>
                <a:gd name="T70" fmla="*/ 106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2"/>
                  </a:lnTo>
                  <a:lnTo>
                    <a:pt x="39" y="162"/>
                  </a:lnTo>
                  <a:lnTo>
                    <a:pt x="55" y="171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6" y="175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3"/>
                  </a:lnTo>
                  <a:lnTo>
                    <a:pt x="138" y="162"/>
                  </a:lnTo>
                  <a:lnTo>
                    <a:pt x="152" y="152"/>
                  </a:lnTo>
                  <a:lnTo>
                    <a:pt x="162" y="137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5" y="105"/>
                  </a:lnTo>
                  <a:lnTo>
                    <a:pt x="178" y="89"/>
                  </a:lnTo>
                  <a:lnTo>
                    <a:pt x="175" y="70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85" name="Freeform 96">
              <a:extLst>
                <a:ext uri="{FF2B5EF4-FFF2-40B4-BE49-F238E27FC236}">
                  <a16:creationId xmlns:a16="http://schemas.microsoft.com/office/drawing/2014/main" id="{03E5F534-B96C-7728-D25D-279896D7C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4735513"/>
              <a:ext cx="69850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5 w 178"/>
                <a:gd name="T5" fmla="*/ 6 h 178"/>
                <a:gd name="T6" fmla="*/ 39 w 178"/>
                <a:gd name="T7" fmla="*/ 14 h 178"/>
                <a:gd name="T8" fmla="*/ 26 w 178"/>
                <a:gd name="T9" fmla="*/ 26 h 178"/>
                <a:gd name="T10" fmla="*/ 14 w 178"/>
                <a:gd name="T11" fmla="*/ 39 h 178"/>
                <a:gd name="T12" fmla="*/ 6 w 178"/>
                <a:gd name="T13" fmla="*/ 54 h 178"/>
                <a:gd name="T14" fmla="*/ 1 w 178"/>
                <a:gd name="T15" fmla="*/ 70 h 178"/>
                <a:gd name="T16" fmla="*/ 0 w 178"/>
                <a:gd name="T17" fmla="*/ 89 h 178"/>
                <a:gd name="T18" fmla="*/ 1 w 178"/>
                <a:gd name="T19" fmla="*/ 105 h 178"/>
                <a:gd name="T20" fmla="*/ 6 w 178"/>
                <a:gd name="T21" fmla="*/ 122 h 178"/>
                <a:gd name="T22" fmla="*/ 14 w 178"/>
                <a:gd name="T23" fmla="*/ 137 h 178"/>
                <a:gd name="T24" fmla="*/ 26 w 178"/>
                <a:gd name="T25" fmla="*/ 152 h 178"/>
                <a:gd name="T26" fmla="*/ 39 w 178"/>
                <a:gd name="T27" fmla="*/ 162 h 178"/>
                <a:gd name="T28" fmla="*/ 55 w 178"/>
                <a:gd name="T29" fmla="*/ 171 h 178"/>
                <a:gd name="T30" fmla="*/ 70 w 178"/>
                <a:gd name="T31" fmla="*/ 175 h 178"/>
                <a:gd name="T32" fmla="*/ 89 w 178"/>
                <a:gd name="T33" fmla="*/ 178 h 178"/>
                <a:gd name="T34" fmla="*/ 106 w 178"/>
                <a:gd name="T35" fmla="*/ 175 h 178"/>
                <a:gd name="T36" fmla="*/ 122 w 178"/>
                <a:gd name="T37" fmla="*/ 171 h 178"/>
                <a:gd name="T38" fmla="*/ 129 w 178"/>
                <a:gd name="T39" fmla="*/ 166 h 178"/>
                <a:gd name="T40" fmla="*/ 133 w 178"/>
                <a:gd name="T41" fmla="*/ 163 h 178"/>
                <a:gd name="T42" fmla="*/ 138 w 178"/>
                <a:gd name="T43" fmla="*/ 162 h 178"/>
                <a:gd name="T44" fmla="*/ 152 w 178"/>
                <a:gd name="T45" fmla="*/ 152 h 178"/>
                <a:gd name="T46" fmla="*/ 163 w 178"/>
                <a:gd name="T47" fmla="*/ 137 h 178"/>
                <a:gd name="T48" fmla="*/ 164 w 178"/>
                <a:gd name="T49" fmla="*/ 133 h 178"/>
                <a:gd name="T50" fmla="*/ 166 w 178"/>
                <a:gd name="T51" fmla="*/ 129 h 178"/>
                <a:gd name="T52" fmla="*/ 171 w 178"/>
                <a:gd name="T53" fmla="*/ 122 h 178"/>
                <a:gd name="T54" fmla="*/ 176 w 178"/>
                <a:gd name="T55" fmla="*/ 105 h 178"/>
                <a:gd name="T56" fmla="*/ 178 w 178"/>
                <a:gd name="T57" fmla="*/ 89 h 178"/>
                <a:gd name="T58" fmla="*/ 176 w 178"/>
                <a:gd name="T59" fmla="*/ 70 h 178"/>
                <a:gd name="T60" fmla="*/ 171 w 178"/>
                <a:gd name="T61" fmla="*/ 54 h 178"/>
                <a:gd name="T62" fmla="*/ 163 w 178"/>
                <a:gd name="T63" fmla="*/ 39 h 178"/>
                <a:gd name="T64" fmla="*/ 152 w 178"/>
                <a:gd name="T65" fmla="*/ 26 h 178"/>
                <a:gd name="T66" fmla="*/ 138 w 178"/>
                <a:gd name="T67" fmla="*/ 14 h 178"/>
                <a:gd name="T68" fmla="*/ 122 w 178"/>
                <a:gd name="T69" fmla="*/ 6 h 178"/>
                <a:gd name="T70" fmla="*/ 106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2"/>
                  </a:lnTo>
                  <a:lnTo>
                    <a:pt x="39" y="162"/>
                  </a:lnTo>
                  <a:lnTo>
                    <a:pt x="55" y="171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6" y="175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3"/>
                  </a:lnTo>
                  <a:lnTo>
                    <a:pt x="138" y="162"/>
                  </a:lnTo>
                  <a:lnTo>
                    <a:pt x="152" y="152"/>
                  </a:lnTo>
                  <a:lnTo>
                    <a:pt x="163" y="137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5"/>
                  </a:lnTo>
                  <a:lnTo>
                    <a:pt x="178" y="89"/>
                  </a:lnTo>
                  <a:lnTo>
                    <a:pt x="176" y="70"/>
                  </a:lnTo>
                  <a:lnTo>
                    <a:pt x="171" y="54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86" name="Freeform 97">
              <a:extLst>
                <a:ext uri="{FF2B5EF4-FFF2-40B4-BE49-F238E27FC236}">
                  <a16:creationId xmlns:a16="http://schemas.microsoft.com/office/drawing/2014/main" id="{35BCFFAC-A21B-0B4B-043D-61D894133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8" y="4287838"/>
              <a:ext cx="71438" cy="69850"/>
            </a:xfrm>
            <a:custGeom>
              <a:avLst/>
              <a:gdLst>
                <a:gd name="T0" fmla="*/ 89 w 177"/>
                <a:gd name="T1" fmla="*/ 0 h 178"/>
                <a:gd name="T2" fmla="*/ 70 w 177"/>
                <a:gd name="T3" fmla="*/ 2 h 178"/>
                <a:gd name="T4" fmla="*/ 54 w 177"/>
                <a:gd name="T5" fmla="*/ 6 h 178"/>
                <a:gd name="T6" fmla="*/ 39 w 177"/>
                <a:gd name="T7" fmla="*/ 15 h 178"/>
                <a:gd name="T8" fmla="*/ 26 w 177"/>
                <a:gd name="T9" fmla="*/ 26 h 178"/>
                <a:gd name="T10" fmla="*/ 14 w 177"/>
                <a:gd name="T11" fmla="*/ 40 h 178"/>
                <a:gd name="T12" fmla="*/ 6 w 177"/>
                <a:gd name="T13" fmla="*/ 55 h 178"/>
                <a:gd name="T14" fmla="*/ 1 w 177"/>
                <a:gd name="T15" fmla="*/ 70 h 178"/>
                <a:gd name="T16" fmla="*/ 0 w 177"/>
                <a:gd name="T17" fmla="*/ 89 h 178"/>
                <a:gd name="T18" fmla="*/ 1 w 177"/>
                <a:gd name="T19" fmla="*/ 106 h 178"/>
                <a:gd name="T20" fmla="*/ 6 w 177"/>
                <a:gd name="T21" fmla="*/ 123 h 178"/>
                <a:gd name="T22" fmla="*/ 14 w 177"/>
                <a:gd name="T23" fmla="*/ 138 h 178"/>
                <a:gd name="T24" fmla="*/ 26 w 177"/>
                <a:gd name="T25" fmla="*/ 152 h 178"/>
                <a:gd name="T26" fmla="*/ 39 w 177"/>
                <a:gd name="T27" fmla="*/ 163 h 178"/>
                <a:gd name="T28" fmla="*/ 54 w 177"/>
                <a:gd name="T29" fmla="*/ 171 h 178"/>
                <a:gd name="T30" fmla="*/ 70 w 177"/>
                <a:gd name="T31" fmla="*/ 176 h 178"/>
                <a:gd name="T32" fmla="*/ 89 w 177"/>
                <a:gd name="T33" fmla="*/ 178 h 178"/>
                <a:gd name="T34" fmla="*/ 105 w 177"/>
                <a:gd name="T35" fmla="*/ 176 h 178"/>
                <a:gd name="T36" fmla="*/ 122 w 177"/>
                <a:gd name="T37" fmla="*/ 171 h 178"/>
                <a:gd name="T38" fmla="*/ 129 w 177"/>
                <a:gd name="T39" fmla="*/ 166 h 178"/>
                <a:gd name="T40" fmla="*/ 132 w 177"/>
                <a:gd name="T41" fmla="*/ 164 h 178"/>
                <a:gd name="T42" fmla="*/ 137 w 177"/>
                <a:gd name="T43" fmla="*/ 163 h 178"/>
                <a:gd name="T44" fmla="*/ 151 w 177"/>
                <a:gd name="T45" fmla="*/ 152 h 178"/>
                <a:gd name="T46" fmla="*/ 162 w 177"/>
                <a:gd name="T47" fmla="*/ 138 h 178"/>
                <a:gd name="T48" fmla="*/ 163 w 177"/>
                <a:gd name="T49" fmla="*/ 133 h 178"/>
                <a:gd name="T50" fmla="*/ 166 w 177"/>
                <a:gd name="T51" fmla="*/ 130 h 178"/>
                <a:gd name="T52" fmla="*/ 170 w 177"/>
                <a:gd name="T53" fmla="*/ 123 h 178"/>
                <a:gd name="T54" fmla="*/ 175 w 177"/>
                <a:gd name="T55" fmla="*/ 106 h 178"/>
                <a:gd name="T56" fmla="*/ 177 w 177"/>
                <a:gd name="T57" fmla="*/ 89 h 178"/>
                <a:gd name="T58" fmla="*/ 175 w 177"/>
                <a:gd name="T59" fmla="*/ 70 h 178"/>
                <a:gd name="T60" fmla="*/ 170 w 177"/>
                <a:gd name="T61" fmla="*/ 55 h 178"/>
                <a:gd name="T62" fmla="*/ 162 w 177"/>
                <a:gd name="T63" fmla="*/ 40 h 178"/>
                <a:gd name="T64" fmla="*/ 151 w 177"/>
                <a:gd name="T65" fmla="*/ 26 h 178"/>
                <a:gd name="T66" fmla="*/ 137 w 177"/>
                <a:gd name="T67" fmla="*/ 15 h 178"/>
                <a:gd name="T68" fmla="*/ 122 w 177"/>
                <a:gd name="T69" fmla="*/ 6 h 178"/>
                <a:gd name="T70" fmla="*/ 105 w 177"/>
                <a:gd name="T71" fmla="*/ 2 h 178"/>
                <a:gd name="T72" fmla="*/ 89 w 177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78">
                  <a:moveTo>
                    <a:pt x="89" y="0"/>
                  </a:moveTo>
                  <a:lnTo>
                    <a:pt x="70" y="2"/>
                  </a:lnTo>
                  <a:lnTo>
                    <a:pt x="54" y="6"/>
                  </a:lnTo>
                  <a:lnTo>
                    <a:pt x="39" y="15"/>
                  </a:lnTo>
                  <a:lnTo>
                    <a:pt x="26" y="26"/>
                  </a:lnTo>
                  <a:lnTo>
                    <a:pt x="14" y="40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3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4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2" y="164"/>
                  </a:lnTo>
                  <a:lnTo>
                    <a:pt x="137" y="163"/>
                  </a:lnTo>
                  <a:lnTo>
                    <a:pt x="151" y="152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0" y="123"/>
                  </a:lnTo>
                  <a:lnTo>
                    <a:pt x="175" y="106"/>
                  </a:lnTo>
                  <a:lnTo>
                    <a:pt x="177" y="89"/>
                  </a:lnTo>
                  <a:lnTo>
                    <a:pt x="175" y="70"/>
                  </a:lnTo>
                  <a:lnTo>
                    <a:pt x="170" y="55"/>
                  </a:lnTo>
                  <a:lnTo>
                    <a:pt x="162" y="40"/>
                  </a:lnTo>
                  <a:lnTo>
                    <a:pt x="151" y="26"/>
                  </a:lnTo>
                  <a:lnTo>
                    <a:pt x="137" y="15"/>
                  </a:lnTo>
                  <a:lnTo>
                    <a:pt x="122" y="6"/>
                  </a:lnTo>
                  <a:lnTo>
                    <a:pt x="105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87" name="Freeform 98">
              <a:extLst>
                <a:ext uri="{FF2B5EF4-FFF2-40B4-BE49-F238E27FC236}">
                  <a16:creationId xmlns:a16="http://schemas.microsoft.com/office/drawing/2014/main" id="{1E411B35-7BDD-50D0-0AD6-EDE8BA8B6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" y="4084638"/>
              <a:ext cx="71438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5 w 178"/>
                <a:gd name="T5" fmla="*/ 6 h 178"/>
                <a:gd name="T6" fmla="*/ 40 w 178"/>
                <a:gd name="T7" fmla="*/ 14 h 178"/>
                <a:gd name="T8" fmla="*/ 27 w 178"/>
                <a:gd name="T9" fmla="*/ 26 h 178"/>
                <a:gd name="T10" fmla="*/ 15 w 178"/>
                <a:gd name="T11" fmla="*/ 39 h 178"/>
                <a:gd name="T12" fmla="*/ 6 w 178"/>
                <a:gd name="T13" fmla="*/ 55 h 178"/>
                <a:gd name="T14" fmla="*/ 2 w 178"/>
                <a:gd name="T15" fmla="*/ 70 h 178"/>
                <a:gd name="T16" fmla="*/ 0 w 178"/>
                <a:gd name="T17" fmla="*/ 89 h 178"/>
                <a:gd name="T18" fmla="*/ 2 w 178"/>
                <a:gd name="T19" fmla="*/ 106 h 178"/>
                <a:gd name="T20" fmla="*/ 6 w 178"/>
                <a:gd name="T21" fmla="*/ 122 h 178"/>
                <a:gd name="T22" fmla="*/ 15 w 178"/>
                <a:gd name="T23" fmla="*/ 138 h 178"/>
                <a:gd name="T24" fmla="*/ 27 w 178"/>
                <a:gd name="T25" fmla="*/ 152 h 178"/>
                <a:gd name="T26" fmla="*/ 40 w 178"/>
                <a:gd name="T27" fmla="*/ 163 h 178"/>
                <a:gd name="T28" fmla="*/ 55 w 178"/>
                <a:gd name="T29" fmla="*/ 171 h 178"/>
                <a:gd name="T30" fmla="*/ 70 w 178"/>
                <a:gd name="T31" fmla="*/ 176 h 178"/>
                <a:gd name="T32" fmla="*/ 89 w 178"/>
                <a:gd name="T33" fmla="*/ 178 h 178"/>
                <a:gd name="T34" fmla="*/ 106 w 178"/>
                <a:gd name="T35" fmla="*/ 176 h 178"/>
                <a:gd name="T36" fmla="*/ 122 w 178"/>
                <a:gd name="T37" fmla="*/ 171 h 178"/>
                <a:gd name="T38" fmla="*/ 130 w 178"/>
                <a:gd name="T39" fmla="*/ 166 h 178"/>
                <a:gd name="T40" fmla="*/ 133 w 178"/>
                <a:gd name="T41" fmla="*/ 164 h 178"/>
                <a:gd name="T42" fmla="*/ 138 w 178"/>
                <a:gd name="T43" fmla="*/ 163 h 178"/>
                <a:gd name="T44" fmla="*/ 152 w 178"/>
                <a:gd name="T45" fmla="*/ 152 h 178"/>
                <a:gd name="T46" fmla="*/ 163 w 178"/>
                <a:gd name="T47" fmla="*/ 138 h 178"/>
                <a:gd name="T48" fmla="*/ 164 w 178"/>
                <a:gd name="T49" fmla="*/ 133 h 178"/>
                <a:gd name="T50" fmla="*/ 166 w 178"/>
                <a:gd name="T51" fmla="*/ 129 h 178"/>
                <a:gd name="T52" fmla="*/ 171 w 178"/>
                <a:gd name="T53" fmla="*/ 122 h 178"/>
                <a:gd name="T54" fmla="*/ 176 w 178"/>
                <a:gd name="T55" fmla="*/ 106 h 178"/>
                <a:gd name="T56" fmla="*/ 178 w 178"/>
                <a:gd name="T57" fmla="*/ 89 h 178"/>
                <a:gd name="T58" fmla="*/ 176 w 178"/>
                <a:gd name="T59" fmla="*/ 70 h 178"/>
                <a:gd name="T60" fmla="*/ 171 w 178"/>
                <a:gd name="T61" fmla="*/ 55 h 178"/>
                <a:gd name="T62" fmla="*/ 163 w 178"/>
                <a:gd name="T63" fmla="*/ 39 h 178"/>
                <a:gd name="T64" fmla="*/ 152 w 178"/>
                <a:gd name="T65" fmla="*/ 26 h 178"/>
                <a:gd name="T66" fmla="*/ 138 w 178"/>
                <a:gd name="T67" fmla="*/ 14 h 178"/>
                <a:gd name="T68" fmla="*/ 122 w 178"/>
                <a:gd name="T69" fmla="*/ 6 h 178"/>
                <a:gd name="T70" fmla="*/ 106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5" y="6"/>
                  </a:lnTo>
                  <a:lnTo>
                    <a:pt x="40" y="14"/>
                  </a:lnTo>
                  <a:lnTo>
                    <a:pt x="27" y="26"/>
                  </a:lnTo>
                  <a:lnTo>
                    <a:pt x="15" y="39"/>
                  </a:lnTo>
                  <a:lnTo>
                    <a:pt x="6" y="55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6"/>
                  </a:lnTo>
                  <a:lnTo>
                    <a:pt x="6" y="122"/>
                  </a:lnTo>
                  <a:lnTo>
                    <a:pt x="15" y="138"/>
                  </a:lnTo>
                  <a:lnTo>
                    <a:pt x="27" y="152"/>
                  </a:lnTo>
                  <a:lnTo>
                    <a:pt x="40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2" y="171"/>
                  </a:lnTo>
                  <a:lnTo>
                    <a:pt x="130" y="166"/>
                  </a:lnTo>
                  <a:lnTo>
                    <a:pt x="133" y="164"/>
                  </a:lnTo>
                  <a:lnTo>
                    <a:pt x="138" y="163"/>
                  </a:lnTo>
                  <a:lnTo>
                    <a:pt x="152" y="152"/>
                  </a:lnTo>
                  <a:lnTo>
                    <a:pt x="163" y="138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6"/>
                  </a:lnTo>
                  <a:lnTo>
                    <a:pt x="178" y="89"/>
                  </a:lnTo>
                  <a:lnTo>
                    <a:pt x="176" y="70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89" name="Freeform 100">
              <a:extLst>
                <a:ext uri="{FF2B5EF4-FFF2-40B4-BE49-F238E27FC236}">
                  <a16:creationId xmlns:a16="http://schemas.microsoft.com/office/drawing/2014/main" id="{8C9030F2-030F-A580-6CCD-709854ED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8" y="4521201"/>
              <a:ext cx="2300288" cy="854075"/>
            </a:xfrm>
            <a:custGeom>
              <a:avLst/>
              <a:gdLst>
                <a:gd name="T0" fmla="*/ 5795 w 5795"/>
                <a:gd name="T1" fmla="*/ 2152 h 2152"/>
                <a:gd name="T2" fmla="*/ 875 w 5795"/>
                <a:gd name="T3" fmla="*/ 658 h 2152"/>
                <a:gd name="T4" fmla="*/ 0 w 5795"/>
                <a:gd name="T5" fmla="*/ 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95" h="2152">
                  <a:moveTo>
                    <a:pt x="5795" y="2152"/>
                  </a:moveTo>
                  <a:lnTo>
                    <a:pt x="875" y="65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90" name="Line 101">
              <a:extLst>
                <a:ext uri="{FF2B5EF4-FFF2-40B4-BE49-F238E27FC236}">
                  <a16:creationId xmlns:a16="http://schemas.microsoft.com/office/drawing/2014/main" id="{E2C41755-2E7A-F4D0-246A-D6B0EA9EA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7863" y="4484688"/>
              <a:ext cx="344488" cy="295275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92" name="Freeform 103">
              <a:extLst>
                <a:ext uri="{FF2B5EF4-FFF2-40B4-BE49-F238E27FC236}">
                  <a16:creationId xmlns:a16="http://schemas.microsoft.com/office/drawing/2014/main" id="{AEDC688A-6721-ED69-CED3-4891AA57E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" y="4484688"/>
              <a:ext cx="69850" cy="71438"/>
            </a:xfrm>
            <a:custGeom>
              <a:avLst/>
              <a:gdLst>
                <a:gd name="T0" fmla="*/ 178 w 178"/>
                <a:gd name="T1" fmla="*/ 89 h 178"/>
                <a:gd name="T2" fmla="*/ 176 w 178"/>
                <a:gd name="T3" fmla="*/ 70 h 178"/>
                <a:gd name="T4" fmla="*/ 171 w 178"/>
                <a:gd name="T5" fmla="*/ 54 h 178"/>
                <a:gd name="T6" fmla="*/ 163 w 178"/>
                <a:gd name="T7" fmla="*/ 39 h 178"/>
                <a:gd name="T8" fmla="*/ 152 w 178"/>
                <a:gd name="T9" fmla="*/ 26 h 178"/>
                <a:gd name="T10" fmla="*/ 138 w 178"/>
                <a:gd name="T11" fmla="*/ 14 h 178"/>
                <a:gd name="T12" fmla="*/ 122 w 178"/>
                <a:gd name="T13" fmla="*/ 6 h 178"/>
                <a:gd name="T14" fmla="*/ 106 w 178"/>
                <a:gd name="T15" fmla="*/ 1 h 178"/>
                <a:gd name="T16" fmla="*/ 89 w 178"/>
                <a:gd name="T17" fmla="*/ 0 h 178"/>
                <a:gd name="T18" fmla="*/ 70 w 178"/>
                <a:gd name="T19" fmla="*/ 1 h 178"/>
                <a:gd name="T20" fmla="*/ 55 w 178"/>
                <a:gd name="T21" fmla="*/ 6 h 178"/>
                <a:gd name="T22" fmla="*/ 39 w 178"/>
                <a:gd name="T23" fmla="*/ 14 h 178"/>
                <a:gd name="T24" fmla="*/ 26 w 178"/>
                <a:gd name="T25" fmla="*/ 26 h 178"/>
                <a:gd name="T26" fmla="*/ 15 w 178"/>
                <a:gd name="T27" fmla="*/ 39 h 178"/>
                <a:gd name="T28" fmla="*/ 6 w 178"/>
                <a:gd name="T29" fmla="*/ 54 h 178"/>
                <a:gd name="T30" fmla="*/ 2 w 178"/>
                <a:gd name="T31" fmla="*/ 70 h 178"/>
                <a:gd name="T32" fmla="*/ 0 w 178"/>
                <a:gd name="T33" fmla="*/ 89 h 178"/>
                <a:gd name="T34" fmla="*/ 2 w 178"/>
                <a:gd name="T35" fmla="*/ 105 h 178"/>
                <a:gd name="T36" fmla="*/ 6 w 178"/>
                <a:gd name="T37" fmla="*/ 122 h 178"/>
                <a:gd name="T38" fmla="*/ 15 w 178"/>
                <a:gd name="T39" fmla="*/ 137 h 178"/>
                <a:gd name="T40" fmla="*/ 26 w 178"/>
                <a:gd name="T41" fmla="*/ 152 h 178"/>
                <a:gd name="T42" fmla="*/ 39 w 178"/>
                <a:gd name="T43" fmla="*/ 162 h 178"/>
                <a:gd name="T44" fmla="*/ 55 w 178"/>
                <a:gd name="T45" fmla="*/ 171 h 178"/>
                <a:gd name="T46" fmla="*/ 70 w 178"/>
                <a:gd name="T47" fmla="*/ 175 h 178"/>
                <a:gd name="T48" fmla="*/ 89 w 178"/>
                <a:gd name="T49" fmla="*/ 178 h 178"/>
                <a:gd name="T50" fmla="*/ 106 w 178"/>
                <a:gd name="T51" fmla="*/ 175 h 178"/>
                <a:gd name="T52" fmla="*/ 122 w 178"/>
                <a:gd name="T53" fmla="*/ 171 h 178"/>
                <a:gd name="T54" fmla="*/ 129 w 178"/>
                <a:gd name="T55" fmla="*/ 166 h 178"/>
                <a:gd name="T56" fmla="*/ 133 w 178"/>
                <a:gd name="T57" fmla="*/ 163 h 178"/>
                <a:gd name="T58" fmla="*/ 138 w 178"/>
                <a:gd name="T59" fmla="*/ 162 h 178"/>
                <a:gd name="T60" fmla="*/ 152 w 178"/>
                <a:gd name="T61" fmla="*/ 152 h 178"/>
                <a:gd name="T62" fmla="*/ 163 w 178"/>
                <a:gd name="T63" fmla="*/ 137 h 178"/>
                <a:gd name="T64" fmla="*/ 164 w 178"/>
                <a:gd name="T65" fmla="*/ 133 h 178"/>
                <a:gd name="T66" fmla="*/ 166 w 178"/>
                <a:gd name="T67" fmla="*/ 129 h 178"/>
                <a:gd name="T68" fmla="*/ 171 w 178"/>
                <a:gd name="T69" fmla="*/ 122 h 178"/>
                <a:gd name="T70" fmla="*/ 176 w 178"/>
                <a:gd name="T71" fmla="*/ 105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6" y="70"/>
                  </a:lnTo>
                  <a:lnTo>
                    <a:pt x="171" y="54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5"/>
                  </a:lnTo>
                  <a:lnTo>
                    <a:pt x="6" y="122"/>
                  </a:lnTo>
                  <a:lnTo>
                    <a:pt x="15" y="137"/>
                  </a:lnTo>
                  <a:lnTo>
                    <a:pt x="26" y="152"/>
                  </a:lnTo>
                  <a:lnTo>
                    <a:pt x="39" y="162"/>
                  </a:lnTo>
                  <a:lnTo>
                    <a:pt x="55" y="171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6" y="175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3"/>
                  </a:lnTo>
                  <a:lnTo>
                    <a:pt x="138" y="162"/>
                  </a:lnTo>
                  <a:lnTo>
                    <a:pt x="152" y="152"/>
                  </a:lnTo>
                  <a:lnTo>
                    <a:pt x="163" y="137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5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93" name="Freeform 104">
              <a:extLst>
                <a:ext uri="{FF2B5EF4-FFF2-40B4-BE49-F238E27FC236}">
                  <a16:creationId xmlns:a16="http://schemas.microsoft.com/office/drawing/2014/main" id="{A777AC37-2A2B-48A6-A349-E9979A766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888" y="4746626"/>
              <a:ext cx="71438" cy="71438"/>
            </a:xfrm>
            <a:custGeom>
              <a:avLst/>
              <a:gdLst>
                <a:gd name="T0" fmla="*/ 177 w 177"/>
                <a:gd name="T1" fmla="*/ 89 h 178"/>
                <a:gd name="T2" fmla="*/ 175 w 177"/>
                <a:gd name="T3" fmla="*/ 70 h 178"/>
                <a:gd name="T4" fmla="*/ 170 w 177"/>
                <a:gd name="T5" fmla="*/ 55 h 178"/>
                <a:gd name="T6" fmla="*/ 162 w 177"/>
                <a:gd name="T7" fmla="*/ 39 h 178"/>
                <a:gd name="T8" fmla="*/ 151 w 177"/>
                <a:gd name="T9" fmla="*/ 26 h 178"/>
                <a:gd name="T10" fmla="*/ 137 w 177"/>
                <a:gd name="T11" fmla="*/ 14 h 178"/>
                <a:gd name="T12" fmla="*/ 122 w 177"/>
                <a:gd name="T13" fmla="*/ 6 h 178"/>
                <a:gd name="T14" fmla="*/ 105 w 177"/>
                <a:gd name="T15" fmla="*/ 1 h 178"/>
                <a:gd name="T16" fmla="*/ 89 w 177"/>
                <a:gd name="T17" fmla="*/ 0 h 178"/>
                <a:gd name="T18" fmla="*/ 70 w 177"/>
                <a:gd name="T19" fmla="*/ 1 h 178"/>
                <a:gd name="T20" fmla="*/ 54 w 177"/>
                <a:gd name="T21" fmla="*/ 6 h 178"/>
                <a:gd name="T22" fmla="*/ 39 w 177"/>
                <a:gd name="T23" fmla="*/ 14 h 178"/>
                <a:gd name="T24" fmla="*/ 26 w 177"/>
                <a:gd name="T25" fmla="*/ 26 h 178"/>
                <a:gd name="T26" fmla="*/ 14 w 177"/>
                <a:gd name="T27" fmla="*/ 39 h 178"/>
                <a:gd name="T28" fmla="*/ 6 w 177"/>
                <a:gd name="T29" fmla="*/ 55 h 178"/>
                <a:gd name="T30" fmla="*/ 1 w 177"/>
                <a:gd name="T31" fmla="*/ 70 h 178"/>
                <a:gd name="T32" fmla="*/ 0 w 177"/>
                <a:gd name="T33" fmla="*/ 89 h 178"/>
                <a:gd name="T34" fmla="*/ 1 w 177"/>
                <a:gd name="T35" fmla="*/ 106 h 178"/>
                <a:gd name="T36" fmla="*/ 6 w 177"/>
                <a:gd name="T37" fmla="*/ 122 h 178"/>
                <a:gd name="T38" fmla="*/ 14 w 177"/>
                <a:gd name="T39" fmla="*/ 138 h 178"/>
                <a:gd name="T40" fmla="*/ 26 w 177"/>
                <a:gd name="T41" fmla="*/ 152 h 178"/>
                <a:gd name="T42" fmla="*/ 39 w 177"/>
                <a:gd name="T43" fmla="*/ 163 h 178"/>
                <a:gd name="T44" fmla="*/ 54 w 177"/>
                <a:gd name="T45" fmla="*/ 171 h 178"/>
                <a:gd name="T46" fmla="*/ 70 w 177"/>
                <a:gd name="T47" fmla="*/ 176 h 178"/>
                <a:gd name="T48" fmla="*/ 89 w 177"/>
                <a:gd name="T49" fmla="*/ 178 h 178"/>
                <a:gd name="T50" fmla="*/ 105 w 177"/>
                <a:gd name="T51" fmla="*/ 176 h 178"/>
                <a:gd name="T52" fmla="*/ 122 w 177"/>
                <a:gd name="T53" fmla="*/ 171 h 178"/>
                <a:gd name="T54" fmla="*/ 129 w 177"/>
                <a:gd name="T55" fmla="*/ 166 h 178"/>
                <a:gd name="T56" fmla="*/ 132 w 177"/>
                <a:gd name="T57" fmla="*/ 164 h 178"/>
                <a:gd name="T58" fmla="*/ 137 w 177"/>
                <a:gd name="T59" fmla="*/ 163 h 178"/>
                <a:gd name="T60" fmla="*/ 151 w 177"/>
                <a:gd name="T61" fmla="*/ 152 h 178"/>
                <a:gd name="T62" fmla="*/ 162 w 177"/>
                <a:gd name="T63" fmla="*/ 138 h 178"/>
                <a:gd name="T64" fmla="*/ 163 w 177"/>
                <a:gd name="T65" fmla="*/ 133 h 178"/>
                <a:gd name="T66" fmla="*/ 166 w 177"/>
                <a:gd name="T67" fmla="*/ 130 h 178"/>
                <a:gd name="T68" fmla="*/ 170 w 177"/>
                <a:gd name="T69" fmla="*/ 122 h 178"/>
                <a:gd name="T70" fmla="*/ 175 w 177"/>
                <a:gd name="T71" fmla="*/ 106 h 178"/>
                <a:gd name="T72" fmla="*/ 177 w 177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78">
                  <a:moveTo>
                    <a:pt x="177" y="89"/>
                  </a:moveTo>
                  <a:lnTo>
                    <a:pt x="175" y="70"/>
                  </a:lnTo>
                  <a:lnTo>
                    <a:pt x="170" y="55"/>
                  </a:lnTo>
                  <a:lnTo>
                    <a:pt x="162" y="39"/>
                  </a:lnTo>
                  <a:lnTo>
                    <a:pt x="151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4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2" y="164"/>
                  </a:lnTo>
                  <a:lnTo>
                    <a:pt x="137" y="163"/>
                  </a:lnTo>
                  <a:lnTo>
                    <a:pt x="151" y="152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0" y="122"/>
                  </a:lnTo>
                  <a:lnTo>
                    <a:pt x="175" y="106"/>
                  </a:lnTo>
                  <a:lnTo>
                    <a:pt x="177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94" name="Freeform 105">
              <a:extLst>
                <a:ext uri="{FF2B5EF4-FFF2-40B4-BE49-F238E27FC236}">
                  <a16:creationId xmlns:a16="http://schemas.microsoft.com/office/drawing/2014/main" id="{D7678A33-E5CD-7460-8307-0AAA69436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5338763"/>
              <a:ext cx="71438" cy="71438"/>
            </a:xfrm>
            <a:custGeom>
              <a:avLst/>
              <a:gdLst>
                <a:gd name="T0" fmla="*/ 178 w 178"/>
                <a:gd name="T1" fmla="*/ 89 h 178"/>
                <a:gd name="T2" fmla="*/ 176 w 178"/>
                <a:gd name="T3" fmla="*/ 70 h 178"/>
                <a:gd name="T4" fmla="*/ 171 w 178"/>
                <a:gd name="T5" fmla="*/ 55 h 178"/>
                <a:gd name="T6" fmla="*/ 163 w 178"/>
                <a:gd name="T7" fmla="*/ 39 h 178"/>
                <a:gd name="T8" fmla="*/ 152 w 178"/>
                <a:gd name="T9" fmla="*/ 26 h 178"/>
                <a:gd name="T10" fmla="*/ 138 w 178"/>
                <a:gd name="T11" fmla="*/ 14 h 178"/>
                <a:gd name="T12" fmla="*/ 122 w 178"/>
                <a:gd name="T13" fmla="*/ 6 h 178"/>
                <a:gd name="T14" fmla="*/ 106 w 178"/>
                <a:gd name="T15" fmla="*/ 1 h 178"/>
                <a:gd name="T16" fmla="*/ 89 w 178"/>
                <a:gd name="T17" fmla="*/ 0 h 178"/>
                <a:gd name="T18" fmla="*/ 70 w 178"/>
                <a:gd name="T19" fmla="*/ 1 h 178"/>
                <a:gd name="T20" fmla="*/ 55 w 178"/>
                <a:gd name="T21" fmla="*/ 6 h 178"/>
                <a:gd name="T22" fmla="*/ 40 w 178"/>
                <a:gd name="T23" fmla="*/ 14 h 178"/>
                <a:gd name="T24" fmla="*/ 26 w 178"/>
                <a:gd name="T25" fmla="*/ 26 h 178"/>
                <a:gd name="T26" fmla="*/ 15 w 178"/>
                <a:gd name="T27" fmla="*/ 39 h 178"/>
                <a:gd name="T28" fmla="*/ 6 w 178"/>
                <a:gd name="T29" fmla="*/ 55 h 178"/>
                <a:gd name="T30" fmla="*/ 2 w 178"/>
                <a:gd name="T31" fmla="*/ 70 h 178"/>
                <a:gd name="T32" fmla="*/ 0 w 178"/>
                <a:gd name="T33" fmla="*/ 89 h 178"/>
                <a:gd name="T34" fmla="*/ 2 w 178"/>
                <a:gd name="T35" fmla="*/ 106 h 178"/>
                <a:gd name="T36" fmla="*/ 6 w 178"/>
                <a:gd name="T37" fmla="*/ 122 h 178"/>
                <a:gd name="T38" fmla="*/ 15 w 178"/>
                <a:gd name="T39" fmla="*/ 138 h 178"/>
                <a:gd name="T40" fmla="*/ 26 w 178"/>
                <a:gd name="T41" fmla="*/ 152 h 178"/>
                <a:gd name="T42" fmla="*/ 40 w 178"/>
                <a:gd name="T43" fmla="*/ 162 h 178"/>
                <a:gd name="T44" fmla="*/ 55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6 w 178"/>
                <a:gd name="T51" fmla="*/ 176 h 178"/>
                <a:gd name="T52" fmla="*/ 122 w 178"/>
                <a:gd name="T53" fmla="*/ 171 h 178"/>
                <a:gd name="T54" fmla="*/ 130 w 178"/>
                <a:gd name="T55" fmla="*/ 166 h 178"/>
                <a:gd name="T56" fmla="*/ 133 w 178"/>
                <a:gd name="T57" fmla="*/ 164 h 178"/>
                <a:gd name="T58" fmla="*/ 138 w 178"/>
                <a:gd name="T59" fmla="*/ 162 h 178"/>
                <a:gd name="T60" fmla="*/ 152 w 178"/>
                <a:gd name="T61" fmla="*/ 152 h 178"/>
                <a:gd name="T62" fmla="*/ 163 w 178"/>
                <a:gd name="T63" fmla="*/ 138 h 178"/>
                <a:gd name="T64" fmla="*/ 164 w 178"/>
                <a:gd name="T65" fmla="*/ 133 h 178"/>
                <a:gd name="T66" fmla="*/ 166 w 178"/>
                <a:gd name="T67" fmla="*/ 129 h 178"/>
                <a:gd name="T68" fmla="*/ 171 w 178"/>
                <a:gd name="T69" fmla="*/ 122 h 178"/>
                <a:gd name="T70" fmla="*/ 176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6" y="70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5" y="6"/>
                  </a:lnTo>
                  <a:lnTo>
                    <a:pt x="40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6" y="55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6"/>
                  </a:lnTo>
                  <a:lnTo>
                    <a:pt x="6" y="122"/>
                  </a:lnTo>
                  <a:lnTo>
                    <a:pt x="15" y="138"/>
                  </a:lnTo>
                  <a:lnTo>
                    <a:pt x="26" y="152"/>
                  </a:lnTo>
                  <a:lnTo>
                    <a:pt x="40" y="162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2" y="171"/>
                  </a:lnTo>
                  <a:lnTo>
                    <a:pt x="130" y="166"/>
                  </a:lnTo>
                  <a:lnTo>
                    <a:pt x="133" y="164"/>
                  </a:lnTo>
                  <a:lnTo>
                    <a:pt x="138" y="162"/>
                  </a:lnTo>
                  <a:lnTo>
                    <a:pt x="152" y="152"/>
                  </a:lnTo>
                  <a:lnTo>
                    <a:pt x="163" y="138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95" name="Freeform 106">
              <a:extLst>
                <a:ext uri="{FF2B5EF4-FFF2-40B4-BE49-F238E27FC236}">
                  <a16:creationId xmlns:a16="http://schemas.microsoft.com/office/drawing/2014/main" id="{46E2DC52-89A3-2A7E-DAC1-275FEE154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938" y="4449763"/>
              <a:ext cx="71438" cy="69850"/>
            </a:xfrm>
            <a:custGeom>
              <a:avLst/>
              <a:gdLst>
                <a:gd name="T0" fmla="*/ 178 w 178"/>
                <a:gd name="T1" fmla="*/ 89 h 178"/>
                <a:gd name="T2" fmla="*/ 175 w 178"/>
                <a:gd name="T3" fmla="*/ 70 h 178"/>
                <a:gd name="T4" fmla="*/ 171 w 178"/>
                <a:gd name="T5" fmla="*/ 55 h 178"/>
                <a:gd name="T6" fmla="*/ 162 w 178"/>
                <a:gd name="T7" fmla="*/ 39 h 178"/>
                <a:gd name="T8" fmla="*/ 152 w 178"/>
                <a:gd name="T9" fmla="*/ 26 h 178"/>
                <a:gd name="T10" fmla="*/ 137 w 178"/>
                <a:gd name="T11" fmla="*/ 15 h 178"/>
                <a:gd name="T12" fmla="*/ 122 w 178"/>
                <a:gd name="T13" fmla="*/ 6 h 178"/>
                <a:gd name="T14" fmla="*/ 105 w 178"/>
                <a:gd name="T15" fmla="*/ 2 h 178"/>
                <a:gd name="T16" fmla="*/ 89 w 178"/>
                <a:gd name="T17" fmla="*/ 0 h 178"/>
                <a:gd name="T18" fmla="*/ 70 w 178"/>
                <a:gd name="T19" fmla="*/ 2 h 178"/>
                <a:gd name="T20" fmla="*/ 54 w 178"/>
                <a:gd name="T21" fmla="*/ 6 h 178"/>
                <a:gd name="T22" fmla="*/ 39 w 178"/>
                <a:gd name="T23" fmla="*/ 15 h 178"/>
                <a:gd name="T24" fmla="*/ 26 w 178"/>
                <a:gd name="T25" fmla="*/ 26 h 178"/>
                <a:gd name="T26" fmla="*/ 14 w 178"/>
                <a:gd name="T27" fmla="*/ 39 h 178"/>
                <a:gd name="T28" fmla="*/ 6 w 178"/>
                <a:gd name="T29" fmla="*/ 55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6 h 178"/>
                <a:gd name="T36" fmla="*/ 6 w 178"/>
                <a:gd name="T37" fmla="*/ 123 h 178"/>
                <a:gd name="T38" fmla="*/ 14 w 178"/>
                <a:gd name="T39" fmla="*/ 138 h 178"/>
                <a:gd name="T40" fmla="*/ 26 w 178"/>
                <a:gd name="T41" fmla="*/ 152 h 178"/>
                <a:gd name="T42" fmla="*/ 39 w 178"/>
                <a:gd name="T43" fmla="*/ 163 h 178"/>
                <a:gd name="T44" fmla="*/ 54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5 w 178"/>
                <a:gd name="T51" fmla="*/ 176 h 178"/>
                <a:gd name="T52" fmla="*/ 122 w 178"/>
                <a:gd name="T53" fmla="*/ 171 h 178"/>
                <a:gd name="T54" fmla="*/ 129 w 178"/>
                <a:gd name="T55" fmla="*/ 166 h 178"/>
                <a:gd name="T56" fmla="*/ 133 w 178"/>
                <a:gd name="T57" fmla="*/ 164 h 178"/>
                <a:gd name="T58" fmla="*/ 137 w 178"/>
                <a:gd name="T59" fmla="*/ 163 h 178"/>
                <a:gd name="T60" fmla="*/ 152 w 178"/>
                <a:gd name="T61" fmla="*/ 152 h 178"/>
                <a:gd name="T62" fmla="*/ 162 w 178"/>
                <a:gd name="T63" fmla="*/ 138 h 178"/>
                <a:gd name="T64" fmla="*/ 163 w 178"/>
                <a:gd name="T65" fmla="*/ 133 h 178"/>
                <a:gd name="T66" fmla="*/ 166 w 178"/>
                <a:gd name="T67" fmla="*/ 130 h 178"/>
                <a:gd name="T68" fmla="*/ 171 w 178"/>
                <a:gd name="T69" fmla="*/ 123 h 178"/>
                <a:gd name="T70" fmla="*/ 175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5" y="70"/>
                  </a:lnTo>
                  <a:lnTo>
                    <a:pt x="171" y="55"/>
                  </a:lnTo>
                  <a:lnTo>
                    <a:pt x="162" y="39"/>
                  </a:lnTo>
                  <a:lnTo>
                    <a:pt x="152" y="26"/>
                  </a:lnTo>
                  <a:lnTo>
                    <a:pt x="137" y="15"/>
                  </a:lnTo>
                  <a:lnTo>
                    <a:pt x="122" y="6"/>
                  </a:lnTo>
                  <a:lnTo>
                    <a:pt x="105" y="2"/>
                  </a:lnTo>
                  <a:lnTo>
                    <a:pt x="89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9" y="15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3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4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7" y="163"/>
                  </a:lnTo>
                  <a:lnTo>
                    <a:pt x="152" y="152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23"/>
                  </a:lnTo>
                  <a:lnTo>
                    <a:pt x="175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96" name="Freeform 107">
              <a:extLst>
                <a:ext uri="{FF2B5EF4-FFF2-40B4-BE49-F238E27FC236}">
                  <a16:creationId xmlns:a16="http://schemas.microsoft.com/office/drawing/2014/main" id="{BB0BE34B-1958-2403-8657-AF8364ACC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4745038"/>
              <a:ext cx="69850" cy="69850"/>
            </a:xfrm>
            <a:custGeom>
              <a:avLst/>
              <a:gdLst>
                <a:gd name="T0" fmla="*/ 178 w 178"/>
                <a:gd name="T1" fmla="*/ 89 h 178"/>
                <a:gd name="T2" fmla="*/ 176 w 178"/>
                <a:gd name="T3" fmla="*/ 70 h 178"/>
                <a:gd name="T4" fmla="*/ 171 w 178"/>
                <a:gd name="T5" fmla="*/ 55 h 178"/>
                <a:gd name="T6" fmla="*/ 163 w 178"/>
                <a:gd name="T7" fmla="*/ 39 h 178"/>
                <a:gd name="T8" fmla="*/ 152 w 178"/>
                <a:gd name="T9" fmla="*/ 26 h 178"/>
                <a:gd name="T10" fmla="*/ 138 w 178"/>
                <a:gd name="T11" fmla="*/ 14 h 178"/>
                <a:gd name="T12" fmla="*/ 122 w 178"/>
                <a:gd name="T13" fmla="*/ 6 h 178"/>
                <a:gd name="T14" fmla="*/ 106 w 178"/>
                <a:gd name="T15" fmla="*/ 1 h 178"/>
                <a:gd name="T16" fmla="*/ 89 w 178"/>
                <a:gd name="T17" fmla="*/ 0 h 178"/>
                <a:gd name="T18" fmla="*/ 70 w 178"/>
                <a:gd name="T19" fmla="*/ 1 h 178"/>
                <a:gd name="T20" fmla="*/ 55 w 178"/>
                <a:gd name="T21" fmla="*/ 6 h 178"/>
                <a:gd name="T22" fmla="*/ 39 w 178"/>
                <a:gd name="T23" fmla="*/ 14 h 178"/>
                <a:gd name="T24" fmla="*/ 26 w 178"/>
                <a:gd name="T25" fmla="*/ 26 h 178"/>
                <a:gd name="T26" fmla="*/ 14 w 178"/>
                <a:gd name="T27" fmla="*/ 39 h 178"/>
                <a:gd name="T28" fmla="*/ 6 w 178"/>
                <a:gd name="T29" fmla="*/ 55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6 h 178"/>
                <a:gd name="T36" fmla="*/ 6 w 178"/>
                <a:gd name="T37" fmla="*/ 122 h 178"/>
                <a:gd name="T38" fmla="*/ 14 w 178"/>
                <a:gd name="T39" fmla="*/ 138 h 178"/>
                <a:gd name="T40" fmla="*/ 26 w 178"/>
                <a:gd name="T41" fmla="*/ 152 h 178"/>
                <a:gd name="T42" fmla="*/ 39 w 178"/>
                <a:gd name="T43" fmla="*/ 163 h 178"/>
                <a:gd name="T44" fmla="*/ 55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6 w 178"/>
                <a:gd name="T51" fmla="*/ 176 h 178"/>
                <a:gd name="T52" fmla="*/ 122 w 178"/>
                <a:gd name="T53" fmla="*/ 171 h 178"/>
                <a:gd name="T54" fmla="*/ 129 w 178"/>
                <a:gd name="T55" fmla="*/ 166 h 178"/>
                <a:gd name="T56" fmla="*/ 133 w 178"/>
                <a:gd name="T57" fmla="*/ 164 h 178"/>
                <a:gd name="T58" fmla="*/ 138 w 178"/>
                <a:gd name="T59" fmla="*/ 163 h 178"/>
                <a:gd name="T60" fmla="*/ 152 w 178"/>
                <a:gd name="T61" fmla="*/ 152 h 178"/>
                <a:gd name="T62" fmla="*/ 163 w 178"/>
                <a:gd name="T63" fmla="*/ 138 h 178"/>
                <a:gd name="T64" fmla="*/ 164 w 178"/>
                <a:gd name="T65" fmla="*/ 133 h 178"/>
                <a:gd name="T66" fmla="*/ 166 w 178"/>
                <a:gd name="T67" fmla="*/ 130 h 178"/>
                <a:gd name="T68" fmla="*/ 171 w 178"/>
                <a:gd name="T69" fmla="*/ 122 h 178"/>
                <a:gd name="T70" fmla="*/ 176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6" y="70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8" y="163"/>
                  </a:lnTo>
                  <a:lnTo>
                    <a:pt x="152" y="152"/>
                  </a:lnTo>
                  <a:lnTo>
                    <a:pt x="163" y="138"/>
                  </a:lnTo>
                  <a:lnTo>
                    <a:pt x="164" y="133"/>
                  </a:lnTo>
                  <a:lnTo>
                    <a:pt x="166" y="130"/>
                  </a:lnTo>
                  <a:lnTo>
                    <a:pt x="171" y="122"/>
                  </a:lnTo>
                  <a:lnTo>
                    <a:pt x="176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</p:grpSp>
      <p:sp>
        <p:nvSpPr>
          <p:cNvPr id="2107" name="ZoneTexte 2106">
            <a:extLst>
              <a:ext uri="{FF2B5EF4-FFF2-40B4-BE49-F238E27FC236}">
                <a16:creationId xmlns:a16="http://schemas.microsoft.com/office/drawing/2014/main" id="{BA2DF749-3326-BF89-7E63-5F4D3E895B51}"/>
              </a:ext>
            </a:extLst>
          </p:cNvPr>
          <p:cNvSpPr txBox="1"/>
          <p:nvPr/>
        </p:nvSpPr>
        <p:spPr>
          <a:xfrm>
            <a:off x="126922" y="2729859"/>
            <a:ext cx="48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1.000</a:t>
            </a:r>
          </a:p>
        </p:txBody>
      </p:sp>
      <p:sp>
        <p:nvSpPr>
          <p:cNvPr id="2108" name="ZoneTexte 2107">
            <a:extLst>
              <a:ext uri="{FF2B5EF4-FFF2-40B4-BE49-F238E27FC236}">
                <a16:creationId xmlns:a16="http://schemas.microsoft.com/office/drawing/2014/main" id="{463EA2BE-C182-0F46-B0FB-34B6E8B24770}"/>
              </a:ext>
            </a:extLst>
          </p:cNvPr>
          <p:cNvSpPr txBox="1"/>
          <p:nvPr/>
        </p:nvSpPr>
        <p:spPr>
          <a:xfrm>
            <a:off x="126922" y="3465505"/>
            <a:ext cx="48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0.100</a:t>
            </a:r>
          </a:p>
        </p:txBody>
      </p:sp>
      <p:sp>
        <p:nvSpPr>
          <p:cNvPr id="2109" name="ZoneTexte 2108">
            <a:extLst>
              <a:ext uri="{FF2B5EF4-FFF2-40B4-BE49-F238E27FC236}">
                <a16:creationId xmlns:a16="http://schemas.microsoft.com/office/drawing/2014/main" id="{E0780251-A64F-40D1-8E61-D5FEA0818528}"/>
              </a:ext>
            </a:extLst>
          </p:cNvPr>
          <p:cNvSpPr txBox="1"/>
          <p:nvPr/>
        </p:nvSpPr>
        <p:spPr>
          <a:xfrm>
            <a:off x="126922" y="4181082"/>
            <a:ext cx="48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0.010</a:t>
            </a:r>
          </a:p>
        </p:txBody>
      </p:sp>
      <p:sp>
        <p:nvSpPr>
          <p:cNvPr id="2110" name="ZoneTexte 2109">
            <a:extLst>
              <a:ext uri="{FF2B5EF4-FFF2-40B4-BE49-F238E27FC236}">
                <a16:creationId xmlns:a16="http://schemas.microsoft.com/office/drawing/2014/main" id="{BFFCBE3C-7CD8-577F-A7DE-25DA2DDB271F}"/>
              </a:ext>
            </a:extLst>
          </p:cNvPr>
          <p:cNvSpPr txBox="1"/>
          <p:nvPr/>
        </p:nvSpPr>
        <p:spPr>
          <a:xfrm>
            <a:off x="126922" y="4895283"/>
            <a:ext cx="48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0.001</a:t>
            </a:r>
          </a:p>
        </p:txBody>
      </p:sp>
      <p:sp>
        <p:nvSpPr>
          <p:cNvPr id="2112" name="ZoneTexte 2111">
            <a:extLst>
              <a:ext uri="{FF2B5EF4-FFF2-40B4-BE49-F238E27FC236}">
                <a16:creationId xmlns:a16="http://schemas.microsoft.com/office/drawing/2014/main" id="{903BE668-31DF-7031-8811-1389770C66FF}"/>
              </a:ext>
            </a:extLst>
          </p:cNvPr>
          <p:cNvSpPr txBox="1"/>
          <p:nvPr/>
        </p:nvSpPr>
        <p:spPr>
          <a:xfrm>
            <a:off x="2671769" y="2612337"/>
            <a:ext cx="1870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0066"/>
                </a:solidFill>
              </a:rPr>
              <a:t>MK-8527 3 mg QM (n = 101)</a:t>
            </a:r>
          </a:p>
        </p:txBody>
      </p:sp>
      <p:sp>
        <p:nvSpPr>
          <p:cNvPr id="2113" name="ZoneTexte 2112">
            <a:extLst>
              <a:ext uri="{FF2B5EF4-FFF2-40B4-BE49-F238E27FC236}">
                <a16:creationId xmlns:a16="http://schemas.microsoft.com/office/drawing/2014/main" id="{DC26DF2C-B86B-D299-5618-B5BF8C2126AE}"/>
              </a:ext>
            </a:extLst>
          </p:cNvPr>
          <p:cNvSpPr txBox="1"/>
          <p:nvPr/>
        </p:nvSpPr>
        <p:spPr>
          <a:xfrm>
            <a:off x="2671769" y="2822641"/>
            <a:ext cx="1870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0066"/>
                </a:solidFill>
              </a:rPr>
              <a:t>MK-8527 6 mg QM (n = 101)</a:t>
            </a:r>
          </a:p>
        </p:txBody>
      </p:sp>
      <p:sp>
        <p:nvSpPr>
          <p:cNvPr id="2114" name="ZoneTexte 2113">
            <a:extLst>
              <a:ext uri="{FF2B5EF4-FFF2-40B4-BE49-F238E27FC236}">
                <a16:creationId xmlns:a16="http://schemas.microsoft.com/office/drawing/2014/main" id="{F8E14BC9-0E8A-DA50-7F74-6759F8D09DD6}"/>
              </a:ext>
            </a:extLst>
          </p:cNvPr>
          <p:cNvSpPr txBox="1"/>
          <p:nvPr/>
        </p:nvSpPr>
        <p:spPr>
          <a:xfrm>
            <a:off x="2671769" y="3021793"/>
            <a:ext cx="1870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0066"/>
                </a:solidFill>
              </a:rPr>
              <a:t>MK-8527 12 mg QM (n = 99)</a:t>
            </a:r>
          </a:p>
        </p:txBody>
      </p:sp>
      <p:sp>
        <p:nvSpPr>
          <p:cNvPr id="2115" name="ZoneTexte 2114">
            <a:extLst>
              <a:ext uri="{FF2B5EF4-FFF2-40B4-BE49-F238E27FC236}">
                <a16:creationId xmlns:a16="http://schemas.microsoft.com/office/drawing/2014/main" id="{9E523CC0-0B83-03D3-5A1E-16948D07A0F1}"/>
              </a:ext>
            </a:extLst>
          </p:cNvPr>
          <p:cNvSpPr txBox="1"/>
          <p:nvPr/>
        </p:nvSpPr>
        <p:spPr>
          <a:xfrm>
            <a:off x="578722" y="5233433"/>
            <a:ext cx="22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2116" name="ZoneTexte 2115">
            <a:extLst>
              <a:ext uri="{FF2B5EF4-FFF2-40B4-BE49-F238E27FC236}">
                <a16:creationId xmlns:a16="http://schemas.microsoft.com/office/drawing/2014/main" id="{6E58371E-9441-D376-4D09-57C147F1B6DB}"/>
              </a:ext>
            </a:extLst>
          </p:cNvPr>
          <p:cNvSpPr txBox="1"/>
          <p:nvPr/>
        </p:nvSpPr>
        <p:spPr>
          <a:xfrm>
            <a:off x="898754" y="5233433"/>
            <a:ext cx="22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2117" name="ZoneTexte 2116">
            <a:extLst>
              <a:ext uri="{FF2B5EF4-FFF2-40B4-BE49-F238E27FC236}">
                <a16:creationId xmlns:a16="http://schemas.microsoft.com/office/drawing/2014/main" id="{019BD94C-CAF1-79C8-6A66-4CA2224D30F7}"/>
              </a:ext>
            </a:extLst>
          </p:cNvPr>
          <p:cNvSpPr txBox="1"/>
          <p:nvPr/>
        </p:nvSpPr>
        <p:spPr>
          <a:xfrm>
            <a:off x="1218786" y="5233433"/>
            <a:ext cx="22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8</a:t>
            </a:r>
          </a:p>
        </p:txBody>
      </p:sp>
      <p:sp>
        <p:nvSpPr>
          <p:cNvPr id="2118" name="ZoneTexte 2117">
            <a:extLst>
              <a:ext uri="{FF2B5EF4-FFF2-40B4-BE49-F238E27FC236}">
                <a16:creationId xmlns:a16="http://schemas.microsoft.com/office/drawing/2014/main" id="{6932317C-1BC5-168B-4400-FD923134BC52}"/>
              </a:ext>
            </a:extLst>
          </p:cNvPr>
          <p:cNvSpPr txBox="1"/>
          <p:nvPr/>
        </p:nvSpPr>
        <p:spPr>
          <a:xfrm>
            <a:off x="1501199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12</a:t>
            </a:r>
          </a:p>
        </p:txBody>
      </p:sp>
      <p:sp>
        <p:nvSpPr>
          <p:cNvPr id="2119" name="ZoneTexte 2118">
            <a:extLst>
              <a:ext uri="{FF2B5EF4-FFF2-40B4-BE49-F238E27FC236}">
                <a16:creationId xmlns:a16="http://schemas.microsoft.com/office/drawing/2014/main" id="{85866FBE-B794-D6DD-AFB8-C335013400AB}"/>
              </a:ext>
            </a:extLst>
          </p:cNvPr>
          <p:cNvSpPr txBox="1"/>
          <p:nvPr/>
        </p:nvSpPr>
        <p:spPr>
          <a:xfrm>
            <a:off x="1821230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16</a:t>
            </a:r>
          </a:p>
        </p:txBody>
      </p:sp>
      <p:sp>
        <p:nvSpPr>
          <p:cNvPr id="2120" name="ZoneTexte 2119">
            <a:extLst>
              <a:ext uri="{FF2B5EF4-FFF2-40B4-BE49-F238E27FC236}">
                <a16:creationId xmlns:a16="http://schemas.microsoft.com/office/drawing/2014/main" id="{56A1E914-3BB8-4C41-B56D-47A223855F7B}"/>
              </a:ext>
            </a:extLst>
          </p:cNvPr>
          <p:cNvSpPr txBox="1"/>
          <p:nvPr/>
        </p:nvSpPr>
        <p:spPr>
          <a:xfrm>
            <a:off x="2141262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2121" name="ZoneTexte 2120">
            <a:extLst>
              <a:ext uri="{FF2B5EF4-FFF2-40B4-BE49-F238E27FC236}">
                <a16:creationId xmlns:a16="http://schemas.microsoft.com/office/drawing/2014/main" id="{2890E744-F6BA-476C-A9C4-B5920A4118DB}"/>
              </a:ext>
            </a:extLst>
          </p:cNvPr>
          <p:cNvSpPr txBox="1"/>
          <p:nvPr/>
        </p:nvSpPr>
        <p:spPr>
          <a:xfrm>
            <a:off x="2461292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24</a:t>
            </a:r>
          </a:p>
        </p:txBody>
      </p:sp>
      <p:sp>
        <p:nvSpPr>
          <p:cNvPr id="2123" name="ZoneTexte 2122">
            <a:extLst>
              <a:ext uri="{FF2B5EF4-FFF2-40B4-BE49-F238E27FC236}">
                <a16:creationId xmlns:a16="http://schemas.microsoft.com/office/drawing/2014/main" id="{54AE902E-C1C6-9C66-9F7B-BE7628D79F70}"/>
              </a:ext>
            </a:extLst>
          </p:cNvPr>
          <p:cNvSpPr txBox="1"/>
          <p:nvPr/>
        </p:nvSpPr>
        <p:spPr>
          <a:xfrm>
            <a:off x="2667048" y="5233433"/>
            <a:ext cx="22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2124" name="ZoneTexte 2123">
            <a:extLst>
              <a:ext uri="{FF2B5EF4-FFF2-40B4-BE49-F238E27FC236}">
                <a16:creationId xmlns:a16="http://schemas.microsoft.com/office/drawing/2014/main" id="{D5156679-265B-E17E-8A9F-3E1CD239A7D5}"/>
              </a:ext>
            </a:extLst>
          </p:cNvPr>
          <p:cNvSpPr txBox="1"/>
          <p:nvPr/>
        </p:nvSpPr>
        <p:spPr>
          <a:xfrm>
            <a:off x="2987080" y="5233433"/>
            <a:ext cx="22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2125" name="ZoneTexte 2124">
            <a:extLst>
              <a:ext uri="{FF2B5EF4-FFF2-40B4-BE49-F238E27FC236}">
                <a16:creationId xmlns:a16="http://schemas.microsoft.com/office/drawing/2014/main" id="{98375E51-3C28-ACF7-CE5D-42825F9D1DC4}"/>
              </a:ext>
            </a:extLst>
          </p:cNvPr>
          <p:cNvSpPr txBox="1"/>
          <p:nvPr/>
        </p:nvSpPr>
        <p:spPr>
          <a:xfrm>
            <a:off x="3307111" y="5233433"/>
            <a:ext cx="227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8</a:t>
            </a:r>
          </a:p>
        </p:txBody>
      </p:sp>
      <p:sp>
        <p:nvSpPr>
          <p:cNvPr id="2126" name="ZoneTexte 2125">
            <a:extLst>
              <a:ext uri="{FF2B5EF4-FFF2-40B4-BE49-F238E27FC236}">
                <a16:creationId xmlns:a16="http://schemas.microsoft.com/office/drawing/2014/main" id="{F2F7C4BE-5AE5-B3EC-6D2D-03A569062485}"/>
              </a:ext>
            </a:extLst>
          </p:cNvPr>
          <p:cNvSpPr txBox="1"/>
          <p:nvPr/>
        </p:nvSpPr>
        <p:spPr>
          <a:xfrm>
            <a:off x="3589524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12</a:t>
            </a:r>
          </a:p>
        </p:txBody>
      </p:sp>
      <p:sp>
        <p:nvSpPr>
          <p:cNvPr id="2127" name="ZoneTexte 2126">
            <a:extLst>
              <a:ext uri="{FF2B5EF4-FFF2-40B4-BE49-F238E27FC236}">
                <a16:creationId xmlns:a16="http://schemas.microsoft.com/office/drawing/2014/main" id="{E34759E1-5D63-5F79-4F89-20872574D797}"/>
              </a:ext>
            </a:extLst>
          </p:cNvPr>
          <p:cNvSpPr txBox="1"/>
          <p:nvPr/>
        </p:nvSpPr>
        <p:spPr>
          <a:xfrm>
            <a:off x="3909556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16</a:t>
            </a:r>
          </a:p>
        </p:txBody>
      </p:sp>
      <p:sp>
        <p:nvSpPr>
          <p:cNvPr id="2128" name="ZoneTexte 2127">
            <a:extLst>
              <a:ext uri="{FF2B5EF4-FFF2-40B4-BE49-F238E27FC236}">
                <a16:creationId xmlns:a16="http://schemas.microsoft.com/office/drawing/2014/main" id="{E91D5967-C7C6-2CD4-9093-41AC3BA83480}"/>
              </a:ext>
            </a:extLst>
          </p:cNvPr>
          <p:cNvSpPr txBox="1"/>
          <p:nvPr/>
        </p:nvSpPr>
        <p:spPr>
          <a:xfrm>
            <a:off x="4229588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2129" name="ZoneTexte 2128">
            <a:extLst>
              <a:ext uri="{FF2B5EF4-FFF2-40B4-BE49-F238E27FC236}">
                <a16:creationId xmlns:a16="http://schemas.microsoft.com/office/drawing/2014/main" id="{8561EE10-2371-E957-D727-282B1B7482C4}"/>
              </a:ext>
            </a:extLst>
          </p:cNvPr>
          <p:cNvSpPr txBox="1"/>
          <p:nvPr/>
        </p:nvSpPr>
        <p:spPr>
          <a:xfrm>
            <a:off x="4549617" y="5233433"/>
            <a:ext cx="302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24</a:t>
            </a:r>
          </a:p>
        </p:txBody>
      </p:sp>
      <p:sp>
        <p:nvSpPr>
          <p:cNvPr id="2158" name="ZoneTexte 2157">
            <a:extLst>
              <a:ext uri="{FF2B5EF4-FFF2-40B4-BE49-F238E27FC236}">
                <a16:creationId xmlns:a16="http://schemas.microsoft.com/office/drawing/2014/main" id="{CB2475BE-594A-1930-B9D9-3315AE04359F}"/>
              </a:ext>
            </a:extLst>
          </p:cNvPr>
          <p:cNvSpPr txBox="1"/>
          <p:nvPr/>
        </p:nvSpPr>
        <p:spPr>
          <a:xfrm>
            <a:off x="783748" y="5498060"/>
            <a:ext cx="1737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0066"/>
                </a:solidFill>
              </a:rPr>
              <a:t>Hours after first dose (D1)</a:t>
            </a:r>
          </a:p>
        </p:txBody>
      </p:sp>
      <p:sp>
        <p:nvSpPr>
          <p:cNvPr id="2159" name="ZoneTexte 2158">
            <a:extLst>
              <a:ext uri="{FF2B5EF4-FFF2-40B4-BE49-F238E27FC236}">
                <a16:creationId xmlns:a16="http://schemas.microsoft.com/office/drawing/2014/main" id="{FB583ACA-592D-7F4C-69DD-18AF0BC08A1B}"/>
              </a:ext>
            </a:extLst>
          </p:cNvPr>
          <p:cNvSpPr txBox="1"/>
          <p:nvPr/>
        </p:nvSpPr>
        <p:spPr>
          <a:xfrm>
            <a:off x="2854081" y="5498060"/>
            <a:ext cx="1828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0066"/>
                </a:solidFill>
              </a:rPr>
              <a:t>Hours after last dose (W20)</a:t>
            </a:r>
          </a:p>
        </p:txBody>
      </p:sp>
      <p:sp>
        <p:nvSpPr>
          <p:cNvPr id="2162" name="ZoneTexte 2161">
            <a:extLst>
              <a:ext uri="{FF2B5EF4-FFF2-40B4-BE49-F238E27FC236}">
                <a16:creationId xmlns:a16="http://schemas.microsoft.com/office/drawing/2014/main" id="{299C4C71-AE84-49A4-33BB-CC6362745A16}"/>
              </a:ext>
            </a:extLst>
          </p:cNvPr>
          <p:cNvSpPr txBox="1"/>
          <p:nvPr/>
        </p:nvSpPr>
        <p:spPr>
          <a:xfrm>
            <a:off x="3315268" y="4718677"/>
            <a:ext cx="1442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LLOQ = 0.00324 µmol</a:t>
            </a:r>
          </a:p>
        </p:txBody>
      </p:sp>
      <p:sp>
        <p:nvSpPr>
          <p:cNvPr id="2164" name="ZoneTexte 2163">
            <a:extLst>
              <a:ext uri="{FF2B5EF4-FFF2-40B4-BE49-F238E27FC236}">
                <a16:creationId xmlns:a16="http://schemas.microsoft.com/office/drawing/2014/main" id="{ADAB17E3-3B80-4B95-8A08-EF68203D4DBB}"/>
              </a:ext>
            </a:extLst>
          </p:cNvPr>
          <p:cNvSpPr txBox="1"/>
          <p:nvPr/>
        </p:nvSpPr>
        <p:spPr>
          <a:xfrm>
            <a:off x="6600785" y="2158459"/>
            <a:ext cx="391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>
                <a:solidFill>
                  <a:srgbClr val="00B0F0"/>
                </a:solidFill>
              </a:rPr>
              <a:t>MK-8527-TP in </a:t>
            </a:r>
            <a:r>
              <a:rPr lang="fr-FR" b="1" dirty="0" err="1">
                <a:solidFill>
                  <a:srgbClr val="00B0F0"/>
                </a:solidFill>
              </a:rPr>
              <a:t>PBMCs</a:t>
            </a:r>
            <a:r>
              <a:rPr lang="fr-FR" b="1" dirty="0">
                <a:solidFill>
                  <a:srgbClr val="00B0F0"/>
                </a:solidFill>
              </a:rPr>
              <a:t> (</a:t>
            </a:r>
            <a:r>
              <a:rPr lang="fr-FR" b="1" dirty="0" err="1">
                <a:solidFill>
                  <a:srgbClr val="00B0F0"/>
                </a:solidFill>
              </a:rPr>
              <a:t>pmol</a:t>
            </a:r>
            <a:r>
              <a:rPr lang="fr-FR" b="1" dirty="0">
                <a:solidFill>
                  <a:srgbClr val="00B0F0"/>
                </a:solidFill>
              </a:rPr>
              <a:t>/10</a:t>
            </a:r>
            <a:r>
              <a:rPr lang="fr-FR" b="1" baseline="30000" dirty="0">
                <a:solidFill>
                  <a:srgbClr val="00B0F0"/>
                </a:solidFill>
              </a:rPr>
              <a:t>6</a:t>
            </a:r>
            <a:r>
              <a:rPr lang="fr-FR" b="1" dirty="0">
                <a:solidFill>
                  <a:srgbClr val="00B0F0"/>
                </a:solidFill>
              </a:rPr>
              <a:t> </a:t>
            </a:r>
            <a:r>
              <a:rPr lang="fr-FR" b="1" dirty="0" err="1">
                <a:solidFill>
                  <a:srgbClr val="00B0F0"/>
                </a:solidFill>
              </a:rPr>
              <a:t>cells</a:t>
            </a:r>
            <a:r>
              <a:rPr lang="fr-FR" b="1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678A97B-968A-C85D-9556-33F4B845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Mayer K, IAS 2025, Abs. OAS0106LB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20E7A5-22E2-5C12-0242-79CE9515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470698" cy="1481068"/>
          </a:xfrm>
        </p:spPr>
        <p:txBody>
          <a:bodyPr/>
          <a:lstStyle/>
          <a:p>
            <a:r>
              <a:rPr lang="en-US" noProof="0" dirty="0"/>
              <a:t>MK-8527 oral QM for </a:t>
            </a:r>
            <a:r>
              <a:rPr lang="en-US" noProof="0" dirty="0" err="1"/>
              <a:t>PrEP</a:t>
            </a:r>
            <a:r>
              <a:rPr lang="en-US" noProof="0" dirty="0"/>
              <a:t>: phase 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62867B-AEFD-804D-6EB2-4D7465C574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3370" y="1105118"/>
            <a:ext cx="10972800" cy="10079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MK-8527: new oral nucleoside reverse transcriptase translocation inhibitor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Phase 2 RCT in adults with low risk of HIV exposure</a:t>
            </a:r>
          </a:p>
          <a:p>
            <a:pPr>
              <a:spcBef>
                <a:spcPts val="0"/>
              </a:spcBef>
            </a:pPr>
            <a:r>
              <a:rPr lang="en-US" sz="2000" noProof="0" dirty="0" err="1"/>
              <a:t>Randomisation</a:t>
            </a:r>
            <a:r>
              <a:rPr lang="en-US" sz="2000" noProof="0" dirty="0"/>
              <a:t> 2:2:2:1 oral QM MK-8527 (3 mg, 6 mg or 12 mg) or placebo for 6 months</a:t>
            </a:r>
          </a:p>
        </p:txBody>
      </p:sp>
      <p:sp>
        <p:nvSpPr>
          <p:cNvPr id="58" name="Line 55">
            <a:extLst>
              <a:ext uri="{FF2B5EF4-FFF2-40B4-BE49-F238E27FC236}">
                <a16:creationId xmlns:a16="http://schemas.microsoft.com/office/drawing/2014/main" id="{534F4F7E-DE4F-5A37-167E-255D01B77B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1137" y="4706850"/>
            <a:ext cx="6277234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138" name="ZoneTexte 2137">
            <a:extLst>
              <a:ext uri="{FF2B5EF4-FFF2-40B4-BE49-F238E27FC236}">
                <a16:creationId xmlns:a16="http://schemas.microsoft.com/office/drawing/2014/main" id="{857858DE-0284-21FE-C78A-597EF46437D6}"/>
              </a:ext>
            </a:extLst>
          </p:cNvPr>
          <p:cNvSpPr txBox="1"/>
          <p:nvPr/>
        </p:nvSpPr>
        <p:spPr>
          <a:xfrm>
            <a:off x="8085378" y="526929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672</a:t>
            </a:r>
          </a:p>
        </p:txBody>
      </p:sp>
      <p:sp>
        <p:nvSpPr>
          <p:cNvPr id="2160" name="ZoneTexte 2159">
            <a:extLst>
              <a:ext uri="{FF2B5EF4-FFF2-40B4-BE49-F238E27FC236}">
                <a16:creationId xmlns:a16="http://schemas.microsoft.com/office/drawing/2014/main" id="{0B5D3612-E2B0-C508-FEF6-0D55D43E01C5}"/>
              </a:ext>
            </a:extLst>
          </p:cNvPr>
          <p:cNvSpPr txBox="1"/>
          <p:nvPr/>
        </p:nvSpPr>
        <p:spPr>
          <a:xfrm>
            <a:off x="5830019" y="5498060"/>
            <a:ext cx="211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noProof="0" dirty="0">
                <a:solidFill>
                  <a:srgbClr val="000066"/>
                </a:solidFill>
              </a:rPr>
              <a:t>Hours after first dose (D1)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E56D78A-C660-28A7-5EBD-98CD3E23AA39}"/>
              </a:ext>
            </a:extLst>
          </p:cNvPr>
          <p:cNvGrpSpPr/>
          <p:nvPr/>
        </p:nvGrpSpPr>
        <p:grpSpPr>
          <a:xfrm>
            <a:off x="8383272" y="3472417"/>
            <a:ext cx="3712760" cy="2333420"/>
            <a:chOff x="8633583" y="3710834"/>
            <a:chExt cx="3389768" cy="2333420"/>
          </a:xfrm>
        </p:grpSpPr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358AD1CA-9233-7D70-262E-025975DD8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79579" y="5390409"/>
              <a:ext cx="3102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8FCC9BDE-92F5-3961-3982-6EAEE73F21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15161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7C5FE19E-16DF-115C-7000-F2EDFFBA7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75101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D74E77C5-C204-1971-CE06-928AB839B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35043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103D5710-7D11-400E-3BED-AC5C13F25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96969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0FBA96AB-1E9B-5BAC-7C9A-717ADFE9C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31368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E7A0498F-E417-E459-2A5A-F0E99F8152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71427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5B95EF7F-A71B-F647-7023-FA326190F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93293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104137B9-BA73-08B0-12A6-121518484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3235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8F83C8FD-FD64-AD19-F59C-C1C090E09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53527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79C7AED-157D-6527-EAA7-0260477B4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09501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32EA7D4D-0BBF-CA0A-C15C-5849CBF26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6910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3201EE52-FFA3-3BF3-616B-2A942CFE7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8835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2E77493C-564B-0C1F-DDC7-7214DBB687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8777" y="5390409"/>
              <a:ext cx="0" cy="88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50" name="Freeform 63">
              <a:extLst>
                <a:ext uri="{FF2B5EF4-FFF2-40B4-BE49-F238E27FC236}">
                  <a16:creationId xmlns:a16="http://schemas.microsoft.com/office/drawing/2014/main" id="{6B1E81C0-3395-B4A3-3E0F-D0B474094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8857" y="3848946"/>
              <a:ext cx="1914517" cy="1187450"/>
            </a:xfrm>
            <a:custGeom>
              <a:avLst/>
              <a:gdLst>
                <a:gd name="T0" fmla="*/ 3857 w 3857"/>
                <a:gd name="T1" fmla="*/ 2586 h 2993"/>
                <a:gd name="T2" fmla="*/ 147 w 3857"/>
                <a:gd name="T3" fmla="*/ 0 h 2993"/>
                <a:gd name="T4" fmla="*/ 35 w 3857"/>
                <a:gd name="T5" fmla="*/ 315 h 2993"/>
                <a:gd name="T6" fmla="*/ 0 w 3857"/>
                <a:gd name="T7" fmla="*/ 2993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7" h="2993">
                  <a:moveTo>
                    <a:pt x="3857" y="2586"/>
                  </a:moveTo>
                  <a:lnTo>
                    <a:pt x="147" y="0"/>
                  </a:lnTo>
                  <a:lnTo>
                    <a:pt x="35" y="315"/>
                  </a:lnTo>
                  <a:lnTo>
                    <a:pt x="0" y="2993"/>
                  </a:lnTo>
                </a:path>
              </a:pathLst>
            </a:custGeom>
            <a:noFill/>
            <a:ln w="2857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65" name="Freeform 76">
              <a:extLst>
                <a:ext uri="{FF2B5EF4-FFF2-40B4-BE49-F238E27FC236}">
                  <a16:creationId xmlns:a16="http://schemas.microsoft.com/office/drawing/2014/main" id="{D33E2003-54FC-060D-9CF4-959FB4021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742" y="4839546"/>
              <a:ext cx="89279" cy="71438"/>
            </a:xfrm>
            <a:custGeom>
              <a:avLst/>
              <a:gdLst>
                <a:gd name="T0" fmla="*/ 177 w 177"/>
                <a:gd name="T1" fmla="*/ 89 h 178"/>
                <a:gd name="T2" fmla="*/ 175 w 177"/>
                <a:gd name="T3" fmla="*/ 70 h 178"/>
                <a:gd name="T4" fmla="*/ 170 w 177"/>
                <a:gd name="T5" fmla="*/ 55 h 178"/>
                <a:gd name="T6" fmla="*/ 162 w 177"/>
                <a:gd name="T7" fmla="*/ 39 h 178"/>
                <a:gd name="T8" fmla="*/ 151 w 177"/>
                <a:gd name="T9" fmla="*/ 26 h 178"/>
                <a:gd name="T10" fmla="*/ 137 w 177"/>
                <a:gd name="T11" fmla="*/ 14 h 178"/>
                <a:gd name="T12" fmla="*/ 122 w 177"/>
                <a:gd name="T13" fmla="*/ 6 h 178"/>
                <a:gd name="T14" fmla="*/ 105 w 177"/>
                <a:gd name="T15" fmla="*/ 1 h 178"/>
                <a:gd name="T16" fmla="*/ 89 w 177"/>
                <a:gd name="T17" fmla="*/ 0 h 178"/>
                <a:gd name="T18" fmla="*/ 70 w 177"/>
                <a:gd name="T19" fmla="*/ 1 h 178"/>
                <a:gd name="T20" fmla="*/ 54 w 177"/>
                <a:gd name="T21" fmla="*/ 6 h 178"/>
                <a:gd name="T22" fmla="*/ 39 w 177"/>
                <a:gd name="T23" fmla="*/ 14 h 178"/>
                <a:gd name="T24" fmla="*/ 26 w 177"/>
                <a:gd name="T25" fmla="*/ 26 h 178"/>
                <a:gd name="T26" fmla="*/ 14 w 177"/>
                <a:gd name="T27" fmla="*/ 39 h 178"/>
                <a:gd name="T28" fmla="*/ 6 w 177"/>
                <a:gd name="T29" fmla="*/ 55 h 178"/>
                <a:gd name="T30" fmla="*/ 1 w 177"/>
                <a:gd name="T31" fmla="*/ 70 h 178"/>
                <a:gd name="T32" fmla="*/ 0 w 177"/>
                <a:gd name="T33" fmla="*/ 89 h 178"/>
                <a:gd name="T34" fmla="*/ 1 w 177"/>
                <a:gd name="T35" fmla="*/ 106 h 178"/>
                <a:gd name="T36" fmla="*/ 6 w 177"/>
                <a:gd name="T37" fmla="*/ 122 h 178"/>
                <a:gd name="T38" fmla="*/ 14 w 177"/>
                <a:gd name="T39" fmla="*/ 138 h 178"/>
                <a:gd name="T40" fmla="*/ 26 w 177"/>
                <a:gd name="T41" fmla="*/ 152 h 178"/>
                <a:gd name="T42" fmla="*/ 39 w 177"/>
                <a:gd name="T43" fmla="*/ 163 h 178"/>
                <a:gd name="T44" fmla="*/ 54 w 177"/>
                <a:gd name="T45" fmla="*/ 171 h 178"/>
                <a:gd name="T46" fmla="*/ 70 w 177"/>
                <a:gd name="T47" fmla="*/ 176 h 178"/>
                <a:gd name="T48" fmla="*/ 89 w 177"/>
                <a:gd name="T49" fmla="*/ 178 h 178"/>
                <a:gd name="T50" fmla="*/ 105 w 177"/>
                <a:gd name="T51" fmla="*/ 176 h 178"/>
                <a:gd name="T52" fmla="*/ 122 w 177"/>
                <a:gd name="T53" fmla="*/ 171 h 178"/>
                <a:gd name="T54" fmla="*/ 129 w 177"/>
                <a:gd name="T55" fmla="*/ 166 h 178"/>
                <a:gd name="T56" fmla="*/ 132 w 177"/>
                <a:gd name="T57" fmla="*/ 164 h 178"/>
                <a:gd name="T58" fmla="*/ 137 w 177"/>
                <a:gd name="T59" fmla="*/ 163 h 178"/>
                <a:gd name="T60" fmla="*/ 151 w 177"/>
                <a:gd name="T61" fmla="*/ 152 h 178"/>
                <a:gd name="T62" fmla="*/ 162 w 177"/>
                <a:gd name="T63" fmla="*/ 138 h 178"/>
                <a:gd name="T64" fmla="*/ 163 w 177"/>
                <a:gd name="T65" fmla="*/ 133 h 178"/>
                <a:gd name="T66" fmla="*/ 166 w 177"/>
                <a:gd name="T67" fmla="*/ 129 h 178"/>
                <a:gd name="T68" fmla="*/ 170 w 177"/>
                <a:gd name="T69" fmla="*/ 122 h 178"/>
                <a:gd name="T70" fmla="*/ 175 w 177"/>
                <a:gd name="T71" fmla="*/ 106 h 178"/>
                <a:gd name="T72" fmla="*/ 177 w 177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78">
                  <a:moveTo>
                    <a:pt x="177" y="89"/>
                  </a:moveTo>
                  <a:lnTo>
                    <a:pt x="175" y="70"/>
                  </a:lnTo>
                  <a:lnTo>
                    <a:pt x="170" y="55"/>
                  </a:lnTo>
                  <a:lnTo>
                    <a:pt x="162" y="39"/>
                  </a:lnTo>
                  <a:lnTo>
                    <a:pt x="151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4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2" y="164"/>
                  </a:lnTo>
                  <a:lnTo>
                    <a:pt x="137" y="163"/>
                  </a:lnTo>
                  <a:lnTo>
                    <a:pt x="151" y="152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6" y="129"/>
                  </a:lnTo>
                  <a:lnTo>
                    <a:pt x="170" y="122"/>
                  </a:lnTo>
                  <a:lnTo>
                    <a:pt x="175" y="106"/>
                  </a:lnTo>
                  <a:lnTo>
                    <a:pt x="177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66" name="Freeform 77">
              <a:extLst>
                <a:ext uri="{FF2B5EF4-FFF2-40B4-BE49-F238E27FC236}">
                  <a16:creationId xmlns:a16="http://schemas.microsoft.com/office/drawing/2014/main" id="{434A9D87-3276-2E6D-531C-70B571631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617" y="3814021"/>
              <a:ext cx="87294" cy="69850"/>
            </a:xfrm>
            <a:custGeom>
              <a:avLst/>
              <a:gdLst>
                <a:gd name="T0" fmla="*/ 178 w 178"/>
                <a:gd name="T1" fmla="*/ 89 h 178"/>
                <a:gd name="T2" fmla="*/ 175 w 178"/>
                <a:gd name="T3" fmla="*/ 70 h 178"/>
                <a:gd name="T4" fmla="*/ 171 w 178"/>
                <a:gd name="T5" fmla="*/ 54 h 178"/>
                <a:gd name="T6" fmla="*/ 162 w 178"/>
                <a:gd name="T7" fmla="*/ 39 h 178"/>
                <a:gd name="T8" fmla="*/ 152 w 178"/>
                <a:gd name="T9" fmla="*/ 26 h 178"/>
                <a:gd name="T10" fmla="*/ 137 w 178"/>
                <a:gd name="T11" fmla="*/ 14 h 178"/>
                <a:gd name="T12" fmla="*/ 122 w 178"/>
                <a:gd name="T13" fmla="*/ 6 h 178"/>
                <a:gd name="T14" fmla="*/ 105 w 178"/>
                <a:gd name="T15" fmla="*/ 1 h 178"/>
                <a:gd name="T16" fmla="*/ 89 w 178"/>
                <a:gd name="T17" fmla="*/ 0 h 178"/>
                <a:gd name="T18" fmla="*/ 70 w 178"/>
                <a:gd name="T19" fmla="*/ 1 h 178"/>
                <a:gd name="T20" fmla="*/ 54 w 178"/>
                <a:gd name="T21" fmla="*/ 6 h 178"/>
                <a:gd name="T22" fmla="*/ 39 w 178"/>
                <a:gd name="T23" fmla="*/ 14 h 178"/>
                <a:gd name="T24" fmla="*/ 26 w 178"/>
                <a:gd name="T25" fmla="*/ 26 h 178"/>
                <a:gd name="T26" fmla="*/ 14 w 178"/>
                <a:gd name="T27" fmla="*/ 39 h 178"/>
                <a:gd name="T28" fmla="*/ 6 w 178"/>
                <a:gd name="T29" fmla="*/ 54 h 178"/>
                <a:gd name="T30" fmla="*/ 1 w 178"/>
                <a:gd name="T31" fmla="*/ 70 h 178"/>
                <a:gd name="T32" fmla="*/ 0 w 178"/>
                <a:gd name="T33" fmla="*/ 89 h 178"/>
                <a:gd name="T34" fmla="*/ 1 w 178"/>
                <a:gd name="T35" fmla="*/ 105 h 178"/>
                <a:gd name="T36" fmla="*/ 6 w 178"/>
                <a:gd name="T37" fmla="*/ 122 h 178"/>
                <a:gd name="T38" fmla="*/ 14 w 178"/>
                <a:gd name="T39" fmla="*/ 137 h 178"/>
                <a:gd name="T40" fmla="*/ 26 w 178"/>
                <a:gd name="T41" fmla="*/ 152 h 178"/>
                <a:gd name="T42" fmla="*/ 39 w 178"/>
                <a:gd name="T43" fmla="*/ 162 h 178"/>
                <a:gd name="T44" fmla="*/ 54 w 178"/>
                <a:gd name="T45" fmla="*/ 171 h 178"/>
                <a:gd name="T46" fmla="*/ 70 w 178"/>
                <a:gd name="T47" fmla="*/ 175 h 178"/>
                <a:gd name="T48" fmla="*/ 89 w 178"/>
                <a:gd name="T49" fmla="*/ 178 h 178"/>
                <a:gd name="T50" fmla="*/ 105 w 178"/>
                <a:gd name="T51" fmla="*/ 175 h 178"/>
                <a:gd name="T52" fmla="*/ 122 w 178"/>
                <a:gd name="T53" fmla="*/ 171 h 178"/>
                <a:gd name="T54" fmla="*/ 129 w 178"/>
                <a:gd name="T55" fmla="*/ 166 h 178"/>
                <a:gd name="T56" fmla="*/ 133 w 178"/>
                <a:gd name="T57" fmla="*/ 163 h 178"/>
                <a:gd name="T58" fmla="*/ 137 w 178"/>
                <a:gd name="T59" fmla="*/ 162 h 178"/>
                <a:gd name="T60" fmla="*/ 152 w 178"/>
                <a:gd name="T61" fmla="*/ 152 h 178"/>
                <a:gd name="T62" fmla="*/ 162 w 178"/>
                <a:gd name="T63" fmla="*/ 137 h 178"/>
                <a:gd name="T64" fmla="*/ 163 w 178"/>
                <a:gd name="T65" fmla="*/ 133 h 178"/>
                <a:gd name="T66" fmla="*/ 166 w 178"/>
                <a:gd name="T67" fmla="*/ 129 h 178"/>
                <a:gd name="T68" fmla="*/ 171 w 178"/>
                <a:gd name="T69" fmla="*/ 122 h 178"/>
                <a:gd name="T70" fmla="*/ 175 w 178"/>
                <a:gd name="T71" fmla="*/ 105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5" y="70"/>
                  </a:lnTo>
                  <a:lnTo>
                    <a:pt x="171" y="54"/>
                  </a:lnTo>
                  <a:lnTo>
                    <a:pt x="162" y="39"/>
                  </a:lnTo>
                  <a:lnTo>
                    <a:pt x="152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2"/>
                  </a:lnTo>
                  <a:lnTo>
                    <a:pt x="39" y="162"/>
                  </a:lnTo>
                  <a:lnTo>
                    <a:pt x="54" y="171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5" y="175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3"/>
                  </a:lnTo>
                  <a:lnTo>
                    <a:pt x="137" y="162"/>
                  </a:lnTo>
                  <a:lnTo>
                    <a:pt x="152" y="152"/>
                  </a:lnTo>
                  <a:lnTo>
                    <a:pt x="162" y="137"/>
                  </a:lnTo>
                  <a:lnTo>
                    <a:pt x="163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5" y="105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70" name="Freeform 81">
              <a:extLst>
                <a:ext uri="{FF2B5EF4-FFF2-40B4-BE49-F238E27FC236}">
                  <a16:creationId xmlns:a16="http://schemas.microsoft.com/office/drawing/2014/main" id="{D91896A9-F3C2-7149-554F-F5666C1CC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6792" y="3745759"/>
              <a:ext cx="2866816" cy="1160463"/>
            </a:xfrm>
            <a:custGeom>
              <a:avLst/>
              <a:gdLst>
                <a:gd name="T0" fmla="*/ 5781 w 5781"/>
                <a:gd name="T1" fmla="*/ 2922 h 2922"/>
                <a:gd name="T2" fmla="*/ 3850 w 5781"/>
                <a:gd name="T3" fmla="*/ 2298 h 2922"/>
                <a:gd name="T4" fmla="*/ 140 w 5781"/>
                <a:gd name="T5" fmla="*/ 0 h 2922"/>
                <a:gd name="T6" fmla="*/ 14 w 5781"/>
                <a:gd name="T7" fmla="*/ 603 h 2922"/>
                <a:gd name="T8" fmla="*/ 0 w 5781"/>
                <a:gd name="T9" fmla="*/ 2355 h 2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1" h="2922">
                  <a:moveTo>
                    <a:pt x="5781" y="2922"/>
                  </a:moveTo>
                  <a:lnTo>
                    <a:pt x="3850" y="2298"/>
                  </a:lnTo>
                  <a:lnTo>
                    <a:pt x="140" y="0"/>
                  </a:lnTo>
                  <a:lnTo>
                    <a:pt x="14" y="603"/>
                  </a:lnTo>
                  <a:lnTo>
                    <a:pt x="0" y="2355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71" name="Freeform 82">
              <a:extLst>
                <a:ext uri="{FF2B5EF4-FFF2-40B4-BE49-F238E27FC236}">
                  <a16:creationId xmlns:a16="http://schemas.microsoft.com/office/drawing/2014/main" id="{795D3378-7A76-650C-7C7C-6138F868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993" y="4866534"/>
              <a:ext cx="87294" cy="69850"/>
            </a:xfrm>
            <a:custGeom>
              <a:avLst/>
              <a:gdLst>
                <a:gd name="T0" fmla="*/ 88 w 177"/>
                <a:gd name="T1" fmla="*/ 0 h 178"/>
                <a:gd name="T2" fmla="*/ 70 w 177"/>
                <a:gd name="T3" fmla="*/ 1 h 178"/>
                <a:gd name="T4" fmla="*/ 54 w 177"/>
                <a:gd name="T5" fmla="*/ 6 h 178"/>
                <a:gd name="T6" fmla="*/ 39 w 177"/>
                <a:gd name="T7" fmla="*/ 14 h 178"/>
                <a:gd name="T8" fmla="*/ 26 w 177"/>
                <a:gd name="T9" fmla="*/ 26 h 178"/>
                <a:gd name="T10" fmla="*/ 14 w 177"/>
                <a:gd name="T11" fmla="*/ 39 h 178"/>
                <a:gd name="T12" fmla="*/ 6 w 177"/>
                <a:gd name="T13" fmla="*/ 54 h 178"/>
                <a:gd name="T14" fmla="*/ 1 w 177"/>
                <a:gd name="T15" fmla="*/ 70 h 178"/>
                <a:gd name="T16" fmla="*/ 0 w 177"/>
                <a:gd name="T17" fmla="*/ 89 h 178"/>
                <a:gd name="T18" fmla="*/ 1 w 177"/>
                <a:gd name="T19" fmla="*/ 105 h 178"/>
                <a:gd name="T20" fmla="*/ 6 w 177"/>
                <a:gd name="T21" fmla="*/ 122 h 178"/>
                <a:gd name="T22" fmla="*/ 14 w 177"/>
                <a:gd name="T23" fmla="*/ 137 h 178"/>
                <a:gd name="T24" fmla="*/ 26 w 177"/>
                <a:gd name="T25" fmla="*/ 151 h 178"/>
                <a:gd name="T26" fmla="*/ 39 w 177"/>
                <a:gd name="T27" fmla="*/ 162 h 178"/>
                <a:gd name="T28" fmla="*/ 54 w 177"/>
                <a:gd name="T29" fmla="*/ 170 h 178"/>
                <a:gd name="T30" fmla="*/ 70 w 177"/>
                <a:gd name="T31" fmla="*/ 175 h 178"/>
                <a:gd name="T32" fmla="*/ 88 w 177"/>
                <a:gd name="T33" fmla="*/ 178 h 178"/>
                <a:gd name="T34" fmla="*/ 105 w 177"/>
                <a:gd name="T35" fmla="*/ 175 h 178"/>
                <a:gd name="T36" fmla="*/ 122 w 177"/>
                <a:gd name="T37" fmla="*/ 170 h 178"/>
                <a:gd name="T38" fmla="*/ 129 w 177"/>
                <a:gd name="T39" fmla="*/ 166 h 178"/>
                <a:gd name="T40" fmla="*/ 132 w 177"/>
                <a:gd name="T41" fmla="*/ 163 h 178"/>
                <a:gd name="T42" fmla="*/ 137 w 177"/>
                <a:gd name="T43" fmla="*/ 162 h 178"/>
                <a:gd name="T44" fmla="*/ 151 w 177"/>
                <a:gd name="T45" fmla="*/ 151 h 178"/>
                <a:gd name="T46" fmla="*/ 162 w 177"/>
                <a:gd name="T47" fmla="*/ 137 h 178"/>
                <a:gd name="T48" fmla="*/ 163 w 177"/>
                <a:gd name="T49" fmla="*/ 132 h 178"/>
                <a:gd name="T50" fmla="*/ 166 w 177"/>
                <a:gd name="T51" fmla="*/ 129 h 178"/>
                <a:gd name="T52" fmla="*/ 170 w 177"/>
                <a:gd name="T53" fmla="*/ 122 h 178"/>
                <a:gd name="T54" fmla="*/ 175 w 177"/>
                <a:gd name="T55" fmla="*/ 105 h 178"/>
                <a:gd name="T56" fmla="*/ 177 w 177"/>
                <a:gd name="T57" fmla="*/ 89 h 178"/>
                <a:gd name="T58" fmla="*/ 175 w 177"/>
                <a:gd name="T59" fmla="*/ 70 h 178"/>
                <a:gd name="T60" fmla="*/ 170 w 177"/>
                <a:gd name="T61" fmla="*/ 54 h 178"/>
                <a:gd name="T62" fmla="*/ 162 w 177"/>
                <a:gd name="T63" fmla="*/ 39 h 178"/>
                <a:gd name="T64" fmla="*/ 151 w 177"/>
                <a:gd name="T65" fmla="*/ 26 h 178"/>
                <a:gd name="T66" fmla="*/ 137 w 177"/>
                <a:gd name="T67" fmla="*/ 14 h 178"/>
                <a:gd name="T68" fmla="*/ 122 w 177"/>
                <a:gd name="T69" fmla="*/ 6 h 178"/>
                <a:gd name="T70" fmla="*/ 105 w 177"/>
                <a:gd name="T71" fmla="*/ 1 h 178"/>
                <a:gd name="T72" fmla="*/ 88 w 177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78">
                  <a:moveTo>
                    <a:pt x="88" y="0"/>
                  </a:moveTo>
                  <a:lnTo>
                    <a:pt x="70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5"/>
                  </a:lnTo>
                  <a:lnTo>
                    <a:pt x="6" y="122"/>
                  </a:lnTo>
                  <a:lnTo>
                    <a:pt x="14" y="137"/>
                  </a:lnTo>
                  <a:lnTo>
                    <a:pt x="26" y="151"/>
                  </a:lnTo>
                  <a:lnTo>
                    <a:pt x="39" y="162"/>
                  </a:lnTo>
                  <a:lnTo>
                    <a:pt x="54" y="170"/>
                  </a:lnTo>
                  <a:lnTo>
                    <a:pt x="70" y="175"/>
                  </a:lnTo>
                  <a:lnTo>
                    <a:pt x="88" y="178"/>
                  </a:lnTo>
                  <a:lnTo>
                    <a:pt x="105" y="175"/>
                  </a:lnTo>
                  <a:lnTo>
                    <a:pt x="122" y="170"/>
                  </a:lnTo>
                  <a:lnTo>
                    <a:pt x="129" y="166"/>
                  </a:lnTo>
                  <a:lnTo>
                    <a:pt x="132" y="163"/>
                  </a:lnTo>
                  <a:lnTo>
                    <a:pt x="137" y="162"/>
                  </a:lnTo>
                  <a:lnTo>
                    <a:pt x="151" y="151"/>
                  </a:lnTo>
                  <a:lnTo>
                    <a:pt x="162" y="137"/>
                  </a:lnTo>
                  <a:lnTo>
                    <a:pt x="163" y="132"/>
                  </a:lnTo>
                  <a:lnTo>
                    <a:pt x="166" y="129"/>
                  </a:lnTo>
                  <a:lnTo>
                    <a:pt x="170" y="122"/>
                  </a:lnTo>
                  <a:lnTo>
                    <a:pt x="175" y="105"/>
                  </a:lnTo>
                  <a:lnTo>
                    <a:pt x="177" y="89"/>
                  </a:lnTo>
                  <a:lnTo>
                    <a:pt x="175" y="70"/>
                  </a:lnTo>
                  <a:lnTo>
                    <a:pt x="170" y="54"/>
                  </a:lnTo>
                  <a:lnTo>
                    <a:pt x="162" y="39"/>
                  </a:lnTo>
                  <a:lnTo>
                    <a:pt x="151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72" name="Freeform 83">
              <a:extLst>
                <a:ext uri="{FF2B5EF4-FFF2-40B4-BE49-F238E27FC236}">
                  <a16:creationId xmlns:a16="http://schemas.microsoft.com/office/drawing/2014/main" id="{B1DB0C5A-850E-2729-2D3F-21E29D8A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1710" y="4623646"/>
              <a:ext cx="89279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4 w 178"/>
                <a:gd name="T5" fmla="*/ 6 h 178"/>
                <a:gd name="T6" fmla="*/ 39 w 178"/>
                <a:gd name="T7" fmla="*/ 14 h 178"/>
                <a:gd name="T8" fmla="*/ 26 w 178"/>
                <a:gd name="T9" fmla="*/ 26 h 178"/>
                <a:gd name="T10" fmla="*/ 14 w 178"/>
                <a:gd name="T11" fmla="*/ 39 h 178"/>
                <a:gd name="T12" fmla="*/ 6 w 178"/>
                <a:gd name="T13" fmla="*/ 55 h 178"/>
                <a:gd name="T14" fmla="*/ 1 w 178"/>
                <a:gd name="T15" fmla="*/ 70 h 178"/>
                <a:gd name="T16" fmla="*/ 0 w 178"/>
                <a:gd name="T17" fmla="*/ 89 h 178"/>
                <a:gd name="T18" fmla="*/ 1 w 178"/>
                <a:gd name="T19" fmla="*/ 106 h 178"/>
                <a:gd name="T20" fmla="*/ 6 w 178"/>
                <a:gd name="T21" fmla="*/ 122 h 178"/>
                <a:gd name="T22" fmla="*/ 14 w 178"/>
                <a:gd name="T23" fmla="*/ 138 h 178"/>
                <a:gd name="T24" fmla="*/ 26 w 178"/>
                <a:gd name="T25" fmla="*/ 152 h 178"/>
                <a:gd name="T26" fmla="*/ 39 w 178"/>
                <a:gd name="T27" fmla="*/ 163 h 178"/>
                <a:gd name="T28" fmla="*/ 54 w 178"/>
                <a:gd name="T29" fmla="*/ 171 h 178"/>
                <a:gd name="T30" fmla="*/ 70 w 178"/>
                <a:gd name="T31" fmla="*/ 176 h 178"/>
                <a:gd name="T32" fmla="*/ 89 w 178"/>
                <a:gd name="T33" fmla="*/ 178 h 178"/>
                <a:gd name="T34" fmla="*/ 105 w 178"/>
                <a:gd name="T35" fmla="*/ 176 h 178"/>
                <a:gd name="T36" fmla="*/ 122 w 178"/>
                <a:gd name="T37" fmla="*/ 171 h 178"/>
                <a:gd name="T38" fmla="*/ 129 w 178"/>
                <a:gd name="T39" fmla="*/ 166 h 178"/>
                <a:gd name="T40" fmla="*/ 133 w 178"/>
                <a:gd name="T41" fmla="*/ 164 h 178"/>
                <a:gd name="T42" fmla="*/ 137 w 178"/>
                <a:gd name="T43" fmla="*/ 163 h 178"/>
                <a:gd name="T44" fmla="*/ 151 w 178"/>
                <a:gd name="T45" fmla="*/ 152 h 178"/>
                <a:gd name="T46" fmla="*/ 162 w 178"/>
                <a:gd name="T47" fmla="*/ 138 h 178"/>
                <a:gd name="T48" fmla="*/ 163 w 178"/>
                <a:gd name="T49" fmla="*/ 133 h 178"/>
                <a:gd name="T50" fmla="*/ 166 w 178"/>
                <a:gd name="T51" fmla="*/ 130 h 178"/>
                <a:gd name="T52" fmla="*/ 170 w 178"/>
                <a:gd name="T53" fmla="*/ 122 h 178"/>
                <a:gd name="T54" fmla="*/ 175 w 178"/>
                <a:gd name="T55" fmla="*/ 106 h 178"/>
                <a:gd name="T56" fmla="*/ 178 w 178"/>
                <a:gd name="T57" fmla="*/ 89 h 178"/>
                <a:gd name="T58" fmla="*/ 175 w 178"/>
                <a:gd name="T59" fmla="*/ 70 h 178"/>
                <a:gd name="T60" fmla="*/ 170 w 178"/>
                <a:gd name="T61" fmla="*/ 55 h 178"/>
                <a:gd name="T62" fmla="*/ 162 w 178"/>
                <a:gd name="T63" fmla="*/ 39 h 178"/>
                <a:gd name="T64" fmla="*/ 151 w 178"/>
                <a:gd name="T65" fmla="*/ 26 h 178"/>
                <a:gd name="T66" fmla="*/ 137 w 178"/>
                <a:gd name="T67" fmla="*/ 14 h 178"/>
                <a:gd name="T68" fmla="*/ 122 w 178"/>
                <a:gd name="T69" fmla="*/ 6 h 178"/>
                <a:gd name="T70" fmla="*/ 105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4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7" y="163"/>
                  </a:lnTo>
                  <a:lnTo>
                    <a:pt x="151" y="152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0" y="122"/>
                  </a:lnTo>
                  <a:lnTo>
                    <a:pt x="175" y="106"/>
                  </a:lnTo>
                  <a:lnTo>
                    <a:pt x="178" y="89"/>
                  </a:lnTo>
                  <a:lnTo>
                    <a:pt x="175" y="70"/>
                  </a:lnTo>
                  <a:lnTo>
                    <a:pt x="170" y="55"/>
                  </a:lnTo>
                  <a:lnTo>
                    <a:pt x="162" y="39"/>
                  </a:lnTo>
                  <a:lnTo>
                    <a:pt x="151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73" name="Freeform 84">
              <a:extLst>
                <a:ext uri="{FF2B5EF4-FFF2-40B4-BE49-F238E27FC236}">
                  <a16:creationId xmlns:a16="http://schemas.microsoft.com/office/drawing/2014/main" id="{4F703EF0-9C42-8194-81C5-8F93EA252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585" y="3710834"/>
              <a:ext cx="87294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5 w 178"/>
                <a:gd name="T5" fmla="*/ 6 h 178"/>
                <a:gd name="T6" fmla="*/ 39 w 178"/>
                <a:gd name="T7" fmla="*/ 14 h 178"/>
                <a:gd name="T8" fmla="*/ 26 w 178"/>
                <a:gd name="T9" fmla="*/ 26 h 178"/>
                <a:gd name="T10" fmla="*/ 14 w 178"/>
                <a:gd name="T11" fmla="*/ 39 h 178"/>
                <a:gd name="T12" fmla="*/ 6 w 178"/>
                <a:gd name="T13" fmla="*/ 55 h 178"/>
                <a:gd name="T14" fmla="*/ 1 w 178"/>
                <a:gd name="T15" fmla="*/ 70 h 178"/>
                <a:gd name="T16" fmla="*/ 0 w 178"/>
                <a:gd name="T17" fmla="*/ 89 h 178"/>
                <a:gd name="T18" fmla="*/ 1 w 178"/>
                <a:gd name="T19" fmla="*/ 106 h 178"/>
                <a:gd name="T20" fmla="*/ 6 w 178"/>
                <a:gd name="T21" fmla="*/ 122 h 178"/>
                <a:gd name="T22" fmla="*/ 14 w 178"/>
                <a:gd name="T23" fmla="*/ 138 h 178"/>
                <a:gd name="T24" fmla="*/ 26 w 178"/>
                <a:gd name="T25" fmla="*/ 152 h 178"/>
                <a:gd name="T26" fmla="*/ 39 w 178"/>
                <a:gd name="T27" fmla="*/ 163 h 178"/>
                <a:gd name="T28" fmla="*/ 55 w 178"/>
                <a:gd name="T29" fmla="*/ 171 h 178"/>
                <a:gd name="T30" fmla="*/ 70 w 178"/>
                <a:gd name="T31" fmla="*/ 176 h 178"/>
                <a:gd name="T32" fmla="*/ 89 w 178"/>
                <a:gd name="T33" fmla="*/ 178 h 178"/>
                <a:gd name="T34" fmla="*/ 105 w 178"/>
                <a:gd name="T35" fmla="*/ 176 h 178"/>
                <a:gd name="T36" fmla="*/ 122 w 178"/>
                <a:gd name="T37" fmla="*/ 171 h 178"/>
                <a:gd name="T38" fmla="*/ 129 w 178"/>
                <a:gd name="T39" fmla="*/ 166 h 178"/>
                <a:gd name="T40" fmla="*/ 133 w 178"/>
                <a:gd name="T41" fmla="*/ 164 h 178"/>
                <a:gd name="T42" fmla="*/ 137 w 178"/>
                <a:gd name="T43" fmla="*/ 163 h 178"/>
                <a:gd name="T44" fmla="*/ 152 w 178"/>
                <a:gd name="T45" fmla="*/ 152 h 178"/>
                <a:gd name="T46" fmla="*/ 162 w 178"/>
                <a:gd name="T47" fmla="*/ 138 h 178"/>
                <a:gd name="T48" fmla="*/ 164 w 178"/>
                <a:gd name="T49" fmla="*/ 133 h 178"/>
                <a:gd name="T50" fmla="*/ 166 w 178"/>
                <a:gd name="T51" fmla="*/ 129 h 178"/>
                <a:gd name="T52" fmla="*/ 171 w 178"/>
                <a:gd name="T53" fmla="*/ 122 h 178"/>
                <a:gd name="T54" fmla="*/ 175 w 178"/>
                <a:gd name="T55" fmla="*/ 106 h 178"/>
                <a:gd name="T56" fmla="*/ 178 w 178"/>
                <a:gd name="T57" fmla="*/ 89 h 178"/>
                <a:gd name="T58" fmla="*/ 175 w 178"/>
                <a:gd name="T59" fmla="*/ 70 h 178"/>
                <a:gd name="T60" fmla="*/ 171 w 178"/>
                <a:gd name="T61" fmla="*/ 55 h 178"/>
                <a:gd name="T62" fmla="*/ 162 w 178"/>
                <a:gd name="T63" fmla="*/ 39 h 178"/>
                <a:gd name="T64" fmla="*/ 152 w 178"/>
                <a:gd name="T65" fmla="*/ 26 h 178"/>
                <a:gd name="T66" fmla="*/ 137 w 178"/>
                <a:gd name="T67" fmla="*/ 14 h 178"/>
                <a:gd name="T68" fmla="*/ 122 w 178"/>
                <a:gd name="T69" fmla="*/ 6 h 178"/>
                <a:gd name="T70" fmla="*/ 105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7" y="163"/>
                  </a:lnTo>
                  <a:lnTo>
                    <a:pt x="152" y="152"/>
                  </a:lnTo>
                  <a:lnTo>
                    <a:pt x="162" y="138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5" y="106"/>
                  </a:lnTo>
                  <a:lnTo>
                    <a:pt x="178" y="89"/>
                  </a:lnTo>
                  <a:lnTo>
                    <a:pt x="175" y="70"/>
                  </a:lnTo>
                  <a:lnTo>
                    <a:pt x="171" y="55"/>
                  </a:lnTo>
                  <a:lnTo>
                    <a:pt x="162" y="39"/>
                  </a:lnTo>
                  <a:lnTo>
                    <a:pt x="152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74" name="Freeform 85">
              <a:extLst>
                <a:ext uri="{FF2B5EF4-FFF2-40B4-BE49-F238E27FC236}">
                  <a16:creationId xmlns:a16="http://schemas.microsoft.com/office/drawing/2014/main" id="{435DD0B7-F2F8-90DD-66FC-05229E178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9098" y="3950546"/>
              <a:ext cx="89279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5 w 178"/>
                <a:gd name="T5" fmla="*/ 6 h 178"/>
                <a:gd name="T6" fmla="*/ 40 w 178"/>
                <a:gd name="T7" fmla="*/ 14 h 178"/>
                <a:gd name="T8" fmla="*/ 27 w 178"/>
                <a:gd name="T9" fmla="*/ 26 h 178"/>
                <a:gd name="T10" fmla="*/ 15 w 178"/>
                <a:gd name="T11" fmla="*/ 39 h 178"/>
                <a:gd name="T12" fmla="*/ 6 w 178"/>
                <a:gd name="T13" fmla="*/ 54 h 178"/>
                <a:gd name="T14" fmla="*/ 2 w 178"/>
                <a:gd name="T15" fmla="*/ 70 h 178"/>
                <a:gd name="T16" fmla="*/ 0 w 178"/>
                <a:gd name="T17" fmla="*/ 89 h 178"/>
                <a:gd name="T18" fmla="*/ 2 w 178"/>
                <a:gd name="T19" fmla="*/ 105 h 178"/>
                <a:gd name="T20" fmla="*/ 6 w 178"/>
                <a:gd name="T21" fmla="*/ 122 h 178"/>
                <a:gd name="T22" fmla="*/ 15 w 178"/>
                <a:gd name="T23" fmla="*/ 137 h 178"/>
                <a:gd name="T24" fmla="*/ 27 w 178"/>
                <a:gd name="T25" fmla="*/ 152 h 178"/>
                <a:gd name="T26" fmla="*/ 40 w 178"/>
                <a:gd name="T27" fmla="*/ 162 h 178"/>
                <a:gd name="T28" fmla="*/ 55 w 178"/>
                <a:gd name="T29" fmla="*/ 171 h 178"/>
                <a:gd name="T30" fmla="*/ 70 w 178"/>
                <a:gd name="T31" fmla="*/ 175 h 178"/>
                <a:gd name="T32" fmla="*/ 89 w 178"/>
                <a:gd name="T33" fmla="*/ 178 h 178"/>
                <a:gd name="T34" fmla="*/ 106 w 178"/>
                <a:gd name="T35" fmla="*/ 175 h 178"/>
                <a:gd name="T36" fmla="*/ 122 w 178"/>
                <a:gd name="T37" fmla="*/ 171 h 178"/>
                <a:gd name="T38" fmla="*/ 130 w 178"/>
                <a:gd name="T39" fmla="*/ 166 h 178"/>
                <a:gd name="T40" fmla="*/ 133 w 178"/>
                <a:gd name="T41" fmla="*/ 163 h 178"/>
                <a:gd name="T42" fmla="*/ 138 w 178"/>
                <a:gd name="T43" fmla="*/ 162 h 178"/>
                <a:gd name="T44" fmla="*/ 152 w 178"/>
                <a:gd name="T45" fmla="*/ 152 h 178"/>
                <a:gd name="T46" fmla="*/ 163 w 178"/>
                <a:gd name="T47" fmla="*/ 137 h 178"/>
                <a:gd name="T48" fmla="*/ 164 w 178"/>
                <a:gd name="T49" fmla="*/ 133 h 178"/>
                <a:gd name="T50" fmla="*/ 166 w 178"/>
                <a:gd name="T51" fmla="*/ 129 h 178"/>
                <a:gd name="T52" fmla="*/ 171 w 178"/>
                <a:gd name="T53" fmla="*/ 122 h 178"/>
                <a:gd name="T54" fmla="*/ 176 w 178"/>
                <a:gd name="T55" fmla="*/ 105 h 178"/>
                <a:gd name="T56" fmla="*/ 178 w 178"/>
                <a:gd name="T57" fmla="*/ 89 h 178"/>
                <a:gd name="T58" fmla="*/ 176 w 178"/>
                <a:gd name="T59" fmla="*/ 70 h 178"/>
                <a:gd name="T60" fmla="*/ 171 w 178"/>
                <a:gd name="T61" fmla="*/ 54 h 178"/>
                <a:gd name="T62" fmla="*/ 163 w 178"/>
                <a:gd name="T63" fmla="*/ 39 h 178"/>
                <a:gd name="T64" fmla="*/ 152 w 178"/>
                <a:gd name="T65" fmla="*/ 26 h 178"/>
                <a:gd name="T66" fmla="*/ 138 w 178"/>
                <a:gd name="T67" fmla="*/ 14 h 178"/>
                <a:gd name="T68" fmla="*/ 122 w 178"/>
                <a:gd name="T69" fmla="*/ 6 h 178"/>
                <a:gd name="T70" fmla="*/ 106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5" y="6"/>
                  </a:lnTo>
                  <a:lnTo>
                    <a:pt x="40" y="14"/>
                  </a:lnTo>
                  <a:lnTo>
                    <a:pt x="27" y="26"/>
                  </a:lnTo>
                  <a:lnTo>
                    <a:pt x="15" y="39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5"/>
                  </a:lnTo>
                  <a:lnTo>
                    <a:pt x="6" y="122"/>
                  </a:lnTo>
                  <a:lnTo>
                    <a:pt x="15" y="137"/>
                  </a:lnTo>
                  <a:lnTo>
                    <a:pt x="27" y="152"/>
                  </a:lnTo>
                  <a:lnTo>
                    <a:pt x="40" y="162"/>
                  </a:lnTo>
                  <a:lnTo>
                    <a:pt x="55" y="171"/>
                  </a:lnTo>
                  <a:lnTo>
                    <a:pt x="70" y="175"/>
                  </a:lnTo>
                  <a:lnTo>
                    <a:pt x="89" y="178"/>
                  </a:lnTo>
                  <a:lnTo>
                    <a:pt x="106" y="175"/>
                  </a:lnTo>
                  <a:lnTo>
                    <a:pt x="122" y="171"/>
                  </a:lnTo>
                  <a:lnTo>
                    <a:pt x="130" y="166"/>
                  </a:lnTo>
                  <a:lnTo>
                    <a:pt x="133" y="163"/>
                  </a:lnTo>
                  <a:lnTo>
                    <a:pt x="138" y="162"/>
                  </a:lnTo>
                  <a:lnTo>
                    <a:pt x="152" y="152"/>
                  </a:lnTo>
                  <a:lnTo>
                    <a:pt x="163" y="137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5"/>
                  </a:lnTo>
                  <a:lnTo>
                    <a:pt x="178" y="89"/>
                  </a:lnTo>
                  <a:lnTo>
                    <a:pt x="176" y="70"/>
                  </a:lnTo>
                  <a:lnTo>
                    <a:pt x="171" y="54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75" name="Freeform 86">
              <a:extLst>
                <a:ext uri="{FF2B5EF4-FFF2-40B4-BE49-F238E27FC236}">
                  <a16:creationId xmlns:a16="http://schemas.microsoft.com/office/drawing/2014/main" id="{E9843D18-F631-6C85-3062-F2EACD39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145" y="4645871"/>
              <a:ext cx="87294" cy="69850"/>
            </a:xfrm>
            <a:custGeom>
              <a:avLst/>
              <a:gdLst>
                <a:gd name="T0" fmla="*/ 89 w 178"/>
                <a:gd name="T1" fmla="*/ 0 h 178"/>
                <a:gd name="T2" fmla="*/ 70 w 178"/>
                <a:gd name="T3" fmla="*/ 1 h 178"/>
                <a:gd name="T4" fmla="*/ 55 w 178"/>
                <a:gd name="T5" fmla="*/ 6 h 178"/>
                <a:gd name="T6" fmla="*/ 39 w 178"/>
                <a:gd name="T7" fmla="*/ 14 h 178"/>
                <a:gd name="T8" fmla="*/ 26 w 178"/>
                <a:gd name="T9" fmla="*/ 26 h 178"/>
                <a:gd name="T10" fmla="*/ 14 w 178"/>
                <a:gd name="T11" fmla="*/ 39 h 178"/>
                <a:gd name="T12" fmla="*/ 6 w 178"/>
                <a:gd name="T13" fmla="*/ 55 h 178"/>
                <a:gd name="T14" fmla="*/ 1 w 178"/>
                <a:gd name="T15" fmla="*/ 70 h 178"/>
                <a:gd name="T16" fmla="*/ 0 w 178"/>
                <a:gd name="T17" fmla="*/ 89 h 178"/>
                <a:gd name="T18" fmla="*/ 1 w 178"/>
                <a:gd name="T19" fmla="*/ 106 h 178"/>
                <a:gd name="T20" fmla="*/ 6 w 178"/>
                <a:gd name="T21" fmla="*/ 122 h 178"/>
                <a:gd name="T22" fmla="*/ 14 w 178"/>
                <a:gd name="T23" fmla="*/ 138 h 178"/>
                <a:gd name="T24" fmla="*/ 26 w 178"/>
                <a:gd name="T25" fmla="*/ 152 h 178"/>
                <a:gd name="T26" fmla="*/ 39 w 178"/>
                <a:gd name="T27" fmla="*/ 163 h 178"/>
                <a:gd name="T28" fmla="*/ 55 w 178"/>
                <a:gd name="T29" fmla="*/ 171 h 178"/>
                <a:gd name="T30" fmla="*/ 70 w 178"/>
                <a:gd name="T31" fmla="*/ 176 h 178"/>
                <a:gd name="T32" fmla="*/ 89 w 178"/>
                <a:gd name="T33" fmla="*/ 178 h 178"/>
                <a:gd name="T34" fmla="*/ 106 w 178"/>
                <a:gd name="T35" fmla="*/ 176 h 178"/>
                <a:gd name="T36" fmla="*/ 122 w 178"/>
                <a:gd name="T37" fmla="*/ 171 h 178"/>
                <a:gd name="T38" fmla="*/ 129 w 178"/>
                <a:gd name="T39" fmla="*/ 166 h 178"/>
                <a:gd name="T40" fmla="*/ 133 w 178"/>
                <a:gd name="T41" fmla="*/ 164 h 178"/>
                <a:gd name="T42" fmla="*/ 138 w 178"/>
                <a:gd name="T43" fmla="*/ 163 h 178"/>
                <a:gd name="T44" fmla="*/ 152 w 178"/>
                <a:gd name="T45" fmla="*/ 152 h 178"/>
                <a:gd name="T46" fmla="*/ 163 w 178"/>
                <a:gd name="T47" fmla="*/ 138 h 178"/>
                <a:gd name="T48" fmla="*/ 164 w 178"/>
                <a:gd name="T49" fmla="*/ 133 h 178"/>
                <a:gd name="T50" fmla="*/ 166 w 178"/>
                <a:gd name="T51" fmla="*/ 129 h 178"/>
                <a:gd name="T52" fmla="*/ 171 w 178"/>
                <a:gd name="T53" fmla="*/ 122 h 178"/>
                <a:gd name="T54" fmla="*/ 176 w 178"/>
                <a:gd name="T55" fmla="*/ 106 h 178"/>
                <a:gd name="T56" fmla="*/ 178 w 178"/>
                <a:gd name="T57" fmla="*/ 89 h 178"/>
                <a:gd name="T58" fmla="*/ 176 w 178"/>
                <a:gd name="T59" fmla="*/ 70 h 178"/>
                <a:gd name="T60" fmla="*/ 171 w 178"/>
                <a:gd name="T61" fmla="*/ 55 h 178"/>
                <a:gd name="T62" fmla="*/ 163 w 178"/>
                <a:gd name="T63" fmla="*/ 39 h 178"/>
                <a:gd name="T64" fmla="*/ 152 w 178"/>
                <a:gd name="T65" fmla="*/ 26 h 178"/>
                <a:gd name="T66" fmla="*/ 138 w 178"/>
                <a:gd name="T67" fmla="*/ 14 h 178"/>
                <a:gd name="T68" fmla="*/ 122 w 178"/>
                <a:gd name="T69" fmla="*/ 6 h 178"/>
                <a:gd name="T70" fmla="*/ 106 w 178"/>
                <a:gd name="T71" fmla="*/ 1 h 178"/>
                <a:gd name="T72" fmla="*/ 89 w 178"/>
                <a:gd name="T7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8" y="163"/>
                  </a:lnTo>
                  <a:lnTo>
                    <a:pt x="152" y="152"/>
                  </a:lnTo>
                  <a:lnTo>
                    <a:pt x="163" y="138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6"/>
                  </a:lnTo>
                  <a:lnTo>
                    <a:pt x="178" y="89"/>
                  </a:lnTo>
                  <a:lnTo>
                    <a:pt x="176" y="70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091" name="Freeform 102">
              <a:extLst>
                <a:ext uri="{FF2B5EF4-FFF2-40B4-BE49-F238E27FC236}">
                  <a16:creationId xmlns:a16="http://schemas.microsoft.com/office/drawing/2014/main" id="{A36EC196-447E-794A-1A50-0DD05A01F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760" y="4144221"/>
              <a:ext cx="75390" cy="889000"/>
            </a:xfrm>
            <a:custGeom>
              <a:avLst/>
              <a:gdLst>
                <a:gd name="T0" fmla="*/ 154 w 154"/>
                <a:gd name="T1" fmla="*/ 0 h 2244"/>
                <a:gd name="T2" fmla="*/ 22 w 154"/>
                <a:gd name="T3" fmla="*/ 526 h 2244"/>
                <a:gd name="T4" fmla="*/ 0 w 154"/>
                <a:gd name="T5" fmla="*/ 2244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2244">
                  <a:moveTo>
                    <a:pt x="154" y="0"/>
                  </a:moveTo>
                  <a:lnTo>
                    <a:pt x="22" y="526"/>
                  </a:lnTo>
                  <a:lnTo>
                    <a:pt x="0" y="2244"/>
                  </a:lnTo>
                </a:path>
              </a:pathLst>
            </a:custGeom>
            <a:noFill/>
            <a:ln w="28575">
              <a:solidFill>
                <a:srgbClr val="0066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102" name="Freeform 113">
              <a:extLst>
                <a:ext uri="{FF2B5EF4-FFF2-40B4-BE49-F238E27FC236}">
                  <a16:creationId xmlns:a16="http://schemas.microsoft.com/office/drawing/2014/main" id="{8E5EFF75-9AA6-C3A9-1465-0E2E17991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113" y="4998296"/>
              <a:ext cx="87294" cy="71438"/>
            </a:xfrm>
            <a:custGeom>
              <a:avLst/>
              <a:gdLst>
                <a:gd name="T0" fmla="*/ 178 w 178"/>
                <a:gd name="T1" fmla="*/ 89 h 178"/>
                <a:gd name="T2" fmla="*/ 176 w 178"/>
                <a:gd name="T3" fmla="*/ 70 h 178"/>
                <a:gd name="T4" fmla="*/ 171 w 178"/>
                <a:gd name="T5" fmla="*/ 55 h 178"/>
                <a:gd name="T6" fmla="*/ 163 w 178"/>
                <a:gd name="T7" fmla="*/ 39 h 178"/>
                <a:gd name="T8" fmla="*/ 152 w 178"/>
                <a:gd name="T9" fmla="*/ 26 h 178"/>
                <a:gd name="T10" fmla="*/ 138 w 178"/>
                <a:gd name="T11" fmla="*/ 14 h 178"/>
                <a:gd name="T12" fmla="*/ 122 w 178"/>
                <a:gd name="T13" fmla="*/ 6 h 178"/>
                <a:gd name="T14" fmla="*/ 106 w 178"/>
                <a:gd name="T15" fmla="*/ 1 h 178"/>
                <a:gd name="T16" fmla="*/ 89 w 178"/>
                <a:gd name="T17" fmla="*/ 0 h 178"/>
                <a:gd name="T18" fmla="*/ 70 w 178"/>
                <a:gd name="T19" fmla="*/ 1 h 178"/>
                <a:gd name="T20" fmla="*/ 55 w 178"/>
                <a:gd name="T21" fmla="*/ 6 h 178"/>
                <a:gd name="T22" fmla="*/ 39 w 178"/>
                <a:gd name="T23" fmla="*/ 14 h 178"/>
                <a:gd name="T24" fmla="*/ 26 w 178"/>
                <a:gd name="T25" fmla="*/ 26 h 178"/>
                <a:gd name="T26" fmla="*/ 15 w 178"/>
                <a:gd name="T27" fmla="*/ 39 h 178"/>
                <a:gd name="T28" fmla="*/ 6 w 178"/>
                <a:gd name="T29" fmla="*/ 55 h 178"/>
                <a:gd name="T30" fmla="*/ 2 w 178"/>
                <a:gd name="T31" fmla="*/ 70 h 178"/>
                <a:gd name="T32" fmla="*/ 0 w 178"/>
                <a:gd name="T33" fmla="*/ 89 h 178"/>
                <a:gd name="T34" fmla="*/ 2 w 178"/>
                <a:gd name="T35" fmla="*/ 106 h 178"/>
                <a:gd name="T36" fmla="*/ 6 w 178"/>
                <a:gd name="T37" fmla="*/ 122 h 178"/>
                <a:gd name="T38" fmla="*/ 15 w 178"/>
                <a:gd name="T39" fmla="*/ 138 h 178"/>
                <a:gd name="T40" fmla="*/ 26 w 178"/>
                <a:gd name="T41" fmla="*/ 152 h 178"/>
                <a:gd name="T42" fmla="*/ 39 w 178"/>
                <a:gd name="T43" fmla="*/ 163 h 178"/>
                <a:gd name="T44" fmla="*/ 55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6 w 178"/>
                <a:gd name="T51" fmla="*/ 176 h 178"/>
                <a:gd name="T52" fmla="*/ 122 w 178"/>
                <a:gd name="T53" fmla="*/ 171 h 178"/>
                <a:gd name="T54" fmla="*/ 129 w 178"/>
                <a:gd name="T55" fmla="*/ 166 h 178"/>
                <a:gd name="T56" fmla="*/ 133 w 178"/>
                <a:gd name="T57" fmla="*/ 164 h 178"/>
                <a:gd name="T58" fmla="*/ 138 w 178"/>
                <a:gd name="T59" fmla="*/ 163 h 178"/>
                <a:gd name="T60" fmla="*/ 152 w 178"/>
                <a:gd name="T61" fmla="*/ 152 h 178"/>
                <a:gd name="T62" fmla="*/ 163 w 178"/>
                <a:gd name="T63" fmla="*/ 138 h 178"/>
                <a:gd name="T64" fmla="*/ 164 w 178"/>
                <a:gd name="T65" fmla="*/ 133 h 178"/>
                <a:gd name="T66" fmla="*/ 166 w 178"/>
                <a:gd name="T67" fmla="*/ 129 h 178"/>
                <a:gd name="T68" fmla="*/ 171 w 178"/>
                <a:gd name="T69" fmla="*/ 122 h 178"/>
                <a:gd name="T70" fmla="*/ 176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6" y="70"/>
                  </a:lnTo>
                  <a:lnTo>
                    <a:pt x="171" y="55"/>
                  </a:lnTo>
                  <a:lnTo>
                    <a:pt x="163" y="39"/>
                  </a:lnTo>
                  <a:lnTo>
                    <a:pt x="152" y="26"/>
                  </a:lnTo>
                  <a:lnTo>
                    <a:pt x="138" y="14"/>
                  </a:lnTo>
                  <a:lnTo>
                    <a:pt x="122" y="6"/>
                  </a:lnTo>
                  <a:lnTo>
                    <a:pt x="106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5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5" y="39"/>
                  </a:lnTo>
                  <a:lnTo>
                    <a:pt x="6" y="55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6"/>
                  </a:lnTo>
                  <a:lnTo>
                    <a:pt x="6" y="122"/>
                  </a:lnTo>
                  <a:lnTo>
                    <a:pt x="15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8" y="163"/>
                  </a:lnTo>
                  <a:lnTo>
                    <a:pt x="152" y="152"/>
                  </a:lnTo>
                  <a:lnTo>
                    <a:pt x="163" y="138"/>
                  </a:lnTo>
                  <a:lnTo>
                    <a:pt x="164" y="133"/>
                  </a:lnTo>
                  <a:lnTo>
                    <a:pt x="166" y="129"/>
                  </a:lnTo>
                  <a:lnTo>
                    <a:pt x="171" y="122"/>
                  </a:lnTo>
                  <a:lnTo>
                    <a:pt x="176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103" name="Freeform 114">
              <a:extLst>
                <a:ext uri="{FF2B5EF4-FFF2-40B4-BE49-F238E27FC236}">
                  <a16:creationId xmlns:a16="http://schemas.microsoft.com/office/drawing/2014/main" id="{97E8702D-B972-309B-D41F-220B43B9D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7034" y="4317259"/>
              <a:ext cx="87294" cy="69850"/>
            </a:xfrm>
            <a:custGeom>
              <a:avLst/>
              <a:gdLst>
                <a:gd name="T0" fmla="*/ 177 w 177"/>
                <a:gd name="T1" fmla="*/ 89 h 178"/>
                <a:gd name="T2" fmla="*/ 175 w 177"/>
                <a:gd name="T3" fmla="*/ 70 h 178"/>
                <a:gd name="T4" fmla="*/ 170 w 177"/>
                <a:gd name="T5" fmla="*/ 55 h 178"/>
                <a:gd name="T6" fmla="*/ 162 w 177"/>
                <a:gd name="T7" fmla="*/ 39 h 178"/>
                <a:gd name="T8" fmla="*/ 151 w 177"/>
                <a:gd name="T9" fmla="*/ 26 h 178"/>
                <a:gd name="T10" fmla="*/ 137 w 177"/>
                <a:gd name="T11" fmla="*/ 14 h 178"/>
                <a:gd name="T12" fmla="*/ 122 w 177"/>
                <a:gd name="T13" fmla="*/ 6 h 178"/>
                <a:gd name="T14" fmla="*/ 105 w 177"/>
                <a:gd name="T15" fmla="*/ 1 h 178"/>
                <a:gd name="T16" fmla="*/ 89 w 177"/>
                <a:gd name="T17" fmla="*/ 0 h 178"/>
                <a:gd name="T18" fmla="*/ 70 w 177"/>
                <a:gd name="T19" fmla="*/ 1 h 178"/>
                <a:gd name="T20" fmla="*/ 54 w 177"/>
                <a:gd name="T21" fmla="*/ 6 h 178"/>
                <a:gd name="T22" fmla="*/ 39 w 177"/>
                <a:gd name="T23" fmla="*/ 14 h 178"/>
                <a:gd name="T24" fmla="*/ 26 w 177"/>
                <a:gd name="T25" fmla="*/ 26 h 178"/>
                <a:gd name="T26" fmla="*/ 14 w 177"/>
                <a:gd name="T27" fmla="*/ 39 h 178"/>
                <a:gd name="T28" fmla="*/ 6 w 177"/>
                <a:gd name="T29" fmla="*/ 55 h 178"/>
                <a:gd name="T30" fmla="*/ 1 w 177"/>
                <a:gd name="T31" fmla="*/ 70 h 178"/>
                <a:gd name="T32" fmla="*/ 0 w 177"/>
                <a:gd name="T33" fmla="*/ 89 h 178"/>
                <a:gd name="T34" fmla="*/ 1 w 177"/>
                <a:gd name="T35" fmla="*/ 106 h 178"/>
                <a:gd name="T36" fmla="*/ 6 w 177"/>
                <a:gd name="T37" fmla="*/ 122 h 178"/>
                <a:gd name="T38" fmla="*/ 14 w 177"/>
                <a:gd name="T39" fmla="*/ 138 h 178"/>
                <a:gd name="T40" fmla="*/ 26 w 177"/>
                <a:gd name="T41" fmla="*/ 152 h 178"/>
                <a:gd name="T42" fmla="*/ 39 w 177"/>
                <a:gd name="T43" fmla="*/ 163 h 178"/>
                <a:gd name="T44" fmla="*/ 54 w 177"/>
                <a:gd name="T45" fmla="*/ 171 h 178"/>
                <a:gd name="T46" fmla="*/ 70 w 177"/>
                <a:gd name="T47" fmla="*/ 176 h 178"/>
                <a:gd name="T48" fmla="*/ 89 w 177"/>
                <a:gd name="T49" fmla="*/ 178 h 178"/>
                <a:gd name="T50" fmla="*/ 105 w 177"/>
                <a:gd name="T51" fmla="*/ 176 h 178"/>
                <a:gd name="T52" fmla="*/ 122 w 177"/>
                <a:gd name="T53" fmla="*/ 171 h 178"/>
                <a:gd name="T54" fmla="*/ 129 w 177"/>
                <a:gd name="T55" fmla="*/ 166 h 178"/>
                <a:gd name="T56" fmla="*/ 132 w 177"/>
                <a:gd name="T57" fmla="*/ 164 h 178"/>
                <a:gd name="T58" fmla="*/ 137 w 177"/>
                <a:gd name="T59" fmla="*/ 163 h 178"/>
                <a:gd name="T60" fmla="*/ 151 w 177"/>
                <a:gd name="T61" fmla="*/ 152 h 178"/>
                <a:gd name="T62" fmla="*/ 162 w 177"/>
                <a:gd name="T63" fmla="*/ 138 h 178"/>
                <a:gd name="T64" fmla="*/ 163 w 177"/>
                <a:gd name="T65" fmla="*/ 133 h 178"/>
                <a:gd name="T66" fmla="*/ 166 w 177"/>
                <a:gd name="T67" fmla="*/ 129 h 178"/>
                <a:gd name="T68" fmla="*/ 170 w 177"/>
                <a:gd name="T69" fmla="*/ 122 h 178"/>
                <a:gd name="T70" fmla="*/ 175 w 177"/>
                <a:gd name="T71" fmla="*/ 106 h 178"/>
                <a:gd name="T72" fmla="*/ 177 w 177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78">
                  <a:moveTo>
                    <a:pt x="177" y="89"/>
                  </a:moveTo>
                  <a:lnTo>
                    <a:pt x="175" y="70"/>
                  </a:lnTo>
                  <a:lnTo>
                    <a:pt x="170" y="55"/>
                  </a:lnTo>
                  <a:lnTo>
                    <a:pt x="162" y="39"/>
                  </a:lnTo>
                  <a:lnTo>
                    <a:pt x="151" y="26"/>
                  </a:lnTo>
                  <a:lnTo>
                    <a:pt x="137" y="14"/>
                  </a:lnTo>
                  <a:lnTo>
                    <a:pt x="122" y="6"/>
                  </a:lnTo>
                  <a:lnTo>
                    <a:pt x="105" y="1"/>
                  </a:lnTo>
                  <a:lnTo>
                    <a:pt x="89" y="0"/>
                  </a:lnTo>
                  <a:lnTo>
                    <a:pt x="70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1" y="70"/>
                  </a:lnTo>
                  <a:lnTo>
                    <a:pt x="0" y="89"/>
                  </a:lnTo>
                  <a:lnTo>
                    <a:pt x="1" y="106"/>
                  </a:lnTo>
                  <a:lnTo>
                    <a:pt x="6" y="122"/>
                  </a:lnTo>
                  <a:lnTo>
                    <a:pt x="14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4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5" y="176"/>
                  </a:lnTo>
                  <a:lnTo>
                    <a:pt x="122" y="171"/>
                  </a:lnTo>
                  <a:lnTo>
                    <a:pt x="129" y="166"/>
                  </a:lnTo>
                  <a:lnTo>
                    <a:pt x="132" y="164"/>
                  </a:lnTo>
                  <a:lnTo>
                    <a:pt x="137" y="163"/>
                  </a:lnTo>
                  <a:lnTo>
                    <a:pt x="151" y="152"/>
                  </a:lnTo>
                  <a:lnTo>
                    <a:pt x="162" y="138"/>
                  </a:lnTo>
                  <a:lnTo>
                    <a:pt x="163" y="133"/>
                  </a:lnTo>
                  <a:lnTo>
                    <a:pt x="166" y="129"/>
                  </a:lnTo>
                  <a:lnTo>
                    <a:pt x="170" y="122"/>
                  </a:lnTo>
                  <a:lnTo>
                    <a:pt x="175" y="106"/>
                  </a:lnTo>
                  <a:lnTo>
                    <a:pt x="177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104" name="Freeform 115">
              <a:extLst>
                <a:ext uri="{FF2B5EF4-FFF2-40B4-BE49-F238E27FC236}">
                  <a16:creationId xmlns:a16="http://schemas.microsoft.com/office/drawing/2014/main" id="{DA458B4D-7E7B-D649-4C5D-9DF64E9B4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504" y="4107709"/>
              <a:ext cx="89279" cy="71438"/>
            </a:xfrm>
            <a:custGeom>
              <a:avLst/>
              <a:gdLst>
                <a:gd name="T0" fmla="*/ 178 w 178"/>
                <a:gd name="T1" fmla="*/ 89 h 178"/>
                <a:gd name="T2" fmla="*/ 176 w 178"/>
                <a:gd name="T3" fmla="*/ 70 h 178"/>
                <a:gd name="T4" fmla="*/ 171 w 178"/>
                <a:gd name="T5" fmla="*/ 55 h 178"/>
                <a:gd name="T6" fmla="*/ 163 w 178"/>
                <a:gd name="T7" fmla="*/ 40 h 178"/>
                <a:gd name="T8" fmla="*/ 152 w 178"/>
                <a:gd name="T9" fmla="*/ 26 h 178"/>
                <a:gd name="T10" fmla="*/ 138 w 178"/>
                <a:gd name="T11" fmla="*/ 15 h 178"/>
                <a:gd name="T12" fmla="*/ 122 w 178"/>
                <a:gd name="T13" fmla="*/ 6 h 178"/>
                <a:gd name="T14" fmla="*/ 106 w 178"/>
                <a:gd name="T15" fmla="*/ 2 h 178"/>
                <a:gd name="T16" fmla="*/ 89 w 178"/>
                <a:gd name="T17" fmla="*/ 0 h 178"/>
                <a:gd name="T18" fmla="*/ 70 w 178"/>
                <a:gd name="T19" fmla="*/ 2 h 178"/>
                <a:gd name="T20" fmla="*/ 55 w 178"/>
                <a:gd name="T21" fmla="*/ 6 h 178"/>
                <a:gd name="T22" fmla="*/ 39 w 178"/>
                <a:gd name="T23" fmla="*/ 15 h 178"/>
                <a:gd name="T24" fmla="*/ 26 w 178"/>
                <a:gd name="T25" fmla="*/ 26 h 178"/>
                <a:gd name="T26" fmla="*/ 15 w 178"/>
                <a:gd name="T27" fmla="*/ 40 h 178"/>
                <a:gd name="T28" fmla="*/ 6 w 178"/>
                <a:gd name="T29" fmla="*/ 55 h 178"/>
                <a:gd name="T30" fmla="*/ 2 w 178"/>
                <a:gd name="T31" fmla="*/ 70 h 178"/>
                <a:gd name="T32" fmla="*/ 0 w 178"/>
                <a:gd name="T33" fmla="*/ 89 h 178"/>
                <a:gd name="T34" fmla="*/ 2 w 178"/>
                <a:gd name="T35" fmla="*/ 106 h 178"/>
                <a:gd name="T36" fmla="*/ 6 w 178"/>
                <a:gd name="T37" fmla="*/ 123 h 178"/>
                <a:gd name="T38" fmla="*/ 15 w 178"/>
                <a:gd name="T39" fmla="*/ 138 h 178"/>
                <a:gd name="T40" fmla="*/ 26 w 178"/>
                <a:gd name="T41" fmla="*/ 152 h 178"/>
                <a:gd name="T42" fmla="*/ 39 w 178"/>
                <a:gd name="T43" fmla="*/ 163 h 178"/>
                <a:gd name="T44" fmla="*/ 55 w 178"/>
                <a:gd name="T45" fmla="*/ 171 h 178"/>
                <a:gd name="T46" fmla="*/ 70 w 178"/>
                <a:gd name="T47" fmla="*/ 176 h 178"/>
                <a:gd name="T48" fmla="*/ 89 w 178"/>
                <a:gd name="T49" fmla="*/ 178 h 178"/>
                <a:gd name="T50" fmla="*/ 106 w 178"/>
                <a:gd name="T51" fmla="*/ 176 h 178"/>
                <a:gd name="T52" fmla="*/ 122 w 178"/>
                <a:gd name="T53" fmla="*/ 171 h 178"/>
                <a:gd name="T54" fmla="*/ 130 w 178"/>
                <a:gd name="T55" fmla="*/ 166 h 178"/>
                <a:gd name="T56" fmla="*/ 133 w 178"/>
                <a:gd name="T57" fmla="*/ 164 h 178"/>
                <a:gd name="T58" fmla="*/ 138 w 178"/>
                <a:gd name="T59" fmla="*/ 163 h 178"/>
                <a:gd name="T60" fmla="*/ 152 w 178"/>
                <a:gd name="T61" fmla="*/ 152 h 178"/>
                <a:gd name="T62" fmla="*/ 163 w 178"/>
                <a:gd name="T63" fmla="*/ 138 h 178"/>
                <a:gd name="T64" fmla="*/ 164 w 178"/>
                <a:gd name="T65" fmla="*/ 133 h 178"/>
                <a:gd name="T66" fmla="*/ 166 w 178"/>
                <a:gd name="T67" fmla="*/ 130 h 178"/>
                <a:gd name="T68" fmla="*/ 171 w 178"/>
                <a:gd name="T69" fmla="*/ 123 h 178"/>
                <a:gd name="T70" fmla="*/ 176 w 178"/>
                <a:gd name="T71" fmla="*/ 106 h 178"/>
                <a:gd name="T72" fmla="*/ 178 w 178"/>
                <a:gd name="T73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78">
                  <a:moveTo>
                    <a:pt x="178" y="89"/>
                  </a:moveTo>
                  <a:lnTo>
                    <a:pt x="176" y="70"/>
                  </a:lnTo>
                  <a:lnTo>
                    <a:pt x="171" y="55"/>
                  </a:lnTo>
                  <a:lnTo>
                    <a:pt x="163" y="40"/>
                  </a:lnTo>
                  <a:lnTo>
                    <a:pt x="152" y="26"/>
                  </a:lnTo>
                  <a:lnTo>
                    <a:pt x="138" y="15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9" y="0"/>
                  </a:lnTo>
                  <a:lnTo>
                    <a:pt x="70" y="2"/>
                  </a:lnTo>
                  <a:lnTo>
                    <a:pt x="55" y="6"/>
                  </a:lnTo>
                  <a:lnTo>
                    <a:pt x="39" y="15"/>
                  </a:lnTo>
                  <a:lnTo>
                    <a:pt x="26" y="26"/>
                  </a:lnTo>
                  <a:lnTo>
                    <a:pt x="15" y="40"/>
                  </a:lnTo>
                  <a:lnTo>
                    <a:pt x="6" y="55"/>
                  </a:lnTo>
                  <a:lnTo>
                    <a:pt x="2" y="70"/>
                  </a:lnTo>
                  <a:lnTo>
                    <a:pt x="0" y="89"/>
                  </a:lnTo>
                  <a:lnTo>
                    <a:pt x="2" y="106"/>
                  </a:lnTo>
                  <a:lnTo>
                    <a:pt x="6" y="123"/>
                  </a:lnTo>
                  <a:lnTo>
                    <a:pt x="15" y="138"/>
                  </a:lnTo>
                  <a:lnTo>
                    <a:pt x="26" y="152"/>
                  </a:lnTo>
                  <a:lnTo>
                    <a:pt x="39" y="163"/>
                  </a:lnTo>
                  <a:lnTo>
                    <a:pt x="55" y="171"/>
                  </a:lnTo>
                  <a:lnTo>
                    <a:pt x="70" y="176"/>
                  </a:lnTo>
                  <a:lnTo>
                    <a:pt x="89" y="178"/>
                  </a:lnTo>
                  <a:lnTo>
                    <a:pt x="106" y="176"/>
                  </a:lnTo>
                  <a:lnTo>
                    <a:pt x="122" y="171"/>
                  </a:lnTo>
                  <a:lnTo>
                    <a:pt x="130" y="166"/>
                  </a:lnTo>
                  <a:lnTo>
                    <a:pt x="133" y="164"/>
                  </a:lnTo>
                  <a:lnTo>
                    <a:pt x="138" y="163"/>
                  </a:lnTo>
                  <a:lnTo>
                    <a:pt x="152" y="152"/>
                  </a:lnTo>
                  <a:lnTo>
                    <a:pt x="163" y="138"/>
                  </a:lnTo>
                  <a:lnTo>
                    <a:pt x="164" y="133"/>
                  </a:lnTo>
                  <a:lnTo>
                    <a:pt x="166" y="130"/>
                  </a:lnTo>
                  <a:lnTo>
                    <a:pt x="171" y="123"/>
                  </a:lnTo>
                  <a:lnTo>
                    <a:pt x="176" y="106"/>
                  </a:lnTo>
                  <a:lnTo>
                    <a:pt x="178" y="8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noProof="0" dirty="0"/>
            </a:p>
          </p:txBody>
        </p:sp>
        <p:sp>
          <p:nvSpPr>
            <p:cNvPr id="2139" name="ZoneTexte 2138">
              <a:extLst>
                <a:ext uri="{FF2B5EF4-FFF2-40B4-BE49-F238E27FC236}">
                  <a16:creationId xmlns:a16="http://schemas.microsoft.com/office/drawing/2014/main" id="{81E6201E-DEB6-D525-14ED-5A9E14D3C808}"/>
                </a:ext>
              </a:extLst>
            </p:cNvPr>
            <p:cNvSpPr txBox="1"/>
            <p:nvPr/>
          </p:nvSpPr>
          <p:spPr>
            <a:xfrm>
              <a:off x="8825812" y="549723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2140" name="ZoneTexte 2139">
              <a:extLst>
                <a:ext uri="{FF2B5EF4-FFF2-40B4-BE49-F238E27FC236}">
                  <a16:creationId xmlns:a16="http://schemas.microsoft.com/office/drawing/2014/main" id="{D01F7DBF-225E-D111-DD91-ED7EDB758D87}"/>
                </a:ext>
              </a:extLst>
            </p:cNvPr>
            <p:cNvSpPr txBox="1"/>
            <p:nvPr/>
          </p:nvSpPr>
          <p:spPr>
            <a:xfrm>
              <a:off x="9042706" y="5497239"/>
              <a:ext cx="376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3.5</a:t>
              </a:r>
            </a:p>
          </p:txBody>
        </p:sp>
        <p:sp>
          <p:nvSpPr>
            <p:cNvPr id="2141" name="ZoneTexte 2140">
              <a:extLst>
                <a:ext uri="{FF2B5EF4-FFF2-40B4-BE49-F238E27FC236}">
                  <a16:creationId xmlns:a16="http://schemas.microsoft.com/office/drawing/2014/main" id="{E3FBF9D4-680B-60FF-43E5-E180AAF220E1}"/>
                </a:ext>
              </a:extLst>
            </p:cNvPr>
            <p:cNvSpPr txBox="1"/>
            <p:nvPr/>
          </p:nvSpPr>
          <p:spPr>
            <a:xfrm>
              <a:off x="9319869" y="5497239"/>
              <a:ext cx="252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7</a:t>
              </a:r>
            </a:p>
          </p:txBody>
        </p:sp>
        <p:sp>
          <p:nvSpPr>
            <p:cNvPr id="2142" name="ZoneTexte 2141">
              <a:extLst>
                <a:ext uri="{FF2B5EF4-FFF2-40B4-BE49-F238E27FC236}">
                  <a16:creationId xmlns:a16="http://schemas.microsoft.com/office/drawing/2014/main" id="{702FA75A-9DB0-AB5A-A70A-93251C8A17AA}"/>
                </a:ext>
              </a:extLst>
            </p:cNvPr>
            <p:cNvSpPr txBox="1"/>
            <p:nvPr/>
          </p:nvSpPr>
          <p:spPr>
            <a:xfrm>
              <a:off x="9454830" y="5497239"/>
              <a:ext cx="459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10.5</a:t>
              </a:r>
            </a:p>
          </p:txBody>
        </p:sp>
        <p:sp>
          <p:nvSpPr>
            <p:cNvPr id="2143" name="ZoneTexte 2142">
              <a:extLst>
                <a:ext uri="{FF2B5EF4-FFF2-40B4-BE49-F238E27FC236}">
                  <a16:creationId xmlns:a16="http://schemas.microsoft.com/office/drawing/2014/main" id="{538BF9A2-D05E-8556-8AEB-F16C75C33796}"/>
                </a:ext>
              </a:extLst>
            </p:cNvPr>
            <p:cNvSpPr txBox="1"/>
            <p:nvPr/>
          </p:nvSpPr>
          <p:spPr>
            <a:xfrm>
              <a:off x="9771157" y="5497239"/>
              <a:ext cx="335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14</a:t>
              </a:r>
            </a:p>
          </p:txBody>
        </p:sp>
        <p:sp>
          <p:nvSpPr>
            <p:cNvPr id="2145" name="ZoneTexte 2144">
              <a:extLst>
                <a:ext uri="{FF2B5EF4-FFF2-40B4-BE49-F238E27FC236}">
                  <a16:creationId xmlns:a16="http://schemas.microsoft.com/office/drawing/2014/main" id="{F853AB18-AB75-21F9-3CD0-1A2DAD22D114}"/>
                </a:ext>
              </a:extLst>
            </p:cNvPr>
            <p:cNvSpPr txBox="1"/>
            <p:nvPr/>
          </p:nvSpPr>
          <p:spPr>
            <a:xfrm>
              <a:off x="10239753" y="5497239"/>
              <a:ext cx="335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21</a:t>
              </a:r>
            </a:p>
          </p:txBody>
        </p:sp>
        <p:sp>
          <p:nvSpPr>
            <p:cNvPr id="2147" name="ZoneTexte 2146">
              <a:extLst>
                <a:ext uri="{FF2B5EF4-FFF2-40B4-BE49-F238E27FC236}">
                  <a16:creationId xmlns:a16="http://schemas.microsoft.com/office/drawing/2014/main" id="{3F66453A-E26F-BCD1-234A-513C07AAF272}"/>
                </a:ext>
              </a:extLst>
            </p:cNvPr>
            <p:cNvSpPr txBox="1"/>
            <p:nvPr/>
          </p:nvSpPr>
          <p:spPr>
            <a:xfrm>
              <a:off x="10734748" y="5497239"/>
              <a:ext cx="335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28</a:t>
              </a:r>
            </a:p>
          </p:txBody>
        </p:sp>
        <p:sp>
          <p:nvSpPr>
            <p:cNvPr id="2149" name="ZoneTexte 2148">
              <a:extLst>
                <a:ext uri="{FF2B5EF4-FFF2-40B4-BE49-F238E27FC236}">
                  <a16:creationId xmlns:a16="http://schemas.microsoft.com/office/drawing/2014/main" id="{62BE1803-628B-7526-0715-D4BDE2BAE8A9}"/>
                </a:ext>
              </a:extLst>
            </p:cNvPr>
            <p:cNvSpPr txBox="1"/>
            <p:nvPr/>
          </p:nvSpPr>
          <p:spPr>
            <a:xfrm>
              <a:off x="11209181" y="5497239"/>
              <a:ext cx="335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35</a:t>
              </a:r>
            </a:p>
          </p:txBody>
        </p:sp>
        <p:sp>
          <p:nvSpPr>
            <p:cNvPr id="2151" name="ZoneTexte 2150">
              <a:extLst>
                <a:ext uri="{FF2B5EF4-FFF2-40B4-BE49-F238E27FC236}">
                  <a16:creationId xmlns:a16="http://schemas.microsoft.com/office/drawing/2014/main" id="{411033D5-B50F-AFB7-5B76-9B32BA6E8D68}"/>
                </a:ext>
              </a:extLst>
            </p:cNvPr>
            <p:cNvSpPr txBox="1"/>
            <p:nvPr/>
          </p:nvSpPr>
          <p:spPr>
            <a:xfrm>
              <a:off x="11687906" y="5497239"/>
              <a:ext cx="335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42</a:t>
              </a:r>
            </a:p>
          </p:txBody>
        </p:sp>
        <p:sp>
          <p:nvSpPr>
            <p:cNvPr id="2161" name="ZoneTexte 2160">
              <a:extLst>
                <a:ext uri="{FF2B5EF4-FFF2-40B4-BE49-F238E27FC236}">
                  <a16:creationId xmlns:a16="http://schemas.microsoft.com/office/drawing/2014/main" id="{8508EF31-6219-78D8-9F02-8B3D6C7B691C}"/>
                </a:ext>
              </a:extLst>
            </p:cNvPr>
            <p:cNvSpPr txBox="1"/>
            <p:nvPr/>
          </p:nvSpPr>
          <p:spPr>
            <a:xfrm>
              <a:off x="9826551" y="5736477"/>
              <a:ext cx="1949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0066"/>
                  </a:solidFill>
                </a:rPr>
                <a:t>Days after last dose (W20)</a:t>
              </a:r>
            </a:p>
          </p:txBody>
        </p:sp>
        <p:sp>
          <p:nvSpPr>
            <p:cNvPr id="2163" name="ZoneTexte 2162">
              <a:extLst>
                <a:ext uri="{FF2B5EF4-FFF2-40B4-BE49-F238E27FC236}">
                  <a16:creationId xmlns:a16="http://schemas.microsoft.com/office/drawing/2014/main" id="{B2067004-3BC9-9FA2-0F04-80307C9100D6}"/>
                </a:ext>
              </a:extLst>
            </p:cNvPr>
            <p:cNvSpPr txBox="1"/>
            <p:nvPr/>
          </p:nvSpPr>
          <p:spPr>
            <a:xfrm>
              <a:off x="8633583" y="5056985"/>
              <a:ext cx="3317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PK efficacy threshold = 0.03 </a:t>
              </a:r>
              <a:r>
                <a:rPr lang="en-US" sz="1400" noProof="0" dirty="0" err="1">
                  <a:solidFill>
                    <a:srgbClr val="000066"/>
                  </a:solidFill>
                </a:rPr>
                <a:t>pmol</a:t>
              </a:r>
              <a:r>
                <a:rPr lang="en-US" sz="1400" noProof="0" dirty="0">
                  <a:solidFill>
                    <a:srgbClr val="000066"/>
                  </a:solidFill>
                </a:rPr>
                <a:t>/10</a:t>
              </a:r>
              <a:r>
                <a:rPr lang="en-US" sz="1400" baseline="30000" noProof="0" dirty="0">
                  <a:solidFill>
                    <a:srgbClr val="000066"/>
                  </a:solidFill>
                </a:rPr>
                <a:t>-6</a:t>
              </a:r>
              <a:r>
                <a:rPr lang="en-US" sz="1400" noProof="0" dirty="0">
                  <a:solidFill>
                    <a:srgbClr val="000066"/>
                  </a:solidFill>
                </a:rPr>
                <a:t> cells</a:t>
              </a:r>
            </a:p>
          </p:txBody>
        </p:sp>
      </p:grpSp>
      <p:sp>
        <p:nvSpPr>
          <p:cNvPr id="13" name="Freeform 10">
            <a:extLst>
              <a:ext uri="{FF2B5EF4-FFF2-40B4-BE49-F238E27FC236}">
                <a16:creationId xmlns:a16="http://schemas.microsoft.com/office/drawing/2014/main" id="{A9380CBD-451E-C20C-1A38-BE0486BBB798}"/>
              </a:ext>
            </a:extLst>
          </p:cNvPr>
          <p:cNvSpPr>
            <a:spLocks/>
          </p:cNvSpPr>
          <p:nvPr/>
        </p:nvSpPr>
        <p:spPr bwMode="auto">
          <a:xfrm>
            <a:off x="5363237" y="2770100"/>
            <a:ext cx="3060742" cy="2392363"/>
          </a:xfrm>
          <a:custGeom>
            <a:avLst/>
            <a:gdLst>
              <a:gd name="T0" fmla="*/ 6314 w 6314"/>
              <a:gd name="T1" fmla="*/ 6028 h 6028"/>
              <a:gd name="T2" fmla="*/ 0 w 6314"/>
              <a:gd name="T3" fmla="*/ 6028 h 6028"/>
              <a:gd name="T4" fmla="*/ 0 w 6314"/>
              <a:gd name="T5" fmla="*/ 0 h 6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14" h="6028">
                <a:moveTo>
                  <a:pt x="6314" y="6028"/>
                </a:moveTo>
                <a:lnTo>
                  <a:pt x="0" y="602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1FB003F4-1B04-2B02-1C3C-50F0F0039E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0935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DB01015B-02FA-8897-1984-ADEC539AD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0085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7583174F-23BF-F077-56AE-027A78C33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2638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38C39C98-541C-7110-043F-04986F500A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5427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D24DD63F-6138-7526-7E1C-63844E4BAE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1786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A2184B55-1AF6-685C-2ED2-67D1D20684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7129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8087A648-9CCF-4953-7093-1499A2EBA0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279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D2218995-019D-78CC-7597-348B0F90AB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1859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41" name="Line 38">
            <a:extLst>
              <a:ext uri="{FF2B5EF4-FFF2-40B4-BE49-F238E27FC236}">
                <a16:creationId xmlns:a16="http://schemas.microsoft.com/office/drawing/2014/main" id="{04268775-423A-1640-3E1E-190F9C512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7295" y="5162463"/>
            <a:ext cx="0" cy="88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0" name="Line 47">
            <a:extLst>
              <a:ext uri="{FF2B5EF4-FFF2-40B4-BE49-F238E27FC236}">
                <a16:creationId xmlns:a16="http://schemas.microsoft.com/office/drawing/2014/main" id="{84BAFDB1-2CBE-72B9-8DAC-B9E2BA245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440" y="3608300"/>
            <a:ext cx="10079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1" name="Line 48">
            <a:extLst>
              <a:ext uri="{FF2B5EF4-FFF2-40B4-BE49-F238E27FC236}">
                <a16:creationId xmlns:a16="http://schemas.microsoft.com/office/drawing/2014/main" id="{320F093B-499C-09E9-C2EE-90B259F02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440" y="4332200"/>
            <a:ext cx="10079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2" name="Line 49">
            <a:extLst>
              <a:ext uri="{FF2B5EF4-FFF2-40B4-BE49-F238E27FC236}">
                <a16:creationId xmlns:a16="http://schemas.microsoft.com/office/drawing/2014/main" id="{89914633-445C-0778-7F43-BFAB3B0E3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440" y="5054513"/>
            <a:ext cx="10079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57" name="Line 54">
            <a:extLst>
              <a:ext uri="{FF2B5EF4-FFF2-40B4-BE49-F238E27FC236}">
                <a16:creationId xmlns:a16="http://schemas.microsoft.com/office/drawing/2014/main" id="{1255F58C-1A6B-ECC5-71EC-F93B16B84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440" y="2885988"/>
            <a:ext cx="10079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CBD3FE05-BC02-F9C2-54EE-56E134B18500}"/>
              </a:ext>
            </a:extLst>
          </p:cNvPr>
          <p:cNvSpPr>
            <a:spLocks/>
          </p:cNvSpPr>
          <p:nvPr/>
        </p:nvSpPr>
        <p:spPr bwMode="auto">
          <a:xfrm>
            <a:off x="5498926" y="3617825"/>
            <a:ext cx="2800996" cy="1046163"/>
          </a:xfrm>
          <a:custGeom>
            <a:avLst/>
            <a:gdLst>
              <a:gd name="T0" fmla="*/ 5780 w 5780"/>
              <a:gd name="T1" fmla="*/ 2636 h 2636"/>
              <a:gd name="T2" fmla="*/ 4346 w 5780"/>
              <a:gd name="T3" fmla="*/ 2200 h 2636"/>
              <a:gd name="T4" fmla="*/ 2869 w 5780"/>
              <a:gd name="T5" fmla="*/ 1899 h 2636"/>
              <a:gd name="T6" fmla="*/ 1413 w 5780"/>
              <a:gd name="T7" fmla="*/ 1142 h 2636"/>
              <a:gd name="T8" fmla="*/ 189 w 5780"/>
              <a:gd name="T9" fmla="*/ 0 h 2636"/>
              <a:gd name="T10" fmla="*/ 0 w 5780"/>
              <a:gd name="T11" fmla="*/ 862 h 2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80" h="2636">
                <a:moveTo>
                  <a:pt x="5780" y="2636"/>
                </a:moveTo>
                <a:lnTo>
                  <a:pt x="4346" y="2200"/>
                </a:lnTo>
                <a:lnTo>
                  <a:pt x="2869" y="1899"/>
                </a:lnTo>
                <a:lnTo>
                  <a:pt x="1413" y="1142"/>
                </a:lnTo>
                <a:lnTo>
                  <a:pt x="189" y="0"/>
                </a:lnTo>
                <a:lnTo>
                  <a:pt x="0" y="862"/>
                </a:lnTo>
              </a:path>
            </a:pathLst>
          </a:custGeom>
          <a:noFill/>
          <a:ln w="28575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59" name="Freeform 70">
            <a:extLst>
              <a:ext uri="{FF2B5EF4-FFF2-40B4-BE49-F238E27FC236}">
                <a16:creationId xmlns:a16="http://schemas.microsoft.com/office/drawing/2014/main" id="{1BC93C42-3B50-9F8E-A4A5-4B3162898CCB}"/>
              </a:ext>
            </a:extLst>
          </p:cNvPr>
          <p:cNvSpPr>
            <a:spLocks/>
          </p:cNvSpPr>
          <p:nvPr/>
        </p:nvSpPr>
        <p:spPr bwMode="auto">
          <a:xfrm>
            <a:off x="5456281" y="3925800"/>
            <a:ext cx="85290" cy="69850"/>
          </a:xfrm>
          <a:custGeom>
            <a:avLst/>
            <a:gdLst>
              <a:gd name="T0" fmla="*/ 177 w 177"/>
              <a:gd name="T1" fmla="*/ 89 h 178"/>
              <a:gd name="T2" fmla="*/ 175 w 177"/>
              <a:gd name="T3" fmla="*/ 70 h 178"/>
              <a:gd name="T4" fmla="*/ 170 w 177"/>
              <a:gd name="T5" fmla="*/ 55 h 178"/>
              <a:gd name="T6" fmla="*/ 162 w 177"/>
              <a:gd name="T7" fmla="*/ 39 h 178"/>
              <a:gd name="T8" fmla="*/ 151 w 177"/>
              <a:gd name="T9" fmla="*/ 26 h 178"/>
              <a:gd name="T10" fmla="*/ 137 w 177"/>
              <a:gd name="T11" fmla="*/ 14 h 178"/>
              <a:gd name="T12" fmla="*/ 122 w 177"/>
              <a:gd name="T13" fmla="*/ 6 h 178"/>
              <a:gd name="T14" fmla="*/ 105 w 177"/>
              <a:gd name="T15" fmla="*/ 1 h 178"/>
              <a:gd name="T16" fmla="*/ 89 w 177"/>
              <a:gd name="T17" fmla="*/ 0 h 178"/>
              <a:gd name="T18" fmla="*/ 70 w 177"/>
              <a:gd name="T19" fmla="*/ 1 h 178"/>
              <a:gd name="T20" fmla="*/ 54 w 177"/>
              <a:gd name="T21" fmla="*/ 6 h 178"/>
              <a:gd name="T22" fmla="*/ 39 w 177"/>
              <a:gd name="T23" fmla="*/ 14 h 178"/>
              <a:gd name="T24" fmla="*/ 26 w 177"/>
              <a:gd name="T25" fmla="*/ 26 h 178"/>
              <a:gd name="T26" fmla="*/ 14 w 177"/>
              <a:gd name="T27" fmla="*/ 39 h 178"/>
              <a:gd name="T28" fmla="*/ 6 w 177"/>
              <a:gd name="T29" fmla="*/ 55 h 178"/>
              <a:gd name="T30" fmla="*/ 1 w 177"/>
              <a:gd name="T31" fmla="*/ 70 h 178"/>
              <a:gd name="T32" fmla="*/ 0 w 177"/>
              <a:gd name="T33" fmla="*/ 89 h 178"/>
              <a:gd name="T34" fmla="*/ 1 w 177"/>
              <a:gd name="T35" fmla="*/ 106 h 178"/>
              <a:gd name="T36" fmla="*/ 6 w 177"/>
              <a:gd name="T37" fmla="*/ 122 h 178"/>
              <a:gd name="T38" fmla="*/ 14 w 177"/>
              <a:gd name="T39" fmla="*/ 138 h 178"/>
              <a:gd name="T40" fmla="*/ 26 w 177"/>
              <a:gd name="T41" fmla="*/ 152 h 178"/>
              <a:gd name="T42" fmla="*/ 39 w 177"/>
              <a:gd name="T43" fmla="*/ 163 h 178"/>
              <a:gd name="T44" fmla="*/ 54 w 177"/>
              <a:gd name="T45" fmla="*/ 171 h 178"/>
              <a:gd name="T46" fmla="*/ 70 w 177"/>
              <a:gd name="T47" fmla="*/ 176 h 178"/>
              <a:gd name="T48" fmla="*/ 89 w 177"/>
              <a:gd name="T49" fmla="*/ 178 h 178"/>
              <a:gd name="T50" fmla="*/ 105 w 177"/>
              <a:gd name="T51" fmla="*/ 176 h 178"/>
              <a:gd name="T52" fmla="*/ 122 w 177"/>
              <a:gd name="T53" fmla="*/ 171 h 178"/>
              <a:gd name="T54" fmla="*/ 129 w 177"/>
              <a:gd name="T55" fmla="*/ 166 h 178"/>
              <a:gd name="T56" fmla="*/ 132 w 177"/>
              <a:gd name="T57" fmla="*/ 164 h 178"/>
              <a:gd name="T58" fmla="*/ 137 w 177"/>
              <a:gd name="T59" fmla="*/ 163 h 178"/>
              <a:gd name="T60" fmla="*/ 151 w 177"/>
              <a:gd name="T61" fmla="*/ 152 h 178"/>
              <a:gd name="T62" fmla="*/ 162 w 177"/>
              <a:gd name="T63" fmla="*/ 138 h 178"/>
              <a:gd name="T64" fmla="*/ 163 w 177"/>
              <a:gd name="T65" fmla="*/ 133 h 178"/>
              <a:gd name="T66" fmla="*/ 166 w 177"/>
              <a:gd name="T67" fmla="*/ 129 h 178"/>
              <a:gd name="T68" fmla="*/ 170 w 177"/>
              <a:gd name="T69" fmla="*/ 122 h 178"/>
              <a:gd name="T70" fmla="*/ 175 w 177"/>
              <a:gd name="T71" fmla="*/ 106 h 178"/>
              <a:gd name="T72" fmla="*/ 177 w 177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177" y="89"/>
                </a:moveTo>
                <a:lnTo>
                  <a:pt x="175" y="70"/>
                </a:lnTo>
                <a:lnTo>
                  <a:pt x="170" y="55"/>
                </a:lnTo>
                <a:lnTo>
                  <a:pt x="162" y="39"/>
                </a:lnTo>
                <a:lnTo>
                  <a:pt x="151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9" y="0"/>
                </a:lnTo>
                <a:lnTo>
                  <a:pt x="70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6" y="122"/>
                </a:lnTo>
                <a:lnTo>
                  <a:pt x="14" y="138"/>
                </a:lnTo>
                <a:lnTo>
                  <a:pt x="26" y="152"/>
                </a:lnTo>
                <a:lnTo>
                  <a:pt x="39" y="163"/>
                </a:lnTo>
                <a:lnTo>
                  <a:pt x="54" y="171"/>
                </a:lnTo>
                <a:lnTo>
                  <a:pt x="70" y="176"/>
                </a:lnTo>
                <a:lnTo>
                  <a:pt x="89" y="178"/>
                </a:lnTo>
                <a:lnTo>
                  <a:pt x="105" y="176"/>
                </a:lnTo>
                <a:lnTo>
                  <a:pt x="122" y="171"/>
                </a:lnTo>
                <a:lnTo>
                  <a:pt x="129" y="166"/>
                </a:lnTo>
                <a:lnTo>
                  <a:pt x="132" y="164"/>
                </a:lnTo>
                <a:lnTo>
                  <a:pt x="137" y="163"/>
                </a:lnTo>
                <a:lnTo>
                  <a:pt x="151" y="152"/>
                </a:lnTo>
                <a:lnTo>
                  <a:pt x="162" y="138"/>
                </a:lnTo>
                <a:lnTo>
                  <a:pt x="163" y="133"/>
                </a:lnTo>
                <a:lnTo>
                  <a:pt x="166" y="129"/>
                </a:lnTo>
                <a:lnTo>
                  <a:pt x="170" y="122"/>
                </a:lnTo>
                <a:lnTo>
                  <a:pt x="175" y="106"/>
                </a:lnTo>
                <a:lnTo>
                  <a:pt x="177" y="8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60" name="Freeform 71">
            <a:extLst>
              <a:ext uri="{FF2B5EF4-FFF2-40B4-BE49-F238E27FC236}">
                <a16:creationId xmlns:a16="http://schemas.microsoft.com/office/drawing/2014/main" id="{66D8E30E-5602-AD88-EBE1-6B49739F59E6}"/>
              </a:ext>
            </a:extLst>
          </p:cNvPr>
          <p:cNvSpPr>
            <a:spLocks/>
          </p:cNvSpPr>
          <p:nvPr/>
        </p:nvSpPr>
        <p:spPr bwMode="auto">
          <a:xfrm>
            <a:off x="5547385" y="3582900"/>
            <a:ext cx="87229" cy="69850"/>
          </a:xfrm>
          <a:custGeom>
            <a:avLst/>
            <a:gdLst>
              <a:gd name="T0" fmla="*/ 178 w 178"/>
              <a:gd name="T1" fmla="*/ 89 h 178"/>
              <a:gd name="T2" fmla="*/ 176 w 178"/>
              <a:gd name="T3" fmla="*/ 70 h 178"/>
              <a:gd name="T4" fmla="*/ 171 w 178"/>
              <a:gd name="T5" fmla="*/ 54 h 178"/>
              <a:gd name="T6" fmla="*/ 163 w 178"/>
              <a:gd name="T7" fmla="*/ 39 h 178"/>
              <a:gd name="T8" fmla="*/ 152 w 178"/>
              <a:gd name="T9" fmla="*/ 26 h 178"/>
              <a:gd name="T10" fmla="*/ 138 w 178"/>
              <a:gd name="T11" fmla="*/ 14 h 178"/>
              <a:gd name="T12" fmla="*/ 122 w 178"/>
              <a:gd name="T13" fmla="*/ 5 h 178"/>
              <a:gd name="T14" fmla="*/ 106 w 178"/>
              <a:gd name="T15" fmla="*/ 1 h 178"/>
              <a:gd name="T16" fmla="*/ 89 w 178"/>
              <a:gd name="T17" fmla="*/ 0 h 178"/>
              <a:gd name="T18" fmla="*/ 70 w 178"/>
              <a:gd name="T19" fmla="*/ 1 h 178"/>
              <a:gd name="T20" fmla="*/ 55 w 178"/>
              <a:gd name="T21" fmla="*/ 5 h 178"/>
              <a:gd name="T22" fmla="*/ 39 w 178"/>
              <a:gd name="T23" fmla="*/ 14 h 178"/>
              <a:gd name="T24" fmla="*/ 26 w 178"/>
              <a:gd name="T25" fmla="*/ 26 h 178"/>
              <a:gd name="T26" fmla="*/ 15 w 178"/>
              <a:gd name="T27" fmla="*/ 39 h 178"/>
              <a:gd name="T28" fmla="*/ 6 w 178"/>
              <a:gd name="T29" fmla="*/ 54 h 178"/>
              <a:gd name="T30" fmla="*/ 1 w 178"/>
              <a:gd name="T31" fmla="*/ 70 h 178"/>
              <a:gd name="T32" fmla="*/ 0 w 178"/>
              <a:gd name="T33" fmla="*/ 89 h 178"/>
              <a:gd name="T34" fmla="*/ 1 w 178"/>
              <a:gd name="T35" fmla="*/ 105 h 178"/>
              <a:gd name="T36" fmla="*/ 6 w 178"/>
              <a:gd name="T37" fmla="*/ 122 h 178"/>
              <a:gd name="T38" fmla="*/ 15 w 178"/>
              <a:gd name="T39" fmla="*/ 137 h 178"/>
              <a:gd name="T40" fmla="*/ 26 w 178"/>
              <a:gd name="T41" fmla="*/ 151 h 178"/>
              <a:gd name="T42" fmla="*/ 39 w 178"/>
              <a:gd name="T43" fmla="*/ 162 h 178"/>
              <a:gd name="T44" fmla="*/ 55 w 178"/>
              <a:gd name="T45" fmla="*/ 170 h 178"/>
              <a:gd name="T46" fmla="*/ 70 w 178"/>
              <a:gd name="T47" fmla="*/ 175 h 178"/>
              <a:gd name="T48" fmla="*/ 89 w 178"/>
              <a:gd name="T49" fmla="*/ 178 h 178"/>
              <a:gd name="T50" fmla="*/ 106 w 178"/>
              <a:gd name="T51" fmla="*/ 175 h 178"/>
              <a:gd name="T52" fmla="*/ 122 w 178"/>
              <a:gd name="T53" fmla="*/ 170 h 178"/>
              <a:gd name="T54" fmla="*/ 129 w 178"/>
              <a:gd name="T55" fmla="*/ 166 h 178"/>
              <a:gd name="T56" fmla="*/ 133 w 178"/>
              <a:gd name="T57" fmla="*/ 163 h 178"/>
              <a:gd name="T58" fmla="*/ 138 w 178"/>
              <a:gd name="T59" fmla="*/ 162 h 178"/>
              <a:gd name="T60" fmla="*/ 152 w 178"/>
              <a:gd name="T61" fmla="*/ 151 h 178"/>
              <a:gd name="T62" fmla="*/ 163 w 178"/>
              <a:gd name="T63" fmla="*/ 137 h 178"/>
              <a:gd name="T64" fmla="*/ 164 w 178"/>
              <a:gd name="T65" fmla="*/ 132 h 178"/>
              <a:gd name="T66" fmla="*/ 166 w 178"/>
              <a:gd name="T67" fmla="*/ 129 h 178"/>
              <a:gd name="T68" fmla="*/ 171 w 178"/>
              <a:gd name="T69" fmla="*/ 122 h 178"/>
              <a:gd name="T70" fmla="*/ 176 w 178"/>
              <a:gd name="T71" fmla="*/ 105 h 178"/>
              <a:gd name="T72" fmla="*/ 178 w 178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178" y="89"/>
                </a:moveTo>
                <a:lnTo>
                  <a:pt x="176" y="70"/>
                </a:lnTo>
                <a:lnTo>
                  <a:pt x="171" y="54"/>
                </a:lnTo>
                <a:lnTo>
                  <a:pt x="163" y="39"/>
                </a:lnTo>
                <a:lnTo>
                  <a:pt x="152" y="26"/>
                </a:lnTo>
                <a:lnTo>
                  <a:pt x="138" y="14"/>
                </a:lnTo>
                <a:lnTo>
                  <a:pt x="122" y="5"/>
                </a:lnTo>
                <a:lnTo>
                  <a:pt x="106" y="1"/>
                </a:lnTo>
                <a:lnTo>
                  <a:pt x="89" y="0"/>
                </a:lnTo>
                <a:lnTo>
                  <a:pt x="70" y="1"/>
                </a:lnTo>
                <a:lnTo>
                  <a:pt x="55" y="5"/>
                </a:lnTo>
                <a:lnTo>
                  <a:pt x="39" y="14"/>
                </a:lnTo>
                <a:lnTo>
                  <a:pt x="26" y="26"/>
                </a:lnTo>
                <a:lnTo>
                  <a:pt x="15" y="39"/>
                </a:lnTo>
                <a:lnTo>
                  <a:pt x="6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6" y="122"/>
                </a:lnTo>
                <a:lnTo>
                  <a:pt x="15" y="137"/>
                </a:lnTo>
                <a:lnTo>
                  <a:pt x="26" y="151"/>
                </a:lnTo>
                <a:lnTo>
                  <a:pt x="39" y="162"/>
                </a:lnTo>
                <a:lnTo>
                  <a:pt x="55" y="170"/>
                </a:lnTo>
                <a:lnTo>
                  <a:pt x="70" y="175"/>
                </a:lnTo>
                <a:lnTo>
                  <a:pt x="89" y="178"/>
                </a:lnTo>
                <a:lnTo>
                  <a:pt x="106" y="175"/>
                </a:lnTo>
                <a:lnTo>
                  <a:pt x="122" y="170"/>
                </a:lnTo>
                <a:lnTo>
                  <a:pt x="129" y="166"/>
                </a:lnTo>
                <a:lnTo>
                  <a:pt x="133" y="163"/>
                </a:lnTo>
                <a:lnTo>
                  <a:pt x="138" y="162"/>
                </a:lnTo>
                <a:lnTo>
                  <a:pt x="152" y="151"/>
                </a:lnTo>
                <a:lnTo>
                  <a:pt x="163" y="137"/>
                </a:lnTo>
                <a:lnTo>
                  <a:pt x="164" y="132"/>
                </a:lnTo>
                <a:lnTo>
                  <a:pt x="166" y="129"/>
                </a:lnTo>
                <a:lnTo>
                  <a:pt x="171" y="122"/>
                </a:lnTo>
                <a:lnTo>
                  <a:pt x="176" y="105"/>
                </a:lnTo>
                <a:lnTo>
                  <a:pt x="178" y="8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61" name="Freeform 72">
            <a:extLst>
              <a:ext uri="{FF2B5EF4-FFF2-40B4-BE49-F238E27FC236}">
                <a16:creationId xmlns:a16="http://schemas.microsoft.com/office/drawing/2014/main" id="{0E39056E-6400-42AB-5780-A99BA64A9DD4}"/>
              </a:ext>
            </a:extLst>
          </p:cNvPr>
          <p:cNvSpPr>
            <a:spLocks/>
          </p:cNvSpPr>
          <p:nvPr/>
        </p:nvSpPr>
        <p:spPr bwMode="auto">
          <a:xfrm>
            <a:off x="6140536" y="4036925"/>
            <a:ext cx="87229" cy="69850"/>
          </a:xfrm>
          <a:custGeom>
            <a:avLst/>
            <a:gdLst>
              <a:gd name="T0" fmla="*/ 178 w 178"/>
              <a:gd name="T1" fmla="*/ 89 h 178"/>
              <a:gd name="T2" fmla="*/ 176 w 178"/>
              <a:gd name="T3" fmla="*/ 70 h 178"/>
              <a:gd name="T4" fmla="*/ 171 w 178"/>
              <a:gd name="T5" fmla="*/ 55 h 178"/>
              <a:gd name="T6" fmla="*/ 163 w 178"/>
              <a:gd name="T7" fmla="*/ 39 h 178"/>
              <a:gd name="T8" fmla="*/ 152 w 178"/>
              <a:gd name="T9" fmla="*/ 26 h 178"/>
              <a:gd name="T10" fmla="*/ 138 w 178"/>
              <a:gd name="T11" fmla="*/ 14 h 178"/>
              <a:gd name="T12" fmla="*/ 122 w 178"/>
              <a:gd name="T13" fmla="*/ 6 h 178"/>
              <a:gd name="T14" fmla="*/ 106 w 178"/>
              <a:gd name="T15" fmla="*/ 1 h 178"/>
              <a:gd name="T16" fmla="*/ 89 w 178"/>
              <a:gd name="T17" fmla="*/ 0 h 178"/>
              <a:gd name="T18" fmla="*/ 70 w 178"/>
              <a:gd name="T19" fmla="*/ 1 h 178"/>
              <a:gd name="T20" fmla="*/ 55 w 178"/>
              <a:gd name="T21" fmla="*/ 6 h 178"/>
              <a:gd name="T22" fmla="*/ 39 w 178"/>
              <a:gd name="T23" fmla="*/ 14 h 178"/>
              <a:gd name="T24" fmla="*/ 26 w 178"/>
              <a:gd name="T25" fmla="*/ 26 h 178"/>
              <a:gd name="T26" fmla="*/ 14 w 178"/>
              <a:gd name="T27" fmla="*/ 39 h 178"/>
              <a:gd name="T28" fmla="*/ 6 w 178"/>
              <a:gd name="T29" fmla="*/ 55 h 178"/>
              <a:gd name="T30" fmla="*/ 1 w 178"/>
              <a:gd name="T31" fmla="*/ 70 h 178"/>
              <a:gd name="T32" fmla="*/ 0 w 178"/>
              <a:gd name="T33" fmla="*/ 89 h 178"/>
              <a:gd name="T34" fmla="*/ 1 w 178"/>
              <a:gd name="T35" fmla="*/ 106 h 178"/>
              <a:gd name="T36" fmla="*/ 6 w 178"/>
              <a:gd name="T37" fmla="*/ 122 h 178"/>
              <a:gd name="T38" fmla="*/ 14 w 178"/>
              <a:gd name="T39" fmla="*/ 138 h 178"/>
              <a:gd name="T40" fmla="*/ 26 w 178"/>
              <a:gd name="T41" fmla="*/ 152 h 178"/>
              <a:gd name="T42" fmla="*/ 39 w 178"/>
              <a:gd name="T43" fmla="*/ 163 h 178"/>
              <a:gd name="T44" fmla="*/ 55 w 178"/>
              <a:gd name="T45" fmla="*/ 171 h 178"/>
              <a:gd name="T46" fmla="*/ 70 w 178"/>
              <a:gd name="T47" fmla="*/ 176 h 178"/>
              <a:gd name="T48" fmla="*/ 89 w 178"/>
              <a:gd name="T49" fmla="*/ 178 h 178"/>
              <a:gd name="T50" fmla="*/ 106 w 178"/>
              <a:gd name="T51" fmla="*/ 176 h 178"/>
              <a:gd name="T52" fmla="*/ 122 w 178"/>
              <a:gd name="T53" fmla="*/ 171 h 178"/>
              <a:gd name="T54" fmla="*/ 129 w 178"/>
              <a:gd name="T55" fmla="*/ 166 h 178"/>
              <a:gd name="T56" fmla="*/ 133 w 178"/>
              <a:gd name="T57" fmla="*/ 164 h 178"/>
              <a:gd name="T58" fmla="*/ 138 w 178"/>
              <a:gd name="T59" fmla="*/ 163 h 178"/>
              <a:gd name="T60" fmla="*/ 152 w 178"/>
              <a:gd name="T61" fmla="*/ 152 h 178"/>
              <a:gd name="T62" fmla="*/ 163 w 178"/>
              <a:gd name="T63" fmla="*/ 138 h 178"/>
              <a:gd name="T64" fmla="*/ 164 w 178"/>
              <a:gd name="T65" fmla="*/ 133 h 178"/>
              <a:gd name="T66" fmla="*/ 166 w 178"/>
              <a:gd name="T67" fmla="*/ 129 h 178"/>
              <a:gd name="T68" fmla="*/ 171 w 178"/>
              <a:gd name="T69" fmla="*/ 122 h 178"/>
              <a:gd name="T70" fmla="*/ 176 w 178"/>
              <a:gd name="T71" fmla="*/ 106 h 178"/>
              <a:gd name="T72" fmla="*/ 178 w 178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178" y="89"/>
                </a:moveTo>
                <a:lnTo>
                  <a:pt x="176" y="70"/>
                </a:lnTo>
                <a:lnTo>
                  <a:pt x="171" y="55"/>
                </a:lnTo>
                <a:lnTo>
                  <a:pt x="163" y="39"/>
                </a:lnTo>
                <a:lnTo>
                  <a:pt x="152" y="26"/>
                </a:lnTo>
                <a:lnTo>
                  <a:pt x="138" y="14"/>
                </a:lnTo>
                <a:lnTo>
                  <a:pt x="122" y="6"/>
                </a:lnTo>
                <a:lnTo>
                  <a:pt x="106" y="1"/>
                </a:lnTo>
                <a:lnTo>
                  <a:pt x="89" y="0"/>
                </a:lnTo>
                <a:lnTo>
                  <a:pt x="70" y="1"/>
                </a:lnTo>
                <a:lnTo>
                  <a:pt x="55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6" y="122"/>
                </a:lnTo>
                <a:lnTo>
                  <a:pt x="14" y="138"/>
                </a:lnTo>
                <a:lnTo>
                  <a:pt x="26" y="152"/>
                </a:lnTo>
                <a:lnTo>
                  <a:pt x="39" y="163"/>
                </a:lnTo>
                <a:lnTo>
                  <a:pt x="55" y="171"/>
                </a:lnTo>
                <a:lnTo>
                  <a:pt x="70" y="176"/>
                </a:lnTo>
                <a:lnTo>
                  <a:pt x="89" y="178"/>
                </a:lnTo>
                <a:lnTo>
                  <a:pt x="106" y="176"/>
                </a:lnTo>
                <a:lnTo>
                  <a:pt x="122" y="171"/>
                </a:lnTo>
                <a:lnTo>
                  <a:pt x="129" y="166"/>
                </a:lnTo>
                <a:lnTo>
                  <a:pt x="133" y="164"/>
                </a:lnTo>
                <a:lnTo>
                  <a:pt x="138" y="163"/>
                </a:lnTo>
                <a:lnTo>
                  <a:pt x="152" y="152"/>
                </a:lnTo>
                <a:lnTo>
                  <a:pt x="163" y="138"/>
                </a:lnTo>
                <a:lnTo>
                  <a:pt x="164" y="133"/>
                </a:lnTo>
                <a:lnTo>
                  <a:pt x="166" y="129"/>
                </a:lnTo>
                <a:lnTo>
                  <a:pt x="171" y="122"/>
                </a:lnTo>
                <a:lnTo>
                  <a:pt x="176" y="106"/>
                </a:lnTo>
                <a:lnTo>
                  <a:pt x="178" y="8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62" name="Freeform 73">
            <a:extLst>
              <a:ext uri="{FF2B5EF4-FFF2-40B4-BE49-F238E27FC236}">
                <a16:creationId xmlns:a16="http://schemas.microsoft.com/office/drawing/2014/main" id="{45BE79FE-6B37-76F8-E822-D4D01D000AC0}"/>
              </a:ext>
            </a:extLst>
          </p:cNvPr>
          <p:cNvSpPr>
            <a:spLocks/>
          </p:cNvSpPr>
          <p:nvPr/>
        </p:nvSpPr>
        <p:spPr bwMode="auto">
          <a:xfrm>
            <a:off x="6846116" y="4336963"/>
            <a:ext cx="87229" cy="69850"/>
          </a:xfrm>
          <a:custGeom>
            <a:avLst/>
            <a:gdLst>
              <a:gd name="T0" fmla="*/ 178 w 178"/>
              <a:gd name="T1" fmla="*/ 89 h 178"/>
              <a:gd name="T2" fmla="*/ 176 w 178"/>
              <a:gd name="T3" fmla="*/ 70 h 178"/>
              <a:gd name="T4" fmla="*/ 171 w 178"/>
              <a:gd name="T5" fmla="*/ 55 h 178"/>
              <a:gd name="T6" fmla="*/ 163 w 178"/>
              <a:gd name="T7" fmla="*/ 39 h 178"/>
              <a:gd name="T8" fmla="*/ 152 w 178"/>
              <a:gd name="T9" fmla="*/ 26 h 178"/>
              <a:gd name="T10" fmla="*/ 138 w 178"/>
              <a:gd name="T11" fmla="*/ 14 h 178"/>
              <a:gd name="T12" fmla="*/ 122 w 178"/>
              <a:gd name="T13" fmla="*/ 6 h 178"/>
              <a:gd name="T14" fmla="*/ 106 w 178"/>
              <a:gd name="T15" fmla="*/ 1 h 178"/>
              <a:gd name="T16" fmla="*/ 89 w 178"/>
              <a:gd name="T17" fmla="*/ 0 h 178"/>
              <a:gd name="T18" fmla="*/ 70 w 178"/>
              <a:gd name="T19" fmla="*/ 1 h 178"/>
              <a:gd name="T20" fmla="*/ 55 w 178"/>
              <a:gd name="T21" fmla="*/ 6 h 178"/>
              <a:gd name="T22" fmla="*/ 40 w 178"/>
              <a:gd name="T23" fmla="*/ 14 h 178"/>
              <a:gd name="T24" fmla="*/ 26 w 178"/>
              <a:gd name="T25" fmla="*/ 26 h 178"/>
              <a:gd name="T26" fmla="*/ 15 w 178"/>
              <a:gd name="T27" fmla="*/ 39 h 178"/>
              <a:gd name="T28" fmla="*/ 6 w 178"/>
              <a:gd name="T29" fmla="*/ 55 h 178"/>
              <a:gd name="T30" fmla="*/ 2 w 178"/>
              <a:gd name="T31" fmla="*/ 70 h 178"/>
              <a:gd name="T32" fmla="*/ 0 w 178"/>
              <a:gd name="T33" fmla="*/ 89 h 178"/>
              <a:gd name="T34" fmla="*/ 2 w 178"/>
              <a:gd name="T35" fmla="*/ 106 h 178"/>
              <a:gd name="T36" fmla="*/ 6 w 178"/>
              <a:gd name="T37" fmla="*/ 122 h 178"/>
              <a:gd name="T38" fmla="*/ 15 w 178"/>
              <a:gd name="T39" fmla="*/ 138 h 178"/>
              <a:gd name="T40" fmla="*/ 26 w 178"/>
              <a:gd name="T41" fmla="*/ 152 h 178"/>
              <a:gd name="T42" fmla="*/ 40 w 178"/>
              <a:gd name="T43" fmla="*/ 163 h 178"/>
              <a:gd name="T44" fmla="*/ 55 w 178"/>
              <a:gd name="T45" fmla="*/ 171 h 178"/>
              <a:gd name="T46" fmla="*/ 70 w 178"/>
              <a:gd name="T47" fmla="*/ 176 h 178"/>
              <a:gd name="T48" fmla="*/ 89 w 178"/>
              <a:gd name="T49" fmla="*/ 178 h 178"/>
              <a:gd name="T50" fmla="*/ 106 w 178"/>
              <a:gd name="T51" fmla="*/ 176 h 178"/>
              <a:gd name="T52" fmla="*/ 122 w 178"/>
              <a:gd name="T53" fmla="*/ 171 h 178"/>
              <a:gd name="T54" fmla="*/ 130 w 178"/>
              <a:gd name="T55" fmla="*/ 166 h 178"/>
              <a:gd name="T56" fmla="*/ 133 w 178"/>
              <a:gd name="T57" fmla="*/ 164 h 178"/>
              <a:gd name="T58" fmla="*/ 138 w 178"/>
              <a:gd name="T59" fmla="*/ 163 h 178"/>
              <a:gd name="T60" fmla="*/ 152 w 178"/>
              <a:gd name="T61" fmla="*/ 152 h 178"/>
              <a:gd name="T62" fmla="*/ 163 w 178"/>
              <a:gd name="T63" fmla="*/ 138 h 178"/>
              <a:gd name="T64" fmla="*/ 164 w 178"/>
              <a:gd name="T65" fmla="*/ 133 h 178"/>
              <a:gd name="T66" fmla="*/ 166 w 178"/>
              <a:gd name="T67" fmla="*/ 129 h 178"/>
              <a:gd name="T68" fmla="*/ 171 w 178"/>
              <a:gd name="T69" fmla="*/ 122 h 178"/>
              <a:gd name="T70" fmla="*/ 176 w 178"/>
              <a:gd name="T71" fmla="*/ 106 h 178"/>
              <a:gd name="T72" fmla="*/ 178 w 178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178" y="89"/>
                </a:moveTo>
                <a:lnTo>
                  <a:pt x="176" y="70"/>
                </a:lnTo>
                <a:lnTo>
                  <a:pt x="171" y="55"/>
                </a:lnTo>
                <a:lnTo>
                  <a:pt x="163" y="39"/>
                </a:lnTo>
                <a:lnTo>
                  <a:pt x="152" y="26"/>
                </a:lnTo>
                <a:lnTo>
                  <a:pt x="138" y="14"/>
                </a:lnTo>
                <a:lnTo>
                  <a:pt x="122" y="6"/>
                </a:lnTo>
                <a:lnTo>
                  <a:pt x="106" y="1"/>
                </a:lnTo>
                <a:lnTo>
                  <a:pt x="89" y="0"/>
                </a:lnTo>
                <a:lnTo>
                  <a:pt x="70" y="1"/>
                </a:lnTo>
                <a:lnTo>
                  <a:pt x="55" y="6"/>
                </a:lnTo>
                <a:lnTo>
                  <a:pt x="40" y="14"/>
                </a:lnTo>
                <a:lnTo>
                  <a:pt x="26" y="26"/>
                </a:lnTo>
                <a:lnTo>
                  <a:pt x="15" y="39"/>
                </a:lnTo>
                <a:lnTo>
                  <a:pt x="6" y="55"/>
                </a:lnTo>
                <a:lnTo>
                  <a:pt x="2" y="70"/>
                </a:lnTo>
                <a:lnTo>
                  <a:pt x="0" y="89"/>
                </a:lnTo>
                <a:lnTo>
                  <a:pt x="2" y="106"/>
                </a:lnTo>
                <a:lnTo>
                  <a:pt x="6" y="122"/>
                </a:lnTo>
                <a:lnTo>
                  <a:pt x="15" y="138"/>
                </a:lnTo>
                <a:lnTo>
                  <a:pt x="26" y="152"/>
                </a:lnTo>
                <a:lnTo>
                  <a:pt x="40" y="163"/>
                </a:lnTo>
                <a:lnTo>
                  <a:pt x="55" y="171"/>
                </a:lnTo>
                <a:lnTo>
                  <a:pt x="70" y="176"/>
                </a:lnTo>
                <a:lnTo>
                  <a:pt x="89" y="178"/>
                </a:lnTo>
                <a:lnTo>
                  <a:pt x="106" y="176"/>
                </a:lnTo>
                <a:lnTo>
                  <a:pt x="122" y="171"/>
                </a:lnTo>
                <a:lnTo>
                  <a:pt x="130" y="166"/>
                </a:lnTo>
                <a:lnTo>
                  <a:pt x="133" y="164"/>
                </a:lnTo>
                <a:lnTo>
                  <a:pt x="138" y="163"/>
                </a:lnTo>
                <a:lnTo>
                  <a:pt x="152" y="152"/>
                </a:lnTo>
                <a:lnTo>
                  <a:pt x="163" y="138"/>
                </a:lnTo>
                <a:lnTo>
                  <a:pt x="164" y="133"/>
                </a:lnTo>
                <a:lnTo>
                  <a:pt x="166" y="129"/>
                </a:lnTo>
                <a:lnTo>
                  <a:pt x="171" y="122"/>
                </a:lnTo>
                <a:lnTo>
                  <a:pt x="176" y="106"/>
                </a:lnTo>
                <a:lnTo>
                  <a:pt x="178" y="8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63" name="Freeform 74">
            <a:extLst>
              <a:ext uri="{FF2B5EF4-FFF2-40B4-BE49-F238E27FC236}">
                <a16:creationId xmlns:a16="http://schemas.microsoft.com/office/drawing/2014/main" id="{1BCF8511-79DD-6DCD-6EF5-DAF5BB9C8230}"/>
              </a:ext>
            </a:extLst>
          </p:cNvPr>
          <p:cNvSpPr>
            <a:spLocks/>
          </p:cNvSpPr>
          <p:nvPr/>
        </p:nvSpPr>
        <p:spPr bwMode="auto">
          <a:xfrm>
            <a:off x="7561388" y="4456025"/>
            <a:ext cx="87229" cy="71438"/>
          </a:xfrm>
          <a:custGeom>
            <a:avLst/>
            <a:gdLst>
              <a:gd name="T0" fmla="*/ 177 w 177"/>
              <a:gd name="T1" fmla="*/ 89 h 178"/>
              <a:gd name="T2" fmla="*/ 175 w 177"/>
              <a:gd name="T3" fmla="*/ 70 h 178"/>
              <a:gd name="T4" fmla="*/ 170 w 177"/>
              <a:gd name="T5" fmla="*/ 55 h 178"/>
              <a:gd name="T6" fmla="*/ 162 w 177"/>
              <a:gd name="T7" fmla="*/ 40 h 178"/>
              <a:gd name="T8" fmla="*/ 151 w 177"/>
              <a:gd name="T9" fmla="*/ 27 h 178"/>
              <a:gd name="T10" fmla="*/ 137 w 177"/>
              <a:gd name="T11" fmla="*/ 15 h 178"/>
              <a:gd name="T12" fmla="*/ 122 w 177"/>
              <a:gd name="T13" fmla="*/ 6 h 178"/>
              <a:gd name="T14" fmla="*/ 105 w 177"/>
              <a:gd name="T15" fmla="*/ 2 h 178"/>
              <a:gd name="T16" fmla="*/ 89 w 177"/>
              <a:gd name="T17" fmla="*/ 0 h 178"/>
              <a:gd name="T18" fmla="*/ 70 w 177"/>
              <a:gd name="T19" fmla="*/ 2 h 178"/>
              <a:gd name="T20" fmla="*/ 54 w 177"/>
              <a:gd name="T21" fmla="*/ 6 h 178"/>
              <a:gd name="T22" fmla="*/ 39 w 177"/>
              <a:gd name="T23" fmla="*/ 15 h 178"/>
              <a:gd name="T24" fmla="*/ 26 w 177"/>
              <a:gd name="T25" fmla="*/ 27 h 178"/>
              <a:gd name="T26" fmla="*/ 14 w 177"/>
              <a:gd name="T27" fmla="*/ 40 h 178"/>
              <a:gd name="T28" fmla="*/ 6 w 177"/>
              <a:gd name="T29" fmla="*/ 55 h 178"/>
              <a:gd name="T30" fmla="*/ 1 w 177"/>
              <a:gd name="T31" fmla="*/ 70 h 178"/>
              <a:gd name="T32" fmla="*/ 0 w 177"/>
              <a:gd name="T33" fmla="*/ 89 h 178"/>
              <a:gd name="T34" fmla="*/ 1 w 177"/>
              <a:gd name="T35" fmla="*/ 106 h 178"/>
              <a:gd name="T36" fmla="*/ 6 w 177"/>
              <a:gd name="T37" fmla="*/ 123 h 178"/>
              <a:gd name="T38" fmla="*/ 14 w 177"/>
              <a:gd name="T39" fmla="*/ 138 h 178"/>
              <a:gd name="T40" fmla="*/ 26 w 177"/>
              <a:gd name="T41" fmla="*/ 152 h 178"/>
              <a:gd name="T42" fmla="*/ 39 w 177"/>
              <a:gd name="T43" fmla="*/ 163 h 178"/>
              <a:gd name="T44" fmla="*/ 54 w 177"/>
              <a:gd name="T45" fmla="*/ 171 h 178"/>
              <a:gd name="T46" fmla="*/ 70 w 177"/>
              <a:gd name="T47" fmla="*/ 176 h 178"/>
              <a:gd name="T48" fmla="*/ 89 w 177"/>
              <a:gd name="T49" fmla="*/ 178 h 178"/>
              <a:gd name="T50" fmla="*/ 105 w 177"/>
              <a:gd name="T51" fmla="*/ 176 h 178"/>
              <a:gd name="T52" fmla="*/ 122 w 177"/>
              <a:gd name="T53" fmla="*/ 171 h 178"/>
              <a:gd name="T54" fmla="*/ 129 w 177"/>
              <a:gd name="T55" fmla="*/ 167 h 178"/>
              <a:gd name="T56" fmla="*/ 132 w 177"/>
              <a:gd name="T57" fmla="*/ 164 h 178"/>
              <a:gd name="T58" fmla="*/ 137 w 177"/>
              <a:gd name="T59" fmla="*/ 163 h 178"/>
              <a:gd name="T60" fmla="*/ 151 w 177"/>
              <a:gd name="T61" fmla="*/ 152 h 178"/>
              <a:gd name="T62" fmla="*/ 162 w 177"/>
              <a:gd name="T63" fmla="*/ 138 h 178"/>
              <a:gd name="T64" fmla="*/ 163 w 177"/>
              <a:gd name="T65" fmla="*/ 133 h 178"/>
              <a:gd name="T66" fmla="*/ 166 w 177"/>
              <a:gd name="T67" fmla="*/ 130 h 178"/>
              <a:gd name="T68" fmla="*/ 170 w 177"/>
              <a:gd name="T69" fmla="*/ 123 h 178"/>
              <a:gd name="T70" fmla="*/ 175 w 177"/>
              <a:gd name="T71" fmla="*/ 106 h 178"/>
              <a:gd name="T72" fmla="*/ 177 w 177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177" y="89"/>
                </a:moveTo>
                <a:lnTo>
                  <a:pt x="175" y="70"/>
                </a:lnTo>
                <a:lnTo>
                  <a:pt x="170" y="55"/>
                </a:lnTo>
                <a:lnTo>
                  <a:pt x="162" y="40"/>
                </a:lnTo>
                <a:lnTo>
                  <a:pt x="151" y="27"/>
                </a:lnTo>
                <a:lnTo>
                  <a:pt x="137" y="15"/>
                </a:lnTo>
                <a:lnTo>
                  <a:pt x="122" y="6"/>
                </a:lnTo>
                <a:lnTo>
                  <a:pt x="105" y="2"/>
                </a:lnTo>
                <a:lnTo>
                  <a:pt x="89" y="0"/>
                </a:lnTo>
                <a:lnTo>
                  <a:pt x="70" y="2"/>
                </a:lnTo>
                <a:lnTo>
                  <a:pt x="54" y="6"/>
                </a:lnTo>
                <a:lnTo>
                  <a:pt x="39" y="15"/>
                </a:lnTo>
                <a:lnTo>
                  <a:pt x="26" y="27"/>
                </a:lnTo>
                <a:lnTo>
                  <a:pt x="14" y="40"/>
                </a:lnTo>
                <a:lnTo>
                  <a:pt x="6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6" y="123"/>
                </a:lnTo>
                <a:lnTo>
                  <a:pt x="14" y="138"/>
                </a:lnTo>
                <a:lnTo>
                  <a:pt x="26" y="152"/>
                </a:lnTo>
                <a:lnTo>
                  <a:pt x="39" y="163"/>
                </a:lnTo>
                <a:lnTo>
                  <a:pt x="54" y="171"/>
                </a:lnTo>
                <a:lnTo>
                  <a:pt x="70" y="176"/>
                </a:lnTo>
                <a:lnTo>
                  <a:pt x="89" y="178"/>
                </a:lnTo>
                <a:lnTo>
                  <a:pt x="105" y="176"/>
                </a:lnTo>
                <a:lnTo>
                  <a:pt x="122" y="171"/>
                </a:lnTo>
                <a:lnTo>
                  <a:pt x="129" y="167"/>
                </a:lnTo>
                <a:lnTo>
                  <a:pt x="132" y="164"/>
                </a:lnTo>
                <a:lnTo>
                  <a:pt x="137" y="163"/>
                </a:lnTo>
                <a:lnTo>
                  <a:pt x="151" y="152"/>
                </a:lnTo>
                <a:lnTo>
                  <a:pt x="162" y="138"/>
                </a:lnTo>
                <a:lnTo>
                  <a:pt x="163" y="133"/>
                </a:lnTo>
                <a:lnTo>
                  <a:pt x="166" y="130"/>
                </a:lnTo>
                <a:lnTo>
                  <a:pt x="170" y="123"/>
                </a:lnTo>
                <a:lnTo>
                  <a:pt x="175" y="106"/>
                </a:lnTo>
                <a:lnTo>
                  <a:pt x="177" y="8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64" name="Freeform 75">
            <a:extLst>
              <a:ext uri="{FF2B5EF4-FFF2-40B4-BE49-F238E27FC236}">
                <a16:creationId xmlns:a16="http://schemas.microsoft.com/office/drawing/2014/main" id="{AA0448D7-6169-3540-4B71-2E68D2926E26}"/>
              </a:ext>
            </a:extLst>
          </p:cNvPr>
          <p:cNvSpPr>
            <a:spLocks/>
          </p:cNvSpPr>
          <p:nvPr/>
        </p:nvSpPr>
        <p:spPr bwMode="auto">
          <a:xfrm>
            <a:off x="8257274" y="4629063"/>
            <a:ext cx="87229" cy="69850"/>
          </a:xfrm>
          <a:custGeom>
            <a:avLst/>
            <a:gdLst>
              <a:gd name="T0" fmla="*/ 177 w 177"/>
              <a:gd name="T1" fmla="*/ 89 h 178"/>
              <a:gd name="T2" fmla="*/ 175 w 177"/>
              <a:gd name="T3" fmla="*/ 70 h 178"/>
              <a:gd name="T4" fmla="*/ 170 w 177"/>
              <a:gd name="T5" fmla="*/ 54 h 178"/>
              <a:gd name="T6" fmla="*/ 162 w 177"/>
              <a:gd name="T7" fmla="*/ 39 h 178"/>
              <a:gd name="T8" fmla="*/ 151 w 177"/>
              <a:gd name="T9" fmla="*/ 26 h 178"/>
              <a:gd name="T10" fmla="*/ 137 w 177"/>
              <a:gd name="T11" fmla="*/ 14 h 178"/>
              <a:gd name="T12" fmla="*/ 122 w 177"/>
              <a:gd name="T13" fmla="*/ 6 h 178"/>
              <a:gd name="T14" fmla="*/ 105 w 177"/>
              <a:gd name="T15" fmla="*/ 1 h 178"/>
              <a:gd name="T16" fmla="*/ 88 w 177"/>
              <a:gd name="T17" fmla="*/ 0 h 178"/>
              <a:gd name="T18" fmla="*/ 69 w 177"/>
              <a:gd name="T19" fmla="*/ 1 h 178"/>
              <a:gd name="T20" fmla="*/ 54 w 177"/>
              <a:gd name="T21" fmla="*/ 6 h 178"/>
              <a:gd name="T22" fmla="*/ 39 w 177"/>
              <a:gd name="T23" fmla="*/ 14 h 178"/>
              <a:gd name="T24" fmla="*/ 26 w 177"/>
              <a:gd name="T25" fmla="*/ 26 h 178"/>
              <a:gd name="T26" fmla="*/ 14 w 177"/>
              <a:gd name="T27" fmla="*/ 39 h 178"/>
              <a:gd name="T28" fmla="*/ 6 w 177"/>
              <a:gd name="T29" fmla="*/ 54 h 178"/>
              <a:gd name="T30" fmla="*/ 1 w 177"/>
              <a:gd name="T31" fmla="*/ 70 h 178"/>
              <a:gd name="T32" fmla="*/ 0 w 177"/>
              <a:gd name="T33" fmla="*/ 89 h 178"/>
              <a:gd name="T34" fmla="*/ 1 w 177"/>
              <a:gd name="T35" fmla="*/ 105 h 178"/>
              <a:gd name="T36" fmla="*/ 6 w 177"/>
              <a:gd name="T37" fmla="*/ 122 h 178"/>
              <a:gd name="T38" fmla="*/ 14 w 177"/>
              <a:gd name="T39" fmla="*/ 137 h 178"/>
              <a:gd name="T40" fmla="*/ 26 w 177"/>
              <a:gd name="T41" fmla="*/ 152 h 178"/>
              <a:gd name="T42" fmla="*/ 39 w 177"/>
              <a:gd name="T43" fmla="*/ 162 h 178"/>
              <a:gd name="T44" fmla="*/ 54 w 177"/>
              <a:gd name="T45" fmla="*/ 171 h 178"/>
              <a:gd name="T46" fmla="*/ 69 w 177"/>
              <a:gd name="T47" fmla="*/ 175 h 178"/>
              <a:gd name="T48" fmla="*/ 88 w 177"/>
              <a:gd name="T49" fmla="*/ 178 h 178"/>
              <a:gd name="T50" fmla="*/ 105 w 177"/>
              <a:gd name="T51" fmla="*/ 175 h 178"/>
              <a:gd name="T52" fmla="*/ 122 w 177"/>
              <a:gd name="T53" fmla="*/ 171 h 178"/>
              <a:gd name="T54" fmla="*/ 129 w 177"/>
              <a:gd name="T55" fmla="*/ 166 h 178"/>
              <a:gd name="T56" fmla="*/ 132 w 177"/>
              <a:gd name="T57" fmla="*/ 164 h 178"/>
              <a:gd name="T58" fmla="*/ 137 w 177"/>
              <a:gd name="T59" fmla="*/ 162 h 178"/>
              <a:gd name="T60" fmla="*/ 151 w 177"/>
              <a:gd name="T61" fmla="*/ 152 h 178"/>
              <a:gd name="T62" fmla="*/ 162 w 177"/>
              <a:gd name="T63" fmla="*/ 137 h 178"/>
              <a:gd name="T64" fmla="*/ 163 w 177"/>
              <a:gd name="T65" fmla="*/ 133 h 178"/>
              <a:gd name="T66" fmla="*/ 165 w 177"/>
              <a:gd name="T67" fmla="*/ 129 h 178"/>
              <a:gd name="T68" fmla="*/ 170 w 177"/>
              <a:gd name="T69" fmla="*/ 122 h 178"/>
              <a:gd name="T70" fmla="*/ 175 w 177"/>
              <a:gd name="T71" fmla="*/ 105 h 178"/>
              <a:gd name="T72" fmla="*/ 177 w 177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177" y="89"/>
                </a:moveTo>
                <a:lnTo>
                  <a:pt x="175" y="70"/>
                </a:lnTo>
                <a:lnTo>
                  <a:pt x="170" y="54"/>
                </a:lnTo>
                <a:lnTo>
                  <a:pt x="162" y="39"/>
                </a:lnTo>
                <a:lnTo>
                  <a:pt x="151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8" y="0"/>
                </a:lnTo>
                <a:lnTo>
                  <a:pt x="69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6" y="122"/>
                </a:lnTo>
                <a:lnTo>
                  <a:pt x="14" y="137"/>
                </a:lnTo>
                <a:lnTo>
                  <a:pt x="26" y="152"/>
                </a:lnTo>
                <a:lnTo>
                  <a:pt x="39" y="162"/>
                </a:lnTo>
                <a:lnTo>
                  <a:pt x="54" y="171"/>
                </a:lnTo>
                <a:lnTo>
                  <a:pt x="69" y="175"/>
                </a:lnTo>
                <a:lnTo>
                  <a:pt x="88" y="178"/>
                </a:lnTo>
                <a:lnTo>
                  <a:pt x="105" y="175"/>
                </a:lnTo>
                <a:lnTo>
                  <a:pt x="122" y="171"/>
                </a:lnTo>
                <a:lnTo>
                  <a:pt x="129" y="166"/>
                </a:lnTo>
                <a:lnTo>
                  <a:pt x="132" y="164"/>
                </a:lnTo>
                <a:lnTo>
                  <a:pt x="137" y="162"/>
                </a:lnTo>
                <a:lnTo>
                  <a:pt x="151" y="152"/>
                </a:lnTo>
                <a:lnTo>
                  <a:pt x="162" y="137"/>
                </a:lnTo>
                <a:lnTo>
                  <a:pt x="163" y="133"/>
                </a:lnTo>
                <a:lnTo>
                  <a:pt x="165" y="129"/>
                </a:lnTo>
                <a:lnTo>
                  <a:pt x="170" y="122"/>
                </a:lnTo>
                <a:lnTo>
                  <a:pt x="175" y="105"/>
                </a:lnTo>
                <a:lnTo>
                  <a:pt x="177" y="89"/>
                </a:lnTo>
                <a:close/>
              </a:path>
            </a:pathLst>
          </a:cu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67" name="Freeform 78">
            <a:extLst>
              <a:ext uri="{FF2B5EF4-FFF2-40B4-BE49-F238E27FC236}">
                <a16:creationId xmlns:a16="http://schemas.microsoft.com/office/drawing/2014/main" id="{0E998436-AD87-08B1-271E-54ED7217CD5A}"/>
              </a:ext>
            </a:extLst>
          </p:cNvPr>
          <p:cNvSpPr>
            <a:spLocks/>
          </p:cNvSpPr>
          <p:nvPr/>
        </p:nvSpPr>
        <p:spPr bwMode="auto">
          <a:xfrm>
            <a:off x="5496986" y="3409863"/>
            <a:ext cx="2804873" cy="979488"/>
          </a:xfrm>
          <a:custGeom>
            <a:avLst/>
            <a:gdLst>
              <a:gd name="T0" fmla="*/ 5788 w 5788"/>
              <a:gd name="T1" fmla="*/ 2327 h 2467"/>
              <a:gd name="T2" fmla="*/ 4331 w 5788"/>
              <a:gd name="T3" fmla="*/ 2467 h 2467"/>
              <a:gd name="T4" fmla="*/ 1427 w 5788"/>
              <a:gd name="T5" fmla="*/ 1086 h 2467"/>
              <a:gd name="T6" fmla="*/ 195 w 5788"/>
              <a:gd name="T7" fmla="*/ 0 h 2467"/>
              <a:gd name="T8" fmla="*/ 0 w 5788"/>
              <a:gd name="T9" fmla="*/ 791 h 2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88" h="2467">
                <a:moveTo>
                  <a:pt x="5788" y="2327"/>
                </a:moveTo>
                <a:lnTo>
                  <a:pt x="4331" y="2467"/>
                </a:lnTo>
                <a:lnTo>
                  <a:pt x="1427" y="1086"/>
                </a:lnTo>
                <a:lnTo>
                  <a:pt x="195" y="0"/>
                </a:lnTo>
                <a:lnTo>
                  <a:pt x="0" y="791"/>
                </a:lnTo>
              </a:path>
            </a:pathLst>
          </a:custGeom>
          <a:noFill/>
          <a:ln w="28575">
            <a:solidFill>
              <a:srgbClr val="00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76" name="Freeform 87">
            <a:extLst>
              <a:ext uri="{FF2B5EF4-FFF2-40B4-BE49-F238E27FC236}">
                <a16:creationId xmlns:a16="http://schemas.microsoft.com/office/drawing/2014/main" id="{7B008887-B5E4-CFAF-19D5-3072D20C4B18}"/>
              </a:ext>
            </a:extLst>
          </p:cNvPr>
          <p:cNvSpPr>
            <a:spLocks/>
          </p:cNvSpPr>
          <p:nvPr/>
        </p:nvSpPr>
        <p:spPr bwMode="auto">
          <a:xfrm>
            <a:off x="8257274" y="4297275"/>
            <a:ext cx="87229" cy="71438"/>
          </a:xfrm>
          <a:custGeom>
            <a:avLst/>
            <a:gdLst>
              <a:gd name="T0" fmla="*/ 89 w 177"/>
              <a:gd name="T1" fmla="*/ 0 h 178"/>
              <a:gd name="T2" fmla="*/ 70 w 177"/>
              <a:gd name="T3" fmla="*/ 1 h 178"/>
              <a:gd name="T4" fmla="*/ 54 w 177"/>
              <a:gd name="T5" fmla="*/ 6 h 178"/>
              <a:gd name="T6" fmla="*/ 39 w 177"/>
              <a:gd name="T7" fmla="*/ 14 h 178"/>
              <a:gd name="T8" fmla="*/ 26 w 177"/>
              <a:gd name="T9" fmla="*/ 26 h 178"/>
              <a:gd name="T10" fmla="*/ 14 w 177"/>
              <a:gd name="T11" fmla="*/ 39 h 178"/>
              <a:gd name="T12" fmla="*/ 6 w 177"/>
              <a:gd name="T13" fmla="*/ 54 h 178"/>
              <a:gd name="T14" fmla="*/ 1 w 177"/>
              <a:gd name="T15" fmla="*/ 70 h 178"/>
              <a:gd name="T16" fmla="*/ 0 w 177"/>
              <a:gd name="T17" fmla="*/ 89 h 178"/>
              <a:gd name="T18" fmla="*/ 1 w 177"/>
              <a:gd name="T19" fmla="*/ 105 h 178"/>
              <a:gd name="T20" fmla="*/ 6 w 177"/>
              <a:gd name="T21" fmla="*/ 122 h 178"/>
              <a:gd name="T22" fmla="*/ 14 w 177"/>
              <a:gd name="T23" fmla="*/ 137 h 178"/>
              <a:gd name="T24" fmla="*/ 26 w 177"/>
              <a:gd name="T25" fmla="*/ 152 h 178"/>
              <a:gd name="T26" fmla="*/ 39 w 177"/>
              <a:gd name="T27" fmla="*/ 162 h 178"/>
              <a:gd name="T28" fmla="*/ 54 w 177"/>
              <a:gd name="T29" fmla="*/ 171 h 178"/>
              <a:gd name="T30" fmla="*/ 70 w 177"/>
              <a:gd name="T31" fmla="*/ 175 h 178"/>
              <a:gd name="T32" fmla="*/ 89 w 177"/>
              <a:gd name="T33" fmla="*/ 178 h 178"/>
              <a:gd name="T34" fmla="*/ 105 w 177"/>
              <a:gd name="T35" fmla="*/ 175 h 178"/>
              <a:gd name="T36" fmla="*/ 122 w 177"/>
              <a:gd name="T37" fmla="*/ 171 h 178"/>
              <a:gd name="T38" fmla="*/ 129 w 177"/>
              <a:gd name="T39" fmla="*/ 166 h 178"/>
              <a:gd name="T40" fmla="*/ 132 w 177"/>
              <a:gd name="T41" fmla="*/ 164 h 178"/>
              <a:gd name="T42" fmla="*/ 137 w 177"/>
              <a:gd name="T43" fmla="*/ 162 h 178"/>
              <a:gd name="T44" fmla="*/ 151 w 177"/>
              <a:gd name="T45" fmla="*/ 152 h 178"/>
              <a:gd name="T46" fmla="*/ 162 w 177"/>
              <a:gd name="T47" fmla="*/ 137 h 178"/>
              <a:gd name="T48" fmla="*/ 163 w 177"/>
              <a:gd name="T49" fmla="*/ 133 h 178"/>
              <a:gd name="T50" fmla="*/ 166 w 177"/>
              <a:gd name="T51" fmla="*/ 129 h 178"/>
              <a:gd name="T52" fmla="*/ 170 w 177"/>
              <a:gd name="T53" fmla="*/ 122 h 178"/>
              <a:gd name="T54" fmla="*/ 175 w 177"/>
              <a:gd name="T55" fmla="*/ 105 h 178"/>
              <a:gd name="T56" fmla="*/ 177 w 177"/>
              <a:gd name="T57" fmla="*/ 89 h 178"/>
              <a:gd name="T58" fmla="*/ 175 w 177"/>
              <a:gd name="T59" fmla="*/ 70 h 178"/>
              <a:gd name="T60" fmla="*/ 170 w 177"/>
              <a:gd name="T61" fmla="*/ 54 h 178"/>
              <a:gd name="T62" fmla="*/ 162 w 177"/>
              <a:gd name="T63" fmla="*/ 39 h 178"/>
              <a:gd name="T64" fmla="*/ 151 w 177"/>
              <a:gd name="T65" fmla="*/ 26 h 178"/>
              <a:gd name="T66" fmla="*/ 137 w 177"/>
              <a:gd name="T67" fmla="*/ 14 h 178"/>
              <a:gd name="T68" fmla="*/ 122 w 177"/>
              <a:gd name="T69" fmla="*/ 6 h 178"/>
              <a:gd name="T70" fmla="*/ 105 w 177"/>
              <a:gd name="T71" fmla="*/ 1 h 178"/>
              <a:gd name="T72" fmla="*/ 89 w 177"/>
              <a:gd name="T7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89" y="0"/>
                </a:moveTo>
                <a:lnTo>
                  <a:pt x="70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6" y="122"/>
                </a:lnTo>
                <a:lnTo>
                  <a:pt x="14" y="137"/>
                </a:lnTo>
                <a:lnTo>
                  <a:pt x="26" y="152"/>
                </a:lnTo>
                <a:lnTo>
                  <a:pt x="39" y="162"/>
                </a:lnTo>
                <a:lnTo>
                  <a:pt x="54" y="171"/>
                </a:lnTo>
                <a:lnTo>
                  <a:pt x="70" y="175"/>
                </a:lnTo>
                <a:lnTo>
                  <a:pt x="89" y="178"/>
                </a:lnTo>
                <a:lnTo>
                  <a:pt x="105" y="175"/>
                </a:lnTo>
                <a:lnTo>
                  <a:pt x="122" y="171"/>
                </a:lnTo>
                <a:lnTo>
                  <a:pt x="129" y="166"/>
                </a:lnTo>
                <a:lnTo>
                  <a:pt x="132" y="164"/>
                </a:lnTo>
                <a:lnTo>
                  <a:pt x="137" y="162"/>
                </a:lnTo>
                <a:lnTo>
                  <a:pt x="151" y="152"/>
                </a:lnTo>
                <a:lnTo>
                  <a:pt x="162" y="137"/>
                </a:lnTo>
                <a:lnTo>
                  <a:pt x="163" y="133"/>
                </a:lnTo>
                <a:lnTo>
                  <a:pt x="166" y="129"/>
                </a:lnTo>
                <a:lnTo>
                  <a:pt x="170" y="122"/>
                </a:lnTo>
                <a:lnTo>
                  <a:pt x="175" y="105"/>
                </a:lnTo>
                <a:lnTo>
                  <a:pt x="177" y="89"/>
                </a:lnTo>
                <a:lnTo>
                  <a:pt x="175" y="70"/>
                </a:lnTo>
                <a:lnTo>
                  <a:pt x="170" y="54"/>
                </a:lnTo>
                <a:lnTo>
                  <a:pt x="162" y="39"/>
                </a:lnTo>
                <a:lnTo>
                  <a:pt x="151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77" name="Freeform 88">
            <a:extLst>
              <a:ext uri="{FF2B5EF4-FFF2-40B4-BE49-F238E27FC236}">
                <a16:creationId xmlns:a16="http://schemas.microsoft.com/office/drawing/2014/main" id="{C63D24D5-AE9B-1C42-EAC2-37803CA60778}"/>
              </a:ext>
            </a:extLst>
          </p:cNvPr>
          <p:cNvSpPr>
            <a:spLocks/>
          </p:cNvSpPr>
          <p:nvPr/>
        </p:nvSpPr>
        <p:spPr bwMode="auto">
          <a:xfrm>
            <a:off x="7551695" y="4352838"/>
            <a:ext cx="87229" cy="71438"/>
          </a:xfrm>
          <a:custGeom>
            <a:avLst/>
            <a:gdLst>
              <a:gd name="T0" fmla="*/ 88 w 177"/>
              <a:gd name="T1" fmla="*/ 0 h 178"/>
              <a:gd name="T2" fmla="*/ 69 w 177"/>
              <a:gd name="T3" fmla="*/ 1 h 178"/>
              <a:gd name="T4" fmla="*/ 54 w 177"/>
              <a:gd name="T5" fmla="*/ 6 h 178"/>
              <a:gd name="T6" fmla="*/ 39 w 177"/>
              <a:gd name="T7" fmla="*/ 14 h 178"/>
              <a:gd name="T8" fmla="*/ 26 w 177"/>
              <a:gd name="T9" fmla="*/ 26 h 178"/>
              <a:gd name="T10" fmla="*/ 14 w 177"/>
              <a:gd name="T11" fmla="*/ 39 h 178"/>
              <a:gd name="T12" fmla="*/ 6 w 177"/>
              <a:gd name="T13" fmla="*/ 54 h 178"/>
              <a:gd name="T14" fmla="*/ 1 w 177"/>
              <a:gd name="T15" fmla="*/ 70 h 178"/>
              <a:gd name="T16" fmla="*/ 0 w 177"/>
              <a:gd name="T17" fmla="*/ 89 h 178"/>
              <a:gd name="T18" fmla="*/ 1 w 177"/>
              <a:gd name="T19" fmla="*/ 105 h 178"/>
              <a:gd name="T20" fmla="*/ 6 w 177"/>
              <a:gd name="T21" fmla="*/ 122 h 178"/>
              <a:gd name="T22" fmla="*/ 14 w 177"/>
              <a:gd name="T23" fmla="*/ 137 h 178"/>
              <a:gd name="T24" fmla="*/ 26 w 177"/>
              <a:gd name="T25" fmla="*/ 152 h 178"/>
              <a:gd name="T26" fmla="*/ 39 w 177"/>
              <a:gd name="T27" fmla="*/ 162 h 178"/>
              <a:gd name="T28" fmla="*/ 54 w 177"/>
              <a:gd name="T29" fmla="*/ 171 h 178"/>
              <a:gd name="T30" fmla="*/ 69 w 177"/>
              <a:gd name="T31" fmla="*/ 175 h 178"/>
              <a:gd name="T32" fmla="*/ 88 w 177"/>
              <a:gd name="T33" fmla="*/ 178 h 178"/>
              <a:gd name="T34" fmla="*/ 105 w 177"/>
              <a:gd name="T35" fmla="*/ 175 h 178"/>
              <a:gd name="T36" fmla="*/ 122 w 177"/>
              <a:gd name="T37" fmla="*/ 171 h 178"/>
              <a:gd name="T38" fmla="*/ 129 w 177"/>
              <a:gd name="T39" fmla="*/ 166 h 178"/>
              <a:gd name="T40" fmla="*/ 132 w 177"/>
              <a:gd name="T41" fmla="*/ 164 h 178"/>
              <a:gd name="T42" fmla="*/ 137 w 177"/>
              <a:gd name="T43" fmla="*/ 162 h 178"/>
              <a:gd name="T44" fmla="*/ 151 w 177"/>
              <a:gd name="T45" fmla="*/ 152 h 178"/>
              <a:gd name="T46" fmla="*/ 162 w 177"/>
              <a:gd name="T47" fmla="*/ 137 h 178"/>
              <a:gd name="T48" fmla="*/ 163 w 177"/>
              <a:gd name="T49" fmla="*/ 133 h 178"/>
              <a:gd name="T50" fmla="*/ 165 w 177"/>
              <a:gd name="T51" fmla="*/ 129 h 178"/>
              <a:gd name="T52" fmla="*/ 170 w 177"/>
              <a:gd name="T53" fmla="*/ 122 h 178"/>
              <a:gd name="T54" fmla="*/ 175 w 177"/>
              <a:gd name="T55" fmla="*/ 105 h 178"/>
              <a:gd name="T56" fmla="*/ 177 w 177"/>
              <a:gd name="T57" fmla="*/ 89 h 178"/>
              <a:gd name="T58" fmla="*/ 175 w 177"/>
              <a:gd name="T59" fmla="*/ 70 h 178"/>
              <a:gd name="T60" fmla="*/ 170 w 177"/>
              <a:gd name="T61" fmla="*/ 54 h 178"/>
              <a:gd name="T62" fmla="*/ 162 w 177"/>
              <a:gd name="T63" fmla="*/ 39 h 178"/>
              <a:gd name="T64" fmla="*/ 151 w 177"/>
              <a:gd name="T65" fmla="*/ 26 h 178"/>
              <a:gd name="T66" fmla="*/ 137 w 177"/>
              <a:gd name="T67" fmla="*/ 14 h 178"/>
              <a:gd name="T68" fmla="*/ 122 w 177"/>
              <a:gd name="T69" fmla="*/ 6 h 178"/>
              <a:gd name="T70" fmla="*/ 105 w 177"/>
              <a:gd name="T71" fmla="*/ 1 h 178"/>
              <a:gd name="T72" fmla="*/ 88 w 177"/>
              <a:gd name="T7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88" y="0"/>
                </a:moveTo>
                <a:lnTo>
                  <a:pt x="69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6" y="122"/>
                </a:lnTo>
                <a:lnTo>
                  <a:pt x="14" y="137"/>
                </a:lnTo>
                <a:lnTo>
                  <a:pt x="26" y="152"/>
                </a:lnTo>
                <a:lnTo>
                  <a:pt x="39" y="162"/>
                </a:lnTo>
                <a:lnTo>
                  <a:pt x="54" y="171"/>
                </a:lnTo>
                <a:lnTo>
                  <a:pt x="69" y="175"/>
                </a:lnTo>
                <a:lnTo>
                  <a:pt x="88" y="178"/>
                </a:lnTo>
                <a:lnTo>
                  <a:pt x="105" y="175"/>
                </a:lnTo>
                <a:lnTo>
                  <a:pt x="122" y="171"/>
                </a:lnTo>
                <a:lnTo>
                  <a:pt x="129" y="166"/>
                </a:lnTo>
                <a:lnTo>
                  <a:pt x="132" y="164"/>
                </a:lnTo>
                <a:lnTo>
                  <a:pt x="137" y="162"/>
                </a:lnTo>
                <a:lnTo>
                  <a:pt x="151" y="152"/>
                </a:lnTo>
                <a:lnTo>
                  <a:pt x="162" y="137"/>
                </a:lnTo>
                <a:lnTo>
                  <a:pt x="163" y="133"/>
                </a:lnTo>
                <a:lnTo>
                  <a:pt x="165" y="129"/>
                </a:lnTo>
                <a:lnTo>
                  <a:pt x="170" y="122"/>
                </a:lnTo>
                <a:lnTo>
                  <a:pt x="175" y="105"/>
                </a:lnTo>
                <a:lnTo>
                  <a:pt x="177" y="89"/>
                </a:lnTo>
                <a:lnTo>
                  <a:pt x="175" y="70"/>
                </a:lnTo>
                <a:lnTo>
                  <a:pt x="170" y="54"/>
                </a:lnTo>
                <a:lnTo>
                  <a:pt x="162" y="39"/>
                </a:lnTo>
                <a:lnTo>
                  <a:pt x="151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8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78" name="Freeform 89">
            <a:extLst>
              <a:ext uri="{FF2B5EF4-FFF2-40B4-BE49-F238E27FC236}">
                <a16:creationId xmlns:a16="http://schemas.microsoft.com/office/drawing/2014/main" id="{0C7C94C6-5E19-87DD-8F2F-6F0A5F572101}"/>
              </a:ext>
            </a:extLst>
          </p:cNvPr>
          <p:cNvSpPr>
            <a:spLocks/>
          </p:cNvSpPr>
          <p:nvPr/>
        </p:nvSpPr>
        <p:spPr bwMode="auto">
          <a:xfrm>
            <a:off x="6848055" y="4079788"/>
            <a:ext cx="87229" cy="69850"/>
          </a:xfrm>
          <a:custGeom>
            <a:avLst/>
            <a:gdLst>
              <a:gd name="T0" fmla="*/ 89 w 178"/>
              <a:gd name="T1" fmla="*/ 0 h 178"/>
              <a:gd name="T2" fmla="*/ 70 w 178"/>
              <a:gd name="T3" fmla="*/ 1 h 178"/>
              <a:gd name="T4" fmla="*/ 54 w 178"/>
              <a:gd name="T5" fmla="*/ 6 h 178"/>
              <a:gd name="T6" fmla="*/ 39 w 178"/>
              <a:gd name="T7" fmla="*/ 15 h 178"/>
              <a:gd name="T8" fmla="*/ 26 w 178"/>
              <a:gd name="T9" fmla="*/ 26 h 178"/>
              <a:gd name="T10" fmla="*/ 14 w 178"/>
              <a:gd name="T11" fmla="*/ 39 h 178"/>
              <a:gd name="T12" fmla="*/ 6 w 178"/>
              <a:gd name="T13" fmla="*/ 55 h 178"/>
              <a:gd name="T14" fmla="*/ 1 w 178"/>
              <a:gd name="T15" fmla="*/ 70 h 178"/>
              <a:gd name="T16" fmla="*/ 0 w 178"/>
              <a:gd name="T17" fmla="*/ 89 h 178"/>
              <a:gd name="T18" fmla="*/ 1 w 178"/>
              <a:gd name="T19" fmla="*/ 106 h 178"/>
              <a:gd name="T20" fmla="*/ 6 w 178"/>
              <a:gd name="T21" fmla="*/ 122 h 178"/>
              <a:gd name="T22" fmla="*/ 14 w 178"/>
              <a:gd name="T23" fmla="*/ 138 h 178"/>
              <a:gd name="T24" fmla="*/ 26 w 178"/>
              <a:gd name="T25" fmla="*/ 152 h 178"/>
              <a:gd name="T26" fmla="*/ 39 w 178"/>
              <a:gd name="T27" fmla="*/ 163 h 178"/>
              <a:gd name="T28" fmla="*/ 54 w 178"/>
              <a:gd name="T29" fmla="*/ 171 h 178"/>
              <a:gd name="T30" fmla="*/ 70 w 178"/>
              <a:gd name="T31" fmla="*/ 176 h 178"/>
              <a:gd name="T32" fmla="*/ 89 w 178"/>
              <a:gd name="T33" fmla="*/ 178 h 178"/>
              <a:gd name="T34" fmla="*/ 105 w 178"/>
              <a:gd name="T35" fmla="*/ 176 h 178"/>
              <a:gd name="T36" fmla="*/ 122 w 178"/>
              <a:gd name="T37" fmla="*/ 171 h 178"/>
              <a:gd name="T38" fmla="*/ 129 w 178"/>
              <a:gd name="T39" fmla="*/ 166 h 178"/>
              <a:gd name="T40" fmla="*/ 133 w 178"/>
              <a:gd name="T41" fmla="*/ 164 h 178"/>
              <a:gd name="T42" fmla="*/ 137 w 178"/>
              <a:gd name="T43" fmla="*/ 163 h 178"/>
              <a:gd name="T44" fmla="*/ 152 w 178"/>
              <a:gd name="T45" fmla="*/ 152 h 178"/>
              <a:gd name="T46" fmla="*/ 162 w 178"/>
              <a:gd name="T47" fmla="*/ 138 h 178"/>
              <a:gd name="T48" fmla="*/ 163 w 178"/>
              <a:gd name="T49" fmla="*/ 133 h 178"/>
              <a:gd name="T50" fmla="*/ 166 w 178"/>
              <a:gd name="T51" fmla="*/ 130 h 178"/>
              <a:gd name="T52" fmla="*/ 171 w 178"/>
              <a:gd name="T53" fmla="*/ 122 h 178"/>
              <a:gd name="T54" fmla="*/ 175 w 178"/>
              <a:gd name="T55" fmla="*/ 106 h 178"/>
              <a:gd name="T56" fmla="*/ 178 w 178"/>
              <a:gd name="T57" fmla="*/ 89 h 178"/>
              <a:gd name="T58" fmla="*/ 175 w 178"/>
              <a:gd name="T59" fmla="*/ 70 h 178"/>
              <a:gd name="T60" fmla="*/ 171 w 178"/>
              <a:gd name="T61" fmla="*/ 55 h 178"/>
              <a:gd name="T62" fmla="*/ 162 w 178"/>
              <a:gd name="T63" fmla="*/ 39 h 178"/>
              <a:gd name="T64" fmla="*/ 152 w 178"/>
              <a:gd name="T65" fmla="*/ 26 h 178"/>
              <a:gd name="T66" fmla="*/ 137 w 178"/>
              <a:gd name="T67" fmla="*/ 15 h 178"/>
              <a:gd name="T68" fmla="*/ 122 w 178"/>
              <a:gd name="T69" fmla="*/ 6 h 178"/>
              <a:gd name="T70" fmla="*/ 105 w 178"/>
              <a:gd name="T71" fmla="*/ 1 h 178"/>
              <a:gd name="T72" fmla="*/ 89 w 178"/>
              <a:gd name="T7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89" y="0"/>
                </a:moveTo>
                <a:lnTo>
                  <a:pt x="70" y="1"/>
                </a:lnTo>
                <a:lnTo>
                  <a:pt x="54" y="6"/>
                </a:lnTo>
                <a:lnTo>
                  <a:pt x="39" y="15"/>
                </a:lnTo>
                <a:lnTo>
                  <a:pt x="26" y="26"/>
                </a:lnTo>
                <a:lnTo>
                  <a:pt x="14" y="39"/>
                </a:lnTo>
                <a:lnTo>
                  <a:pt x="6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6" y="122"/>
                </a:lnTo>
                <a:lnTo>
                  <a:pt x="14" y="138"/>
                </a:lnTo>
                <a:lnTo>
                  <a:pt x="26" y="152"/>
                </a:lnTo>
                <a:lnTo>
                  <a:pt x="39" y="163"/>
                </a:lnTo>
                <a:lnTo>
                  <a:pt x="54" y="171"/>
                </a:lnTo>
                <a:lnTo>
                  <a:pt x="70" y="176"/>
                </a:lnTo>
                <a:lnTo>
                  <a:pt x="89" y="178"/>
                </a:lnTo>
                <a:lnTo>
                  <a:pt x="105" y="176"/>
                </a:lnTo>
                <a:lnTo>
                  <a:pt x="122" y="171"/>
                </a:lnTo>
                <a:lnTo>
                  <a:pt x="129" y="166"/>
                </a:lnTo>
                <a:lnTo>
                  <a:pt x="133" y="164"/>
                </a:lnTo>
                <a:lnTo>
                  <a:pt x="137" y="163"/>
                </a:lnTo>
                <a:lnTo>
                  <a:pt x="152" y="152"/>
                </a:lnTo>
                <a:lnTo>
                  <a:pt x="162" y="138"/>
                </a:lnTo>
                <a:lnTo>
                  <a:pt x="163" y="133"/>
                </a:lnTo>
                <a:lnTo>
                  <a:pt x="166" y="130"/>
                </a:lnTo>
                <a:lnTo>
                  <a:pt x="171" y="122"/>
                </a:lnTo>
                <a:lnTo>
                  <a:pt x="175" y="106"/>
                </a:lnTo>
                <a:lnTo>
                  <a:pt x="178" y="89"/>
                </a:lnTo>
                <a:lnTo>
                  <a:pt x="175" y="70"/>
                </a:lnTo>
                <a:lnTo>
                  <a:pt x="171" y="55"/>
                </a:lnTo>
                <a:lnTo>
                  <a:pt x="162" y="39"/>
                </a:lnTo>
                <a:lnTo>
                  <a:pt x="152" y="26"/>
                </a:lnTo>
                <a:lnTo>
                  <a:pt x="137" y="15"/>
                </a:lnTo>
                <a:lnTo>
                  <a:pt x="122" y="6"/>
                </a:lnTo>
                <a:lnTo>
                  <a:pt x="105" y="1"/>
                </a:lnTo>
                <a:lnTo>
                  <a:pt x="8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79" name="Freeform 90">
            <a:extLst>
              <a:ext uri="{FF2B5EF4-FFF2-40B4-BE49-F238E27FC236}">
                <a16:creationId xmlns:a16="http://schemas.microsoft.com/office/drawing/2014/main" id="{6C08EF42-CA2D-9A5E-3E88-18224DFE6E41}"/>
              </a:ext>
            </a:extLst>
          </p:cNvPr>
          <p:cNvSpPr>
            <a:spLocks/>
          </p:cNvSpPr>
          <p:nvPr/>
        </p:nvSpPr>
        <p:spPr bwMode="auto">
          <a:xfrm>
            <a:off x="6144413" y="3805150"/>
            <a:ext cx="87229" cy="71438"/>
          </a:xfrm>
          <a:custGeom>
            <a:avLst/>
            <a:gdLst>
              <a:gd name="T0" fmla="*/ 88 w 177"/>
              <a:gd name="T1" fmla="*/ 0 h 178"/>
              <a:gd name="T2" fmla="*/ 69 w 177"/>
              <a:gd name="T3" fmla="*/ 1 h 178"/>
              <a:gd name="T4" fmla="*/ 54 w 177"/>
              <a:gd name="T5" fmla="*/ 6 h 178"/>
              <a:gd name="T6" fmla="*/ 39 w 177"/>
              <a:gd name="T7" fmla="*/ 14 h 178"/>
              <a:gd name="T8" fmla="*/ 26 w 177"/>
              <a:gd name="T9" fmla="*/ 26 h 178"/>
              <a:gd name="T10" fmla="*/ 14 w 177"/>
              <a:gd name="T11" fmla="*/ 39 h 178"/>
              <a:gd name="T12" fmla="*/ 5 w 177"/>
              <a:gd name="T13" fmla="*/ 54 h 178"/>
              <a:gd name="T14" fmla="*/ 1 w 177"/>
              <a:gd name="T15" fmla="*/ 70 h 178"/>
              <a:gd name="T16" fmla="*/ 0 w 177"/>
              <a:gd name="T17" fmla="*/ 89 h 178"/>
              <a:gd name="T18" fmla="*/ 1 w 177"/>
              <a:gd name="T19" fmla="*/ 105 h 178"/>
              <a:gd name="T20" fmla="*/ 5 w 177"/>
              <a:gd name="T21" fmla="*/ 122 h 178"/>
              <a:gd name="T22" fmla="*/ 14 w 177"/>
              <a:gd name="T23" fmla="*/ 137 h 178"/>
              <a:gd name="T24" fmla="*/ 26 w 177"/>
              <a:gd name="T25" fmla="*/ 152 h 178"/>
              <a:gd name="T26" fmla="*/ 39 w 177"/>
              <a:gd name="T27" fmla="*/ 162 h 178"/>
              <a:gd name="T28" fmla="*/ 54 w 177"/>
              <a:gd name="T29" fmla="*/ 171 h 178"/>
              <a:gd name="T30" fmla="*/ 69 w 177"/>
              <a:gd name="T31" fmla="*/ 175 h 178"/>
              <a:gd name="T32" fmla="*/ 88 w 177"/>
              <a:gd name="T33" fmla="*/ 178 h 178"/>
              <a:gd name="T34" fmla="*/ 105 w 177"/>
              <a:gd name="T35" fmla="*/ 175 h 178"/>
              <a:gd name="T36" fmla="*/ 122 w 177"/>
              <a:gd name="T37" fmla="*/ 171 h 178"/>
              <a:gd name="T38" fmla="*/ 129 w 177"/>
              <a:gd name="T39" fmla="*/ 166 h 178"/>
              <a:gd name="T40" fmla="*/ 132 w 177"/>
              <a:gd name="T41" fmla="*/ 163 h 178"/>
              <a:gd name="T42" fmla="*/ 137 w 177"/>
              <a:gd name="T43" fmla="*/ 162 h 178"/>
              <a:gd name="T44" fmla="*/ 151 w 177"/>
              <a:gd name="T45" fmla="*/ 152 h 178"/>
              <a:gd name="T46" fmla="*/ 162 w 177"/>
              <a:gd name="T47" fmla="*/ 137 h 178"/>
              <a:gd name="T48" fmla="*/ 163 w 177"/>
              <a:gd name="T49" fmla="*/ 133 h 178"/>
              <a:gd name="T50" fmla="*/ 165 w 177"/>
              <a:gd name="T51" fmla="*/ 129 h 178"/>
              <a:gd name="T52" fmla="*/ 170 w 177"/>
              <a:gd name="T53" fmla="*/ 122 h 178"/>
              <a:gd name="T54" fmla="*/ 175 w 177"/>
              <a:gd name="T55" fmla="*/ 105 h 178"/>
              <a:gd name="T56" fmla="*/ 177 w 177"/>
              <a:gd name="T57" fmla="*/ 89 h 178"/>
              <a:gd name="T58" fmla="*/ 175 w 177"/>
              <a:gd name="T59" fmla="*/ 70 h 178"/>
              <a:gd name="T60" fmla="*/ 170 w 177"/>
              <a:gd name="T61" fmla="*/ 54 h 178"/>
              <a:gd name="T62" fmla="*/ 162 w 177"/>
              <a:gd name="T63" fmla="*/ 39 h 178"/>
              <a:gd name="T64" fmla="*/ 151 w 177"/>
              <a:gd name="T65" fmla="*/ 26 h 178"/>
              <a:gd name="T66" fmla="*/ 137 w 177"/>
              <a:gd name="T67" fmla="*/ 14 h 178"/>
              <a:gd name="T68" fmla="*/ 122 w 177"/>
              <a:gd name="T69" fmla="*/ 6 h 178"/>
              <a:gd name="T70" fmla="*/ 105 w 177"/>
              <a:gd name="T71" fmla="*/ 1 h 178"/>
              <a:gd name="T72" fmla="*/ 88 w 177"/>
              <a:gd name="T7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88" y="0"/>
                </a:moveTo>
                <a:lnTo>
                  <a:pt x="69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5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5" y="122"/>
                </a:lnTo>
                <a:lnTo>
                  <a:pt x="14" y="137"/>
                </a:lnTo>
                <a:lnTo>
                  <a:pt x="26" y="152"/>
                </a:lnTo>
                <a:lnTo>
                  <a:pt x="39" y="162"/>
                </a:lnTo>
                <a:lnTo>
                  <a:pt x="54" y="171"/>
                </a:lnTo>
                <a:lnTo>
                  <a:pt x="69" y="175"/>
                </a:lnTo>
                <a:lnTo>
                  <a:pt x="88" y="178"/>
                </a:lnTo>
                <a:lnTo>
                  <a:pt x="105" y="175"/>
                </a:lnTo>
                <a:lnTo>
                  <a:pt x="122" y="171"/>
                </a:lnTo>
                <a:lnTo>
                  <a:pt x="129" y="166"/>
                </a:lnTo>
                <a:lnTo>
                  <a:pt x="132" y="163"/>
                </a:lnTo>
                <a:lnTo>
                  <a:pt x="137" y="162"/>
                </a:lnTo>
                <a:lnTo>
                  <a:pt x="151" y="152"/>
                </a:lnTo>
                <a:lnTo>
                  <a:pt x="162" y="137"/>
                </a:lnTo>
                <a:lnTo>
                  <a:pt x="163" y="133"/>
                </a:lnTo>
                <a:lnTo>
                  <a:pt x="165" y="129"/>
                </a:lnTo>
                <a:lnTo>
                  <a:pt x="170" y="122"/>
                </a:lnTo>
                <a:lnTo>
                  <a:pt x="175" y="105"/>
                </a:lnTo>
                <a:lnTo>
                  <a:pt x="177" y="89"/>
                </a:lnTo>
                <a:lnTo>
                  <a:pt x="175" y="70"/>
                </a:lnTo>
                <a:lnTo>
                  <a:pt x="170" y="54"/>
                </a:lnTo>
                <a:lnTo>
                  <a:pt x="162" y="39"/>
                </a:lnTo>
                <a:lnTo>
                  <a:pt x="151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8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80" name="Freeform 91">
            <a:extLst>
              <a:ext uri="{FF2B5EF4-FFF2-40B4-BE49-F238E27FC236}">
                <a16:creationId xmlns:a16="http://schemas.microsoft.com/office/drawing/2014/main" id="{66533E75-FD14-18B0-A9F5-1691F5A99C10}"/>
              </a:ext>
            </a:extLst>
          </p:cNvPr>
          <p:cNvSpPr>
            <a:spLocks/>
          </p:cNvSpPr>
          <p:nvPr/>
        </p:nvSpPr>
        <p:spPr bwMode="auto">
          <a:xfrm>
            <a:off x="5547385" y="3374938"/>
            <a:ext cx="87229" cy="69850"/>
          </a:xfrm>
          <a:custGeom>
            <a:avLst/>
            <a:gdLst>
              <a:gd name="T0" fmla="*/ 89 w 178"/>
              <a:gd name="T1" fmla="*/ 0 h 178"/>
              <a:gd name="T2" fmla="*/ 70 w 178"/>
              <a:gd name="T3" fmla="*/ 1 h 178"/>
              <a:gd name="T4" fmla="*/ 55 w 178"/>
              <a:gd name="T5" fmla="*/ 6 h 178"/>
              <a:gd name="T6" fmla="*/ 39 w 178"/>
              <a:gd name="T7" fmla="*/ 14 h 178"/>
              <a:gd name="T8" fmla="*/ 26 w 178"/>
              <a:gd name="T9" fmla="*/ 26 h 178"/>
              <a:gd name="T10" fmla="*/ 15 w 178"/>
              <a:gd name="T11" fmla="*/ 39 h 178"/>
              <a:gd name="T12" fmla="*/ 6 w 178"/>
              <a:gd name="T13" fmla="*/ 55 h 178"/>
              <a:gd name="T14" fmla="*/ 1 w 178"/>
              <a:gd name="T15" fmla="*/ 70 h 178"/>
              <a:gd name="T16" fmla="*/ 0 w 178"/>
              <a:gd name="T17" fmla="*/ 89 h 178"/>
              <a:gd name="T18" fmla="*/ 1 w 178"/>
              <a:gd name="T19" fmla="*/ 106 h 178"/>
              <a:gd name="T20" fmla="*/ 6 w 178"/>
              <a:gd name="T21" fmla="*/ 122 h 178"/>
              <a:gd name="T22" fmla="*/ 15 w 178"/>
              <a:gd name="T23" fmla="*/ 138 h 178"/>
              <a:gd name="T24" fmla="*/ 26 w 178"/>
              <a:gd name="T25" fmla="*/ 152 h 178"/>
              <a:gd name="T26" fmla="*/ 39 w 178"/>
              <a:gd name="T27" fmla="*/ 163 h 178"/>
              <a:gd name="T28" fmla="*/ 55 w 178"/>
              <a:gd name="T29" fmla="*/ 171 h 178"/>
              <a:gd name="T30" fmla="*/ 70 w 178"/>
              <a:gd name="T31" fmla="*/ 176 h 178"/>
              <a:gd name="T32" fmla="*/ 89 w 178"/>
              <a:gd name="T33" fmla="*/ 178 h 178"/>
              <a:gd name="T34" fmla="*/ 106 w 178"/>
              <a:gd name="T35" fmla="*/ 176 h 178"/>
              <a:gd name="T36" fmla="*/ 122 w 178"/>
              <a:gd name="T37" fmla="*/ 171 h 178"/>
              <a:gd name="T38" fmla="*/ 129 w 178"/>
              <a:gd name="T39" fmla="*/ 166 h 178"/>
              <a:gd name="T40" fmla="*/ 133 w 178"/>
              <a:gd name="T41" fmla="*/ 164 h 178"/>
              <a:gd name="T42" fmla="*/ 138 w 178"/>
              <a:gd name="T43" fmla="*/ 163 h 178"/>
              <a:gd name="T44" fmla="*/ 152 w 178"/>
              <a:gd name="T45" fmla="*/ 152 h 178"/>
              <a:gd name="T46" fmla="*/ 163 w 178"/>
              <a:gd name="T47" fmla="*/ 138 h 178"/>
              <a:gd name="T48" fmla="*/ 164 w 178"/>
              <a:gd name="T49" fmla="*/ 133 h 178"/>
              <a:gd name="T50" fmla="*/ 166 w 178"/>
              <a:gd name="T51" fmla="*/ 129 h 178"/>
              <a:gd name="T52" fmla="*/ 171 w 178"/>
              <a:gd name="T53" fmla="*/ 122 h 178"/>
              <a:gd name="T54" fmla="*/ 176 w 178"/>
              <a:gd name="T55" fmla="*/ 106 h 178"/>
              <a:gd name="T56" fmla="*/ 178 w 178"/>
              <a:gd name="T57" fmla="*/ 89 h 178"/>
              <a:gd name="T58" fmla="*/ 176 w 178"/>
              <a:gd name="T59" fmla="*/ 70 h 178"/>
              <a:gd name="T60" fmla="*/ 171 w 178"/>
              <a:gd name="T61" fmla="*/ 55 h 178"/>
              <a:gd name="T62" fmla="*/ 163 w 178"/>
              <a:gd name="T63" fmla="*/ 39 h 178"/>
              <a:gd name="T64" fmla="*/ 152 w 178"/>
              <a:gd name="T65" fmla="*/ 26 h 178"/>
              <a:gd name="T66" fmla="*/ 138 w 178"/>
              <a:gd name="T67" fmla="*/ 14 h 178"/>
              <a:gd name="T68" fmla="*/ 122 w 178"/>
              <a:gd name="T69" fmla="*/ 6 h 178"/>
              <a:gd name="T70" fmla="*/ 106 w 178"/>
              <a:gd name="T71" fmla="*/ 1 h 178"/>
              <a:gd name="T72" fmla="*/ 89 w 178"/>
              <a:gd name="T7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89" y="0"/>
                </a:moveTo>
                <a:lnTo>
                  <a:pt x="70" y="1"/>
                </a:lnTo>
                <a:lnTo>
                  <a:pt x="55" y="6"/>
                </a:lnTo>
                <a:lnTo>
                  <a:pt x="39" y="14"/>
                </a:lnTo>
                <a:lnTo>
                  <a:pt x="26" y="26"/>
                </a:lnTo>
                <a:lnTo>
                  <a:pt x="15" y="39"/>
                </a:lnTo>
                <a:lnTo>
                  <a:pt x="6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6" y="122"/>
                </a:lnTo>
                <a:lnTo>
                  <a:pt x="15" y="138"/>
                </a:lnTo>
                <a:lnTo>
                  <a:pt x="26" y="152"/>
                </a:lnTo>
                <a:lnTo>
                  <a:pt x="39" y="163"/>
                </a:lnTo>
                <a:lnTo>
                  <a:pt x="55" y="171"/>
                </a:lnTo>
                <a:lnTo>
                  <a:pt x="70" y="176"/>
                </a:lnTo>
                <a:lnTo>
                  <a:pt x="89" y="178"/>
                </a:lnTo>
                <a:lnTo>
                  <a:pt x="106" y="176"/>
                </a:lnTo>
                <a:lnTo>
                  <a:pt x="122" y="171"/>
                </a:lnTo>
                <a:lnTo>
                  <a:pt x="129" y="166"/>
                </a:lnTo>
                <a:lnTo>
                  <a:pt x="133" y="164"/>
                </a:lnTo>
                <a:lnTo>
                  <a:pt x="138" y="163"/>
                </a:lnTo>
                <a:lnTo>
                  <a:pt x="152" y="152"/>
                </a:lnTo>
                <a:lnTo>
                  <a:pt x="163" y="138"/>
                </a:lnTo>
                <a:lnTo>
                  <a:pt x="164" y="133"/>
                </a:lnTo>
                <a:lnTo>
                  <a:pt x="166" y="129"/>
                </a:lnTo>
                <a:lnTo>
                  <a:pt x="171" y="122"/>
                </a:lnTo>
                <a:lnTo>
                  <a:pt x="176" y="106"/>
                </a:lnTo>
                <a:lnTo>
                  <a:pt x="178" y="89"/>
                </a:lnTo>
                <a:lnTo>
                  <a:pt x="176" y="70"/>
                </a:lnTo>
                <a:lnTo>
                  <a:pt x="171" y="55"/>
                </a:lnTo>
                <a:lnTo>
                  <a:pt x="163" y="39"/>
                </a:lnTo>
                <a:lnTo>
                  <a:pt x="152" y="26"/>
                </a:lnTo>
                <a:lnTo>
                  <a:pt x="138" y="14"/>
                </a:lnTo>
                <a:lnTo>
                  <a:pt x="122" y="6"/>
                </a:lnTo>
                <a:lnTo>
                  <a:pt x="106" y="1"/>
                </a:lnTo>
                <a:lnTo>
                  <a:pt x="8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81" name="Freeform 92">
            <a:extLst>
              <a:ext uri="{FF2B5EF4-FFF2-40B4-BE49-F238E27FC236}">
                <a16:creationId xmlns:a16="http://schemas.microsoft.com/office/drawing/2014/main" id="{4CD09FAF-BEFB-4FE2-62E4-486A40BFF5E0}"/>
              </a:ext>
            </a:extLst>
          </p:cNvPr>
          <p:cNvSpPr>
            <a:spLocks/>
          </p:cNvSpPr>
          <p:nvPr/>
        </p:nvSpPr>
        <p:spPr bwMode="auto">
          <a:xfrm>
            <a:off x="5452404" y="3689263"/>
            <a:ext cx="87229" cy="69850"/>
          </a:xfrm>
          <a:custGeom>
            <a:avLst/>
            <a:gdLst>
              <a:gd name="T0" fmla="*/ 89 w 178"/>
              <a:gd name="T1" fmla="*/ 0 h 178"/>
              <a:gd name="T2" fmla="*/ 70 w 178"/>
              <a:gd name="T3" fmla="*/ 2 h 178"/>
              <a:gd name="T4" fmla="*/ 54 w 178"/>
              <a:gd name="T5" fmla="*/ 6 h 178"/>
              <a:gd name="T6" fmla="*/ 39 w 178"/>
              <a:gd name="T7" fmla="*/ 15 h 178"/>
              <a:gd name="T8" fmla="*/ 26 w 178"/>
              <a:gd name="T9" fmla="*/ 27 h 178"/>
              <a:gd name="T10" fmla="*/ 14 w 178"/>
              <a:gd name="T11" fmla="*/ 40 h 178"/>
              <a:gd name="T12" fmla="*/ 6 w 178"/>
              <a:gd name="T13" fmla="*/ 55 h 178"/>
              <a:gd name="T14" fmla="*/ 1 w 178"/>
              <a:gd name="T15" fmla="*/ 70 h 178"/>
              <a:gd name="T16" fmla="*/ 0 w 178"/>
              <a:gd name="T17" fmla="*/ 89 h 178"/>
              <a:gd name="T18" fmla="*/ 1 w 178"/>
              <a:gd name="T19" fmla="*/ 106 h 178"/>
              <a:gd name="T20" fmla="*/ 6 w 178"/>
              <a:gd name="T21" fmla="*/ 123 h 178"/>
              <a:gd name="T22" fmla="*/ 14 w 178"/>
              <a:gd name="T23" fmla="*/ 138 h 178"/>
              <a:gd name="T24" fmla="*/ 26 w 178"/>
              <a:gd name="T25" fmla="*/ 152 h 178"/>
              <a:gd name="T26" fmla="*/ 39 w 178"/>
              <a:gd name="T27" fmla="*/ 163 h 178"/>
              <a:gd name="T28" fmla="*/ 54 w 178"/>
              <a:gd name="T29" fmla="*/ 171 h 178"/>
              <a:gd name="T30" fmla="*/ 70 w 178"/>
              <a:gd name="T31" fmla="*/ 176 h 178"/>
              <a:gd name="T32" fmla="*/ 89 w 178"/>
              <a:gd name="T33" fmla="*/ 178 h 178"/>
              <a:gd name="T34" fmla="*/ 105 w 178"/>
              <a:gd name="T35" fmla="*/ 176 h 178"/>
              <a:gd name="T36" fmla="*/ 122 w 178"/>
              <a:gd name="T37" fmla="*/ 171 h 178"/>
              <a:gd name="T38" fmla="*/ 129 w 178"/>
              <a:gd name="T39" fmla="*/ 167 h 178"/>
              <a:gd name="T40" fmla="*/ 132 w 178"/>
              <a:gd name="T41" fmla="*/ 164 h 178"/>
              <a:gd name="T42" fmla="*/ 137 w 178"/>
              <a:gd name="T43" fmla="*/ 163 h 178"/>
              <a:gd name="T44" fmla="*/ 151 w 178"/>
              <a:gd name="T45" fmla="*/ 152 h 178"/>
              <a:gd name="T46" fmla="*/ 162 w 178"/>
              <a:gd name="T47" fmla="*/ 138 h 178"/>
              <a:gd name="T48" fmla="*/ 163 w 178"/>
              <a:gd name="T49" fmla="*/ 133 h 178"/>
              <a:gd name="T50" fmla="*/ 166 w 178"/>
              <a:gd name="T51" fmla="*/ 130 h 178"/>
              <a:gd name="T52" fmla="*/ 170 w 178"/>
              <a:gd name="T53" fmla="*/ 123 h 178"/>
              <a:gd name="T54" fmla="*/ 175 w 178"/>
              <a:gd name="T55" fmla="*/ 106 h 178"/>
              <a:gd name="T56" fmla="*/ 178 w 178"/>
              <a:gd name="T57" fmla="*/ 89 h 178"/>
              <a:gd name="T58" fmla="*/ 175 w 178"/>
              <a:gd name="T59" fmla="*/ 70 h 178"/>
              <a:gd name="T60" fmla="*/ 170 w 178"/>
              <a:gd name="T61" fmla="*/ 55 h 178"/>
              <a:gd name="T62" fmla="*/ 162 w 178"/>
              <a:gd name="T63" fmla="*/ 40 h 178"/>
              <a:gd name="T64" fmla="*/ 151 w 178"/>
              <a:gd name="T65" fmla="*/ 27 h 178"/>
              <a:gd name="T66" fmla="*/ 137 w 178"/>
              <a:gd name="T67" fmla="*/ 15 h 178"/>
              <a:gd name="T68" fmla="*/ 122 w 178"/>
              <a:gd name="T69" fmla="*/ 6 h 178"/>
              <a:gd name="T70" fmla="*/ 105 w 178"/>
              <a:gd name="T71" fmla="*/ 2 h 178"/>
              <a:gd name="T72" fmla="*/ 89 w 178"/>
              <a:gd name="T7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89" y="0"/>
                </a:moveTo>
                <a:lnTo>
                  <a:pt x="70" y="2"/>
                </a:lnTo>
                <a:lnTo>
                  <a:pt x="54" y="6"/>
                </a:lnTo>
                <a:lnTo>
                  <a:pt x="39" y="15"/>
                </a:lnTo>
                <a:lnTo>
                  <a:pt x="26" y="27"/>
                </a:lnTo>
                <a:lnTo>
                  <a:pt x="14" y="40"/>
                </a:lnTo>
                <a:lnTo>
                  <a:pt x="6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6" y="123"/>
                </a:lnTo>
                <a:lnTo>
                  <a:pt x="14" y="138"/>
                </a:lnTo>
                <a:lnTo>
                  <a:pt x="26" y="152"/>
                </a:lnTo>
                <a:lnTo>
                  <a:pt x="39" y="163"/>
                </a:lnTo>
                <a:lnTo>
                  <a:pt x="54" y="171"/>
                </a:lnTo>
                <a:lnTo>
                  <a:pt x="70" y="176"/>
                </a:lnTo>
                <a:lnTo>
                  <a:pt x="89" y="178"/>
                </a:lnTo>
                <a:lnTo>
                  <a:pt x="105" y="176"/>
                </a:lnTo>
                <a:lnTo>
                  <a:pt x="122" y="171"/>
                </a:lnTo>
                <a:lnTo>
                  <a:pt x="129" y="167"/>
                </a:lnTo>
                <a:lnTo>
                  <a:pt x="132" y="164"/>
                </a:lnTo>
                <a:lnTo>
                  <a:pt x="137" y="163"/>
                </a:lnTo>
                <a:lnTo>
                  <a:pt x="151" y="152"/>
                </a:lnTo>
                <a:lnTo>
                  <a:pt x="162" y="138"/>
                </a:lnTo>
                <a:lnTo>
                  <a:pt x="163" y="133"/>
                </a:lnTo>
                <a:lnTo>
                  <a:pt x="166" y="130"/>
                </a:lnTo>
                <a:lnTo>
                  <a:pt x="170" y="123"/>
                </a:lnTo>
                <a:lnTo>
                  <a:pt x="175" y="106"/>
                </a:lnTo>
                <a:lnTo>
                  <a:pt x="178" y="89"/>
                </a:lnTo>
                <a:lnTo>
                  <a:pt x="175" y="70"/>
                </a:lnTo>
                <a:lnTo>
                  <a:pt x="170" y="55"/>
                </a:lnTo>
                <a:lnTo>
                  <a:pt x="162" y="40"/>
                </a:lnTo>
                <a:lnTo>
                  <a:pt x="151" y="27"/>
                </a:lnTo>
                <a:lnTo>
                  <a:pt x="137" y="15"/>
                </a:lnTo>
                <a:lnTo>
                  <a:pt x="122" y="6"/>
                </a:lnTo>
                <a:lnTo>
                  <a:pt x="105" y="2"/>
                </a:lnTo>
                <a:lnTo>
                  <a:pt x="89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88" name="Freeform 99">
            <a:extLst>
              <a:ext uri="{FF2B5EF4-FFF2-40B4-BE49-F238E27FC236}">
                <a16:creationId xmlns:a16="http://schemas.microsoft.com/office/drawing/2014/main" id="{F162727D-1663-A2EF-8BA1-7C41270E8B9D}"/>
              </a:ext>
            </a:extLst>
          </p:cNvPr>
          <p:cNvSpPr>
            <a:spLocks/>
          </p:cNvSpPr>
          <p:nvPr/>
        </p:nvSpPr>
        <p:spPr bwMode="auto">
          <a:xfrm>
            <a:off x="5506678" y="3868650"/>
            <a:ext cx="2091539" cy="965200"/>
          </a:xfrm>
          <a:custGeom>
            <a:avLst/>
            <a:gdLst>
              <a:gd name="T0" fmla="*/ 4319 w 4319"/>
              <a:gd name="T1" fmla="*/ 2432 h 2432"/>
              <a:gd name="T2" fmla="*/ 2869 w 4319"/>
              <a:gd name="T3" fmla="*/ 1794 h 2432"/>
              <a:gd name="T4" fmla="*/ 1407 w 4319"/>
              <a:gd name="T5" fmla="*/ 932 h 2432"/>
              <a:gd name="T6" fmla="*/ 168 w 4319"/>
              <a:gd name="T7" fmla="*/ 0 h 2432"/>
              <a:gd name="T8" fmla="*/ 0 w 4319"/>
              <a:gd name="T9" fmla="*/ 540 h 2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19" h="2432">
                <a:moveTo>
                  <a:pt x="4319" y="2432"/>
                </a:moveTo>
                <a:lnTo>
                  <a:pt x="2869" y="1794"/>
                </a:lnTo>
                <a:lnTo>
                  <a:pt x="1407" y="932"/>
                </a:lnTo>
                <a:lnTo>
                  <a:pt x="168" y="0"/>
                </a:lnTo>
                <a:lnTo>
                  <a:pt x="0" y="540"/>
                </a:lnTo>
              </a:path>
            </a:pathLst>
          </a:custGeom>
          <a:noFill/>
          <a:ln w="28575">
            <a:solidFill>
              <a:srgbClr val="0066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97" name="Freeform 108">
            <a:extLst>
              <a:ext uri="{FF2B5EF4-FFF2-40B4-BE49-F238E27FC236}">
                <a16:creationId xmlns:a16="http://schemas.microsoft.com/office/drawing/2014/main" id="{44BBA641-F363-7930-5854-A3D1605DF838}"/>
              </a:ext>
            </a:extLst>
          </p:cNvPr>
          <p:cNvSpPr>
            <a:spLocks/>
          </p:cNvSpPr>
          <p:nvPr/>
        </p:nvSpPr>
        <p:spPr bwMode="auto">
          <a:xfrm>
            <a:off x="5462095" y="4048038"/>
            <a:ext cx="87229" cy="69850"/>
          </a:xfrm>
          <a:custGeom>
            <a:avLst/>
            <a:gdLst>
              <a:gd name="T0" fmla="*/ 178 w 178"/>
              <a:gd name="T1" fmla="*/ 89 h 178"/>
              <a:gd name="T2" fmla="*/ 175 w 178"/>
              <a:gd name="T3" fmla="*/ 70 h 178"/>
              <a:gd name="T4" fmla="*/ 171 w 178"/>
              <a:gd name="T5" fmla="*/ 54 h 178"/>
              <a:gd name="T6" fmla="*/ 162 w 178"/>
              <a:gd name="T7" fmla="*/ 39 h 178"/>
              <a:gd name="T8" fmla="*/ 152 w 178"/>
              <a:gd name="T9" fmla="*/ 26 h 178"/>
              <a:gd name="T10" fmla="*/ 137 w 178"/>
              <a:gd name="T11" fmla="*/ 14 h 178"/>
              <a:gd name="T12" fmla="*/ 122 w 178"/>
              <a:gd name="T13" fmla="*/ 6 h 178"/>
              <a:gd name="T14" fmla="*/ 105 w 178"/>
              <a:gd name="T15" fmla="*/ 1 h 178"/>
              <a:gd name="T16" fmla="*/ 89 w 178"/>
              <a:gd name="T17" fmla="*/ 0 h 178"/>
              <a:gd name="T18" fmla="*/ 70 w 178"/>
              <a:gd name="T19" fmla="*/ 1 h 178"/>
              <a:gd name="T20" fmla="*/ 54 w 178"/>
              <a:gd name="T21" fmla="*/ 6 h 178"/>
              <a:gd name="T22" fmla="*/ 39 w 178"/>
              <a:gd name="T23" fmla="*/ 14 h 178"/>
              <a:gd name="T24" fmla="*/ 26 w 178"/>
              <a:gd name="T25" fmla="*/ 26 h 178"/>
              <a:gd name="T26" fmla="*/ 14 w 178"/>
              <a:gd name="T27" fmla="*/ 39 h 178"/>
              <a:gd name="T28" fmla="*/ 6 w 178"/>
              <a:gd name="T29" fmla="*/ 54 h 178"/>
              <a:gd name="T30" fmla="*/ 1 w 178"/>
              <a:gd name="T31" fmla="*/ 70 h 178"/>
              <a:gd name="T32" fmla="*/ 0 w 178"/>
              <a:gd name="T33" fmla="*/ 89 h 178"/>
              <a:gd name="T34" fmla="*/ 1 w 178"/>
              <a:gd name="T35" fmla="*/ 105 h 178"/>
              <a:gd name="T36" fmla="*/ 6 w 178"/>
              <a:gd name="T37" fmla="*/ 122 h 178"/>
              <a:gd name="T38" fmla="*/ 14 w 178"/>
              <a:gd name="T39" fmla="*/ 137 h 178"/>
              <a:gd name="T40" fmla="*/ 26 w 178"/>
              <a:gd name="T41" fmla="*/ 151 h 178"/>
              <a:gd name="T42" fmla="*/ 39 w 178"/>
              <a:gd name="T43" fmla="*/ 162 h 178"/>
              <a:gd name="T44" fmla="*/ 54 w 178"/>
              <a:gd name="T45" fmla="*/ 170 h 178"/>
              <a:gd name="T46" fmla="*/ 70 w 178"/>
              <a:gd name="T47" fmla="*/ 175 h 178"/>
              <a:gd name="T48" fmla="*/ 89 w 178"/>
              <a:gd name="T49" fmla="*/ 178 h 178"/>
              <a:gd name="T50" fmla="*/ 105 w 178"/>
              <a:gd name="T51" fmla="*/ 175 h 178"/>
              <a:gd name="T52" fmla="*/ 122 w 178"/>
              <a:gd name="T53" fmla="*/ 170 h 178"/>
              <a:gd name="T54" fmla="*/ 129 w 178"/>
              <a:gd name="T55" fmla="*/ 166 h 178"/>
              <a:gd name="T56" fmla="*/ 133 w 178"/>
              <a:gd name="T57" fmla="*/ 163 h 178"/>
              <a:gd name="T58" fmla="*/ 137 w 178"/>
              <a:gd name="T59" fmla="*/ 162 h 178"/>
              <a:gd name="T60" fmla="*/ 152 w 178"/>
              <a:gd name="T61" fmla="*/ 151 h 178"/>
              <a:gd name="T62" fmla="*/ 162 w 178"/>
              <a:gd name="T63" fmla="*/ 137 h 178"/>
              <a:gd name="T64" fmla="*/ 163 w 178"/>
              <a:gd name="T65" fmla="*/ 132 h 178"/>
              <a:gd name="T66" fmla="*/ 166 w 178"/>
              <a:gd name="T67" fmla="*/ 129 h 178"/>
              <a:gd name="T68" fmla="*/ 171 w 178"/>
              <a:gd name="T69" fmla="*/ 122 h 178"/>
              <a:gd name="T70" fmla="*/ 175 w 178"/>
              <a:gd name="T71" fmla="*/ 105 h 178"/>
              <a:gd name="T72" fmla="*/ 178 w 178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178" y="89"/>
                </a:moveTo>
                <a:lnTo>
                  <a:pt x="175" y="70"/>
                </a:lnTo>
                <a:lnTo>
                  <a:pt x="171" y="54"/>
                </a:lnTo>
                <a:lnTo>
                  <a:pt x="162" y="39"/>
                </a:lnTo>
                <a:lnTo>
                  <a:pt x="152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9" y="0"/>
                </a:lnTo>
                <a:lnTo>
                  <a:pt x="70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6" y="122"/>
                </a:lnTo>
                <a:lnTo>
                  <a:pt x="14" y="137"/>
                </a:lnTo>
                <a:lnTo>
                  <a:pt x="26" y="151"/>
                </a:lnTo>
                <a:lnTo>
                  <a:pt x="39" y="162"/>
                </a:lnTo>
                <a:lnTo>
                  <a:pt x="54" y="170"/>
                </a:lnTo>
                <a:lnTo>
                  <a:pt x="70" y="175"/>
                </a:lnTo>
                <a:lnTo>
                  <a:pt x="89" y="178"/>
                </a:lnTo>
                <a:lnTo>
                  <a:pt x="105" y="175"/>
                </a:lnTo>
                <a:lnTo>
                  <a:pt x="122" y="170"/>
                </a:lnTo>
                <a:lnTo>
                  <a:pt x="129" y="166"/>
                </a:lnTo>
                <a:lnTo>
                  <a:pt x="133" y="163"/>
                </a:lnTo>
                <a:lnTo>
                  <a:pt x="137" y="162"/>
                </a:lnTo>
                <a:lnTo>
                  <a:pt x="152" y="151"/>
                </a:lnTo>
                <a:lnTo>
                  <a:pt x="162" y="137"/>
                </a:lnTo>
                <a:lnTo>
                  <a:pt x="163" y="132"/>
                </a:lnTo>
                <a:lnTo>
                  <a:pt x="166" y="129"/>
                </a:lnTo>
                <a:lnTo>
                  <a:pt x="171" y="122"/>
                </a:lnTo>
                <a:lnTo>
                  <a:pt x="175" y="105"/>
                </a:lnTo>
                <a:lnTo>
                  <a:pt x="178" y="89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98" name="Freeform 109">
            <a:extLst>
              <a:ext uri="{FF2B5EF4-FFF2-40B4-BE49-F238E27FC236}">
                <a16:creationId xmlns:a16="http://schemas.microsoft.com/office/drawing/2014/main" id="{AD6FD41F-5A81-901D-2A4D-CE4353DB7085}"/>
              </a:ext>
            </a:extLst>
          </p:cNvPr>
          <p:cNvSpPr>
            <a:spLocks/>
          </p:cNvSpPr>
          <p:nvPr/>
        </p:nvSpPr>
        <p:spPr bwMode="auto">
          <a:xfrm>
            <a:off x="5545446" y="3833725"/>
            <a:ext cx="85290" cy="69850"/>
          </a:xfrm>
          <a:custGeom>
            <a:avLst/>
            <a:gdLst>
              <a:gd name="T0" fmla="*/ 178 w 178"/>
              <a:gd name="T1" fmla="*/ 89 h 178"/>
              <a:gd name="T2" fmla="*/ 176 w 178"/>
              <a:gd name="T3" fmla="*/ 70 h 178"/>
              <a:gd name="T4" fmla="*/ 171 w 178"/>
              <a:gd name="T5" fmla="*/ 54 h 178"/>
              <a:gd name="T6" fmla="*/ 163 w 178"/>
              <a:gd name="T7" fmla="*/ 39 h 178"/>
              <a:gd name="T8" fmla="*/ 152 w 178"/>
              <a:gd name="T9" fmla="*/ 26 h 178"/>
              <a:gd name="T10" fmla="*/ 138 w 178"/>
              <a:gd name="T11" fmla="*/ 14 h 178"/>
              <a:gd name="T12" fmla="*/ 122 w 178"/>
              <a:gd name="T13" fmla="*/ 6 h 178"/>
              <a:gd name="T14" fmla="*/ 106 w 178"/>
              <a:gd name="T15" fmla="*/ 1 h 178"/>
              <a:gd name="T16" fmla="*/ 89 w 178"/>
              <a:gd name="T17" fmla="*/ 0 h 178"/>
              <a:gd name="T18" fmla="*/ 70 w 178"/>
              <a:gd name="T19" fmla="*/ 1 h 178"/>
              <a:gd name="T20" fmla="*/ 55 w 178"/>
              <a:gd name="T21" fmla="*/ 6 h 178"/>
              <a:gd name="T22" fmla="*/ 39 w 178"/>
              <a:gd name="T23" fmla="*/ 14 h 178"/>
              <a:gd name="T24" fmla="*/ 26 w 178"/>
              <a:gd name="T25" fmla="*/ 26 h 178"/>
              <a:gd name="T26" fmla="*/ 14 w 178"/>
              <a:gd name="T27" fmla="*/ 39 h 178"/>
              <a:gd name="T28" fmla="*/ 6 w 178"/>
              <a:gd name="T29" fmla="*/ 54 h 178"/>
              <a:gd name="T30" fmla="*/ 1 w 178"/>
              <a:gd name="T31" fmla="*/ 70 h 178"/>
              <a:gd name="T32" fmla="*/ 0 w 178"/>
              <a:gd name="T33" fmla="*/ 89 h 178"/>
              <a:gd name="T34" fmla="*/ 1 w 178"/>
              <a:gd name="T35" fmla="*/ 105 h 178"/>
              <a:gd name="T36" fmla="*/ 6 w 178"/>
              <a:gd name="T37" fmla="*/ 122 h 178"/>
              <a:gd name="T38" fmla="*/ 14 w 178"/>
              <a:gd name="T39" fmla="*/ 137 h 178"/>
              <a:gd name="T40" fmla="*/ 26 w 178"/>
              <a:gd name="T41" fmla="*/ 152 h 178"/>
              <a:gd name="T42" fmla="*/ 39 w 178"/>
              <a:gd name="T43" fmla="*/ 162 h 178"/>
              <a:gd name="T44" fmla="*/ 55 w 178"/>
              <a:gd name="T45" fmla="*/ 171 h 178"/>
              <a:gd name="T46" fmla="*/ 70 w 178"/>
              <a:gd name="T47" fmla="*/ 175 h 178"/>
              <a:gd name="T48" fmla="*/ 89 w 178"/>
              <a:gd name="T49" fmla="*/ 178 h 178"/>
              <a:gd name="T50" fmla="*/ 106 w 178"/>
              <a:gd name="T51" fmla="*/ 175 h 178"/>
              <a:gd name="T52" fmla="*/ 122 w 178"/>
              <a:gd name="T53" fmla="*/ 171 h 178"/>
              <a:gd name="T54" fmla="*/ 129 w 178"/>
              <a:gd name="T55" fmla="*/ 166 h 178"/>
              <a:gd name="T56" fmla="*/ 133 w 178"/>
              <a:gd name="T57" fmla="*/ 163 h 178"/>
              <a:gd name="T58" fmla="*/ 138 w 178"/>
              <a:gd name="T59" fmla="*/ 162 h 178"/>
              <a:gd name="T60" fmla="*/ 152 w 178"/>
              <a:gd name="T61" fmla="*/ 152 h 178"/>
              <a:gd name="T62" fmla="*/ 163 w 178"/>
              <a:gd name="T63" fmla="*/ 137 h 178"/>
              <a:gd name="T64" fmla="*/ 164 w 178"/>
              <a:gd name="T65" fmla="*/ 133 h 178"/>
              <a:gd name="T66" fmla="*/ 166 w 178"/>
              <a:gd name="T67" fmla="*/ 129 h 178"/>
              <a:gd name="T68" fmla="*/ 171 w 178"/>
              <a:gd name="T69" fmla="*/ 122 h 178"/>
              <a:gd name="T70" fmla="*/ 176 w 178"/>
              <a:gd name="T71" fmla="*/ 105 h 178"/>
              <a:gd name="T72" fmla="*/ 178 w 178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8" h="178">
                <a:moveTo>
                  <a:pt x="178" y="89"/>
                </a:moveTo>
                <a:lnTo>
                  <a:pt x="176" y="70"/>
                </a:lnTo>
                <a:lnTo>
                  <a:pt x="171" y="54"/>
                </a:lnTo>
                <a:lnTo>
                  <a:pt x="163" y="39"/>
                </a:lnTo>
                <a:lnTo>
                  <a:pt x="152" y="26"/>
                </a:lnTo>
                <a:lnTo>
                  <a:pt x="138" y="14"/>
                </a:lnTo>
                <a:lnTo>
                  <a:pt x="122" y="6"/>
                </a:lnTo>
                <a:lnTo>
                  <a:pt x="106" y="1"/>
                </a:lnTo>
                <a:lnTo>
                  <a:pt x="89" y="0"/>
                </a:lnTo>
                <a:lnTo>
                  <a:pt x="70" y="1"/>
                </a:lnTo>
                <a:lnTo>
                  <a:pt x="55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6" y="122"/>
                </a:lnTo>
                <a:lnTo>
                  <a:pt x="14" y="137"/>
                </a:lnTo>
                <a:lnTo>
                  <a:pt x="26" y="152"/>
                </a:lnTo>
                <a:lnTo>
                  <a:pt x="39" y="162"/>
                </a:lnTo>
                <a:lnTo>
                  <a:pt x="55" y="171"/>
                </a:lnTo>
                <a:lnTo>
                  <a:pt x="70" y="175"/>
                </a:lnTo>
                <a:lnTo>
                  <a:pt x="89" y="178"/>
                </a:lnTo>
                <a:lnTo>
                  <a:pt x="106" y="175"/>
                </a:lnTo>
                <a:lnTo>
                  <a:pt x="122" y="171"/>
                </a:lnTo>
                <a:lnTo>
                  <a:pt x="129" y="166"/>
                </a:lnTo>
                <a:lnTo>
                  <a:pt x="133" y="163"/>
                </a:lnTo>
                <a:lnTo>
                  <a:pt x="138" y="162"/>
                </a:lnTo>
                <a:lnTo>
                  <a:pt x="152" y="152"/>
                </a:lnTo>
                <a:lnTo>
                  <a:pt x="163" y="137"/>
                </a:lnTo>
                <a:lnTo>
                  <a:pt x="164" y="133"/>
                </a:lnTo>
                <a:lnTo>
                  <a:pt x="166" y="129"/>
                </a:lnTo>
                <a:lnTo>
                  <a:pt x="171" y="122"/>
                </a:lnTo>
                <a:lnTo>
                  <a:pt x="176" y="105"/>
                </a:lnTo>
                <a:lnTo>
                  <a:pt x="178" y="89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099" name="Freeform 110">
            <a:extLst>
              <a:ext uri="{FF2B5EF4-FFF2-40B4-BE49-F238E27FC236}">
                <a16:creationId xmlns:a16="http://schemas.microsoft.com/office/drawing/2014/main" id="{BEF47088-3247-7F6B-26E8-2114ACC28148}"/>
              </a:ext>
            </a:extLst>
          </p:cNvPr>
          <p:cNvSpPr>
            <a:spLocks/>
          </p:cNvSpPr>
          <p:nvPr/>
        </p:nvSpPr>
        <p:spPr bwMode="auto">
          <a:xfrm>
            <a:off x="6144413" y="4203613"/>
            <a:ext cx="87229" cy="69850"/>
          </a:xfrm>
          <a:custGeom>
            <a:avLst/>
            <a:gdLst>
              <a:gd name="T0" fmla="*/ 177 w 177"/>
              <a:gd name="T1" fmla="*/ 89 h 178"/>
              <a:gd name="T2" fmla="*/ 175 w 177"/>
              <a:gd name="T3" fmla="*/ 70 h 178"/>
              <a:gd name="T4" fmla="*/ 170 w 177"/>
              <a:gd name="T5" fmla="*/ 55 h 178"/>
              <a:gd name="T6" fmla="*/ 162 w 177"/>
              <a:gd name="T7" fmla="*/ 39 h 178"/>
              <a:gd name="T8" fmla="*/ 151 w 177"/>
              <a:gd name="T9" fmla="*/ 26 h 178"/>
              <a:gd name="T10" fmla="*/ 137 w 177"/>
              <a:gd name="T11" fmla="*/ 15 h 178"/>
              <a:gd name="T12" fmla="*/ 122 w 177"/>
              <a:gd name="T13" fmla="*/ 6 h 178"/>
              <a:gd name="T14" fmla="*/ 105 w 177"/>
              <a:gd name="T15" fmla="*/ 1 h 178"/>
              <a:gd name="T16" fmla="*/ 88 w 177"/>
              <a:gd name="T17" fmla="*/ 0 h 178"/>
              <a:gd name="T18" fmla="*/ 69 w 177"/>
              <a:gd name="T19" fmla="*/ 1 h 178"/>
              <a:gd name="T20" fmla="*/ 54 w 177"/>
              <a:gd name="T21" fmla="*/ 6 h 178"/>
              <a:gd name="T22" fmla="*/ 39 w 177"/>
              <a:gd name="T23" fmla="*/ 15 h 178"/>
              <a:gd name="T24" fmla="*/ 26 w 177"/>
              <a:gd name="T25" fmla="*/ 26 h 178"/>
              <a:gd name="T26" fmla="*/ 14 w 177"/>
              <a:gd name="T27" fmla="*/ 39 h 178"/>
              <a:gd name="T28" fmla="*/ 5 w 177"/>
              <a:gd name="T29" fmla="*/ 55 h 178"/>
              <a:gd name="T30" fmla="*/ 1 w 177"/>
              <a:gd name="T31" fmla="*/ 70 h 178"/>
              <a:gd name="T32" fmla="*/ 0 w 177"/>
              <a:gd name="T33" fmla="*/ 89 h 178"/>
              <a:gd name="T34" fmla="*/ 1 w 177"/>
              <a:gd name="T35" fmla="*/ 106 h 178"/>
              <a:gd name="T36" fmla="*/ 5 w 177"/>
              <a:gd name="T37" fmla="*/ 123 h 178"/>
              <a:gd name="T38" fmla="*/ 14 w 177"/>
              <a:gd name="T39" fmla="*/ 138 h 178"/>
              <a:gd name="T40" fmla="*/ 26 w 177"/>
              <a:gd name="T41" fmla="*/ 152 h 178"/>
              <a:gd name="T42" fmla="*/ 39 w 177"/>
              <a:gd name="T43" fmla="*/ 163 h 178"/>
              <a:gd name="T44" fmla="*/ 54 w 177"/>
              <a:gd name="T45" fmla="*/ 171 h 178"/>
              <a:gd name="T46" fmla="*/ 69 w 177"/>
              <a:gd name="T47" fmla="*/ 176 h 178"/>
              <a:gd name="T48" fmla="*/ 88 w 177"/>
              <a:gd name="T49" fmla="*/ 178 h 178"/>
              <a:gd name="T50" fmla="*/ 105 w 177"/>
              <a:gd name="T51" fmla="*/ 176 h 178"/>
              <a:gd name="T52" fmla="*/ 122 w 177"/>
              <a:gd name="T53" fmla="*/ 171 h 178"/>
              <a:gd name="T54" fmla="*/ 129 w 177"/>
              <a:gd name="T55" fmla="*/ 166 h 178"/>
              <a:gd name="T56" fmla="*/ 132 w 177"/>
              <a:gd name="T57" fmla="*/ 164 h 178"/>
              <a:gd name="T58" fmla="*/ 137 w 177"/>
              <a:gd name="T59" fmla="*/ 163 h 178"/>
              <a:gd name="T60" fmla="*/ 151 w 177"/>
              <a:gd name="T61" fmla="*/ 152 h 178"/>
              <a:gd name="T62" fmla="*/ 162 w 177"/>
              <a:gd name="T63" fmla="*/ 138 h 178"/>
              <a:gd name="T64" fmla="*/ 163 w 177"/>
              <a:gd name="T65" fmla="*/ 133 h 178"/>
              <a:gd name="T66" fmla="*/ 165 w 177"/>
              <a:gd name="T67" fmla="*/ 130 h 178"/>
              <a:gd name="T68" fmla="*/ 170 w 177"/>
              <a:gd name="T69" fmla="*/ 123 h 178"/>
              <a:gd name="T70" fmla="*/ 175 w 177"/>
              <a:gd name="T71" fmla="*/ 106 h 178"/>
              <a:gd name="T72" fmla="*/ 177 w 177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177" y="89"/>
                </a:moveTo>
                <a:lnTo>
                  <a:pt x="175" y="70"/>
                </a:lnTo>
                <a:lnTo>
                  <a:pt x="170" y="55"/>
                </a:lnTo>
                <a:lnTo>
                  <a:pt x="162" y="39"/>
                </a:lnTo>
                <a:lnTo>
                  <a:pt x="151" y="26"/>
                </a:lnTo>
                <a:lnTo>
                  <a:pt x="137" y="15"/>
                </a:lnTo>
                <a:lnTo>
                  <a:pt x="122" y="6"/>
                </a:lnTo>
                <a:lnTo>
                  <a:pt x="105" y="1"/>
                </a:lnTo>
                <a:lnTo>
                  <a:pt x="88" y="0"/>
                </a:lnTo>
                <a:lnTo>
                  <a:pt x="69" y="1"/>
                </a:lnTo>
                <a:lnTo>
                  <a:pt x="54" y="6"/>
                </a:lnTo>
                <a:lnTo>
                  <a:pt x="39" y="15"/>
                </a:lnTo>
                <a:lnTo>
                  <a:pt x="26" y="26"/>
                </a:lnTo>
                <a:lnTo>
                  <a:pt x="14" y="39"/>
                </a:lnTo>
                <a:lnTo>
                  <a:pt x="5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5" y="123"/>
                </a:lnTo>
                <a:lnTo>
                  <a:pt x="14" y="138"/>
                </a:lnTo>
                <a:lnTo>
                  <a:pt x="26" y="152"/>
                </a:lnTo>
                <a:lnTo>
                  <a:pt x="39" y="163"/>
                </a:lnTo>
                <a:lnTo>
                  <a:pt x="54" y="171"/>
                </a:lnTo>
                <a:lnTo>
                  <a:pt x="69" y="176"/>
                </a:lnTo>
                <a:lnTo>
                  <a:pt x="88" y="178"/>
                </a:lnTo>
                <a:lnTo>
                  <a:pt x="105" y="176"/>
                </a:lnTo>
                <a:lnTo>
                  <a:pt x="122" y="171"/>
                </a:lnTo>
                <a:lnTo>
                  <a:pt x="129" y="166"/>
                </a:lnTo>
                <a:lnTo>
                  <a:pt x="132" y="164"/>
                </a:lnTo>
                <a:lnTo>
                  <a:pt x="137" y="163"/>
                </a:lnTo>
                <a:lnTo>
                  <a:pt x="151" y="152"/>
                </a:lnTo>
                <a:lnTo>
                  <a:pt x="162" y="138"/>
                </a:lnTo>
                <a:lnTo>
                  <a:pt x="163" y="133"/>
                </a:lnTo>
                <a:lnTo>
                  <a:pt x="165" y="130"/>
                </a:lnTo>
                <a:lnTo>
                  <a:pt x="170" y="123"/>
                </a:lnTo>
                <a:lnTo>
                  <a:pt x="175" y="106"/>
                </a:lnTo>
                <a:lnTo>
                  <a:pt x="177" y="89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100" name="Freeform 111">
            <a:extLst>
              <a:ext uri="{FF2B5EF4-FFF2-40B4-BE49-F238E27FC236}">
                <a16:creationId xmlns:a16="http://schemas.microsoft.com/office/drawing/2014/main" id="{DFC93998-6D4F-35CA-D704-AFCC4DB60822}"/>
              </a:ext>
            </a:extLst>
          </p:cNvPr>
          <p:cNvSpPr>
            <a:spLocks/>
          </p:cNvSpPr>
          <p:nvPr/>
        </p:nvSpPr>
        <p:spPr bwMode="auto">
          <a:xfrm>
            <a:off x="6853869" y="4544925"/>
            <a:ext cx="85290" cy="71438"/>
          </a:xfrm>
          <a:custGeom>
            <a:avLst/>
            <a:gdLst>
              <a:gd name="T0" fmla="*/ 177 w 177"/>
              <a:gd name="T1" fmla="*/ 89 h 178"/>
              <a:gd name="T2" fmla="*/ 175 w 177"/>
              <a:gd name="T3" fmla="*/ 70 h 178"/>
              <a:gd name="T4" fmla="*/ 170 w 177"/>
              <a:gd name="T5" fmla="*/ 54 h 178"/>
              <a:gd name="T6" fmla="*/ 162 w 177"/>
              <a:gd name="T7" fmla="*/ 39 h 178"/>
              <a:gd name="T8" fmla="*/ 151 w 177"/>
              <a:gd name="T9" fmla="*/ 26 h 178"/>
              <a:gd name="T10" fmla="*/ 137 w 177"/>
              <a:gd name="T11" fmla="*/ 14 h 178"/>
              <a:gd name="T12" fmla="*/ 122 w 177"/>
              <a:gd name="T13" fmla="*/ 6 h 178"/>
              <a:gd name="T14" fmla="*/ 105 w 177"/>
              <a:gd name="T15" fmla="*/ 1 h 178"/>
              <a:gd name="T16" fmla="*/ 88 w 177"/>
              <a:gd name="T17" fmla="*/ 0 h 178"/>
              <a:gd name="T18" fmla="*/ 70 w 177"/>
              <a:gd name="T19" fmla="*/ 1 h 178"/>
              <a:gd name="T20" fmla="*/ 54 w 177"/>
              <a:gd name="T21" fmla="*/ 6 h 178"/>
              <a:gd name="T22" fmla="*/ 39 w 177"/>
              <a:gd name="T23" fmla="*/ 14 h 178"/>
              <a:gd name="T24" fmla="*/ 26 w 177"/>
              <a:gd name="T25" fmla="*/ 26 h 178"/>
              <a:gd name="T26" fmla="*/ 14 w 177"/>
              <a:gd name="T27" fmla="*/ 39 h 178"/>
              <a:gd name="T28" fmla="*/ 6 w 177"/>
              <a:gd name="T29" fmla="*/ 54 h 178"/>
              <a:gd name="T30" fmla="*/ 1 w 177"/>
              <a:gd name="T31" fmla="*/ 70 h 178"/>
              <a:gd name="T32" fmla="*/ 0 w 177"/>
              <a:gd name="T33" fmla="*/ 89 h 178"/>
              <a:gd name="T34" fmla="*/ 1 w 177"/>
              <a:gd name="T35" fmla="*/ 105 h 178"/>
              <a:gd name="T36" fmla="*/ 6 w 177"/>
              <a:gd name="T37" fmla="*/ 122 h 178"/>
              <a:gd name="T38" fmla="*/ 14 w 177"/>
              <a:gd name="T39" fmla="*/ 137 h 178"/>
              <a:gd name="T40" fmla="*/ 26 w 177"/>
              <a:gd name="T41" fmla="*/ 152 h 178"/>
              <a:gd name="T42" fmla="*/ 39 w 177"/>
              <a:gd name="T43" fmla="*/ 162 h 178"/>
              <a:gd name="T44" fmla="*/ 54 w 177"/>
              <a:gd name="T45" fmla="*/ 171 h 178"/>
              <a:gd name="T46" fmla="*/ 70 w 177"/>
              <a:gd name="T47" fmla="*/ 175 h 178"/>
              <a:gd name="T48" fmla="*/ 88 w 177"/>
              <a:gd name="T49" fmla="*/ 178 h 178"/>
              <a:gd name="T50" fmla="*/ 105 w 177"/>
              <a:gd name="T51" fmla="*/ 175 h 178"/>
              <a:gd name="T52" fmla="*/ 122 w 177"/>
              <a:gd name="T53" fmla="*/ 171 h 178"/>
              <a:gd name="T54" fmla="*/ 129 w 177"/>
              <a:gd name="T55" fmla="*/ 166 h 178"/>
              <a:gd name="T56" fmla="*/ 132 w 177"/>
              <a:gd name="T57" fmla="*/ 163 h 178"/>
              <a:gd name="T58" fmla="*/ 137 w 177"/>
              <a:gd name="T59" fmla="*/ 162 h 178"/>
              <a:gd name="T60" fmla="*/ 151 w 177"/>
              <a:gd name="T61" fmla="*/ 152 h 178"/>
              <a:gd name="T62" fmla="*/ 162 w 177"/>
              <a:gd name="T63" fmla="*/ 137 h 178"/>
              <a:gd name="T64" fmla="*/ 163 w 177"/>
              <a:gd name="T65" fmla="*/ 133 h 178"/>
              <a:gd name="T66" fmla="*/ 166 w 177"/>
              <a:gd name="T67" fmla="*/ 129 h 178"/>
              <a:gd name="T68" fmla="*/ 170 w 177"/>
              <a:gd name="T69" fmla="*/ 122 h 178"/>
              <a:gd name="T70" fmla="*/ 175 w 177"/>
              <a:gd name="T71" fmla="*/ 105 h 178"/>
              <a:gd name="T72" fmla="*/ 177 w 177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177" y="89"/>
                </a:moveTo>
                <a:lnTo>
                  <a:pt x="175" y="70"/>
                </a:lnTo>
                <a:lnTo>
                  <a:pt x="170" y="54"/>
                </a:lnTo>
                <a:lnTo>
                  <a:pt x="162" y="39"/>
                </a:lnTo>
                <a:lnTo>
                  <a:pt x="151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8" y="0"/>
                </a:lnTo>
                <a:lnTo>
                  <a:pt x="70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4"/>
                </a:lnTo>
                <a:lnTo>
                  <a:pt x="1" y="70"/>
                </a:lnTo>
                <a:lnTo>
                  <a:pt x="0" y="89"/>
                </a:lnTo>
                <a:lnTo>
                  <a:pt x="1" y="105"/>
                </a:lnTo>
                <a:lnTo>
                  <a:pt x="6" y="122"/>
                </a:lnTo>
                <a:lnTo>
                  <a:pt x="14" y="137"/>
                </a:lnTo>
                <a:lnTo>
                  <a:pt x="26" y="152"/>
                </a:lnTo>
                <a:lnTo>
                  <a:pt x="39" y="162"/>
                </a:lnTo>
                <a:lnTo>
                  <a:pt x="54" y="171"/>
                </a:lnTo>
                <a:lnTo>
                  <a:pt x="70" y="175"/>
                </a:lnTo>
                <a:lnTo>
                  <a:pt x="88" y="178"/>
                </a:lnTo>
                <a:lnTo>
                  <a:pt x="105" y="175"/>
                </a:lnTo>
                <a:lnTo>
                  <a:pt x="122" y="171"/>
                </a:lnTo>
                <a:lnTo>
                  <a:pt x="129" y="166"/>
                </a:lnTo>
                <a:lnTo>
                  <a:pt x="132" y="163"/>
                </a:lnTo>
                <a:lnTo>
                  <a:pt x="137" y="162"/>
                </a:lnTo>
                <a:lnTo>
                  <a:pt x="151" y="152"/>
                </a:lnTo>
                <a:lnTo>
                  <a:pt x="162" y="137"/>
                </a:lnTo>
                <a:lnTo>
                  <a:pt x="163" y="133"/>
                </a:lnTo>
                <a:lnTo>
                  <a:pt x="166" y="129"/>
                </a:lnTo>
                <a:lnTo>
                  <a:pt x="170" y="122"/>
                </a:lnTo>
                <a:lnTo>
                  <a:pt x="175" y="105"/>
                </a:lnTo>
                <a:lnTo>
                  <a:pt x="177" y="89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101" name="Freeform 112">
            <a:extLst>
              <a:ext uri="{FF2B5EF4-FFF2-40B4-BE49-F238E27FC236}">
                <a16:creationId xmlns:a16="http://schemas.microsoft.com/office/drawing/2014/main" id="{F24C224C-39BA-4E0E-7D05-29C22ADE353B}"/>
              </a:ext>
            </a:extLst>
          </p:cNvPr>
          <p:cNvSpPr>
            <a:spLocks/>
          </p:cNvSpPr>
          <p:nvPr/>
        </p:nvSpPr>
        <p:spPr bwMode="auto">
          <a:xfrm>
            <a:off x="7555572" y="4798925"/>
            <a:ext cx="87229" cy="69850"/>
          </a:xfrm>
          <a:custGeom>
            <a:avLst/>
            <a:gdLst>
              <a:gd name="T0" fmla="*/ 177 w 177"/>
              <a:gd name="T1" fmla="*/ 89 h 178"/>
              <a:gd name="T2" fmla="*/ 175 w 177"/>
              <a:gd name="T3" fmla="*/ 70 h 178"/>
              <a:gd name="T4" fmla="*/ 170 w 177"/>
              <a:gd name="T5" fmla="*/ 55 h 178"/>
              <a:gd name="T6" fmla="*/ 162 w 177"/>
              <a:gd name="T7" fmla="*/ 39 h 178"/>
              <a:gd name="T8" fmla="*/ 151 w 177"/>
              <a:gd name="T9" fmla="*/ 26 h 178"/>
              <a:gd name="T10" fmla="*/ 137 w 177"/>
              <a:gd name="T11" fmla="*/ 14 h 178"/>
              <a:gd name="T12" fmla="*/ 122 w 177"/>
              <a:gd name="T13" fmla="*/ 6 h 178"/>
              <a:gd name="T14" fmla="*/ 105 w 177"/>
              <a:gd name="T15" fmla="*/ 1 h 178"/>
              <a:gd name="T16" fmla="*/ 89 w 177"/>
              <a:gd name="T17" fmla="*/ 0 h 178"/>
              <a:gd name="T18" fmla="*/ 70 w 177"/>
              <a:gd name="T19" fmla="*/ 1 h 178"/>
              <a:gd name="T20" fmla="*/ 54 w 177"/>
              <a:gd name="T21" fmla="*/ 6 h 178"/>
              <a:gd name="T22" fmla="*/ 39 w 177"/>
              <a:gd name="T23" fmla="*/ 14 h 178"/>
              <a:gd name="T24" fmla="*/ 26 w 177"/>
              <a:gd name="T25" fmla="*/ 26 h 178"/>
              <a:gd name="T26" fmla="*/ 14 w 177"/>
              <a:gd name="T27" fmla="*/ 39 h 178"/>
              <a:gd name="T28" fmla="*/ 6 w 177"/>
              <a:gd name="T29" fmla="*/ 55 h 178"/>
              <a:gd name="T30" fmla="*/ 1 w 177"/>
              <a:gd name="T31" fmla="*/ 70 h 178"/>
              <a:gd name="T32" fmla="*/ 0 w 177"/>
              <a:gd name="T33" fmla="*/ 89 h 178"/>
              <a:gd name="T34" fmla="*/ 1 w 177"/>
              <a:gd name="T35" fmla="*/ 106 h 178"/>
              <a:gd name="T36" fmla="*/ 6 w 177"/>
              <a:gd name="T37" fmla="*/ 122 h 178"/>
              <a:gd name="T38" fmla="*/ 14 w 177"/>
              <a:gd name="T39" fmla="*/ 138 h 178"/>
              <a:gd name="T40" fmla="*/ 26 w 177"/>
              <a:gd name="T41" fmla="*/ 152 h 178"/>
              <a:gd name="T42" fmla="*/ 39 w 177"/>
              <a:gd name="T43" fmla="*/ 163 h 178"/>
              <a:gd name="T44" fmla="*/ 54 w 177"/>
              <a:gd name="T45" fmla="*/ 171 h 178"/>
              <a:gd name="T46" fmla="*/ 70 w 177"/>
              <a:gd name="T47" fmla="*/ 176 h 178"/>
              <a:gd name="T48" fmla="*/ 89 w 177"/>
              <a:gd name="T49" fmla="*/ 178 h 178"/>
              <a:gd name="T50" fmla="*/ 105 w 177"/>
              <a:gd name="T51" fmla="*/ 176 h 178"/>
              <a:gd name="T52" fmla="*/ 122 w 177"/>
              <a:gd name="T53" fmla="*/ 171 h 178"/>
              <a:gd name="T54" fmla="*/ 129 w 177"/>
              <a:gd name="T55" fmla="*/ 166 h 178"/>
              <a:gd name="T56" fmla="*/ 132 w 177"/>
              <a:gd name="T57" fmla="*/ 164 h 178"/>
              <a:gd name="T58" fmla="*/ 137 w 177"/>
              <a:gd name="T59" fmla="*/ 163 h 178"/>
              <a:gd name="T60" fmla="*/ 151 w 177"/>
              <a:gd name="T61" fmla="*/ 152 h 178"/>
              <a:gd name="T62" fmla="*/ 162 w 177"/>
              <a:gd name="T63" fmla="*/ 138 h 178"/>
              <a:gd name="T64" fmla="*/ 163 w 177"/>
              <a:gd name="T65" fmla="*/ 133 h 178"/>
              <a:gd name="T66" fmla="*/ 166 w 177"/>
              <a:gd name="T67" fmla="*/ 129 h 178"/>
              <a:gd name="T68" fmla="*/ 170 w 177"/>
              <a:gd name="T69" fmla="*/ 122 h 178"/>
              <a:gd name="T70" fmla="*/ 175 w 177"/>
              <a:gd name="T71" fmla="*/ 106 h 178"/>
              <a:gd name="T72" fmla="*/ 177 w 177"/>
              <a:gd name="T7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7" h="178">
                <a:moveTo>
                  <a:pt x="177" y="89"/>
                </a:moveTo>
                <a:lnTo>
                  <a:pt x="175" y="70"/>
                </a:lnTo>
                <a:lnTo>
                  <a:pt x="170" y="55"/>
                </a:lnTo>
                <a:lnTo>
                  <a:pt x="162" y="39"/>
                </a:lnTo>
                <a:lnTo>
                  <a:pt x="151" y="26"/>
                </a:lnTo>
                <a:lnTo>
                  <a:pt x="137" y="14"/>
                </a:lnTo>
                <a:lnTo>
                  <a:pt x="122" y="6"/>
                </a:lnTo>
                <a:lnTo>
                  <a:pt x="105" y="1"/>
                </a:lnTo>
                <a:lnTo>
                  <a:pt x="89" y="0"/>
                </a:lnTo>
                <a:lnTo>
                  <a:pt x="70" y="1"/>
                </a:lnTo>
                <a:lnTo>
                  <a:pt x="54" y="6"/>
                </a:lnTo>
                <a:lnTo>
                  <a:pt x="39" y="14"/>
                </a:lnTo>
                <a:lnTo>
                  <a:pt x="26" y="26"/>
                </a:lnTo>
                <a:lnTo>
                  <a:pt x="14" y="39"/>
                </a:lnTo>
                <a:lnTo>
                  <a:pt x="6" y="55"/>
                </a:lnTo>
                <a:lnTo>
                  <a:pt x="1" y="70"/>
                </a:lnTo>
                <a:lnTo>
                  <a:pt x="0" y="89"/>
                </a:lnTo>
                <a:lnTo>
                  <a:pt x="1" y="106"/>
                </a:lnTo>
                <a:lnTo>
                  <a:pt x="6" y="122"/>
                </a:lnTo>
                <a:lnTo>
                  <a:pt x="14" y="138"/>
                </a:lnTo>
                <a:lnTo>
                  <a:pt x="26" y="152"/>
                </a:lnTo>
                <a:lnTo>
                  <a:pt x="39" y="163"/>
                </a:lnTo>
                <a:lnTo>
                  <a:pt x="54" y="171"/>
                </a:lnTo>
                <a:lnTo>
                  <a:pt x="70" y="176"/>
                </a:lnTo>
                <a:lnTo>
                  <a:pt x="89" y="178"/>
                </a:lnTo>
                <a:lnTo>
                  <a:pt x="105" y="176"/>
                </a:lnTo>
                <a:lnTo>
                  <a:pt x="122" y="171"/>
                </a:lnTo>
                <a:lnTo>
                  <a:pt x="129" y="166"/>
                </a:lnTo>
                <a:lnTo>
                  <a:pt x="132" y="164"/>
                </a:lnTo>
                <a:lnTo>
                  <a:pt x="137" y="163"/>
                </a:lnTo>
                <a:lnTo>
                  <a:pt x="151" y="152"/>
                </a:lnTo>
                <a:lnTo>
                  <a:pt x="162" y="138"/>
                </a:lnTo>
                <a:lnTo>
                  <a:pt x="163" y="133"/>
                </a:lnTo>
                <a:lnTo>
                  <a:pt x="166" y="129"/>
                </a:lnTo>
                <a:lnTo>
                  <a:pt x="170" y="122"/>
                </a:lnTo>
                <a:lnTo>
                  <a:pt x="175" y="106"/>
                </a:lnTo>
                <a:lnTo>
                  <a:pt x="177" y="89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2130" name="ZoneTexte 2129">
            <a:extLst>
              <a:ext uri="{FF2B5EF4-FFF2-40B4-BE49-F238E27FC236}">
                <a16:creationId xmlns:a16="http://schemas.microsoft.com/office/drawing/2014/main" id="{5E05417A-5C97-C272-0699-E73FD0364144}"/>
              </a:ext>
            </a:extLst>
          </p:cNvPr>
          <p:cNvSpPr txBox="1"/>
          <p:nvPr/>
        </p:nvSpPr>
        <p:spPr>
          <a:xfrm>
            <a:off x="5353736" y="5269293"/>
            <a:ext cx="26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2131" name="ZoneTexte 2130">
            <a:extLst>
              <a:ext uri="{FF2B5EF4-FFF2-40B4-BE49-F238E27FC236}">
                <a16:creationId xmlns:a16="http://schemas.microsoft.com/office/drawing/2014/main" id="{D9802534-36D8-834A-B1CE-007E4A16A39E}"/>
              </a:ext>
            </a:extLst>
          </p:cNvPr>
          <p:cNvSpPr txBox="1"/>
          <p:nvPr/>
        </p:nvSpPr>
        <p:spPr>
          <a:xfrm>
            <a:off x="5659421" y="5269293"/>
            <a:ext cx="358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84</a:t>
            </a:r>
          </a:p>
        </p:txBody>
      </p:sp>
      <p:sp>
        <p:nvSpPr>
          <p:cNvPr id="2132" name="ZoneTexte 2131">
            <a:extLst>
              <a:ext uri="{FF2B5EF4-FFF2-40B4-BE49-F238E27FC236}">
                <a16:creationId xmlns:a16="http://schemas.microsoft.com/office/drawing/2014/main" id="{B9F0FB80-F3C0-CF08-25A2-5103924E6057}"/>
              </a:ext>
            </a:extLst>
          </p:cNvPr>
          <p:cNvSpPr txBox="1"/>
          <p:nvPr/>
        </p:nvSpPr>
        <p:spPr>
          <a:xfrm>
            <a:off x="5965990" y="5269293"/>
            <a:ext cx="44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168</a:t>
            </a:r>
          </a:p>
        </p:txBody>
      </p:sp>
      <p:sp>
        <p:nvSpPr>
          <p:cNvPr id="2133" name="ZoneTexte 2132">
            <a:extLst>
              <a:ext uri="{FF2B5EF4-FFF2-40B4-BE49-F238E27FC236}">
                <a16:creationId xmlns:a16="http://schemas.microsoft.com/office/drawing/2014/main" id="{138113D3-AC30-C0F9-4253-2B1703B5BD1D}"/>
              </a:ext>
            </a:extLst>
          </p:cNvPr>
          <p:cNvSpPr txBox="1"/>
          <p:nvPr/>
        </p:nvSpPr>
        <p:spPr>
          <a:xfrm>
            <a:off x="6318082" y="5269293"/>
            <a:ext cx="44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252</a:t>
            </a:r>
          </a:p>
        </p:txBody>
      </p:sp>
      <p:sp>
        <p:nvSpPr>
          <p:cNvPr id="2134" name="ZoneTexte 2133">
            <a:extLst>
              <a:ext uri="{FF2B5EF4-FFF2-40B4-BE49-F238E27FC236}">
                <a16:creationId xmlns:a16="http://schemas.microsoft.com/office/drawing/2014/main" id="{0E8F0657-3C60-76C0-E325-3DEEC19DE513}"/>
              </a:ext>
            </a:extLst>
          </p:cNvPr>
          <p:cNvSpPr txBox="1"/>
          <p:nvPr/>
        </p:nvSpPr>
        <p:spPr>
          <a:xfrm>
            <a:off x="6665300" y="5269293"/>
            <a:ext cx="44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336</a:t>
            </a:r>
          </a:p>
        </p:txBody>
      </p:sp>
      <p:sp>
        <p:nvSpPr>
          <p:cNvPr id="2135" name="ZoneTexte 2134">
            <a:extLst>
              <a:ext uri="{FF2B5EF4-FFF2-40B4-BE49-F238E27FC236}">
                <a16:creationId xmlns:a16="http://schemas.microsoft.com/office/drawing/2014/main" id="{EBD541C3-5204-DB15-9C02-61260511724C}"/>
              </a:ext>
            </a:extLst>
          </p:cNvPr>
          <p:cNvSpPr txBox="1"/>
          <p:nvPr/>
        </p:nvSpPr>
        <p:spPr>
          <a:xfrm>
            <a:off x="7023596" y="5269293"/>
            <a:ext cx="44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420</a:t>
            </a:r>
          </a:p>
        </p:txBody>
      </p:sp>
      <p:sp>
        <p:nvSpPr>
          <p:cNvPr id="2137" name="ZoneTexte 2136">
            <a:extLst>
              <a:ext uri="{FF2B5EF4-FFF2-40B4-BE49-F238E27FC236}">
                <a16:creationId xmlns:a16="http://schemas.microsoft.com/office/drawing/2014/main" id="{D2428DEF-BB65-975F-5B9C-0C359E25753E}"/>
              </a:ext>
            </a:extLst>
          </p:cNvPr>
          <p:cNvSpPr txBox="1"/>
          <p:nvPr/>
        </p:nvSpPr>
        <p:spPr>
          <a:xfrm>
            <a:off x="7723793" y="5269293"/>
            <a:ext cx="44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588</a:t>
            </a:r>
          </a:p>
        </p:txBody>
      </p:sp>
      <p:sp>
        <p:nvSpPr>
          <p:cNvPr id="2165" name="ZoneTexte 2164">
            <a:extLst>
              <a:ext uri="{FF2B5EF4-FFF2-40B4-BE49-F238E27FC236}">
                <a16:creationId xmlns:a16="http://schemas.microsoft.com/office/drawing/2014/main" id="{B7610B00-AB14-4BE9-9B41-79F940B9C9F6}"/>
              </a:ext>
            </a:extLst>
          </p:cNvPr>
          <p:cNvSpPr txBox="1"/>
          <p:nvPr/>
        </p:nvSpPr>
        <p:spPr>
          <a:xfrm>
            <a:off x="4973481" y="2736525"/>
            <a:ext cx="35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10</a:t>
            </a:r>
          </a:p>
        </p:txBody>
      </p:sp>
      <p:sp>
        <p:nvSpPr>
          <p:cNvPr id="2166" name="ZoneTexte 2165">
            <a:extLst>
              <a:ext uri="{FF2B5EF4-FFF2-40B4-BE49-F238E27FC236}">
                <a16:creationId xmlns:a16="http://schemas.microsoft.com/office/drawing/2014/main" id="{133B262B-7623-ED76-0B51-E84285B5CF27}"/>
              </a:ext>
            </a:extLst>
          </p:cNvPr>
          <p:cNvSpPr txBox="1"/>
          <p:nvPr/>
        </p:nvSpPr>
        <p:spPr>
          <a:xfrm>
            <a:off x="5062754" y="3460881"/>
            <a:ext cx="26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2167" name="ZoneTexte 2166">
            <a:extLst>
              <a:ext uri="{FF2B5EF4-FFF2-40B4-BE49-F238E27FC236}">
                <a16:creationId xmlns:a16="http://schemas.microsoft.com/office/drawing/2014/main" id="{B1C8229B-EE2C-10AC-3284-D243C1630F10}"/>
              </a:ext>
            </a:extLst>
          </p:cNvPr>
          <p:cNvSpPr txBox="1"/>
          <p:nvPr/>
        </p:nvSpPr>
        <p:spPr>
          <a:xfrm>
            <a:off x="4929628" y="4182152"/>
            <a:ext cx="402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0.1</a:t>
            </a:r>
          </a:p>
        </p:txBody>
      </p:sp>
      <p:sp>
        <p:nvSpPr>
          <p:cNvPr id="2168" name="ZoneTexte 2167">
            <a:extLst>
              <a:ext uri="{FF2B5EF4-FFF2-40B4-BE49-F238E27FC236}">
                <a16:creationId xmlns:a16="http://schemas.microsoft.com/office/drawing/2014/main" id="{5300A37C-AF05-614B-94AF-6956BF2101DA}"/>
              </a:ext>
            </a:extLst>
          </p:cNvPr>
          <p:cNvSpPr txBox="1"/>
          <p:nvPr/>
        </p:nvSpPr>
        <p:spPr>
          <a:xfrm>
            <a:off x="4840354" y="4896855"/>
            <a:ext cx="492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>
                <a:solidFill>
                  <a:srgbClr val="000066"/>
                </a:solidFill>
              </a:rPr>
              <a:t>0.01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B14C2B-64F8-198D-21F9-C83C0A105F65}"/>
              </a:ext>
            </a:extLst>
          </p:cNvPr>
          <p:cNvSpPr txBox="1"/>
          <p:nvPr/>
        </p:nvSpPr>
        <p:spPr>
          <a:xfrm>
            <a:off x="7358206" y="5269293"/>
            <a:ext cx="448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0066"/>
                </a:solidFill>
              </a:rPr>
              <a:t>504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53EF1B-BAF6-877B-97EB-2BDAFD41803F}"/>
              </a:ext>
            </a:extLst>
          </p:cNvPr>
          <p:cNvSpPr txBox="1"/>
          <p:nvPr/>
        </p:nvSpPr>
        <p:spPr>
          <a:xfrm>
            <a:off x="251622" y="6053872"/>
            <a:ext cx="842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Good tolerability, safety profile similar to placebo, No decrease in lymphocyte and/or CD4 counts</a:t>
            </a:r>
          </a:p>
          <a:p>
            <a:pPr algn="l"/>
            <a:r>
              <a:rPr lang="en-US" sz="1600" noProof="0" dirty="0">
                <a:solidFill>
                  <a:srgbClr val="000066"/>
                </a:solidFill>
              </a:rPr>
              <a:t>Phase 3 </a:t>
            </a:r>
            <a:r>
              <a:rPr lang="en-US" sz="1600" noProof="0" dirty="0" err="1">
                <a:solidFill>
                  <a:srgbClr val="000066"/>
                </a:solidFill>
              </a:rPr>
              <a:t>PrEP</a:t>
            </a:r>
            <a:r>
              <a:rPr lang="en-US" sz="1600" noProof="0" dirty="0">
                <a:solidFill>
                  <a:srgbClr val="000066"/>
                </a:solidFill>
              </a:rPr>
              <a:t> studies of oral QM MK-8527 to begin end of 2025 (EXPrESSIVE-10 and EXPrESSIVE-11)</a:t>
            </a:r>
          </a:p>
        </p:txBody>
      </p:sp>
    </p:spTree>
    <p:extLst>
      <p:ext uri="{BB962C8B-B14F-4D97-AF65-F5344CB8AC3E}">
        <p14:creationId xmlns:p14="http://schemas.microsoft.com/office/powerpoint/2010/main" val="33809701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F7E2B-3650-1E70-FEC5-6C4CEDD4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bNABs</a:t>
            </a:r>
            <a:r>
              <a:rPr lang="en-US" dirty="0"/>
              <a:t> (CAP256V2LS + VRC07-523LS) to prevent breastmilk HIV transmission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C59B2-83BF-2554-ED1F-659D4F4D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0699"/>
            <a:ext cx="11151476" cy="467971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CAP256V2LS = </a:t>
            </a:r>
            <a:r>
              <a:rPr lang="en-US" sz="2000" dirty="0" err="1"/>
              <a:t>bNAb</a:t>
            </a:r>
            <a:r>
              <a:rPr lang="en-US" sz="2000" dirty="0"/>
              <a:t> targeting the V1V2 Glycan Region of gp120</a:t>
            </a:r>
          </a:p>
          <a:p>
            <a:r>
              <a:rPr lang="en-US" sz="2000" dirty="0"/>
              <a:t>VRC07.523LS = </a:t>
            </a:r>
            <a:r>
              <a:rPr lang="en-US" sz="2000" dirty="0" err="1"/>
              <a:t>bNAb</a:t>
            </a:r>
            <a:r>
              <a:rPr lang="en-US" sz="2000" dirty="0"/>
              <a:t> targeting the CD4 binding site of gp120</a:t>
            </a:r>
          </a:p>
          <a:p>
            <a:endParaRPr lang="en-US" sz="2000" dirty="0"/>
          </a:p>
          <a:p>
            <a:r>
              <a:rPr lang="en-US" sz="2000" dirty="0"/>
              <a:t>Proof-of concept study of the 2 </a:t>
            </a:r>
            <a:r>
              <a:rPr lang="en-US" sz="2000" dirty="0" err="1"/>
              <a:t>bNAbs</a:t>
            </a:r>
            <a:r>
              <a:rPr lang="en-US" sz="2000" dirty="0"/>
              <a:t> administered </a:t>
            </a:r>
            <a:r>
              <a:rPr lang="en-US" sz="2000" dirty="0" err="1"/>
              <a:t>sc</a:t>
            </a:r>
            <a:r>
              <a:rPr lang="en-US" sz="2000" dirty="0"/>
              <a:t> in breastfeeding HIV exposed neonates, born without HIV and receiving standard of care HIV</a:t>
            </a:r>
          </a:p>
          <a:p>
            <a:r>
              <a:rPr lang="en-US" sz="2000" dirty="0"/>
              <a:t>Combined </a:t>
            </a:r>
            <a:r>
              <a:rPr lang="en-US" sz="2000" dirty="0" err="1"/>
              <a:t>bNAbs</a:t>
            </a:r>
            <a:r>
              <a:rPr lang="en-US" sz="2000" dirty="0"/>
              <a:t> at dose of 60 and 90 mg before 96 hours of birth (N = 8)</a:t>
            </a:r>
          </a:p>
          <a:p>
            <a:r>
              <a:rPr lang="en-US" sz="2000" dirty="0"/>
              <a:t>Combined </a:t>
            </a:r>
            <a:r>
              <a:rPr lang="en-US" sz="2000" dirty="0" err="1"/>
              <a:t>bNAbs</a:t>
            </a:r>
            <a:r>
              <a:rPr lang="en-US" sz="2000" dirty="0"/>
              <a:t> at birth and 120/120 mg at 3 months (to cover breastfeeding period) (N = 8)</a:t>
            </a:r>
          </a:p>
          <a:p>
            <a:pPr lvl="1"/>
            <a:r>
              <a:rPr lang="en-US" sz="1700" dirty="0"/>
              <a:t>Good local tolerability : 13/48 participants had reactogenicities, all of grade 1</a:t>
            </a:r>
          </a:p>
          <a:p>
            <a:pPr lvl="1"/>
            <a:r>
              <a:rPr lang="en-US" sz="1700" dirty="0"/>
              <a:t>PK : </a:t>
            </a:r>
            <a:r>
              <a:rPr lang="en-US" sz="1700" dirty="0" err="1"/>
              <a:t>Cmax</a:t>
            </a:r>
            <a:r>
              <a:rPr lang="en-US" sz="1700" dirty="0"/>
              <a:t> levels lower than in adults and half-life shorter</a:t>
            </a:r>
          </a:p>
          <a:p>
            <a:pPr lvl="1"/>
            <a:r>
              <a:rPr lang="en-US" sz="1700" dirty="0"/>
              <a:t>Potential protective concentration achieved 10-15 weeks post injection, Repeat doe at W12 to achieve the potential target </a:t>
            </a:r>
            <a:br>
              <a:rPr lang="en-US" sz="1700" dirty="0"/>
            </a:br>
            <a:r>
              <a:rPr lang="en-US" sz="1700" dirty="0"/>
              <a:t>of efficacy</a:t>
            </a:r>
          </a:p>
          <a:p>
            <a:pPr lvl="1"/>
            <a:r>
              <a:rPr lang="en-US" sz="1700" dirty="0"/>
              <a:t>No children became HIV infected</a:t>
            </a:r>
          </a:p>
          <a:p>
            <a:pPr lvl="1"/>
            <a:endParaRPr lang="en-US" sz="1700" dirty="0"/>
          </a:p>
          <a:p>
            <a:r>
              <a:rPr lang="en-US" sz="2000" dirty="0"/>
              <a:t>Advantages of the approach: small </a:t>
            </a:r>
            <a:r>
              <a:rPr lang="en-US" sz="2000" dirty="0" err="1"/>
              <a:t>sc</a:t>
            </a:r>
            <a:r>
              <a:rPr lang="en-US" sz="2000" dirty="0"/>
              <a:t> dose, easily integrated into routine child care</a:t>
            </a:r>
          </a:p>
          <a:p>
            <a:r>
              <a:rPr lang="en-US" sz="2000" dirty="0"/>
              <a:t>Potential rescue to protect infants of mothers with recent HIV acquisition</a:t>
            </a:r>
          </a:p>
          <a:p>
            <a:r>
              <a:rPr lang="en-US" sz="2000" dirty="0"/>
              <a:t>Many remaining challenges: How many </a:t>
            </a:r>
            <a:r>
              <a:rPr lang="en-US" sz="2000" dirty="0" err="1"/>
              <a:t>bNAbs</a:t>
            </a:r>
            <a:r>
              <a:rPr lang="en-US" sz="2000" dirty="0"/>
              <a:t> needed ? What is the target efficacy concentration for breastmilk transmission ? Cost 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38D861E-2BA9-22F7-0BBB-D04359DD2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Scarlatti G, IAS 2025, Abs. OAB0306LB</a:t>
            </a:r>
          </a:p>
        </p:txBody>
      </p:sp>
    </p:spTree>
    <p:extLst>
      <p:ext uri="{BB962C8B-B14F-4D97-AF65-F5344CB8AC3E}">
        <p14:creationId xmlns:p14="http://schemas.microsoft.com/office/powerpoint/2010/main" val="231428118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2A03B471-B5DC-CD8E-CBF2-CFCFBD39C615}"/>
              </a:ext>
            </a:extLst>
          </p:cNvPr>
          <p:cNvSpPr>
            <a:spLocks/>
          </p:cNvSpPr>
          <p:nvPr/>
        </p:nvSpPr>
        <p:spPr bwMode="auto">
          <a:xfrm rot="12625512">
            <a:off x="2289793" y="1843092"/>
            <a:ext cx="3265308" cy="2508121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C9488F1-AA49-4442-1CF8-60B4AE7812FC}"/>
              </a:ext>
            </a:extLst>
          </p:cNvPr>
          <p:cNvGrpSpPr/>
          <p:nvPr/>
        </p:nvGrpSpPr>
        <p:grpSpPr>
          <a:xfrm>
            <a:off x="2263824" y="367074"/>
            <a:ext cx="6831547" cy="6162826"/>
            <a:chOff x="2486225" y="-154277"/>
            <a:chExt cx="6831547" cy="616282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84E2ACB-3FDB-0D79-C333-CF00F3627C3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352756" y="328232"/>
              <a:ext cx="3541368" cy="257634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noProof="0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7827263-E005-1516-2D00-010D5259D477}"/>
                </a:ext>
              </a:extLst>
            </p:cNvPr>
            <p:cNvSpPr>
              <a:spLocks/>
            </p:cNvSpPr>
            <p:nvPr/>
          </p:nvSpPr>
          <p:spPr bwMode="auto">
            <a:xfrm rot="1785680">
              <a:off x="6052464" y="2103837"/>
              <a:ext cx="3265308" cy="243878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130594-DA07-C9BF-3D3A-E981562E47C6}"/>
                </a:ext>
              </a:extLst>
            </p:cNvPr>
            <p:cNvSpPr>
              <a:spLocks/>
            </p:cNvSpPr>
            <p:nvPr/>
          </p:nvSpPr>
          <p:spPr bwMode="auto">
            <a:xfrm rot="6354071">
              <a:off x="3932697" y="2861469"/>
              <a:ext cx="3456718" cy="2837441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12EC92F-870C-A5E9-61F5-01D862B639BA}"/>
                </a:ext>
              </a:extLst>
            </p:cNvPr>
            <p:cNvSpPr/>
            <p:nvPr/>
          </p:nvSpPr>
          <p:spPr>
            <a:xfrm>
              <a:off x="4764389" y="1595865"/>
              <a:ext cx="2482484" cy="22827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0C02F1-E426-8DEA-89B5-336ED34C1FF1}"/>
                </a:ext>
              </a:extLst>
            </p:cNvPr>
            <p:cNvSpPr/>
            <p:nvPr/>
          </p:nvSpPr>
          <p:spPr>
            <a:xfrm>
              <a:off x="4803020" y="2507071"/>
              <a:ext cx="2576346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noProof="0" dirty="0">
                  <a:solidFill>
                    <a:schemeClr val="bg1"/>
                  </a:solidFill>
                </a:rPr>
                <a:t>WHO guidelines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noProof="0" dirty="0">
                  <a:solidFill>
                    <a:schemeClr val="bg1"/>
                  </a:solidFill>
                </a:rPr>
                <a:t>US funding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5DFF88-58E5-BAFD-A5FF-E280C6034F1A}"/>
                </a:ext>
              </a:extLst>
            </p:cNvPr>
            <p:cNvSpPr/>
            <p:nvPr/>
          </p:nvSpPr>
          <p:spPr>
            <a:xfrm>
              <a:off x="4715606" y="408740"/>
              <a:ext cx="2815668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New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WHO </a:t>
              </a:r>
              <a:r>
                <a:rPr lang="en-US" sz="2400" b="1" dirty="0">
                  <a:solidFill>
                    <a:srgbClr val="000066"/>
                  </a:solidFill>
                </a:rPr>
                <a:t>Guidelines</a:t>
              </a:r>
              <a:endParaRPr lang="en-US" sz="2400" b="1" noProof="0" dirty="0">
                <a:solidFill>
                  <a:srgbClr val="000066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F99D0C-0A58-4B65-FDCE-39F374E7DB7A}"/>
                </a:ext>
              </a:extLst>
            </p:cNvPr>
            <p:cNvSpPr/>
            <p:nvPr/>
          </p:nvSpPr>
          <p:spPr>
            <a:xfrm>
              <a:off x="7264087" y="2169181"/>
              <a:ext cx="1887813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endParaRPr lang="en-US" sz="2400" b="1" noProof="0" dirty="0">
                <a:solidFill>
                  <a:srgbClr val="FF66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08DC67-D9CD-7507-CDA0-B3871900E600}"/>
                </a:ext>
              </a:extLst>
            </p:cNvPr>
            <p:cNvSpPr/>
            <p:nvPr/>
          </p:nvSpPr>
          <p:spPr>
            <a:xfrm>
              <a:off x="2486225" y="2116331"/>
              <a:ext cx="23994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0066"/>
                  </a:solidFill>
                </a:rPr>
                <a:t>Impact on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0066"/>
                  </a:solidFill>
                </a:rPr>
                <a:t>PrEP</a:t>
              </a:r>
              <a:endParaRPr lang="en-US" sz="2400" b="1" dirty="0">
                <a:solidFill>
                  <a:srgbClr val="000066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94F1AA6-80DA-A55A-FD54-C9E9B37EB823}"/>
                </a:ext>
              </a:extLst>
            </p:cNvPr>
            <p:cNvSpPr txBox="1"/>
            <p:nvPr/>
          </p:nvSpPr>
          <p:spPr>
            <a:xfrm>
              <a:off x="4264508" y="4348676"/>
              <a:ext cx="2428459" cy="810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Impact on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noProof="0" dirty="0">
                  <a:solidFill>
                    <a:srgbClr val="000066"/>
                  </a:solidFill>
                </a:rPr>
                <a:t>deaths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8D0E70E-FF63-1508-55C7-9C3A7FEEA244}"/>
              </a:ext>
            </a:extLst>
          </p:cNvPr>
          <p:cNvSpPr txBox="1"/>
          <p:nvPr/>
        </p:nvSpPr>
        <p:spPr>
          <a:xfrm>
            <a:off x="6789759" y="3799077"/>
            <a:ext cx="2100771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noProof="0" dirty="0">
                <a:solidFill>
                  <a:srgbClr val="000066"/>
                </a:solidFill>
              </a:rPr>
              <a:t>Impact on </a:t>
            </a:r>
            <a:br>
              <a:rPr lang="en-US" sz="2400" b="1" noProof="0" dirty="0">
                <a:solidFill>
                  <a:srgbClr val="000066"/>
                </a:solidFill>
              </a:rPr>
            </a:br>
            <a:r>
              <a:rPr lang="en-US" sz="2400" b="1" noProof="0" dirty="0">
                <a:solidFill>
                  <a:srgbClr val="000066"/>
                </a:solidFill>
              </a:rPr>
              <a:t>new infections</a:t>
            </a:r>
          </a:p>
        </p:txBody>
      </p:sp>
    </p:spTree>
    <p:extLst>
      <p:ext uri="{BB962C8B-B14F-4D97-AF65-F5344CB8AC3E}">
        <p14:creationId xmlns:p14="http://schemas.microsoft.com/office/powerpoint/2010/main" val="39576589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11883"/>
              </p:ext>
            </p:extLst>
          </p:nvPr>
        </p:nvGraphicFramePr>
        <p:xfrm>
          <a:off x="380829" y="1682928"/>
          <a:ext cx="11539878" cy="450665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1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9947">
                  <a:extLst>
                    <a:ext uri="{9D8B030D-6E8A-4147-A177-3AD203B41FA5}">
                      <a16:colId xmlns:a16="http://schemas.microsoft.com/office/drawing/2014/main" val="1028099247"/>
                    </a:ext>
                  </a:extLst>
                </a:gridCol>
              </a:tblGrid>
              <a:tr h="340698">
                <a:tc>
                  <a:txBody>
                    <a:bodyPr/>
                    <a:lstStyle/>
                    <a:p>
                      <a:pPr marL="47370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600" b="1" spc="-10" noProof="0" dirty="0">
                          <a:solidFill>
                            <a:srgbClr val="FFFFFF"/>
                          </a:solidFill>
                        </a:rPr>
                        <a:t>Treatment</a:t>
                      </a:r>
                      <a:endParaRPr lang="en-US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12077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600" b="1" noProof="0" dirty="0">
                          <a:solidFill>
                            <a:srgbClr val="FFFFFF"/>
                          </a:solidFill>
                        </a:rPr>
                        <a:t>New</a:t>
                      </a:r>
                      <a:r>
                        <a:rPr lang="en-US" sz="1600" b="1" spc="50" noProof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spc="-10" noProof="0" dirty="0">
                          <a:solidFill>
                            <a:srgbClr val="FFFFFF"/>
                          </a:solidFill>
                        </a:rPr>
                        <a:t>recommendations</a:t>
                      </a:r>
                      <a:endParaRPr lang="en-US" sz="1600" noProof="0" dirty="0">
                        <a:latin typeface="+mn-lt"/>
                        <a:cs typeface="Calibri"/>
                      </a:endParaRPr>
                    </a:p>
                  </a:txBody>
                  <a:tcPr marL="0" marR="0" marT="48260" marB="0" anchor="ctr"/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en-US" sz="1600" b="1" noProof="0" dirty="0">
                          <a:solidFill>
                            <a:srgbClr val="FFFFFF"/>
                          </a:solidFill>
                        </a:rPr>
                        <a:t>Previous</a:t>
                      </a:r>
                      <a:r>
                        <a:rPr lang="en-US" sz="1600" b="1" spc="55" noProof="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spc="-10" noProof="0" dirty="0">
                          <a:solidFill>
                            <a:srgbClr val="FFFFFF"/>
                          </a:solidFill>
                        </a:rPr>
                        <a:t>recommendations</a:t>
                      </a:r>
                      <a:endParaRPr lang="en-US" sz="1600" noProof="0" dirty="0">
                        <a:latin typeface="Calibri"/>
                        <a:cs typeface="Calibri"/>
                      </a:endParaRPr>
                    </a:p>
                  </a:txBody>
                  <a:tcPr marL="0" marR="0" marT="482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69">
                <a:tc>
                  <a:txBody>
                    <a:bodyPr/>
                    <a:lstStyle/>
                    <a:p>
                      <a:pPr marL="92710" marR="111760">
                        <a:lnSpc>
                          <a:spcPts val="1500"/>
                        </a:lnSpc>
                        <a:spcBef>
                          <a:spcPts val="465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Preferred</a:t>
                      </a:r>
                      <a:r>
                        <a:rPr lang="en-US" sz="1400" b="1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PI</a:t>
                      </a:r>
                      <a:r>
                        <a:rPr lang="en-US" sz="1400" b="1" spc="3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spc="-10" noProof="0" dirty="0">
                          <a:solidFill>
                            <a:srgbClr val="000066"/>
                          </a:solidFill>
                        </a:rPr>
                        <a:t>options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9055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DRV/r</a:t>
                      </a:r>
                      <a:r>
                        <a:rPr lang="en-US" sz="1400" spc="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endParaRPr lang="en-US" sz="1400" spc="1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3655" marB="0" anchor="ctr"/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400" spc="-20" noProof="0" dirty="0">
                          <a:solidFill>
                            <a:srgbClr val="000066"/>
                          </a:solidFill>
                        </a:rPr>
                        <a:t>ATV/r</a:t>
                      </a:r>
                      <a:r>
                        <a:rPr lang="en-US" sz="1400" spc="-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and LPV/r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36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marL="92710" marR="111760">
                        <a:lnSpc>
                          <a:spcPts val="1500"/>
                        </a:lnSpc>
                        <a:spcBef>
                          <a:spcPts val="465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Alternative PI options</a:t>
                      </a:r>
                      <a:endParaRPr lang="en-US" sz="1400" b="1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9055" marB="0" anchor="ctr"/>
                </a:tc>
                <a:tc>
                  <a:txBody>
                    <a:bodyPr/>
                    <a:lstStyle/>
                    <a:p>
                      <a:pPr marL="10795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20" noProof="0" dirty="0">
                          <a:solidFill>
                            <a:srgbClr val="000066"/>
                          </a:solidFill>
                        </a:rPr>
                        <a:t>ATV/r</a:t>
                      </a:r>
                      <a:r>
                        <a:rPr lang="en-US" sz="1400" spc="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and</a:t>
                      </a:r>
                      <a:r>
                        <a:rPr lang="en-US" sz="1400" spc="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LPV/r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3655" marB="0" anchor="ctr"/>
                </a:tc>
                <a:tc>
                  <a:txBody>
                    <a:bodyPr/>
                    <a:lstStyle/>
                    <a:p>
                      <a:pPr marL="104775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DRV/r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33655" marB="0" anchor="ctr"/>
                </a:tc>
                <a:extLst>
                  <a:ext uri="{0D108BD9-81ED-4DB2-BD59-A6C34878D82A}">
                    <a16:rowId xmlns:a16="http://schemas.microsoft.com/office/drawing/2014/main" val="1216334397"/>
                  </a:ext>
                </a:extLst>
              </a:tr>
              <a:tr h="966922">
                <a:tc>
                  <a:txBody>
                    <a:bodyPr/>
                    <a:lstStyle/>
                    <a:p>
                      <a:pPr marL="92710" marR="508634">
                        <a:lnSpc>
                          <a:spcPts val="1500"/>
                        </a:lnSpc>
                        <a:spcBef>
                          <a:spcPts val="350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Preferred</a:t>
                      </a:r>
                      <a:r>
                        <a:rPr lang="en-US" sz="1400" b="1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spc="-20" noProof="0" dirty="0">
                          <a:solidFill>
                            <a:srgbClr val="000066"/>
                          </a:solidFill>
                        </a:rPr>
                        <a:t>NRTI </a:t>
                      </a:r>
                      <a:r>
                        <a:rPr lang="en-US" sz="1400" b="1" spc="-10" noProof="0" dirty="0">
                          <a:solidFill>
                            <a:srgbClr val="000066"/>
                          </a:solidFill>
                        </a:rPr>
                        <a:t>options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marL="107950" marR="294005" algn="ctr">
                        <a:lnSpc>
                          <a:spcPts val="1500"/>
                        </a:lnSpc>
                        <a:spcBef>
                          <a:spcPts val="345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Adults,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adolescents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and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children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&gt;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30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kg:</a:t>
                      </a:r>
                      <a:r>
                        <a:rPr lang="en-US" sz="1400" b="1" spc="3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br>
                        <a:rPr lang="en-US" sz="1400" b="1" spc="35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TDF</a:t>
                      </a:r>
                      <a:r>
                        <a:rPr lang="en-US" sz="1400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or</a:t>
                      </a:r>
                      <a:r>
                        <a:rPr lang="en-US" sz="1400" spc="4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25" noProof="0" dirty="0">
                          <a:solidFill>
                            <a:srgbClr val="000066"/>
                          </a:solidFill>
                        </a:rPr>
                        <a:t>TAF</a:t>
                      </a:r>
                      <a:br>
                        <a:rPr lang="en-US" sz="1400" spc="-25" noProof="0" dirty="0">
                          <a:solidFill>
                            <a:srgbClr val="000066"/>
                          </a:solidFill>
                        </a:rPr>
                      </a:br>
                      <a:endParaRPr lang="en-US" sz="1400" b="0" spc="-25" noProof="0" dirty="0">
                        <a:solidFill>
                          <a:srgbClr val="000066"/>
                        </a:solidFill>
                      </a:endParaRPr>
                    </a:p>
                    <a:p>
                      <a:pPr marL="107950" marR="294005" algn="ctr">
                        <a:lnSpc>
                          <a:spcPts val="1500"/>
                        </a:lnSpc>
                        <a:spcBef>
                          <a:spcPts val="345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Children</a:t>
                      </a:r>
                      <a:r>
                        <a:rPr lang="en-US" sz="1400" b="1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&lt;</a:t>
                      </a:r>
                      <a:r>
                        <a:rPr lang="en-US" sz="1400" b="1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30</a:t>
                      </a:r>
                      <a:r>
                        <a:rPr lang="en-US" sz="1400" b="1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kg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:</a:t>
                      </a:r>
                      <a:r>
                        <a:rPr lang="en-US" sz="1400" spc="3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ABC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104775" marR="911860" algn="ctr">
                        <a:lnSpc>
                          <a:spcPts val="1500"/>
                        </a:lnSpc>
                        <a:spcBef>
                          <a:spcPts val="345"/>
                        </a:spcBef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TDF</a:t>
                      </a:r>
                      <a:r>
                        <a:rPr lang="en-US" sz="1400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for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ART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initiation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a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dults</a:t>
                      </a:r>
                      <a:r>
                        <a:rPr lang="en-US" sz="1400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25" noProof="0" dirty="0">
                          <a:solidFill>
                            <a:srgbClr val="000066"/>
                          </a:solidFill>
                        </a:rPr>
                        <a:t>and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adolescents</a:t>
                      </a:r>
                      <a:b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</a:br>
                      <a:endParaRPr lang="en-US" sz="1400" noProof="0" dirty="0">
                        <a:solidFill>
                          <a:srgbClr val="000066"/>
                        </a:solidFill>
                      </a:endParaRPr>
                    </a:p>
                    <a:p>
                      <a:pPr marL="104775"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ABC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for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ART</a:t>
                      </a:r>
                      <a:r>
                        <a:rPr lang="en-US" sz="1400" spc="3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initiation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children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38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marL="92710" marR="508634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Alternative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spc="-20" noProof="0" dirty="0">
                          <a:solidFill>
                            <a:srgbClr val="000066"/>
                          </a:solidFill>
                        </a:rPr>
                        <a:t>NRTI </a:t>
                      </a:r>
                      <a:r>
                        <a:rPr lang="en-US" sz="1400" b="1" spc="-10" noProof="0" dirty="0">
                          <a:solidFill>
                            <a:srgbClr val="000066"/>
                          </a:solidFill>
                        </a:rPr>
                        <a:t>options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marL="107950" marR="398780" algn="ctr">
                        <a:lnSpc>
                          <a:spcPts val="1500"/>
                        </a:lnSpc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No alternative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104775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6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AZT</a:t>
                      </a:r>
                      <a:r>
                        <a:rPr lang="en-US" sz="1400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or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TAF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3815" marB="0" anchor="ctr"/>
                </a:tc>
                <a:extLst>
                  <a:ext uri="{0D108BD9-81ED-4DB2-BD59-A6C34878D82A}">
                    <a16:rowId xmlns:a16="http://schemas.microsoft.com/office/drawing/2014/main" val="3289387197"/>
                  </a:ext>
                </a:extLst>
              </a:tr>
              <a:tr h="994792">
                <a:tc>
                  <a:txBody>
                    <a:bodyPr/>
                    <a:lstStyle/>
                    <a:p>
                      <a:pPr marL="92710" marR="116839">
                        <a:lnSpc>
                          <a:spcPts val="1500"/>
                        </a:lnSpc>
                        <a:spcBef>
                          <a:spcPts val="450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NRTI</a:t>
                      </a:r>
                      <a:r>
                        <a:rPr lang="en-US" sz="1400" b="1" spc="7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spc="-25" noProof="0" dirty="0">
                          <a:solidFill>
                            <a:srgbClr val="000066"/>
                          </a:solidFill>
                        </a:rPr>
                        <a:t>in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subsequent</a:t>
                      </a:r>
                      <a:r>
                        <a:rPr lang="en-US" sz="1400" b="1" spc="7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spc="-10" noProof="0" dirty="0">
                          <a:solidFill>
                            <a:srgbClr val="000066"/>
                          </a:solidFill>
                        </a:rPr>
                        <a:t>regimens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Adults,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adolescents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and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children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&gt;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30</a:t>
                      </a:r>
                      <a:r>
                        <a:rPr lang="en-US" sz="1400" b="1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kg:</a:t>
                      </a:r>
                      <a:r>
                        <a:rPr lang="en-US" sz="1400" b="1" spc="3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TDF</a:t>
                      </a:r>
                      <a:r>
                        <a:rPr lang="en-US" sz="1400" spc="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or</a:t>
                      </a:r>
                      <a:r>
                        <a:rPr lang="en-US" sz="1400" spc="4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25" noProof="0" dirty="0">
                          <a:solidFill>
                            <a:srgbClr val="000066"/>
                          </a:solidFill>
                        </a:rPr>
                        <a:t>TAF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(even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if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TDF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or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AZT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previously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used)</a:t>
                      </a:r>
                      <a:b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</a:br>
                      <a:endParaRPr lang="en-US" sz="1400" spc="-10" noProof="0" dirty="0">
                        <a:solidFill>
                          <a:srgbClr val="000066"/>
                        </a:solidFill>
                      </a:endParaRP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Children</a:t>
                      </a:r>
                      <a:r>
                        <a:rPr lang="en-US" sz="1400" b="1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&lt;</a:t>
                      </a:r>
                      <a:r>
                        <a:rPr lang="en-US" sz="1400" b="1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30</a:t>
                      </a:r>
                      <a:r>
                        <a:rPr lang="en-US" sz="1400" b="1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kg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:</a:t>
                      </a:r>
                      <a:r>
                        <a:rPr lang="en-US" sz="1400" spc="3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ABC</a:t>
                      </a:r>
                      <a:r>
                        <a:rPr lang="en-US" sz="1400" spc="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or</a:t>
                      </a:r>
                      <a:r>
                        <a:rPr lang="en-US" sz="1400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TAF</a:t>
                      </a:r>
                      <a:r>
                        <a:rPr lang="en-US" sz="1400" spc="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br>
                        <a:rPr lang="en-US" sz="1400" spc="1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(even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if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ABC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or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AZT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previously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used)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  AZT if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TDF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or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ABC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used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initial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regimen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(and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vice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versa)</a:t>
                      </a:r>
                      <a:endParaRPr lang="en-US" sz="1400" noProof="0" dirty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en-US" sz="1400" noProof="0" dirty="0">
                        <a:solidFill>
                          <a:srgbClr val="000066"/>
                        </a:solidFill>
                      </a:endParaRPr>
                    </a:p>
                    <a:p>
                      <a:pPr marL="104775" marR="203200" algn="ctr">
                        <a:lnSpc>
                          <a:spcPts val="1500"/>
                        </a:lnSpc>
                        <a:spcBef>
                          <a:spcPts val="395"/>
                        </a:spcBef>
                      </a:pP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01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573">
                <a:tc>
                  <a:txBody>
                    <a:bodyPr/>
                    <a:lstStyle/>
                    <a:p>
                      <a:pPr marL="92710" marR="688340">
                        <a:lnSpc>
                          <a:spcPts val="1500"/>
                        </a:lnSpc>
                        <a:spcBef>
                          <a:spcPts val="325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Dual</a:t>
                      </a:r>
                      <a:r>
                        <a:rPr lang="en-US" sz="1400" b="1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ARV</a:t>
                      </a:r>
                      <a:r>
                        <a:rPr lang="en-US" sz="1400" b="1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spc="-20" noProof="0" dirty="0">
                          <a:solidFill>
                            <a:srgbClr val="000066"/>
                          </a:solidFill>
                        </a:rPr>
                        <a:t>oral </a:t>
                      </a:r>
                      <a:r>
                        <a:rPr lang="en-US" sz="1400" b="1" spc="-10" noProof="0" dirty="0">
                          <a:solidFill>
                            <a:srgbClr val="000066"/>
                          </a:solidFill>
                        </a:rPr>
                        <a:t>regimens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127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DTG+3TC</a:t>
                      </a:r>
                      <a:r>
                        <a:rPr lang="en-US" sz="1400" spc="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as</a:t>
                      </a:r>
                      <a:r>
                        <a:rPr lang="en-US" sz="1400" spc="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ART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simplification</a:t>
                      </a:r>
                      <a:r>
                        <a:rPr lang="en-US" sz="1400" b="1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strategy</a:t>
                      </a:r>
                      <a:r>
                        <a:rPr lang="en-US" sz="1400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</a:t>
                      </a:r>
                      <a:r>
                        <a:rPr lang="en-US" sz="1400" spc="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adults</a:t>
                      </a:r>
                      <a:r>
                        <a:rPr lang="en-US" sz="1400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br>
                        <a:rPr lang="en-US" sz="1400" spc="15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400" spc="-25" noProof="0" dirty="0">
                          <a:solidFill>
                            <a:srgbClr val="000066"/>
                          </a:solidFill>
                        </a:rPr>
                        <a:t>and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adolescents</a:t>
                      </a:r>
                      <a:r>
                        <a:rPr lang="en-US" sz="1400" spc="35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with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undetectable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HIV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viral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load </a:t>
                      </a:r>
                      <a:b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</a:b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(no active HBV infection)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4381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---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640">
                <a:tc>
                  <a:txBody>
                    <a:bodyPr/>
                    <a:lstStyle/>
                    <a:p>
                      <a:pPr marL="92710" marR="250190">
                        <a:lnSpc>
                          <a:spcPts val="1500"/>
                        </a:lnSpc>
                        <a:spcBef>
                          <a:spcPts val="490"/>
                        </a:spcBef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LA </a:t>
                      </a:r>
                      <a:r>
                        <a:rPr lang="en-US" sz="1400" b="1" spc="-1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injectable</a:t>
                      </a:r>
                      <a:r>
                        <a:rPr lang="en-US" sz="1400" b="1" spc="7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spc="-10" noProof="0" dirty="0">
                          <a:solidFill>
                            <a:srgbClr val="000066"/>
                          </a:solidFill>
                        </a:rPr>
                        <a:t>regimens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622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113664" algn="ctr">
                        <a:lnSpc>
                          <a:spcPts val="1500"/>
                        </a:lnSpc>
                        <a:spcBef>
                          <a:spcPts val="490"/>
                        </a:spcBef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CAB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+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RPV</a:t>
                      </a:r>
                      <a:r>
                        <a:rPr lang="en-US" sz="1400" spc="34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as</a:t>
                      </a:r>
                      <a:r>
                        <a:rPr lang="en-US" sz="1400" spc="34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alternative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ART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b="1" noProof="0" dirty="0">
                          <a:solidFill>
                            <a:srgbClr val="000066"/>
                          </a:solidFill>
                        </a:rPr>
                        <a:t>switching</a:t>
                      </a:r>
                      <a:r>
                        <a:rPr lang="en-US" sz="1400" b="1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option</a:t>
                      </a:r>
                      <a:r>
                        <a:rPr lang="en-US" sz="1400" spc="2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in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adults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and</a:t>
                      </a:r>
                      <a:r>
                        <a:rPr lang="en-US" sz="1400" spc="1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adolescents</a:t>
                      </a:r>
                      <a:r>
                        <a:rPr lang="en-US" sz="1400" spc="35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with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undetectable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HIV</a:t>
                      </a:r>
                      <a:r>
                        <a:rPr lang="en-US" sz="1400" spc="25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viral</a:t>
                      </a:r>
                      <a:r>
                        <a:rPr lang="en-US" sz="1400" spc="30" noProof="0" dirty="0">
                          <a:solidFill>
                            <a:srgbClr val="000066"/>
                          </a:solidFill>
                        </a:rPr>
                        <a:t> </a:t>
                      </a:r>
                      <a:r>
                        <a:rPr lang="en-US" sz="1400" spc="-10" noProof="0" dirty="0">
                          <a:solidFill>
                            <a:srgbClr val="000066"/>
                          </a:solidFill>
                        </a:rPr>
                        <a:t>load (no active HBV infection)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622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</a:rPr>
                        <a:t>---</a:t>
                      </a:r>
                      <a:endParaRPr lang="en-US" sz="1400" noProof="0" dirty="0">
                        <a:solidFill>
                          <a:srgbClr val="000066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413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object 5">
            <a:extLst>
              <a:ext uri="{FF2B5EF4-FFF2-40B4-BE49-F238E27FC236}">
                <a16:creationId xmlns:a16="http://schemas.microsoft.com/office/drawing/2014/main" id="{A4023B72-06C5-90F0-13ED-A6E704D81907}"/>
              </a:ext>
            </a:extLst>
          </p:cNvPr>
          <p:cNvSpPr txBox="1">
            <a:spLocks/>
          </p:cNvSpPr>
          <p:nvPr/>
        </p:nvSpPr>
        <p:spPr>
          <a:xfrm>
            <a:off x="609600" y="230885"/>
            <a:ext cx="8466034" cy="1029769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US" dirty="0"/>
              <a:t>WHO HIV guidelines</a:t>
            </a:r>
            <a:br>
              <a:rPr lang="en-US" dirty="0"/>
            </a:br>
            <a:r>
              <a:rPr lang="en-US" dirty="0"/>
              <a:t>New treatment recommendations</a:t>
            </a:r>
            <a:endParaRPr lang="en-US" spc="-50"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2FAFD54-D887-AEF6-D640-E19B1ADB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Ford N, IAS 2025, SAT 11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230885"/>
            <a:ext cx="8466034" cy="10297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dirty="0"/>
              <a:t>WHO Guidelines</a:t>
            </a:r>
            <a:br>
              <a:rPr lang="fr-FR" dirty="0"/>
            </a:br>
            <a:r>
              <a:rPr dirty="0"/>
              <a:t>TB</a:t>
            </a:r>
            <a:r>
              <a:rPr spc="-220" dirty="0"/>
              <a:t> </a:t>
            </a:r>
            <a:r>
              <a:rPr spc="-60" dirty="0"/>
              <a:t>preventive</a:t>
            </a:r>
            <a:r>
              <a:rPr spc="-220" dirty="0"/>
              <a:t> </a:t>
            </a:r>
            <a:r>
              <a:rPr spc="-50" dirty="0"/>
              <a:t>therapy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A254E6BF-DF8D-D691-4C58-C3B8248E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TB is the leading cause of death among PWH: over 161 000 deaths in 2023</a:t>
            </a:r>
          </a:p>
          <a:p>
            <a:endParaRPr lang="en-US" noProof="0" dirty="0"/>
          </a:p>
          <a:p>
            <a:r>
              <a:rPr lang="en-US" noProof="0" dirty="0"/>
              <a:t>There is a need to improve TB preventive therapy uptake and completion in adults and adolescents</a:t>
            </a:r>
          </a:p>
          <a:p>
            <a:pPr lvl="1"/>
            <a:r>
              <a:rPr lang="en-US" sz="2000" b="1" spc="-10" noProof="0" dirty="0">
                <a:cs typeface="Calibri"/>
              </a:rPr>
              <a:t>Preferred:</a:t>
            </a:r>
            <a:r>
              <a:rPr lang="en-US" sz="2000" b="1" noProof="0" dirty="0">
                <a:cs typeface="Calibri"/>
              </a:rPr>
              <a:t>	</a:t>
            </a:r>
            <a:r>
              <a:rPr lang="en-US" sz="2000" noProof="0" dirty="0">
                <a:cs typeface="Calibri"/>
              </a:rPr>
              <a:t>3</a:t>
            </a:r>
            <a:r>
              <a:rPr lang="en-US" sz="2000" spc="100" noProof="0" dirty="0">
                <a:cs typeface="Calibri"/>
              </a:rPr>
              <a:t> </a:t>
            </a:r>
            <a:r>
              <a:rPr lang="en-US" sz="2000" noProof="0" dirty="0">
                <a:cs typeface="Calibri"/>
              </a:rPr>
              <a:t>months</a:t>
            </a:r>
            <a:r>
              <a:rPr lang="en-US" sz="2000" spc="100" noProof="0" dirty="0">
                <a:cs typeface="Calibri"/>
              </a:rPr>
              <a:t> </a:t>
            </a:r>
            <a:r>
              <a:rPr lang="en-US" sz="2000" spc="-10" noProof="0" dirty="0">
                <a:cs typeface="Calibri"/>
              </a:rPr>
              <a:t>rifapentine </a:t>
            </a:r>
            <a:r>
              <a:rPr lang="en-US" sz="2000" noProof="0" dirty="0">
                <a:cs typeface="Calibri"/>
              </a:rPr>
              <a:t>+</a:t>
            </a:r>
            <a:r>
              <a:rPr lang="en-US" sz="2000" spc="95" noProof="0" dirty="0">
                <a:cs typeface="Calibri"/>
              </a:rPr>
              <a:t> </a:t>
            </a:r>
            <a:r>
              <a:rPr lang="en-US" sz="2000" noProof="0" dirty="0">
                <a:cs typeface="Calibri"/>
              </a:rPr>
              <a:t>isoniazid</a:t>
            </a:r>
            <a:r>
              <a:rPr lang="en-US" sz="2000" spc="100" noProof="0" dirty="0">
                <a:cs typeface="Calibri"/>
              </a:rPr>
              <a:t> </a:t>
            </a:r>
            <a:r>
              <a:rPr lang="en-US" sz="2000" spc="-10" noProof="0" dirty="0">
                <a:cs typeface="Calibri"/>
              </a:rPr>
              <a:t>(3HP)</a:t>
            </a:r>
          </a:p>
          <a:p>
            <a:pPr lvl="1"/>
            <a:r>
              <a:rPr lang="en-US" sz="2000" b="1" spc="-10" noProof="0" dirty="0">
                <a:cs typeface="Calibri"/>
              </a:rPr>
              <a:t>Alternatives:</a:t>
            </a:r>
            <a:r>
              <a:rPr lang="en-US" sz="2000" b="1" spc="-10" dirty="0">
                <a:cs typeface="Calibri"/>
              </a:rPr>
              <a:t> </a:t>
            </a:r>
            <a:r>
              <a:rPr lang="en-US" sz="2000" noProof="0" dirty="0">
                <a:cs typeface="Calibri"/>
              </a:rPr>
              <a:t>6</a:t>
            </a:r>
            <a:r>
              <a:rPr lang="en-US" sz="2000" spc="50" noProof="0" dirty="0">
                <a:cs typeface="Calibri"/>
              </a:rPr>
              <a:t> </a:t>
            </a:r>
            <a:r>
              <a:rPr lang="en-US" sz="2000" noProof="0" dirty="0">
                <a:cs typeface="Calibri"/>
              </a:rPr>
              <a:t>or</a:t>
            </a:r>
            <a:r>
              <a:rPr lang="en-US" sz="2000" spc="50" noProof="0" dirty="0">
                <a:cs typeface="Calibri"/>
              </a:rPr>
              <a:t> </a:t>
            </a:r>
            <a:r>
              <a:rPr lang="en-US" sz="2000" noProof="0" dirty="0">
                <a:cs typeface="Calibri"/>
              </a:rPr>
              <a:t>9</a:t>
            </a:r>
            <a:r>
              <a:rPr lang="en-US" sz="2000" spc="50" noProof="0" dirty="0">
                <a:cs typeface="Calibri"/>
              </a:rPr>
              <a:t> </a:t>
            </a:r>
            <a:r>
              <a:rPr lang="en-US" sz="2000" spc="-10" noProof="0" dirty="0">
                <a:cs typeface="Calibri"/>
              </a:rPr>
              <a:t>months </a:t>
            </a:r>
            <a:r>
              <a:rPr lang="en-US" sz="2000" noProof="0" dirty="0">
                <a:cs typeface="Calibri"/>
              </a:rPr>
              <a:t>isoniazid</a:t>
            </a:r>
            <a:r>
              <a:rPr lang="en-US" sz="2000" spc="100" noProof="0" dirty="0">
                <a:cs typeface="Calibri"/>
              </a:rPr>
              <a:t> </a:t>
            </a:r>
            <a:r>
              <a:rPr lang="en-US" sz="2000" noProof="0" dirty="0">
                <a:cs typeface="Calibri"/>
              </a:rPr>
              <a:t>(6H</a:t>
            </a:r>
            <a:r>
              <a:rPr lang="en-US" sz="2000" spc="105" noProof="0" dirty="0">
                <a:cs typeface="Calibri"/>
              </a:rPr>
              <a:t> </a:t>
            </a:r>
            <a:r>
              <a:rPr lang="en-US" sz="2000" noProof="0" dirty="0">
                <a:cs typeface="Calibri"/>
              </a:rPr>
              <a:t>or</a:t>
            </a:r>
            <a:r>
              <a:rPr lang="en-US" sz="2000" spc="105" noProof="0" dirty="0">
                <a:cs typeface="Calibri"/>
              </a:rPr>
              <a:t> </a:t>
            </a:r>
            <a:r>
              <a:rPr lang="en-US" sz="2000" spc="-25" noProof="0" dirty="0">
                <a:cs typeface="Calibri"/>
              </a:rPr>
              <a:t>9H</a:t>
            </a:r>
            <a:r>
              <a:rPr lang="en-US" sz="2000" spc="-10" noProof="0" dirty="0">
                <a:cs typeface="Calibri"/>
              </a:rPr>
              <a:t>)</a:t>
            </a:r>
          </a:p>
          <a:p>
            <a:pPr lvl="1"/>
            <a:r>
              <a:rPr lang="en-US" sz="2000" noProof="0" dirty="0"/>
              <a:t>Special circumstances: 3HR, 1HP, 4R and 6Lfx</a:t>
            </a:r>
            <a:endParaRPr lang="en-US" sz="2000" noProof="0" dirty="0">
              <a:cs typeface="Calibri"/>
            </a:endParaRPr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0C53669-B038-CBB4-1360-8D6B73FF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Ford N, IAS 2025, SAT 11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632B83-069A-8C7A-3101-3FE72A7B3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16" y="6237154"/>
            <a:ext cx="10045959" cy="522513"/>
          </a:xfrm>
        </p:spPr>
        <p:txBody>
          <a:bodyPr>
            <a:normAutofit/>
          </a:bodyPr>
          <a:lstStyle/>
          <a:p>
            <a:r>
              <a:rPr lang="en-US" sz="1800" b="1" noProof="0" dirty="0"/>
              <a:t>Conclusion : PK of plasma ISL and PBMC ISL-TP similar with or without ULO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891781-A6E4-F900-111B-DD8B657BD008}"/>
              </a:ext>
            </a:extLst>
          </p:cNvPr>
          <p:cNvSpPr txBox="1">
            <a:spLocks noChangeArrowheads="1"/>
          </p:cNvSpPr>
          <p:nvPr/>
        </p:nvSpPr>
        <p:spPr>
          <a:xfrm>
            <a:off x="373223" y="0"/>
            <a:ext cx="11552477" cy="1491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noProof="0" dirty="0" err="1"/>
              <a:t>Ulonivirine</a:t>
            </a:r>
            <a:r>
              <a:rPr lang="en-US" sz="3200" noProof="0" dirty="0"/>
              <a:t> + </a:t>
            </a:r>
            <a:r>
              <a:rPr lang="en-US" sz="3200" noProof="0" dirty="0" err="1"/>
              <a:t>Islatravir</a:t>
            </a:r>
            <a:r>
              <a:rPr lang="en-US" sz="3200" noProof="0" dirty="0"/>
              <a:t> Phase 1 – Healthy volunteers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8554DFE-3171-D073-92E5-BBC7B7FCB033}"/>
              </a:ext>
            </a:extLst>
          </p:cNvPr>
          <p:cNvSpPr txBox="1"/>
          <p:nvPr/>
        </p:nvSpPr>
        <p:spPr>
          <a:xfrm>
            <a:off x="651951" y="1663305"/>
            <a:ext cx="1088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noProof="0" dirty="0">
                <a:solidFill>
                  <a:srgbClr val="00B0F0"/>
                </a:solidFill>
              </a:rPr>
              <a:t>PK of plasma ISL and PBMC ISL-TP after a single dose of ISL 2 mg with and without ULO 200 mg QW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22B6CAD-FCAF-1978-54A9-150919DB52D2}"/>
              </a:ext>
            </a:extLst>
          </p:cNvPr>
          <p:cNvGrpSpPr/>
          <p:nvPr/>
        </p:nvGrpSpPr>
        <p:grpSpPr>
          <a:xfrm>
            <a:off x="1060382" y="2249057"/>
            <a:ext cx="5974984" cy="3746904"/>
            <a:chOff x="1060382" y="2249057"/>
            <a:chExt cx="5974984" cy="3746904"/>
          </a:xfrm>
        </p:grpSpPr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F0308B50-3C30-B018-9F54-4F2E47B79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396" y="2703435"/>
              <a:ext cx="131772" cy="131772"/>
            </a:xfrm>
            <a:custGeom>
              <a:avLst/>
              <a:gdLst>
                <a:gd name="T0" fmla="*/ 129 w 153"/>
                <a:gd name="T1" fmla="*/ 130 h 154"/>
                <a:gd name="T2" fmla="*/ 139 w 153"/>
                <a:gd name="T3" fmla="*/ 117 h 154"/>
                <a:gd name="T4" fmla="*/ 139 w 153"/>
                <a:gd name="T5" fmla="*/ 115 h 154"/>
                <a:gd name="T6" fmla="*/ 139 w 153"/>
                <a:gd name="T7" fmla="*/ 113 h 154"/>
                <a:gd name="T8" fmla="*/ 140 w 153"/>
                <a:gd name="T9" fmla="*/ 113 h 154"/>
                <a:gd name="T10" fmla="*/ 142 w 153"/>
                <a:gd name="T11" fmla="*/ 111 h 154"/>
                <a:gd name="T12" fmla="*/ 146 w 153"/>
                <a:gd name="T13" fmla="*/ 106 h 154"/>
                <a:gd name="T14" fmla="*/ 148 w 153"/>
                <a:gd name="T15" fmla="*/ 98 h 154"/>
                <a:gd name="T16" fmla="*/ 150 w 153"/>
                <a:gd name="T17" fmla="*/ 91 h 154"/>
                <a:gd name="T18" fmla="*/ 152 w 153"/>
                <a:gd name="T19" fmla="*/ 83 h 154"/>
                <a:gd name="T20" fmla="*/ 152 w 153"/>
                <a:gd name="T21" fmla="*/ 80 h 154"/>
                <a:gd name="T22" fmla="*/ 153 w 153"/>
                <a:gd name="T23" fmla="*/ 77 h 154"/>
                <a:gd name="T24" fmla="*/ 150 w 153"/>
                <a:gd name="T25" fmla="*/ 61 h 154"/>
                <a:gd name="T26" fmla="*/ 146 w 153"/>
                <a:gd name="T27" fmla="*/ 47 h 154"/>
                <a:gd name="T28" fmla="*/ 139 w 153"/>
                <a:gd name="T29" fmla="*/ 34 h 154"/>
                <a:gd name="T30" fmla="*/ 129 w 153"/>
                <a:gd name="T31" fmla="*/ 22 h 154"/>
                <a:gd name="T32" fmla="*/ 116 w 153"/>
                <a:gd name="T33" fmla="*/ 12 h 154"/>
                <a:gd name="T34" fmla="*/ 105 w 153"/>
                <a:gd name="T35" fmla="*/ 6 h 154"/>
                <a:gd name="T36" fmla="*/ 90 w 153"/>
                <a:gd name="T37" fmla="*/ 2 h 154"/>
                <a:gd name="T38" fmla="*/ 76 w 153"/>
                <a:gd name="T39" fmla="*/ 0 h 154"/>
                <a:gd name="T40" fmla="*/ 61 w 153"/>
                <a:gd name="T41" fmla="*/ 2 h 154"/>
                <a:gd name="T42" fmla="*/ 46 w 153"/>
                <a:gd name="T43" fmla="*/ 6 h 154"/>
                <a:gd name="T44" fmla="*/ 33 w 153"/>
                <a:gd name="T45" fmla="*/ 12 h 154"/>
                <a:gd name="T46" fmla="*/ 22 w 153"/>
                <a:gd name="T47" fmla="*/ 22 h 154"/>
                <a:gd name="T48" fmla="*/ 11 w 153"/>
                <a:gd name="T49" fmla="*/ 34 h 154"/>
                <a:gd name="T50" fmla="*/ 5 w 153"/>
                <a:gd name="T51" fmla="*/ 47 h 154"/>
                <a:gd name="T52" fmla="*/ 1 w 153"/>
                <a:gd name="T53" fmla="*/ 61 h 154"/>
                <a:gd name="T54" fmla="*/ 0 w 153"/>
                <a:gd name="T55" fmla="*/ 77 h 154"/>
                <a:gd name="T56" fmla="*/ 1 w 153"/>
                <a:gd name="T57" fmla="*/ 91 h 154"/>
                <a:gd name="T58" fmla="*/ 5 w 153"/>
                <a:gd name="T59" fmla="*/ 106 h 154"/>
                <a:gd name="T60" fmla="*/ 11 w 153"/>
                <a:gd name="T61" fmla="*/ 117 h 154"/>
                <a:gd name="T62" fmla="*/ 22 w 153"/>
                <a:gd name="T63" fmla="*/ 130 h 154"/>
                <a:gd name="T64" fmla="*/ 33 w 153"/>
                <a:gd name="T65" fmla="*/ 139 h 154"/>
                <a:gd name="T66" fmla="*/ 46 w 153"/>
                <a:gd name="T67" fmla="*/ 147 h 154"/>
                <a:gd name="T68" fmla="*/ 61 w 153"/>
                <a:gd name="T69" fmla="*/ 151 h 154"/>
                <a:gd name="T70" fmla="*/ 76 w 153"/>
                <a:gd name="T71" fmla="*/ 154 h 154"/>
                <a:gd name="T72" fmla="*/ 79 w 153"/>
                <a:gd name="T73" fmla="*/ 152 h 154"/>
                <a:gd name="T74" fmla="*/ 83 w 153"/>
                <a:gd name="T75" fmla="*/ 152 h 154"/>
                <a:gd name="T76" fmla="*/ 90 w 153"/>
                <a:gd name="T77" fmla="*/ 151 h 154"/>
                <a:gd name="T78" fmla="*/ 97 w 153"/>
                <a:gd name="T79" fmla="*/ 148 h 154"/>
                <a:gd name="T80" fmla="*/ 105 w 153"/>
                <a:gd name="T81" fmla="*/ 147 h 154"/>
                <a:gd name="T82" fmla="*/ 110 w 153"/>
                <a:gd name="T83" fmla="*/ 143 h 154"/>
                <a:gd name="T84" fmla="*/ 113 w 153"/>
                <a:gd name="T85" fmla="*/ 141 h 154"/>
                <a:gd name="T86" fmla="*/ 113 w 153"/>
                <a:gd name="T87" fmla="*/ 139 h 154"/>
                <a:gd name="T88" fmla="*/ 114 w 153"/>
                <a:gd name="T89" fmla="*/ 139 h 154"/>
                <a:gd name="T90" fmla="*/ 116 w 153"/>
                <a:gd name="T91" fmla="*/ 139 h 154"/>
                <a:gd name="T92" fmla="*/ 129 w 153"/>
                <a:gd name="T93" fmla="*/ 13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154">
                  <a:moveTo>
                    <a:pt x="129" y="130"/>
                  </a:moveTo>
                  <a:lnTo>
                    <a:pt x="139" y="117"/>
                  </a:lnTo>
                  <a:lnTo>
                    <a:pt x="139" y="115"/>
                  </a:lnTo>
                  <a:lnTo>
                    <a:pt x="139" y="113"/>
                  </a:lnTo>
                  <a:lnTo>
                    <a:pt x="140" y="113"/>
                  </a:lnTo>
                  <a:lnTo>
                    <a:pt x="142" y="111"/>
                  </a:lnTo>
                  <a:lnTo>
                    <a:pt x="146" y="106"/>
                  </a:lnTo>
                  <a:lnTo>
                    <a:pt x="148" y="98"/>
                  </a:lnTo>
                  <a:lnTo>
                    <a:pt x="150" y="91"/>
                  </a:lnTo>
                  <a:lnTo>
                    <a:pt x="152" y="83"/>
                  </a:lnTo>
                  <a:lnTo>
                    <a:pt x="152" y="80"/>
                  </a:lnTo>
                  <a:lnTo>
                    <a:pt x="153" y="77"/>
                  </a:lnTo>
                  <a:lnTo>
                    <a:pt x="150" y="61"/>
                  </a:lnTo>
                  <a:lnTo>
                    <a:pt x="146" y="47"/>
                  </a:lnTo>
                  <a:lnTo>
                    <a:pt x="139" y="34"/>
                  </a:lnTo>
                  <a:lnTo>
                    <a:pt x="129" y="22"/>
                  </a:lnTo>
                  <a:lnTo>
                    <a:pt x="116" y="12"/>
                  </a:lnTo>
                  <a:lnTo>
                    <a:pt x="105" y="6"/>
                  </a:lnTo>
                  <a:lnTo>
                    <a:pt x="90" y="2"/>
                  </a:lnTo>
                  <a:lnTo>
                    <a:pt x="76" y="0"/>
                  </a:lnTo>
                  <a:lnTo>
                    <a:pt x="61" y="2"/>
                  </a:lnTo>
                  <a:lnTo>
                    <a:pt x="46" y="6"/>
                  </a:lnTo>
                  <a:lnTo>
                    <a:pt x="33" y="12"/>
                  </a:lnTo>
                  <a:lnTo>
                    <a:pt x="22" y="22"/>
                  </a:lnTo>
                  <a:lnTo>
                    <a:pt x="11" y="34"/>
                  </a:lnTo>
                  <a:lnTo>
                    <a:pt x="5" y="47"/>
                  </a:lnTo>
                  <a:lnTo>
                    <a:pt x="1" y="61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6"/>
                  </a:lnTo>
                  <a:lnTo>
                    <a:pt x="11" y="117"/>
                  </a:lnTo>
                  <a:lnTo>
                    <a:pt x="22" y="130"/>
                  </a:lnTo>
                  <a:lnTo>
                    <a:pt x="33" y="139"/>
                  </a:lnTo>
                  <a:lnTo>
                    <a:pt x="46" y="147"/>
                  </a:lnTo>
                  <a:lnTo>
                    <a:pt x="61" y="151"/>
                  </a:lnTo>
                  <a:lnTo>
                    <a:pt x="76" y="154"/>
                  </a:lnTo>
                  <a:lnTo>
                    <a:pt x="79" y="152"/>
                  </a:lnTo>
                  <a:lnTo>
                    <a:pt x="83" y="152"/>
                  </a:lnTo>
                  <a:lnTo>
                    <a:pt x="90" y="151"/>
                  </a:lnTo>
                  <a:lnTo>
                    <a:pt x="97" y="148"/>
                  </a:lnTo>
                  <a:lnTo>
                    <a:pt x="105" y="147"/>
                  </a:lnTo>
                  <a:lnTo>
                    <a:pt x="110" y="143"/>
                  </a:lnTo>
                  <a:lnTo>
                    <a:pt x="113" y="141"/>
                  </a:lnTo>
                  <a:lnTo>
                    <a:pt x="113" y="139"/>
                  </a:lnTo>
                  <a:lnTo>
                    <a:pt x="114" y="139"/>
                  </a:lnTo>
                  <a:lnTo>
                    <a:pt x="116" y="139"/>
                  </a:lnTo>
                  <a:lnTo>
                    <a:pt x="129" y="130"/>
                  </a:lnTo>
                  <a:close/>
                </a:path>
              </a:pathLst>
            </a:custGeom>
            <a:solidFill>
              <a:srgbClr val="33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noProof="0" dirty="0"/>
            </a:p>
          </p:txBody>
        </p:sp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FCA82DDD-BCB3-61D2-95A9-556F47DF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396" y="2988980"/>
              <a:ext cx="131772" cy="134700"/>
            </a:xfrm>
            <a:custGeom>
              <a:avLst/>
              <a:gdLst>
                <a:gd name="T0" fmla="*/ 182 w 182"/>
                <a:gd name="T1" fmla="*/ 91 h 181"/>
                <a:gd name="T2" fmla="*/ 179 w 182"/>
                <a:gd name="T3" fmla="*/ 71 h 181"/>
                <a:gd name="T4" fmla="*/ 174 w 182"/>
                <a:gd name="T5" fmla="*/ 54 h 181"/>
                <a:gd name="T6" fmla="*/ 165 w 182"/>
                <a:gd name="T7" fmla="*/ 39 h 181"/>
                <a:gd name="T8" fmla="*/ 153 w 182"/>
                <a:gd name="T9" fmla="*/ 26 h 181"/>
                <a:gd name="T10" fmla="*/ 139 w 182"/>
                <a:gd name="T11" fmla="*/ 14 h 181"/>
                <a:gd name="T12" fmla="*/ 131 w 182"/>
                <a:gd name="T13" fmla="*/ 9 h 181"/>
                <a:gd name="T14" fmla="*/ 125 w 182"/>
                <a:gd name="T15" fmla="*/ 6 h 181"/>
                <a:gd name="T16" fmla="*/ 115 w 182"/>
                <a:gd name="T17" fmla="*/ 2 h 181"/>
                <a:gd name="T18" fmla="*/ 108 w 182"/>
                <a:gd name="T19" fmla="*/ 1 h 181"/>
                <a:gd name="T20" fmla="*/ 91 w 182"/>
                <a:gd name="T21" fmla="*/ 0 h 181"/>
                <a:gd name="T22" fmla="*/ 71 w 182"/>
                <a:gd name="T23" fmla="*/ 1 h 181"/>
                <a:gd name="T24" fmla="*/ 54 w 182"/>
                <a:gd name="T25" fmla="*/ 6 h 181"/>
                <a:gd name="T26" fmla="*/ 39 w 182"/>
                <a:gd name="T27" fmla="*/ 14 h 181"/>
                <a:gd name="T28" fmla="*/ 26 w 182"/>
                <a:gd name="T29" fmla="*/ 26 h 181"/>
                <a:gd name="T30" fmla="*/ 14 w 182"/>
                <a:gd name="T31" fmla="*/ 39 h 181"/>
                <a:gd name="T32" fmla="*/ 6 w 182"/>
                <a:gd name="T33" fmla="*/ 54 h 181"/>
                <a:gd name="T34" fmla="*/ 1 w 182"/>
                <a:gd name="T35" fmla="*/ 71 h 181"/>
                <a:gd name="T36" fmla="*/ 0 w 182"/>
                <a:gd name="T37" fmla="*/ 91 h 181"/>
                <a:gd name="T38" fmla="*/ 1 w 182"/>
                <a:gd name="T39" fmla="*/ 107 h 181"/>
                <a:gd name="T40" fmla="*/ 2 w 182"/>
                <a:gd name="T41" fmla="*/ 115 h 181"/>
                <a:gd name="T42" fmla="*/ 6 w 182"/>
                <a:gd name="T43" fmla="*/ 124 h 181"/>
                <a:gd name="T44" fmla="*/ 9 w 182"/>
                <a:gd name="T45" fmla="*/ 131 h 181"/>
                <a:gd name="T46" fmla="*/ 14 w 182"/>
                <a:gd name="T47" fmla="*/ 139 h 181"/>
                <a:gd name="T48" fmla="*/ 26 w 182"/>
                <a:gd name="T49" fmla="*/ 153 h 181"/>
                <a:gd name="T50" fmla="*/ 39 w 182"/>
                <a:gd name="T51" fmla="*/ 165 h 181"/>
                <a:gd name="T52" fmla="*/ 54 w 182"/>
                <a:gd name="T53" fmla="*/ 174 h 181"/>
                <a:gd name="T54" fmla="*/ 71 w 182"/>
                <a:gd name="T55" fmla="*/ 179 h 181"/>
                <a:gd name="T56" fmla="*/ 91 w 182"/>
                <a:gd name="T57" fmla="*/ 181 h 181"/>
                <a:gd name="T58" fmla="*/ 99 w 182"/>
                <a:gd name="T59" fmla="*/ 180 h 181"/>
                <a:gd name="T60" fmla="*/ 99 w 182"/>
                <a:gd name="T61" fmla="*/ 179 h 181"/>
                <a:gd name="T62" fmla="*/ 100 w 182"/>
                <a:gd name="T63" fmla="*/ 179 h 181"/>
                <a:gd name="T64" fmla="*/ 102 w 182"/>
                <a:gd name="T65" fmla="*/ 179 h 181"/>
                <a:gd name="T66" fmla="*/ 108 w 182"/>
                <a:gd name="T67" fmla="*/ 179 h 181"/>
                <a:gd name="T68" fmla="*/ 115 w 182"/>
                <a:gd name="T69" fmla="*/ 176 h 181"/>
                <a:gd name="T70" fmla="*/ 125 w 182"/>
                <a:gd name="T71" fmla="*/ 174 h 181"/>
                <a:gd name="T72" fmla="*/ 131 w 182"/>
                <a:gd name="T73" fmla="*/ 168 h 181"/>
                <a:gd name="T74" fmla="*/ 139 w 182"/>
                <a:gd name="T75" fmla="*/ 165 h 181"/>
                <a:gd name="T76" fmla="*/ 141 w 182"/>
                <a:gd name="T77" fmla="*/ 161 h 181"/>
                <a:gd name="T78" fmla="*/ 145 w 182"/>
                <a:gd name="T79" fmla="*/ 158 h 181"/>
                <a:gd name="T80" fmla="*/ 153 w 182"/>
                <a:gd name="T81" fmla="*/ 153 h 181"/>
                <a:gd name="T82" fmla="*/ 158 w 182"/>
                <a:gd name="T83" fmla="*/ 145 h 181"/>
                <a:gd name="T84" fmla="*/ 161 w 182"/>
                <a:gd name="T85" fmla="*/ 141 h 181"/>
                <a:gd name="T86" fmla="*/ 165 w 182"/>
                <a:gd name="T87" fmla="*/ 139 h 181"/>
                <a:gd name="T88" fmla="*/ 169 w 182"/>
                <a:gd name="T89" fmla="*/ 131 h 181"/>
                <a:gd name="T90" fmla="*/ 174 w 182"/>
                <a:gd name="T91" fmla="*/ 124 h 181"/>
                <a:gd name="T92" fmla="*/ 177 w 182"/>
                <a:gd name="T93" fmla="*/ 115 h 181"/>
                <a:gd name="T94" fmla="*/ 179 w 182"/>
                <a:gd name="T95" fmla="*/ 107 h 181"/>
                <a:gd name="T96" fmla="*/ 179 w 182"/>
                <a:gd name="T97" fmla="*/ 102 h 181"/>
                <a:gd name="T98" fmla="*/ 179 w 182"/>
                <a:gd name="T99" fmla="*/ 100 h 181"/>
                <a:gd name="T100" fmla="*/ 179 w 182"/>
                <a:gd name="T101" fmla="*/ 98 h 181"/>
                <a:gd name="T102" fmla="*/ 180 w 182"/>
                <a:gd name="T103" fmla="*/ 98 h 181"/>
                <a:gd name="T104" fmla="*/ 182 w 182"/>
                <a:gd name="T105" fmla="*/ 9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181">
                  <a:moveTo>
                    <a:pt x="182" y="91"/>
                  </a:moveTo>
                  <a:lnTo>
                    <a:pt x="179" y="71"/>
                  </a:lnTo>
                  <a:lnTo>
                    <a:pt x="174" y="54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139" y="14"/>
                  </a:lnTo>
                  <a:lnTo>
                    <a:pt x="131" y="9"/>
                  </a:lnTo>
                  <a:lnTo>
                    <a:pt x="125" y="6"/>
                  </a:lnTo>
                  <a:lnTo>
                    <a:pt x="115" y="2"/>
                  </a:lnTo>
                  <a:lnTo>
                    <a:pt x="108" y="1"/>
                  </a:lnTo>
                  <a:lnTo>
                    <a:pt x="91" y="0"/>
                  </a:lnTo>
                  <a:lnTo>
                    <a:pt x="71" y="1"/>
                  </a:lnTo>
                  <a:lnTo>
                    <a:pt x="54" y="6"/>
                  </a:lnTo>
                  <a:lnTo>
                    <a:pt x="39" y="14"/>
                  </a:lnTo>
                  <a:lnTo>
                    <a:pt x="26" y="26"/>
                  </a:lnTo>
                  <a:lnTo>
                    <a:pt x="14" y="39"/>
                  </a:lnTo>
                  <a:lnTo>
                    <a:pt x="6" y="54"/>
                  </a:lnTo>
                  <a:lnTo>
                    <a:pt x="1" y="71"/>
                  </a:lnTo>
                  <a:lnTo>
                    <a:pt x="0" y="91"/>
                  </a:lnTo>
                  <a:lnTo>
                    <a:pt x="1" y="107"/>
                  </a:lnTo>
                  <a:lnTo>
                    <a:pt x="2" y="115"/>
                  </a:lnTo>
                  <a:lnTo>
                    <a:pt x="6" y="124"/>
                  </a:lnTo>
                  <a:lnTo>
                    <a:pt x="9" y="131"/>
                  </a:lnTo>
                  <a:lnTo>
                    <a:pt x="14" y="139"/>
                  </a:lnTo>
                  <a:lnTo>
                    <a:pt x="26" y="153"/>
                  </a:lnTo>
                  <a:lnTo>
                    <a:pt x="39" y="165"/>
                  </a:lnTo>
                  <a:lnTo>
                    <a:pt x="54" y="174"/>
                  </a:lnTo>
                  <a:lnTo>
                    <a:pt x="71" y="179"/>
                  </a:lnTo>
                  <a:lnTo>
                    <a:pt x="91" y="181"/>
                  </a:lnTo>
                  <a:lnTo>
                    <a:pt x="99" y="180"/>
                  </a:lnTo>
                  <a:lnTo>
                    <a:pt x="99" y="179"/>
                  </a:lnTo>
                  <a:lnTo>
                    <a:pt x="100" y="179"/>
                  </a:lnTo>
                  <a:lnTo>
                    <a:pt x="102" y="179"/>
                  </a:lnTo>
                  <a:lnTo>
                    <a:pt x="108" y="179"/>
                  </a:lnTo>
                  <a:lnTo>
                    <a:pt x="115" y="176"/>
                  </a:lnTo>
                  <a:lnTo>
                    <a:pt x="125" y="174"/>
                  </a:lnTo>
                  <a:lnTo>
                    <a:pt x="131" y="168"/>
                  </a:lnTo>
                  <a:lnTo>
                    <a:pt x="139" y="165"/>
                  </a:lnTo>
                  <a:lnTo>
                    <a:pt x="141" y="161"/>
                  </a:lnTo>
                  <a:lnTo>
                    <a:pt x="145" y="158"/>
                  </a:lnTo>
                  <a:lnTo>
                    <a:pt x="153" y="153"/>
                  </a:lnTo>
                  <a:lnTo>
                    <a:pt x="158" y="145"/>
                  </a:lnTo>
                  <a:lnTo>
                    <a:pt x="161" y="141"/>
                  </a:lnTo>
                  <a:lnTo>
                    <a:pt x="165" y="139"/>
                  </a:lnTo>
                  <a:lnTo>
                    <a:pt x="169" y="131"/>
                  </a:lnTo>
                  <a:lnTo>
                    <a:pt x="174" y="124"/>
                  </a:lnTo>
                  <a:lnTo>
                    <a:pt x="177" y="115"/>
                  </a:lnTo>
                  <a:lnTo>
                    <a:pt x="179" y="107"/>
                  </a:lnTo>
                  <a:lnTo>
                    <a:pt x="179" y="102"/>
                  </a:lnTo>
                  <a:lnTo>
                    <a:pt x="179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2" y="9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noProof="0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24E679E-FB58-2C4A-BECC-A401800DE1F9}"/>
                </a:ext>
              </a:extLst>
            </p:cNvPr>
            <p:cNvSpPr txBox="1"/>
            <p:nvPr/>
          </p:nvSpPr>
          <p:spPr>
            <a:xfrm>
              <a:off x="4214144" y="2589256"/>
              <a:ext cx="2119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ISL 2 mg alone (N = 36)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E65A695-8840-79C3-7B99-A2377D47C123}"/>
                </a:ext>
              </a:extLst>
            </p:cNvPr>
            <p:cNvSpPr txBox="1"/>
            <p:nvPr/>
          </p:nvSpPr>
          <p:spPr>
            <a:xfrm>
              <a:off x="4214144" y="2876616"/>
              <a:ext cx="2821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noProof="0" dirty="0">
                  <a:solidFill>
                    <a:srgbClr val="000066"/>
                  </a:solidFill>
                </a:rPr>
                <a:t>ULO 200 mg + ISL 2 mg (N = 35)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249F6936-726A-A72A-A771-4D1F111D5CC1}"/>
                </a:ext>
              </a:extLst>
            </p:cNvPr>
            <p:cNvGrpSpPr/>
            <p:nvPr/>
          </p:nvGrpSpPr>
          <p:grpSpPr>
            <a:xfrm>
              <a:off x="1060382" y="2249057"/>
              <a:ext cx="4389043" cy="3746904"/>
              <a:chOff x="2630387" y="-123694"/>
              <a:chExt cx="4389043" cy="3746904"/>
            </a:xfrm>
          </p:grpSpPr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493CB2CE-FB68-3460-BE61-ED84ADBF57F2}"/>
                  </a:ext>
                </a:extLst>
              </p:cNvPr>
              <p:cNvGrpSpPr/>
              <p:nvPr/>
            </p:nvGrpSpPr>
            <p:grpSpPr>
              <a:xfrm>
                <a:off x="2962877" y="637143"/>
                <a:ext cx="3860024" cy="2486260"/>
                <a:chOff x="9305926" y="1319213"/>
                <a:chExt cx="2908300" cy="1873250"/>
              </a:xfrm>
            </p:grpSpPr>
            <p:sp>
              <p:nvSpPr>
                <p:cNvPr id="59" name="Line 6">
                  <a:extLst>
                    <a:ext uri="{FF2B5EF4-FFF2-40B4-BE49-F238E27FC236}">
                      <a16:creationId xmlns:a16="http://schemas.microsoft.com/office/drawing/2014/main" id="{0104AB3C-8377-2BF8-0D8F-E25D65088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080751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0" name="Line 7">
                  <a:extLst>
                    <a:ext uri="{FF2B5EF4-FFF2-40B4-BE49-F238E27FC236}">
                      <a16:creationId xmlns:a16="http://schemas.microsoft.com/office/drawing/2014/main" id="{32B63144-F23D-88D2-F468-3256D99D45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39463" y="2301875"/>
                  <a:ext cx="141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1" name="Line 8">
                  <a:extLst>
                    <a:ext uri="{FF2B5EF4-FFF2-40B4-BE49-F238E27FC236}">
                      <a16:creationId xmlns:a16="http://schemas.microsoft.com/office/drawing/2014/main" id="{B18EDD45-348E-2FD4-3A62-BDB90CD8E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39463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2" name="Line 9">
                  <a:extLst>
                    <a:ext uri="{FF2B5EF4-FFF2-40B4-BE49-F238E27FC236}">
                      <a16:creationId xmlns:a16="http://schemas.microsoft.com/office/drawing/2014/main" id="{09EEB479-E37E-FB26-03D4-FC8E155E9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798176" y="2301875"/>
                  <a:ext cx="141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3" name="Line 10">
                  <a:extLst>
                    <a:ext uri="{FF2B5EF4-FFF2-40B4-BE49-F238E27FC236}">
                      <a16:creationId xmlns:a16="http://schemas.microsoft.com/office/drawing/2014/main" id="{371AABD7-FA43-9B06-671A-4E28FCAA49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98176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4" name="Line 11">
                  <a:extLst>
                    <a:ext uri="{FF2B5EF4-FFF2-40B4-BE49-F238E27FC236}">
                      <a16:creationId xmlns:a16="http://schemas.microsoft.com/office/drawing/2014/main" id="{792B3E0B-6CC1-93B1-7D2F-69527CD43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301" y="2301875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5" name="Line 12">
                  <a:extLst>
                    <a:ext uri="{FF2B5EF4-FFF2-40B4-BE49-F238E27FC236}">
                      <a16:creationId xmlns:a16="http://schemas.microsoft.com/office/drawing/2014/main" id="{8E8575BF-5635-1779-D593-E4A9806F6A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55301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6" name="Line 13">
                  <a:extLst>
                    <a:ext uri="{FF2B5EF4-FFF2-40B4-BE49-F238E27FC236}">
                      <a16:creationId xmlns:a16="http://schemas.microsoft.com/office/drawing/2014/main" id="{70E34544-E556-A444-836D-3CDAF6BFEC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55301" y="1322388"/>
                  <a:ext cx="0" cy="979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7" name="Freeform 14">
                  <a:extLst>
                    <a:ext uri="{FF2B5EF4-FFF2-40B4-BE49-F238E27FC236}">
                      <a16:creationId xmlns:a16="http://schemas.microsoft.com/office/drawing/2014/main" id="{F99B8044-5FB5-115D-4981-E9CD31B3E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8788" y="1319213"/>
                  <a:ext cx="2862263" cy="1836738"/>
                </a:xfrm>
                <a:custGeom>
                  <a:avLst/>
                  <a:gdLst>
                    <a:gd name="T0" fmla="*/ 0 w 5409"/>
                    <a:gd name="T1" fmla="*/ 0 h 3469"/>
                    <a:gd name="T2" fmla="*/ 0 w 5409"/>
                    <a:gd name="T3" fmla="*/ 3469 h 3469"/>
                    <a:gd name="T4" fmla="*/ 5409 w 5409"/>
                    <a:gd name="T5" fmla="*/ 3469 h 3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09" h="3469">
                      <a:moveTo>
                        <a:pt x="0" y="0"/>
                      </a:moveTo>
                      <a:lnTo>
                        <a:pt x="0" y="3469"/>
                      </a:lnTo>
                      <a:lnTo>
                        <a:pt x="5409" y="346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8" name="Line 17">
                  <a:extLst>
                    <a:ext uri="{FF2B5EF4-FFF2-40B4-BE49-F238E27FC236}">
                      <a16:creationId xmlns:a16="http://schemas.microsoft.com/office/drawing/2014/main" id="{1F87CAC6-EE38-4FB9-45FE-A6B291347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80751" y="2301875"/>
                  <a:ext cx="11191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69" name="Line 18">
                  <a:extLst>
                    <a:ext uri="{FF2B5EF4-FFF2-40B4-BE49-F238E27FC236}">
                      <a16:creationId xmlns:a16="http://schemas.microsoft.com/office/drawing/2014/main" id="{9F3B0BBE-EE27-F15D-B1E7-F241466A4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063413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0" name="Line 19">
                  <a:extLst>
                    <a:ext uri="{FF2B5EF4-FFF2-40B4-BE49-F238E27FC236}">
                      <a16:creationId xmlns:a16="http://schemas.microsoft.com/office/drawing/2014/main" id="{AB9BFA32-28AA-32E9-C723-18E6C85450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923713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1" name="Line 20">
                  <a:extLst>
                    <a:ext uri="{FF2B5EF4-FFF2-40B4-BE49-F238E27FC236}">
                      <a16:creationId xmlns:a16="http://schemas.microsoft.com/office/drawing/2014/main" id="{17CA3277-56B0-C562-81DF-B68A91FC1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80838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2" name="Line 21">
                  <a:extLst>
                    <a:ext uri="{FF2B5EF4-FFF2-40B4-BE49-F238E27FC236}">
                      <a16:creationId xmlns:a16="http://schemas.microsoft.com/office/drawing/2014/main" id="{1C4D4388-FD81-0103-5506-F66863F3B9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18863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3" name="Line 22">
                  <a:extLst>
                    <a:ext uri="{FF2B5EF4-FFF2-40B4-BE49-F238E27FC236}">
                      <a16:creationId xmlns:a16="http://schemas.microsoft.com/office/drawing/2014/main" id="{65CAB58C-7453-A4DB-8F28-BA32455B7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60151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4" name="Line 23">
                  <a:extLst>
                    <a:ext uri="{FF2B5EF4-FFF2-40B4-BE49-F238E27FC236}">
                      <a16:creationId xmlns:a16="http://schemas.microsoft.com/office/drawing/2014/main" id="{7269C7EB-57BF-9F36-48B0-FC3469FBF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501438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5" name="Line 24">
                  <a:extLst>
                    <a:ext uri="{FF2B5EF4-FFF2-40B4-BE49-F238E27FC236}">
                      <a16:creationId xmlns:a16="http://schemas.microsoft.com/office/drawing/2014/main" id="{B5E4A4C1-4E3B-2243-0D77-216E2EE2C5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644313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6" name="Line 25">
                  <a:extLst>
                    <a:ext uri="{FF2B5EF4-FFF2-40B4-BE49-F238E27FC236}">
                      <a16:creationId xmlns:a16="http://schemas.microsoft.com/office/drawing/2014/main" id="{8FBF85D7-9021-140F-AC0E-D7F8AB114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1588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7" name="Line 26">
                  <a:extLst>
                    <a:ext uri="{FF2B5EF4-FFF2-40B4-BE49-F238E27FC236}">
                      <a16:creationId xmlns:a16="http://schemas.microsoft.com/office/drawing/2014/main" id="{B847623F-7070-9586-9348-0EAAA8046C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71238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8" name="Line 27">
                  <a:extLst>
                    <a:ext uri="{FF2B5EF4-FFF2-40B4-BE49-F238E27FC236}">
                      <a16:creationId xmlns:a16="http://schemas.microsoft.com/office/drawing/2014/main" id="{35CBE390-9043-9247-92DF-09A02254D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53876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79" name="Line 28">
                  <a:extLst>
                    <a:ext uri="{FF2B5EF4-FFF2-40B4-BE49-F238E27FC236}">
                      <a16:creationId xmlns:a16="http://schemas.microsoft.com/office/drawing/2014/main" id="{F3ED1BD1-8066-C036-4284-27E5ACAA8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91938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0" name="Line 29">
                  <a:extLst>
                    <a:ext uri="{FF2B5EF4-FFF2-40B4-BE49-F238E27FC236}">
                      <a16:creationId xmlns:a16="http://schemas.microsoft.com/office/drawing/2014/main" id="{08ABDDD9-A0A7-C198-934D-21D064A71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206288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1" name="Line 30">
                  <a:extLst>
                    <a:ext uri="{FF2B5EF4-FFF2-40B4-BE49-F238E27FC236}">
                      <a16:creationId xmlns:a16="http://schemas.microsoft.com/office/drawing/2014/main" id="{B046A1F2-0D73-673C-5E2F-8336EC260F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14226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2" name="Line 47">
                  <a:extLst>
                    <a:ext uri="{FF2B5EF4-FFF2-40B4-BE49-F238E27FC236}">
                      <a16:creationId xmlns:a16="http://schemas.microsoft.com/office/drawing/2014/main" id="{A2B181FD-3A43-6117-5A1F-531E774FC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34663" y="2055813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3" name="Line 48">
                  <a:extLst>
                    <a:ext uri="{FF2B5EF4-FFF2-40B4-BE49-F238E27FC236}">
                      <a16:creationId xmlns:a16="http://schemas.microsoft.com/office/drawing/2014/main" id="{CDFF2039-E5BF-FD20-898D-B7C630B9F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34663" y="1809750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4" name="Line 49">
                  <a:extLst>
                    <a:ext uri="{FF2B5EF4-FFF2-40B4-BE49-F238E27FC236}">
                      <a16:creationId xmlns:a16="http://schemas.microsoft.com/office/drawing/2014/main" id="{85EE8EFC-B836-6A09-B7A1-24F9BF26E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34663" y="1563688"/>
                  <a:ext cx="206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5" name="Line 50">
                  <a:extLst>
                    <a:ext uri="{FF2B5EF4-FFF2-40B4-BE49-F238E27FC236}">
                      <a16:creationId xmlns:a16="http://schemas.microsoft.com/office/drawing/2014/main" id="{2C919397-E483-CFFA-2C51-603FB7F58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34663" y="1320800"/>
                  <a:ext cx="206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6" name="Line 51">
                  <a:extLst>
                    <a:ext uri="{FF2B5EF4-FFF2-40B4-BE49-F238E27FC236}">
                      <a16:creationId xmlns:a16="http://schemas.microsoft.com/office/drawing/2014/main" id="{E8E803A2-959A-F6DB-538D-1DDF21714D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1325563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7" name="Line 52">
                  <a:extLst>
                    <a:ext uri="{FF2B5EF4-FFF2-40B4-BE49-F238E27FC236}">
                      <a16:creationId xmlns:a16="http://schemas.microsoft.com/office/drawing/2014/main" id="{5912D4EB-76A8-6FBF-71C1-50324BFE6D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1579563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8" name="Line 53">
                  <a:extLst>
                    <a:ext uri="{FF2B5EF4-FFF2-40B4-BE49-F238E27FC236}">
                      <a16:creationId xmlns:a16="http://schemas.microsoft.com/office/drawing/2014/main" id="{E15EC7A4-D420-A361-2A8E-E58289C2FE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1847850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89" name="Line 54">
                  <a:extLst>
                    <a:ext uri="{FF2B5EF4-FFF2-40B4-BE49-F238E27FC236}">
                      <a16:creationId xmlns:a16="http://schemas.microsoft.com/office/drawing/2014/main" id="{46167F56-18DD-34A1-5BAD-83D7DA7DD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2101850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0" name="Line 55">
                  <a:extLst>
                    <a:ext uri="{FF2B5EF4-FFF2-40B4-BE49-F238E27FC236}">
                      <a16:creationId xmlns:a16="http://schemas.microsoft.com/office/drawing/2014/main" id="{221A0202-1DBE-2650-F16D-4535AFD82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2360613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1" name="Line 56">
                  <a:extLst>
                    <a:ext uri="{FF2B5EF4-FFF2-40B4-BE49-F238E27FC236}">
                      <a16:creationId xmlns:a16="http://schemas.microsoft.com/office/drawing/2014/main" id="{7EED69A4-C1B2-5279-1642-89B1D479C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2614613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2" name="Line 57">
                  <a:extLst>
                    <a:ext uri="{FF2B5EF4-FFF2-40B4-BE49-F238E27FC236}">
                      <a16:creationId xmlns:a16="http://schemas.microsoft.com/office/drawing/2014/main" id="{5752F425-E196-3AD6-9286-99E667B84F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7551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3" name="Line 58">
                  <a:extLst>
                    <a:ext uri="{FF2B5EF4-FFF2-40B4-BE49-F238E27FC236}">
                      <a16:creationId xmlns:a16="http://schemas.microsoft.com/office/drawing/2014/main" id="{D8AC6B90-688D-692C-EA79-464AE340C4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48788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4" name="Line 59">
                  <a:extLst>
                    <a:ext uri="{FF2B5EF4-FFF2-40B4-BE49-F238E27FC236}">
                      <a16:creationId xmlns:a16="http://schemas.microsoft.com/office/drawing/2014/main" id="{A8229DF9-881D-43B7-855A-72D0071062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2882900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5" name="Line 60">
                  <a:extLst>
                    <a:ext uri="{FF2B5EF4-FFF2-40B4-BE49-F238E27FC236}">
                      <a16:creationId xmlns:a16="http://schemas.microsoft.com/office/drawing/2014/main" id="{1307B8DA-4B2A-9923-741C-E0B7648B1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05926" y="3136900"/>
                  <a:ext cx="428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6" name="Line 61">
                  <a:extLst>
                    <a:ext uri="{FF2B5EF4-FFF2-40B4-BE49-F238E27FC236}">
                      <a16:creationId xmlns:a16="http://schemas.microsoft.com/office/drawing/2014/main" id="{1BE83970-6E87-8B35-A2DF-8C1829711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129838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7" name="Line 62">
                  <a:extLst>
                    <a:ext uri="{FF2B5EF4-FFF2-40B4-BE49-F238E27FC236}">
                      <a16:creationId xmlns:a16="http://schemas.microsoft.com/office/drawing/2014/main" id="{F9203394-E285-C0E1-E605-00FA5C2F2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71076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8" name="Line 63">
                  <a:extLst>
                    <a:ext uri="{FF2B5EF4-FFF2-40B4-BE49-F238E27FC236}">
                      <a16:creationId xmlns:a16="http://schemas.microsoft.com/office/drawing/2014/main" id="{F9CAB8C5-99FA-1181-55F3-84DCB6603F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080751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99" name="Line 64">
                  <a:extLst>
                    <a:ext uri="{FF2B5EF4-FFF2-40B4-BE49-F238E27FC236}">
                      <a16:creationId xmlns:a16="http://schemas.microsoft.com/office/drawing/2014/main" id="{DA02A4D8-1AEB-5AB6-C8BE-3637462D4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939463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0" name="Line 65">
                  <a:extLst>
                    <a:ext uri="{FF2B5EF4-FFF2-40B4-BE49-F238E27FC236}">
                      <a16:creationId xmlns:a16="http://schemas.microsoft.com/office/drawing/2014/main" id="{A6F0DA8B-864E-5C72-E302-252FA0528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798176" y="2301875"/>
                  <a:ext cx="0" cy="222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1" name="Freeform 66">
                  <a:extLst>
                    <a:ext uri="{FF2B5EF4-FFF2-40B4-BE49-F238E27FC236}">
                      <a16:creationId xmlns:a16="http://schemas.microsoft.com/office/drawing/2014/main" id="{004B7B80-5585-6D4E-660E-841A06BA8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34663" y="2301875"/>
                  <a:ext cx="20638" cy="22225"/>
                </a:xfrm>
                <a:custGeom>
                  <a:avLst/>
                  <a:gdLst>
                    <a:gd name="T0" fmla="*/ 41 w 41"/>
                    <a:gd name="T1" fmla="*/ 44 h 44"/>
                    <a:gd name="T2" fmla="*/ 41 w 41"/>
                    <a:gd name="T3" fmla="*/ 0 h 44"/>
                    <a:gd name="T4" fmla="*/ 0 w 41"/>
                    <a:gd name="T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44">
                      <a:moveTo>
                        <a:pt x="41" y="44"/>
                      </a:moveTo>
                      <a:lnTo>
                        <a:pt x="4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2" name="Line 67">
                  <a:extLst>
                    <a:ext uri="{FF2B5EF4-FFF2-40B4-BE49-F238E27FC236}">
                      <a16:creationId xmlns:a16="http://schemas.microsoft.com/office/drawing/2014/main" id="{8F910808-2BC1-1A44-D129-79F92B6E2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90188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3" name="Line 68">
                  <a:extLst>
                    <a:ext uri="{FF2B5EF4-FFF2-40B4-BE49-F238E27FC236}">
                      <a16:creationId xmlns:a16="http://schemas.microsoft.com/office/drawing/2014/main" id="{9D9B3272-5D4A-A210-5C0D-3DCDEF7EC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48951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4" name="Line 69">
                  <a:extLst>
                    <a:ext uri="{FF2B5EF4-FFF2-40B4-BE49-F238E27FC236}">
                      <a16:creationId xmlns:a16="http://schemas.microsoft.com/office/drawing/2014/main" id="{1C4F02C5-7B5C-F578-B81E-F1054D107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12476" y="3155950"/>
                  <a:ext cx="0" cy="365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5" name="Line 100">
                  <a:extLst>
                    <a:ext uri="{FF2B5EF4-FFF2-40B4-BE49-F238E27FC236}">
                      <a16:creationId xmlns:a16="http://schemas.microsoft.com/office/drawing/2014/main" id="{9DC842B6-0D41-70D5-C1C4-7DF7A3FA84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56726" y="3133725"/>
                  <a:ext cx="285273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6" name="Freeform 102">
                  <a:extLst>
                    <a:ext uri="{FF2B5EF4-FFF2-40B4-BE49-F238E27FC236}">
                      <a16:creationId xmlns:a16="http://schemas.microsoft.com/office/drawing/2014/main" id="{37E03089-7995-FD0B-FD74-1DBCC2AA5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5301" y="1363663"/>
                  <a:ext cx="981075" cy="704850"/>
                </a:xfrm>
                <a:custGeom>
                  <a:avLst/>
                  <a:gdLst>
                    <a:gd name="T0" fmla="*/ 1854 w 1854"/>
                    <a:gd name="T1" fmla="*/ 1333 h 1333"/>
                    <a:gd name="T2" fmla="*/ 929 w 1854"/>
                    <a:gd name="T3" fmla="*/ 1091 h 1333"/>
                    <a:gd name="T4" fmla="*/ 807 w 1854"/>
                    <a:gd name="T5" fmla="*/ 1079 h 1333"/>
                    <a:gd name="T6" fmla="*/ 666 w 1854"/>
                    <a:gd name="T7" fmla="*/ 1041 h 1333"/>
                    <a:gd name="T8" fmla="*/ 535 w 1854"/>
                    <a:gd name="T9" fmla="*/ 986 h 1333"/>
                    <a:gd name="T10" fmla="*/ 262 w 1854"/>
                    <a:gd name="T11" fmla="*/ 896 h 1333"/>
                    <a:gd name="T12" fmla="*/ 131 w 1854"/>
                    <a:gd name="T13" fmla="*/ 834 h 1333"/>
                    <a:gd name="T14" fmla="*/ 70 w 1854"/>
                    <a:gd name="T15" fmla="*/ 724 h 1333"/>
                    <a:gd name="T16" fmla="*/ 48 w 1854"/>
                    <a:gd name="T17" fmla="*/ 583 h 1333"/>
                    <a:gd name="T18" fmla="*/ 0 w 1854"/>
                    <a:gd name="T19" fmla="*/ 0 h 1333"/>
                    <a:gd name="T20" fmla="*/ 0 w 1854"/>
                    <a:gd name="T21" fmla="*/ 408 h 1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54" h="1333">
                      <a:moveTo>
                        <a:pt x="1854" y="1333"/>
                      </a:moveTo>
                      <a:lnTo>
                        <a:pt x="929" y="1091"/>
                      </a:lnTo>
                      <a:lnTo>
                        <a:pt x="807" y="1079"/>
                      </a:lnTo>
                      <a:lnTo>
                        <a:pt x="666" y="1041"/>
                      </a:lnTo>
                      <a:lnTo>
                        <a:pt x="535" y="986"/>
                      </a:lnTo>
                      <a:lnTo>
                        <a:pt x="262" y="896"/>
                      </a:lnTo>
                      <a:lnTo>
                        <a:pt x="131" y="834"/>
                      </a:lnTo>
                      <a:lnTo>
                        <a:pt x="70" y="724"/>
                      </a:lnTo>
                      <a:lnTo>
                        <a:pt x="48" y="583"/>
                      </a:lnTo>
                      <a:lnTo>
                        <a:pt x="0" y="0"/>
                      </a:lnTo>
                      <a:lnTo>
                        <a:pt x="0" y="408"/>
                      </a:lnTo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7" name="Freeform 103">
                  <a:extLst>
                    <a:ext uri="{FF2B5EF4-FFF2-40B4-BE49-F238E27FC236}">
                      <a16:creationId xmlns:a16="http://schemas.microsoft.com/office/drawing/2014/main" id="{E7A23564-25ED-70B7-8C9E-0BE599FAA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61488" y="2306638"/>
                  <a:ext cx="1812925" cy="823913"/>
                </a:xfrm>
                <a:custGeom>
                  <a:avLst/>
                  <a:gdLst>
                    <a:gd name="T0" fmla="*/ 3427 w 3427"/>
                    <a:gd name="T1" fmla="*/ 1558 h 1558"/>
                    <a:gd name="T2" fmla="*/ 1698 w 3427"/>
                    <a:gd name="T3" fmla="*/ 1558 h 1558"/>
                    <a:gd name="T4" fmla="*/ 476 w 3427"/>
                    <a:gd name="T5" fmla="*/ 1537 h 1558"/>
                    <a:gd name="T6" fmla="*/ 229 w 3427"/>
                    <a:gd name="T7" fmla="*/ 1520 h 1558"/>
                    <a:gd name="T8" fmla="*/ 103 w 3427"/>
                    <a:gd name="T9" fmla="*/ 1491 h 1558"/>
                    <a:gd name="T10" fmla="*/ 71 w 3427"/>
                    <a:gd name="T11" fmla="*/ 1404 h 1558"/>
                    <a:gd name="T12" fmla="*/ 19 w 3427"/>
                    <a:gd name="T13" fmla="*/ 950 h 1558"/>
                    <a:gd name="T14" fmla="*/ 0 w 3427"/>
                    <a:gd name="T15" fmla="*/ 0 h 1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27" h="1558">
                      <a:moveTo>
                        <a:pt x="3427" y="1558"/>
                      </a:moveTo>
                      <a:lnTo>
                        <a:pt x="1698" y="1558"/>
                      </a:lnTo>
                      <a:lnTo>
                        <a:pt x="476" y="1537"/>
                      </a:lnTo>
                      <a:lnTo>
                        <a:pt x="229" y="1520"/>
                      </a:lnTo>
                      <a:lnTo>
                        <a:pt x="103" y="1491"/>
                      </a:lnTo>
                      <a:lnTo>
                        <a:pt x="71" y="1404"/>
                      </a:lnTo>
                      <a:lnTo>
                        <a:pt x="19" y="9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8" name="Line 104">
                  <a:extLst>
                    <a:ext uri="{FF2B5EF4-FFF2-40B4-BE49-F238E27FC236}">
                      <a16:creationId xmlns:a16="http://schemas.microsoft.com/office/drawing/2014/main" id="{220F5DE4-D8CA-4A80-3DC4-393E939D86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48788" y="2306638"/>
                  <a:ext cx="12700" cy="614363"/>
                </a:xfrm>
                <a:prstGeom prst="line">
                  <a:avLst/>
                </a:prstGeom>
                <a:noFill/>
                <a:ln w="158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09" name="Line 105">
                  <a:extLst>
                    <a:ext uri="{FF2B5EF4-FFF2-40B4-BE49-F238E27FC236}">
                      <a16:creationId xmlns:a16="http://schemas.microsoft.com/office/drawing/2014/main" id="{6BA6889B-D089-5C10-D61E-80C9F1ACF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48788" y="1663700"/>
                  <a:ext cx="12700" cy="642938"/>
                </a:xfrm>
                <a:prstGeom prst="line">
                  <a:avLst/>
                </a:prstGeom>
                <a:noFill/>
                <a:ln w="158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0" name="Line 110">
                  <a:extLst>
                    <a:ext uri="{FF2B5EF4-FFF2-40B4-BE49-F238E27FC236}">
                      <a16:creationId xmlns:a16="http://schemas.microsoft.com/office/drawing/2014/main" id="{E6C48601-0931-551C-6589-4F2D63D1A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301" y="1389063"/>
                  <a:ext cx="6350" cy="47625"/>
                </a:xfrm>
                <a:prstGeom prst="line">
                  <a:avLst/>
                </a:pr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1" name="Line 111">
                  <a:extLst>
                    <a:ext uri="{FF2B5EF4-FFF2-40B4-BE49-F238E27FC236}">
                      <a16:creationId xmlns:a16="http://schemas.microsoft.com/office/drawing/2014/main" id="{80A70401-C9A1-D6F2-C0CB-AF8743E5E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301" y="1360488"/>
                  <a:ext cx="0" cy="28575"/>
                </a:xfrm>
                <a:prstGeom prst="line">
                  <a:avLst/>
                </a:pr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2" name="Freeform 112">
                  <a:extLst>
                    <a:ext uri="{FF2B5EF4-FFF2-40B4-BE49-F238E27FC236}">
                      <a16:creationId xmlns:a16="http://schemas.microsoft.com/office/drawing/2014/main" id="{9113037D-63D4-EE3A-F7FA-177C90095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63238" y="1444625"/>
                  <a:ext cx="977900" cy="598488"/>
                </a:xfrm>
                <a:custGeom>
                  <a:avLst/>
                  <a:gdLst>
                    <a:gd name="T0" fmla="*/ 0 w 1848"/>
                    <a:gd name="T1" fmla="*/ 0 h 1132"/>
                    <a:gd name="T2" fmla="*/ 31 w 1848"/>
                    <a:gd name="T3" fmla="*/ 434 h 1132"/>
                    <a:gd name="T4" fmla="*/ 61 w 1848"/>
                    <a:gd name="T5" fmla="*/ 568 h 1132"/>
                    <a:gd name="T6" fmla="*/ 117 w 1848"/>
                    <a:gd name="T7" fmla="*/ 651 h 1132"/>
                    <a:gd name="T8" fmla="*/ 239 w 1848"/>
                    <a:gd name="T9" fmla="*/ 719 h 1132"/>
                    <a:gd name="T10" fmla="*/ 512 w 1848"/>
                    <a:gd name="T11" fmla="*/ 824 h 1132"/>
                    <a:gd name="T12" fmla="*/ 774 w 1848"/>
                    <a:gd name="T13" fmla="*/ 903 h 1132"/>
                    <a:gd name="T14" fmla="*/ 1848 w 1848"/>
                    <a:gd name="T15" fmla="*/ 1132 h 1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48" h="1132">
                      <a:moveTo>
                        <a:pt x="0" y="0"/>
                      </a:moveTo>
                      <a:lnTo>
                        <a:pt x="31" y="434"/>
                      </a:lnTo>
                      <a:lnTo>
                        <a:pt x="61" y="568"/>
                      </a:lnTo>
                      <a:lnTo>
                        <a:pt x="117" y="651"/>
                      </a:lnTo>
                      <a:lnTo>
                        <a:pt x="239" y="719"/>
                      </a:lnTo>
                      <a:lnTo>
                        <a:pt x="512" y="824"/>
                      </a:lnTo>
                      <a:lnTo>
                        <a:pt x="774" y="903"/>
                      </a:lnTo>
                      <a:lnTo>
                        <a:pt x="1848" y="1132"/>
                      </a:lnTo>
                    </a:path>
                  </a:pathLst>
                </a:cu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3" name="Line 113">
                  <a:extLst>
                    <a:ext uri="{FF2B5EF4-FFF2-40B4-BE49-F238E27FC236}">
                      <a16:creationId xmlns:a16="http://schemas.microsoft.com/office/drawing/2014/main" id="{4460223D-2F48-8264-2F9E-60F41B7D8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301" y="1389063"/>
                  <a:ext cx="0" cy="190500"/>
                </a:xfrm>
                <a:prstGeom prst="line">
                  <a:avLst/>
                </a:pr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4" name="Freeform 114">
                  <a:extLst>
                    <a:ext uri="{FF2B5EF4-FFF2-40B4-BE49-F238E27FC236}">
                      <a16:creationId xmlns:a16="http://schemas.microsoft.com/office/drawing/2014/main" id="{035CAE35-1B0A-C163-9A95-0C7EB85F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8788" y="1465263"/>
                  <a:ext cx="9525" cy="552450"/>
                </a:xfrm>
                <a:custGeom>
                  <a:avLst/>
                  <a:gdLst>
                    <a:gd name="T0" fmla="*/ 19 w 19"/>
                    <a:gd name="T1" fmla="*/ 1044 h 1044"/>
                    <a:gd name="T2" fmla="*/ 16 w 19"/>
                    <a:gd name="T3" fmla="*/ 500 h 1044"/>
                    <a:gd name="T4" fmla="*/ 0 w 19"/>
                    <a:gd name="T5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044">
                      <a:moveTo>
                        <a:pt x="19" y="1044"/>
                      </a:moveTo>
                      <a:lnTo>
                        <a:pt x="16" y="5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5" name="Freeform 115">
                  <a:extLst>
                    <a:ext uri="{FF2B5EF4-FFF2-40B4-BE49-F238E27FC236}">
                      <a16:creationId xmlns:a16="http://schemas.microsoft.com/office/drawing/2014/main" id="{FBB7D6F7-BB86-288A-FDCB-D5804E540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94826" y="3041650"/>
                  <a:ext cx="1779588" cy="87313"/>
                </a:xfrm>
                <a:custGeom>
                  <a:avLst/>
                  <a:gdLst>
                    <a:gd name="T0" fmla="*/ 3364 w 3364"/>
                    <a:gd name="T1" fmla="*/ 167 h 167"/>
                    <a:gd name="T2" fmla="*/ 1645 w 3364"/>
                    <a:gd name="T3" fmla="*/ 167 h 167"/>
                    <a:gd name="T4" fmla="*/ 426 w 3364"/>
                    <a:gd name="T5" fmla="*/ 141 h 167"/>
                    <a:gd name="T6" fmla="*/ 169 w 3364"/>
                    <a:gd name="T7" fmla="*/ 122 h 167"/>
                    <a:gd name="T8" fmla="*/ 41 w 3364"/>
                    <a:gd name="T9" fmla="*/ 103 h 167"/>
                    <a:gd name="T10" fmla="*/ 0 w 3364"/>
                    <a:gd name="T11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64" h="167">
                      <a:moveTo>
                        <a:pt x="3364" y="167"/>
                      </a:moveTo>
                      <a:lnTo>
                        <a:pt x="1645" y="167"/>
                      </a:lnTo>
                      <a:lnTo>
                        <a:pt x="426" y="141"/>
                      </a:lnTo>
                      <a:lnTo>
                        <a:pt x="169" y="122"/>
                      </a:lnTo>
                      <a:lnTo>
                        <a:pt x="41" y="10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6" name="Line 116">
                  <a:extLst>
                    <a:ext uri="{FF2B5EF4-FFF2-40B4-BE49-F238E27FC236}">
                      <a16:creationId xmlns:a16="http://schemas.microsoft.com/office/drawing/2014/main" id="{FF22E484-69AF-B306-7EDC-4370800C1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9394826" y="3041650"/>
                  <a:ext cx="0" cy="11113"/>
                </a:xfrm>
                <a:prstGeom prst="line">
                  <a:avLst/>
                </a:pr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7" name="Line 117">
                  <a:extLst>
                    <a:ext uri="{FF2B5EF4-FFF2-40B4-BE49-F238E27FC236}">
                      <a16:creationId xmlns:a16="http://schemas.microsoft.com/office/drawing/2014/main" id="{5EFD651C-36C9-CEC8-CEC0-D1906D6FC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48788" y="2897188"/>
                  <a:ext cx="3175" cy="241300"/>
                </a:xfrm>
                <a:prstGeom prst="line">
                  <a:avLst/>
                </a:pr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8" name="Freeform 118">
                  <a:extLst>
                    <a:ext uri="{FF2B5EF4-FFF2-40B4-BE49-F238E27FC236}">
                      <a16:creationId xmlns:a16="http://schemas.microsoft.com/office/drawing/2014/main" id="{3600C5F3-45B6-67DD-FA71-E690092A8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8313" y="2017713"/>
                  <a:ext cx="36513" cy="1023938"/>
                </a:xfrm>
                <a:custGeom>
                  <a:avLst/>
                  <a:gdLst>
                    <a:gd name="T0" fmla="*/ 68 w 68"/>
                    <a:gd name="T1" fmla="*/ 1935 h 1935"/>
                    <a:gd name="T2" fmla="*/ 18 w 68"/>
                    <a:gd name="T3" fmla="*/ 1234 h 1935"/>
                    <a:gd name="T4" fmla="*/ 0 w 68"/>
                    <a:gd name="T5" fmla="*/ 0 h 1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8" h="1935">
                      <a:moveTo>
                        <a:pt x="68" y="1935"/>
                      </a:moveTo>
                      <a:lnTo>
                        <a:pt x="18" y="12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19" name="Line 119">
                  <a:extLst>
                    <a:ext uri="{FF2B5EF4-FFF2-40B4-BE49-F238E27FC236}">
                      <a16:creationId xmlns:a16="http://schemas.microsoft.com/office/drawing/2014/main" id="{F69A9CB2-DEAE-D6C4-26AC-1DA32E8E9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348788" y="2017713"/>
                  <a:ext cx="9525" cy="890588"/>
                </a:xfrm>
                <a:prstGeom prst="line">
                  <a:avLst/>
                </a:prstGeom>
                <a:noFill/>
                <a:ln w="15875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0" name="Freeform 121">
                  <a:extLst>
                    <a:ext uri="{FF2B5EF4-FFF2-40B4-BE49-F238E27FC236}">
                      <a16:creationId xmlns:a16="http://schemas.microsoft.com/office/drawing/2014/main" id="{3E9E5F56-B50E-09E5-E935-3574D3C53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3676" y="2055813"/>
                  <a:ext cx="31750" cy="31750"/>
                </a:xfrm>
                <a:custGeom>
                  <a:avLst/>
                  <a:gdLst>
                    <a:gd name="T0" fmla="*/ 9 w 59"/>
                    <a:gd name="T1" fmla="*/ 50 h 60"/>
                    <a:gd name="T2" fmla="*/ 18 w 59"/>
                    <a:gd name="T3" fmla="*/ 57 h 60"/>
                    <a:gd name="T4" fmla="*/ 30 w 59"/>
                    <a:gd name="T5" fmla="*/ 60 h 60"/>
                    <a:gd name="T6" fmla="*/ 34 w 59"/>
                    <a:gd name="T7" fmla="*/ 58 h 60"/>
                    <a:gd name="T8" fmla="*/ 37 w 59"/>
                    <a:gd name="T9" fmla="*/ 57 h 60"/>
                    <a:gd name="T10" fmla="*/ 40 w 59"/>
                    <a:gd name="T11" fmla="*/ 57 h 60"/>
                    <a:gd name="T12" fmla="*/ 45 w 59"/>
                    <a:gd name="T13" fmla="*/ 54 h 60"/>
                    <a:gd name="T14" fmla="*/ 48 w 59"/>
                    <a:gd name="T15" fmla="*/ 51 h 60"/>
                    <a:gd name="T16" fmla="*/ 48 w 59"/>
                    <a:gd name="T17" fmla="*/ 50 h 60"/>
                    <a:gd name="T18" fmla="*/ 49 w 59"/>
                    <a:gd name="T19" fmla="*/ 50 h 60"/>
                    <a:gd name="T20" fmla="*/ 51 w 59"/>
                    <a:gd name="T21" fmla="*/ 50 h 60"/>
                    <a:gd name="T22" fmla="*/ 57 w 59"/>
                    <a:gd name="T23" fmla="*/ 40 h 60"/>
                    <a:gd name="T24" fmla="*/ 57 w 59"/>
                    <a:gd name="T25" fmla="*/ 37 h 60"/>
                    <a:gd name="T26" fmla="*/ 58 w 59"/>
                    <a:gd name="T27" fmla="*/ 34 h 60"/>
                    <a:gd name="T28" fmla="*/ 59 w 59"/>
                    <a:gd name="T29" fmla="*/ 30 h 60"/>
                    <a:gd name="T30" fmla="*/ 57 w 59"/>
                    <a:gd name="T31" fmla="*/ 18 h 60"/>
                    <a:gd name="T32" fmla="*/ 51 w 59"/>
                    <a:gd name="T33" fmla="*/ 8 h 60"/>
                    <a:gd name="T34" fmla="*/ 45 w 59"/>
                    <a:gd name="T35" fmla="*/ 3 h 60"/>
                    <a:gd name="T36" fmla="*/ 40 w 59"/>
                    <a:gd name="T37" fmla="*/ 1 h 60"/>
                    <a:gd name="T38" fmla="*/ 30 w 59"/>
                    <a:gd name="T39" fmla="*/ 0 h 60"/>
                    <a:gd name="T40" fmla="*/ 18 w 59"/>
                    <a:gd name="T41" fmla="*/ 1 h 60"/>
                    <a:gd name="T42" fmla="*/ 9 w 59"/>
                    <a:gd name="T43" fmla="*/ 8 h 60"/>
                    <a:gd name="T44" fmla="*/ 2 w 59"/>
                    <a:gd name="T45" fmla="*/ 18 h 60"/>
                    <a:gd name="T46" fmla="*/ 0 w 59"/>
                    <a:gd name="T47" fmla="*/ 30 h 60"/>
                    <a:gd name="T48" fmla="*/ 0 w 59"/>
                    <a:gd name="T49" fmla="*/ 34 h 60"/>
                    <a:gd name="T50" fmla="*/ 2 w 59"/>
                    <a:gd name="T51" fmla="*/ 40 h 60"/>
                    <a:gd name="T52" fmla="*/ 9 w 59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60">
                      <a:moveTo>
                        <a:pt x="9" y="50"/>
                      </a:move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4" y="58"/>
                      </a:lnTo>
                      <a:lnTo>
                        <a:pt x="37" y="57"/>
                      </a:lnTo>
                      <a:lnTo>
                        <a:pt x="40" y="57"/>
                      </a:lnTo>
                      <a:lnTo>
                        <a:pt x="45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lnTo>
                        <a:pt x="57" y="40"/>
                      </a:lnTo>
                      <a:lnTo>
                        <a:pt x="57" y="37"/>
                      </a:lnTo>
                      <a:lnTo>
                        <a:pt x="58" y="34"/>
                      </a:lnTo>
                      <a:lnTo>
                        <a:pt x="59" y="30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3"/>
                      </a:lnTo>
                      <a:lnTo>
                        <a:pt x="40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9" y="5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1" name="Freeform 125">
                  <a:extLst>
                    <a:ext uri="{FF2B5EF4-FFF2-40B4-BE49-F238E27FC236}">
                      <a16:creationId xmlns:a16="http://schemas.microsoft.com/office/drawing/2014/main" id="{CBB6E862-6C37-98E9-FCDF-752838732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80713" y="1819275"/>
                  <a:ext cx="31750" cy="31750"/>
                </a:xfrm>
                <a:custGeom>
                  <a:avLst/>
                  <a:gdLst>
                    <a:gd name="T0" fmla="*/ 30 w 60"/>
                    <a:gd name="T1" fmla="*/ 60 h 60"/>
                    <a:gd name="T2" fmla="*/ 34 w 60"/>
                    <a:gd name="T3" fmla="*/ 59 h 60"/>
                    <a:gd name="T4" fmla="*/ 37 w 60"/>
                    <a:gd name="T5" fmla="*/ 58 h 60"/>
                    <a:gd name="T6" fmla="*/ 40 w 60"/>
                    <a:gd name="T7" fmla="*/ 58 h 60"/>
                    <a:gd name="T8" fmla="*/ 45 w 60"/>
                    <a:gd name="T9" fmla="*/ 54 h 60"/>
                    <a:gd name="T10" fmla="*/ 48 w 60"/>
                    <a:gd name="T11" fmla="*/ 52 h 60"/>
                    <a:gd name="T12" fmla="*/ 48 w 60"/>
                    <a:gd name="T13" fmla="*/ 51 h 60"/>
                    <a:gd name="T14" fmla="*/ 49 w 60"/>
                    <a:gd name="T15" fmla="*/ 51 h 60"/>
                    <a:gd name="T16" fmla="*/ 51 w 60"/>
                    <a:gd name="T17" fmla="*/ 51 h 60"/>
                    <a:gd name="T18" fmla="*/ 57 w 60"/>
                    <a:gd name="T19" fmla="*/ 41 h 60"/>
                    <a:gd name="T20" fmla="*/ 57 w 60"/>
                    <a:gd name="T21" fmla="*/ 37 h 60"/>
                    <a:gd name="T22" fmla="*/ 58 w 60"/>
                    <a:gd name="T23" fmla="*/ 35 h 60"/>
                    <a:gd name="T24" fmla="*/ 60 w 60"/>
                    <a:gd name="T25" fmla="*/ 30 h 60"/>
                    <a:gd name="T26" fmla="*/ 57 w 60"/>
                    <a:gd name="T27" fmla="*/ 18 h 60"/>
                    <a:gd name="T28" fmla="*/ 51 w 60"/>
                    <a:gd name="T29" fmla="*/ 9 h 60"/>
                    <a:gd name="T30" fmla="*/ 45 w 60"/>
                    <a:gd name="T31" fmla="*/ 4 h 60"/>
                    <a:gd name="T32" fmla="*/ 40 w 60"/>
                    <a:gd name="T33" fmla="*/ 1 h 60"/>
                    <a:gd name="T34" fmla="*/ 30 w 60"/>
                    <a:gd name="T35" fmla="*/ 0 h 60"/>
                    <a:gd name="T36" fmla="*/ 18 w 60"/>
                    <a:gd name="T37" fmla="*/ 1 h 60"/>
                    <a:gd name="T38" fmla="*/ 9 w 60"/>
                    <a:gd name="T39" fmla="*/ 9 h 60"/>
                    <a:gd name="T40" fmla="*/ 2 w 60"/>
                    <a:gd name="T41" fmla="*/ 18 h 60"/>
                    <a:gd name="T42" fmla="*/ 0 w 60"/>
                    <a:gd name="T43" fmla="*/ 30 h 60"/>
                    <a:gd name="T44" fmla="*/ 0 w 60"/>
                    <a:gd name="T45" fmla="*/ 35 h 60"/>
                    <a:gd name="T46" fmla="*/ 2 w 60"/>
                    <a:gd name="T47" fmla="*/ 41 h 60"/>
                    <a:gd name="T48" fmla="*/ 9 w 60"/>
                    <a:gd name="T49" fmla="*/ 51 h 60"/>
                    <a:gd name="T50" fmla="*/ 18 w 60"/>
                    <a:gd name="T51" fmla="*/ 58 h 60"/>
                    <a:gd name="T52" fmla="*/ 30 w 60"/>
                    <a:gd name="T5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lnTo>
                        <a:pt x="34" y="59"/>
                      </a:lnTo>
                      <a:lnTo>
                        <a:pt x="37" y="58"/>
                      </a:lnTo>
                      <a:lnTo>
                        <a:pt x="40" y="58"/>
                      </a:lnTo>
                      <a:lnTo>
                        <a:pt x="45" y="54"/>
                      </a:lnTo>
                      <a:lnTo>
                        <a:pt x="48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5" y="4"/>
                      </a:lnTo>
                      <a:lnTo>
                        <a:pt x="40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8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2" name="Freeform 126">
                  <a:extLst>
                    <a:ext uri="{FF2B5EF4-FFF2-40B4-BE49-F238E27FC236}">
                      <a16:creationId xmlns:a16="http://schemas.microsoft.com/office/drawing/2014/main" id="{E707966F-3115-F096-1675-74AD87BE15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09276" y="1784350"/>
                  <a:ext cx="31750" cy="31750"/>
                </a:xfrm>
                <a:custGeom>
                  <a:avLst/>
                  <a:gdLst>
                    <a:gd name="T0" fmla="*/ 9 w 60"/>
                    <a:gd name="T1" fmla="*/ 51 h 60"/>
                    <a:gd name="T2" fmla="*/ 18 w 60"/>
                    <a:gd name="T3" fmla="*/ 58 h 60"/>
                    <a:gd name="T4" fmla="*/ 30 w 60"/>
                    <a:gd name="T5" fmla="*/ 60 h 60"/>
                    <a:gd name="T6" fmla="*/ 35 w 60"/>
                    <a:gd name="T7" fmla="*/ 59 h 60"/>
                    <a:gd name="T8" fmla="*/ 37 w 60"/>
                    <a:gd name="T9" fmla="*/ 58 h 60"/>
                    <a:gd name="T10" fmla="*/ 41 w 60"/>
                    <a:gd name="T11" fmla="*/ 58 h 60"/>
                    <a:gd name="T12" fmla="*/ 45 w 60"/>
                    <a:gd name="T13" fmla="*/ 54 h 60"/>
                    <a:gd name="T14" fmla="*/ 48 w 60"/>
                    <a:gd name="T15" fmla="*/ 52 h 60"/>
                    <a:gd name="T16" fmla="*/ 48 w 60"/>
                    <a:gd name="T17" fmla="*/ 51 h 60"/>
                    <a:gd name="T18" fmla="*/ 49 w 60"/>
                    <a:gd name="T19" fmla="*/ 51 h 60"/>
                    <a:gd name="T20" fmla="*/ 51 w 60"/>
                    <a:gd name="T21" fmla="*/ 51 h 60"/>
                    <a:gd name="T22" fmla="*/ 57 w 60"/>
                    <a:gd name="T23" fmla="*/ 41 h 60"/>
                    <a:gd name="T24" fmla="*/ 57 w 60"/>
                    <a:gd name="T25" fmla="*/ 37 h 60"/>
                    <a:gd name="T26" fmla="*/ 59 w 60"/>
                    <a:gd name="T27" fmla="*/ 35 h 60"/>
                    <a:gd name="T28" fmla="*/ 60 w 60"/>
                    <a:gd name="T29" fmla="*/ 30 h 60"/>
                    <a:gd name="T30" fmla="*/ 57 w 60"/>
                    <a:gd name="T31" fmla="*/ 18 h 60"/>
                    <a:gd name="T32" fmla="*/ 51 w 60"/>
                    <a:gd name="T33" fmla="*/ 9 h 60"/>
                    <a:gd name="T34" fmla="*/ 45 w 60"/>
                    <a:gd name="T35" fmla="*/ 4 h 60"/>
                    <a:gd name="T36" fmla="*/ 41 w 60"/>
                    <a:gd name="T37" fmla="*/ 1 h 60"/>
                    <a:gd name="T38" fmla="*/ 30 w 60"/>
                    <a:gd name="T39" fmla="*/ 0 h 60"/>
                    <a:gd name="T40" fmla="*/ 18 w 60"/>
                    <a:gd name="T41" fmla="*/ 1 h 60"/>
                    <a:gd name="T42" fmla="*/ 9 w 60"/>
                    <a:gd name="T43" fmla="*/ 9 h 60"/>
                    <a:gd name="T44" fmla="*/ 2 w 60"/>
                    <a:gd name="T45" fmla="*/ 18 h 60"/>
                    <a:gd name="T46" fmla="*/ 0 w 60"/>
                    <a:gd name="T47" fmla="*/ 30 h 60"/>
                    <a:gd name="T48" fmla="*/ 0 w 60"/>
                    <a:gd name="T49" fmla="*/ 35 h 60"/>
                    <a:gd name="T50" fmla="*/ 2 w 60"/>
                    <a:gd name="T51" fmla="*/ 41 h 60"/>
                    <a:gd name="T52" fmla="*/ 9 w 60"/>
                    <a:gd name="T53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9" y="51"/>
                      </a:moveTo>
                      <a:lnTo>
                        <a:pt x="18" y="58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37" y="58"/>
                      </a:lnTo>
                      <a:lnTo>
                        <a:pt x="41" y="58"/>
                      </a:lnTo>
                      <a:lnTo>
                        <a:pt x="45" y="54"/>
                      </a:lnTo>
                      <a:lnTo>
                        <a:pt x="48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1" y="51"/>
                      </a:lnTo>
                      <a:lnTo>
                        <a:pt x="57" y="41"/>
                      </a:lnTo>
                      <a:lnTo>
                        <a:pt x="57" y="37"/>
                      </a:lnTo>
                      <a:lnTo>
                        <a:pt x="59" y="35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5" y="4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3" name="Freeform 127">
                  <a:extLst>
                    <a:ext uri="{FF2B5EF4-FFF2-40B4-BE49-F238E27FC236}">
                      <a16:creationId xmlns:a16="http://schemas.microsoft.com/office/drawing/2014/main" id="{28C8810B-FBC5-C916-2B72-28B5D4AAD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1701" y="1917700"/>
                  <a:ext cx="31750" cy="31750"/>
                </a:xfrm>
                <a:custGeom>
                  <a:avLst/>
                  <a:gdLst>
                    <a:gd name="T0" fmla="*/ 10 w 60"/>
                    <a:gd name="T1" fmla="*/ 8 h 60"/>
                    <a:gd name="T2" fmla="*/ 3 w 60"/>
                    <a:gd name="T3" fmla="*/ 18 h 60"/>
                    <a:gd name="T4" fmla="*/ 0 w 60"/>
                    <a:gd name="T5" fmla="*/ 30 h 60"/>
                    <a:gd name="T6" fmla="*/ 0 w 60"/>
                    <a:gd name="T7" fmla="*/ 34 h 60"/>
                    <a:gd name="T8" fmla="*/ 3 w 60"/>
                    <a:gd name="T9" fmla="*/ 40 h 60"/>
                    <a:gd name="T10" fmla="*/ 10 w 60"/>
                    <a:gd name="T11" fmla="*/ 50 h 60"/>
                    <a:gd name="T12" fmla="*/ 18 w 60"/>
                    <a:gd name="T13" fmla="*/ 57 h 60"/>
                    <a:gd name="T14" fmla="*/ 30 w 60"/>
                    <a:gd name="T15" fmla="*/ 60 h 60"/>
                    <a:gd name="T16" fmla="*/ 35 w 60"/>
                    <a:gd name="T17" fmla="*/ 58 h 60"/>
                    <a:gd name="T18" fmla="*/ 38 w 60"/>
                    <a:gd name="T19" fmla="*/ 57 h 60"/>
                    <a:gd name="T20" fmla="*/ 41 w 60"/>
                    <a:gd name="T21" fmla="*/ 57 h 60"/>
                    <a:gd name="T22" fmla="*/ 46 w 60"/>
                    <a:gd name="T23" fmla="*/ 54 h 60"/>
                    <a:gd name="T24" fmla="*/ 48 w 60"/>
                    <a:gd name="T25" fmla="*/ 51 h 60"/>
                    <a:gd name="T26" fmla="*/ 48 w 60"/>
                    <a:gd name="T27" fmla="*/ 50 h 60"/>
                    <a:gd name="T28" fmla="*/ 49 w 60"/>
                    <a:gd name="T29" fmla="*/ 50 h 60"/>
                    <a:gd name="T30" fmla="*/ 52 w 60"/>
                    <a:gd name="T31" fmla="*/ 50 h 60"/>
                    <a:gd name="T32" fmla="*/ 58 w 60"/>
                    <a:gd name="T33" fmla="*/ 40 h 60"/>
                    <a:gd name="T34" fmla="*/ 58 w 60"/>
                    <a:gd name="T35" fmla="*/ 37 h 60"/>
                    <a:gd name="T36" fmla="*/ 59 w 60"/>
                    <a:gd name="T37" fmla="*/ 34 h 60"/>
                    <a:gd name="T38" fmla="*/ 60 w 60"/>
                    <a:gd name="T39" fmla="*/ 30 h 60"/>
                    <a:gd name="T40" fmla="*/ 58 w 60"/>
                    <a:gd name="T41" fmla="*/ 18 h 60"/>
                    <a:gd name="T42" fmla="*/ 52 w 60"/>
                    <a:gd name="T43" fmla="*/ 8 h 60"/>
                    <a:gd name="T44" fmla="*/ 46 w 60"/>
                    <a:gd name="T45" fmla="*/ 3 h 60"/>
                    <a:gd name="T46" fmla="*/ 41 w 60"/>
                    <a:gd name="T47" fmla="*/ 1 h 60"/>
                    <a:gd name="T48" fmla="*/ 30 w 60"/>
                    <a:gd name="T49" fmla="*/ 0 h 60"/>
                    <a:gd name="T50" fmla="*/ 18 w 60"/>
                    <a:gd name="T51" fmla="*/ 1 h 60"/>
                    <a:gd name="T52" fmla="*/ 10 w 60"/>
                    <a:gd name="T53" fmla="*/ 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10" y="8"/>
                      </a:move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3" y="40"/>
                      </a:lnTo>
                      <a:lnTo>
                        <a:pt x="10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5" y="58"/>
                      </a:lnTo>
                      <a:lnTo>
                        <a:pt x="38" y="57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2" y="50"/>
                      </a:lnTo>
                      <a:lnTo>
                        <a:pt x="58" y="40"/>
                      </a:lnTo>
                      <a:lnTo>
                        <a:pt x="58" y="37"/>
                      </a:lnTo>
                      <a:lnTo>
                        <a:pt x="59" y="34"/>
                      </a:lnTo>
                      <a:lnTo>
                        <a:pt x="60" y="30"/>
                      </a:lnTo>
                      <a:lnTo>
                        <a:pt x="58" y="18"/>
                      </a:lnTo>
                      <a:lnTo>
                        <a:pt x="52" y="8"/>
                      </a:lnTo>
                      <a:lnTo>
                        <a:pt x="46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4" name="Freeform 128">
                  <a:extLst>
                    <a:ext uri="{FF2B5EF4-FFF2-40B4-BE49-F238E27FC236}">
                      <a16:creationId xmlns:a16="http://schemas.microsoft.com/office/drawing/2014/main" id="{C203B4E3-2E4D-1E5C-6FC9-E0548FC251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91851" y="1895475"/>
                  <a:ext cx="31750" cy="30163"/>
                </a:xfrm>
                <a:custGeom>
                  <a:avLst/>
                  <a:gdLst>
                    <a:gd name="T0" fmla="*/ 51 w 59"/>
                    <a:gd name="T1" fmla="*/ 50 h 59"/>
                    <a:gd name="T2" fmla="*/ 57 w 59"/>
                    <a:gd name="T3" fmla="*/ 40 h 59"/>
                    <a:gd name="T4" fmla="*/ 57 w 59"/>
                    <a:gd name="T5" fmla="*/ 37 h 59"/>
                    <a:gd name="T6" fmla="*/ 58 w 59"/>
                    <a:gd name="T7" fmla="*/ 34 h 59"/>
                    <a:gd name="T8" fmla="*/ 59 w 59"/>
                    <a:gd name="T9" fmla="*/ 30 h 59"/>
                    <a:gd name="T10" fmla="*/ 57 w 59"/>
                    <a:gd name="T11" fmla="*/ 18 h 59"/>
                    <a:gd name="T12" fmla="*/ 51 w 59"/>
                    <a:gd name="T13" fmla="*/ 8 h 59"/>
                    <a:gd name="T14" fmla="*/ 45 w 59"/>
                    <a:gd name="T15" fmla="*/ 3 h 59"/>
                    <a:gd name="T16" fmla="*/ 40 w 59"/>
                    <a:gd name="T17" fmla="*/ 1 h 59"/>
                    <a:gd name="T18" fmla="*/ 30 w 59"/>
                    <a:gd name="T19" fmla="*/ 0 h 59"/>
                    <a:gd name="T20" fmla="*/ 18 w 59"/>
                    <a:gd name="T21" fmla="*/ 1 h 59"/>
                    <a:gd name="T22" fmla="*/ 9 w 59"/>
                    <a:gd name="T23" fmla="*/ 8 h 59"/>
                    <a:gd name="T24" fmla="*/ 2 w 59"/>
                    <a:gd name="T25" fmla="*/ 18 h 59"/>
                    <a:gd name="T26" fmla="*/ 0 w 59"/>
                    <a:gd name="T27" fmla="*/ 30 h 59"/>
                    <a:gd name="T28" fmla="*/ 0 w 59"/>
                    <a:gd name="T29" fmla="*/ 34 h 59"/>
                    <a:gd name="T30" fmla="*/ 2 w 59"/>
                    <a:gd name="T31" fmla="*/ 40 h 59"/>
                    <a:gd name="T32" fmla="*/ 9 w 59"/>
                    <a:gd name="T33" fmla="*/ 50 h 59"/>
                    <a:gd name="T34" fmla="*/ 18 w 59"/>
                    <a:gd name="T35" fmla="*/ 57 h 59"/>
                    <a:gd name="T36" fmla="*/ 30 w 59"/>
                    <a:gd name="T37" fmla="*/ 59 h 59"/>
                    <a:gd name="T38" fmla="*/ 34 w 59"/>
                    <a:gd name="T39" fmla="*/ 58 h 59"/>
                    <a:gd name="T40" fmla="*/ 37 w 59"/>
                    <a:gd name="T41" fmla="*/ 57 h 59"/>
                    <a:gd name="T42" fmla="*/ 40 w 59"/>
                    <a:gd name="T43" fmla="*/ 57 h 59"/>
                    <a:gd name="T44" fmla="*/ 45 w 59"/>
                    <a:gd name="T45" fmla="*/ 53 h 59"/>
                    <a:gd name="T46" fmla="*/ 47 w 59"/>
                    <a:gd name="T47" fmla="*/ 51 h 59"/>
                    <a:gd name="T48" fmla="*/ 47 w 59"/>
                    <a:gd name="T49" fmla="*/ 50 h 59"/>
                    <a:gd name="T50" fmla="*/ 49 w 59"/>
                    <a:gd name="T51" fmla="*/ 50 h 59"/>
                    <a:gd name="T52" fmla="*/ 51 w 59"/>
                    <a:gd name="T53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59">
                      <a:moveTo>
                        <a:pt x="51" y="50"/>
                      </a:moveTo>
                      <a:lnTo>
                        <a:pt x="57" y="40"/>
                      </a:lnTo>
                      <a:lnTo>
                        <a:pt x="57" y="37"/>
                      </a:lnTo>
                      <a:lnTo>
                        <a:pt x="58" y="34"/>
                      </a:lnTo>
                      <a:lnTo>
                        <a:pt x="59" y="30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3"/>
                      </a:lnTo>
                      <a:lnTo>
                        <a:pt x="40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9" y="50"/>
                      </a:lnTo>
                      <a:lnTo>
                        <a:pt x="18" y="57"/>
                      </a:lnTo>
                      <a:lnTo>
                        <a:pt x="30" y="59"/>
                      </a:lnTo>
                      <a:lnTo>
                        <a:pt x="34" y="58"/>
                      </a:lnTo>
                      <a:lnTo>
                        <a:pt x="37" y="57"/>
                      </a:lnTo>
                      <a:lnTo>
                        <a:pt x="40" y="57"/>
                      </a:lnTo>
                      <a:lnTo>
                        <a:pt x="45" y="53"/>
                      </a:lnTo>
                      <a:lnTo>
                        <a:pt x="47" y="51"/>
                      </a:lnTo>
                      <a:lnTo>
                        <a:pt x="47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5" name="Freeform 129">
                  <a:extLst>
                    <a:ext uri="{FF2B5EF4-FFF2-40B4-BE49-F238E27FC236}">
                      <a16:creationId xmlns:a16="http://schemas.microsoft.com/office/drawing/2014/main" id="{2FF408D7-F517-D8FD-8CA2-0A0768DB3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1326" y="1636713"/>
                  <a:ext cx="46038" cy="47625"/>
                </a:xfrm>
                <a:custGeom>
                  <a:avLst/>
                  <a:gdLst>
                    <a:gd name="T0" fmla="*/ 44 w 88"/>
                    <a:gd name="T1" fmla="*/ 88 h 88"/>
                    <a:gd name="T2" fmla="*/ 51 w 88"/>
                    <a:gd name="T3" fmla="*/ 87 h 88"/>
                    <a:gd name="T4" fmla="*/ 59 w 88"/>
                    <a:gd name="T5" fmla="*/ 85 h 88"/>
                    <a:gd name="T6" fmla="*/ 67 w 88"/>
                    <a:gd name="T7" fmla="*/ 80 h 88"/>
                    <a:gd name="T8" fmla="*/ 75 w 88"/>
                    <a:gd name="T9" fmla="*/ 75 h 88"/>
                    <a:gd name="T10" fmla="*/ 80 w 88"/>
                    <a:gd name="T11" fmla="*/ 67 h 88"/>
                    <a:gd name="T12" fmla="*/ 85 w 88"/>
                    <a:gd name="T13" fmla="*/ 60 h 88"/>
                    <a:gd name="T14" fmla="*/ 87 w 88"/>
                    <a:gd name="T15" fmla="*/ 51 h 88"/>
                    <a:gd name="T16" fmla="*/ 88 w 88"/>
                    <a:gd name="T17" fmla="*/ 44 h 88"/>
                    <a:gd name="T18" fmla="*/ 87 w 88"/>
                    <a:gd name="T19" fmla="*/ 34 h 88"/>
                    <a:gd name="T20" fmla="*/ 85 w 88"/>
                    <a:gd name="T21" fmla="*/ 26 h 88"/>
                    <a:gd name="T22" fmla="*/ 75 w 88"/>
                    <a:gd name="T23" fmla="*/ 13 h 88"/>
                    <a:gd name="T24" fmla="*/ 67 w 88"/>
                    <a:gd name="T25" fmla="*/ 6 h 88"/>
                    <a:gd name="T26" fmla="*/ 59 w 88"/>
                    <a:gd name="T27" fmla="*/ 2 h 88"/>
                    <a:gd name="T28" fmla="*/ 51 w 88"/>
                    <a:gd name="T29" fmla="*/ 0 h 88"/>
                    <a:gd name="T30" fmla="*/ 44 w 88"/>
                    <a:gd name="T31" fmla="*/ 0 h 88"/>
                    <a:gd name="T32" fmla="*/ 26 w 88"/>
                    <a:gd name="T33" fmla="*/ 2 h 88"/>
                    <a:gd name="T34" fmla="*/ 13 w 88"/>
                    <a:gd name="T35" fmla="*/ 13 h 88"/>
                    <a:gd name="T36" fmla="*/ 2 w 88"/>
                    <a:gd name="T37" fmla="*/ 26 h 88"/>
                    <a:gd name="T38" fmla="*/ 0 w 88"/>
                    <a:gd name="T39" fmla="*/ 44 h 88"/>
                    <a:gd name="T40" fmla="*/ 0 w 88"/>
                    <a:gd name="T41" fmla="*/ 51 h 88"/>
                    <a:gd name="T42" fmla="*/ 2 w 88"/>
                    <a:gd name="T43" fmla="*/ 60 h 88"/>
                    <a:gd name="T44" fmla="*/ 6 w 88"/>
                    <a:gd name="T45" fmla="*/ 67 h 88"/>
                    <a:gd name="T46" fmla="*/ 13 w 88"/>
                    <a:gd name="T47" fmla="*/ 75 h 88"/>
                    <a:gd name="T48" fmla="*/ 26 w 88"/>
                    <a:gd name="T49" fmla="*/ 85 h 88"/>
                    <a:gd name="T50" fmla="*/ 34 w 88"/>
                    <a:gd name="T51" fmla="*/ 87 h 88"/>
                    <a:gd name="T52" fmla="*/ 44 w 88"/>
                    <a:gd name="T53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8">
                      <a:moveTo>
                        <a:pt x="44" y="88"/>
                      </a:moveTo>
                      <a:lnTo>
                        <a:pt x="51" y="87"/>
                      </a:lnTo>
                      <a:lnTo>
                        <a:pt x="59" y="85"/>
                      </a:lnTo>
                      <a:lnTo>
                        <a:pt x="67" y="80"/>
                      </a:lnTo>
                      <a:lnTo>
                        <a:pt x="75" y="75"/>
                      </a:ln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1"/>
                      </a:lnTo>
                      <a:lnTo>
                        <a:pt x="88" y="44"/>
                      </a:lnTo>
                      <a:lnTo>
                        <a:pt x="87" y="34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59" y="2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5"/>
                      </a:lnTo>
                      <a:lnTo>
                        <a:pt x="34" y="87"/>
                      </a:lnTo>
                      <a:lnTo>
                        <a:pt x="44" y="88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6" name="Freeform 130">
                  <a:extLst>
                    <a:ext uri="{FF2B5EF4-FFF2-40B4-BE49-F238E27FC236}">
                      <a16:creationId xmlns:a16="http://schemas.microsoft.com/office/drawing/2014/main" id="{892B5647-6D86-7AD9-1709-BFA79F77C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1326" y="1779588"/>
                  <a:ext cx="46038" cy="46038"/>
                </a:xfrm>
                <a:custGeom>
                  <a:avLst/>
                  <a:gdLst>
                    <a:gd name="T0" fmla="*/ 0 w 88"/>
                    <a:gd name="T1" fmla="*/ 44 h 88"/>
                    <a:gd name="T2" fmla="*/ 0 w 88"/>
                    <a:gd name="T3" fmla="*/ 51 h 88"/>
                    <a:gd name="T4" fmla="*/ 2 w 88"/>
                    <a:gd name="T5" fmla="*/ 60 h 88"/>
                    <a:gd name="T6" fmla="*/ 6 w 88"/>
                    <a:gd name="T7" fmla="*/ 67 h 88"/>
                    <a:gd name="T8" fmla="*/ 13 w 88"/>
                    <a:gd name="T9" fmla="*/ 75 h 88"/>
                    <a:gd name="T10" fmla="*/ 26 w 88"/>
                    <a:gd name="T11" fmla="*/ 85 h 88"/>
                    <a:gd name="T12" fmla="*/ 34 w 88"/>
                    <a:gd name="T13" fmla="*/ 87 h 88"/>
                    <a:gd name="T14" fmla="*/ 44 w 88"/>
                    <a:gd name="T15" fmla="*/ 88 h 88"/>
                    <a:gd name="T16" fmla="*/ 51 w 88"/>
                    <a:gd name="T17" fmla="*/ 87 h 88"/>
                    <a:gd name="T18" fmla="*/ 59 w 88"/>
                    <a:gd name="T19" fmla="*/ 85 h 88"/>
                    <a:gd name="T20" fmla="*/ 67 w 88"/>
                    <a:gd name="T21" fmla="*/ 80 h 88"/>
                    <a:gd name="T22" fmla="*/ 75 w 88"/>
                    <a:gd name="T23" fmla="*/ 75 h 88"/>
                    <a:gd name="T24" fmla="*/ 80 w 88"/>
                    <a:gd name="T25" fmla="*/ 67 h 88"/>
                    <a:gd name="T26" fmla="*/ 85 w 88"/>
                    <a:gd name="T27" fmla="*/ 60 h 88"/>
                    <a:gd name="T28" fmla="*/ 87 w 88"/>
                    <a:gd name="T29" fmla="*/ 51 h 88"/>
                    <a:gd name="T30" fmla="*/ 88 w 88"/>
                    <a:gd name="T31" fmla="*/ 44 h 88"/>
                    <a:gd name="T32" fmla="*/ 87 w 88"/>
                    <a:gd name="T33" fmla="*/ 35 h 88"/>
                    <a:gd name="T34" fmla="*/ 85 w 88"/>
                    <a:gd name="T35" fmla="*/ 26 h 88"/>
                    <a:gd name="T36" fmla="*/ 75 w 88"/>
                    <a:gd name="T37" fmla="*/ 13 h 88"/>
                    <a:gd name="T38" fmla="*/ 67 w 88"/>
                    <a:gd name="T39" fmla="*/ 6 h 88"/>
                    <a:gd name="T40" fmla="*/ 59 w 88"/>
                    <a:gd name="T41" fmla="*/ 2 h 88"/>
                    <a:gd name="T42" fmla="*/ 51 w 88"/>
                    <a:gd name="T43" fmla="*/ 0 h 88"/>
                    <a:gd name="T44" fmla="*/ 44 w 88"/>
                    <a:gd name="T45" fmla="*/ 0 h 88"/>
                    <a:gd name="T46" fmla="*/ 26 w 88"/>
                    <a:gd name="T47" fmla="*/ 2 h 88"/>
                    <a:gd name="T48" fmla="*/ 13 w 88"/>
                    <a:gd name="T49" fmla="*/ 13 h 88"/>
                    <a:gd name="T50" fmla="*/ 2 w 88"/>
                    <a:gd name="T51" fmla="*/ 26 h 88"/>
                    <a:gd name="T52" fmla="*/ 0 w 88"/>
                    <a:gd name="T53" fmla="*/ 4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8">
                      <a:moveTo>
                        <a:pt x="0" y="44"/>
                      </a:move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5"/>
                      </a:lnTo>
                      <a:lnTo>
                        <a:pt x="34" y="87"/>
                      </a:lnTo>
                      <a:lnTo>
                        <a:pt x="44" y="88"/>
                      </a:lnTo>
                      <a:lnTo>
                        <a:pt x="51" y="87"/>
                      </a:lnTo>
                      <a:lnTo>
                        <a:pt x="59" y="85"/>
                      </a:lnTo>
                      <a:lnTo>
                        <a:pt x="67" y="80"/>
                      </a:lnTo>
                      <a:lnTo>
                        <a:pt x="75" y="75"/>
                      </a:ln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1"/>
                      </a:lnTo>
                      <a:lnTo>
                        <a:pt x="88" y="44"/>
                      </a:lnTo>
                      <a:lnTo>
                        <a:pt x="87" y="35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59" y="2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7" name="Freeform 131">
                  <a:extLst>
                    <a:ext uri="{FF2B5EF4-FFF2-40B4-BE49-F238E27FC236}">
                      <a16:creationId xmlns:a16="http://schemas.microsoft.com/office/drawing/2014/main" id="{CFDA632F-6230-E373-3A72-D48E1D155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9263" y="2327275"/>
                  <a:ext cx="47625" cy="47625"/>
                </a:xfrm>
                <a:custGeom>
                  <a:avLst/>
                  <a:gdLst>
                    <a:gd name="T0" fmla="*/ 45 w 89"/>
                    <a:gd name="T1" fmla="*/ 88 h 88"/>
                    <a:gd name="T2" fmla="*/ 52 w 89"/>
                    <a:gd name="T3" fmla="*/ 87 h 88"/>
                    <a:gd name="T4" fmla="*/ 60 w 89"/>
                    <a:gd name="T5" fmla="*/ 85 h 88"/>
                    <a:gd name="T6" fmla="*/ 67 w 89"/>
                    <a:gd name="T7" fmla="*/ 80 h 88"/>
                    <a:gd name="T8" fmla="*/ 76 w 89"/>
                    <a:gd name="T9" fmla="*/ 75 h 88"/>
                    <a:gd name="T10" fmla="*/ 80 w 89"/>
                    <a:gd name="T11" fmla="*/ 67 h 88"/>
                    <a:gd name="T12" fmla="*/ 85 w 89"/>
                    <a:gd name="T13" fmla="*/ 60 h 88"/>
                    <a:gd name="T14" fmla="*/ 88 w 89"/>
                    <a:gd name="T15" fmla="*/ 51 h 88"/>
                    <a:gd name="T16" fmla="*/ 89 w 89"/>
                    <a:gd name="T17" fmla="*/ 44 h 88"/>
                    <a:gd name="T18" fmla="*/ 88 w 89"/>
                    <a:gd name="T19" fmla="*/ 35 h 88"/>
                    <a:gd name="T20" fmla="*/ 85 w 89"/>
                    <a:gd name="T21" fmla="*/ 26 h 88"/>
                    <a:gd name="T22" fmla="*/ 76 w 89"/>
                    <a:gd name="T23" fmla="*/ 13 h 88"/>
                    <a:gd name="T24" fmla="*/ 67 w 89"/>
                    <a:gd name="T25" fmla="*/ 6 h 88"/>
                    <a:gd name="T26" fmla="*/ 60 w 89"/>
                    <a:gd name="T27" fmla="*/ 2 h 88"/>
                    <a:gd name="T28" fmla="*/ 52 w 89"/>
                    <a:gd name="T29" fmla="*/ 0 h 88"/>
                    <a:gd name="T30" fmla="*/ 45 w 89"/>
                    <a:gd name="T31" fmla="*/ 0 h 88"/>
                    <a:gd name="T32" fmla="*/ 27 w 89"/>
                    <a:gd name="T33" fmla="*/ 2 h 88"/>
                    <a:gd name="T34" fmla="*/ 13 w 89"/>
                    <a:gd name="T35" fmla="*/ 13 h 88"/>
                    <a:gd name="T36" fmla="*/ 3 w 89"/>
                    <a:gd name="T37" fmla="*/ 26 h 88"/>
                    <a:gd name="T38" fmla="*/ 0 w 89"/>
                    <a:gd name="T39" fmla="*/ 44 h 88"/>
                    <a:gd name="T40" fmla="*/ 0 w 89"/>
                    <a:gd name="T41" fmla="*/ 51 h 88"/>
                    <a:gd name="T42" fmla="*/ 3 w 89"/>
                    <a:gd name="T43" fmla="*/ 60 h 88"/>
                    <a:gd name="T44" fmla="*/ 6 w 89"/>
                    <a:gd name="T45" fmla="*/ 67 h 88"/>
                    <a:gd name="T46" fmla="*/ 13 w 89"/>
                    <a:gd name="T47" fmla="*/ 75 h 88"/>
                    <a:gd name="T48" fmla="*/ 27 w 89"/>
                    <a:gd name="T49" fmla="*/ 85 h 88"/>
                    <a:gd name="T50" fmla="*/ 35 w 89"/>
                    <a:gd name="T51" fmla="*/ 87 h 88"/>
                    <a:gd name="T52" fmla="*/ 45 w 89"/>
                    <a:gd name="T53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8">
                      <a:moveTo>
                        <a:pt x="45" y="88"/>
                      </a:moveTo>
                      <a:lnTo>
                        <a:pt x="52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6" y="75"/>
                      </a:ln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8" y="51"/>
                      </a:lnTo>
                      <a:lnTo>
                        <a:pt x="89" y="44"/>
                      </a:lnTo>
                      <a:lnTo>
                        <a:pt x="88" y="35"/>
                      </a:lnTo>
                      <a:lnTo>
                        <a:pt x="85" y="26"/>
                      </a:lnTo>
                      <a:lnTo>
                        <a:pt x="76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13" y="13"/>
                      </a:lnTo>
                      <a:lnTo>
                        <a:pt x="3" y="26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7" y="85"/>
                      </a:lnTo>
                      <a:lnTo>
                        <a:pt x="35" y="87"/>
                      </a:lnTo>
                      <a:lnTo>
                        <a:pt x="45" y="88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8" name="Freeform 132">
                  <a:extLst>
                    <a:ext uri="{FF2B5EF4-FFF2-40B4-BE49-F238E27FC236}">
                      <a16:creationId xmlns:a16="http://schemas.microsoft.com/office/drawing/2014/main" id="{B82C4950-26A1-F8B7-5B63-5A20B600D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8788" y="2787650"/>
                  <a:ext cx="47625" cy="46038"/>
                </a:xfrm>
                <a:custGeom>
                  <a:avLst/>
                  <a:gdLst>
                    <a:gd name="T0" fmla="*/ 76 w 89"/>
                    <a:gd name="T1" fmla="*/ 14 h 89"/>
                    <a:gd name="T2" fmla="*/ 67 w 89"/>
                    <a:gd name="T3" fmla="*/ 6 h 89"/>
                    <a:gd name="T4" fmla="*/ 60 w 89"/>
                    <a:gd name="T5" fmla="*/ 3 h 89"/>
                    <a:gd name="T6" fmla="*/ 52 w 89"/>
                    <a:gd name="T7" fmla="*/ 0 h 89"/>
                    <a:gd name="T8" fmla="*/ 45 w 89"/>
                    <a:gd name="T9" fmla="*/ 0 h 89"/>
                    <a:gd name="T10" fmla="*/ 27 w 89"/>
                    <a:gd name="T11" fmla="*/ 3 h 89"/>
                    <a:gd name="T12" fmla="*/ 14 w 89"/>
                    <a:gd name="T13" fmla="*/ 14 h 89"/>
                    <a:gd name="T14" fmla="*/ 3 w 89"/>
                    <a:gd name="T15" fmla="*/ 27 h 89"/>
                    <a:gd name="T16" fmla="*/ 0 w 89"/>
                    <a:gd name="T17" fmla="*/ 45 h 89"/>
                    <a:gd name="T18" fmla="*/ 0 w 89"/>
                    <a:gd name="T19" fmla="*/ 52 h 89"/>
                    <a:gd name="T20" fmla="*/ 3 w 89"/>
                    <a:gd name="T21" fmla="*/ 60 h 89"/>
                    <a:gd name="T22" fmla="*/ 6 w 89"/>
                    <a:gd name="T23" fmla="*/ 67 h 89"/>
                    <a:gd name="T24" fmla="*/ 14 w 89"/>
                    <a:gd name="T25" fmla="*/ 76 h 89"/>
                    <a:gd name="T26" fmla="*/ 27 w 89"/>
                    <a:gd name="T27" fmla="*/ 85 h 89"/>
                    <a:gd name="T28" fmla="*/ 35 w 89"/>
                    <a:gd name="T29" fmla="*/ 88 h 89"/>
                    <a:gd name="T30" fmla="*/ 45 w 89"/>
                    <a:gd name="T31" fmla="*/ 89 h 89"/>
                    <a:gd name="T32" fmla="*/ 52 w 89"/>
                    <a:gd name="T33" fmla="*/ 88 h 89"/>
                    <a:gd name="T34" fmla="*/ 60 w 89"/>
                    <a:gd name="T35" fmla="*/ 85 h 89"/>
                    <a:gd name="T36" fmla="*/ 67 w 89"/>
                    <a:gd name="T37" fmla="*/ 81 h 89"/>
                    <a:gd name="T38" fmla="*/ 76 w 89"/>
                    <a:gd name="T39" fmla="*/ 76 h 89"/>
                    <a:gd name="T40" fmla="*/ 81 w 89"/>
                    <a:gd name="T41" fmla="*/ 67 h 89"/>
                    <a:gd name="T42" fmla="*/ 85 w 89"/>
                    <a:gd name="T43" fmla="*/ 60 h 89"/>
                    <a:gd name="T44" fmla="*/ 88 w 89"/>
                    <a:gd name="T45" fmla="*/ 52 h 89"/>
                    <a:gd name="T46" fmla="*/ 89 w 89"/>
                    <a:gd name="T47" fmla="*/ 45 h 89"/>
                    <a:gd name="T48" fmla="*/ 88 w 89"/>
                    <a:gd name="T49" fmla="*/ 35 h 89"/>
                    <a:gd name="T50" fmla="*/ 85 w 89"/>
                    <a:gd name="T51" fmla="*/ 27 h 89"/>
                    <a:gd name="T52" fmla="*/ 76 w 89"/>
                    <a:gd name="T53" fmla="*/ 14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6" y="14"/>
                      </a:moveTo>
                      <a:lnTo>
                        <a:pt x="67" y="6"/>
                      </a:lnTo>
                      <a:lnTo>
                        <a:pt x="60" y="3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27" y="3"/>
                      </a:lnTo>
                      <a:lnTo>
                        <a:pt x="14" y="14"/>
                      </a:lnTo>
                      <a:lnTo>
                        <a:pt x="3" y="2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4" y="76"/>
                      </a:lnTo>
                      <a:lnTo>
                        <a:pt x="27" y="85"/>
                      </a:lnTo>
                      <a:lnTo>
                        <a:pt x="35" y="88"/>
                      </a:lnTo>
                      <a:lnTo>
                        <a:pt x="45" y="89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67" y="81"/>
                      </a:lnTo>
                      <a:lnTo>
                        <a:pt x="76" y="76"/>
                      </a:lnTo>
                      <a:lnTo>
                        <a:pt x="81" y="67"/>
                      </a:lnTo>
                      <a:lnTo>
                        <a:pt x="85" y="60"/>
                      </a:lnTo>
                      <a:lnTo>
                        <a:pt x="88" y="52"/>
                      </a:lnTo>
                      <a:lnTo>
                        <a:pt x="89" y="45"/>
                      </a:lnTo>
                      <a:lnTo>
                        <a:pt x="88" y="35"/>
                      </a:lnTo>
                      <a:lnTo>
                        <a:pt x="85" y="27"/>
                      </a:lnTo>
                      <a:lnTo>
                        <a:pt x="76" y="14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29" name="Freeform 133">
                  <a:extLst>
                    <a:ext uri="{FF2B5EF4-FFF2-40B4-BE49-F238E27FC236}">
                      <a16:creationId xmlns:a16="http://schemas.microsoft.com/office/drawing/2014/main" id="{BDCD1D1C-62DC-678D-5D3D-847CEFAA0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6563" y="2890838"/>
                  <a:ext cx="47625" cy="47625"/>
                </a:xfrm>
                <a:custGeom>
                  <a:avLst/>
                  <a:gdLst>
                    <a:gd name="T0" fmla="*/ 14 w 89"/>
                    <a:gd name="T1" fmla="*/ 13 h 88"/>
                    <a:gd name="T2" fmla="*/ 3 w 89"/>
                    <a:gd name="T3" fmla="*/ 26 h 88"/>
                    <a:gd name="T4" fmla="*/ 0 w 89"/>
                    <a:gd name="T5" fmla="*/ 44 h 88"/>
                    <a:gd name="T6" fmla="*/ 0 w 89"/>
                    <a:gd name="T7" fmla="*/ 51 h 88"/>
                    <a:gd name="T8" fmla="*/ 3 w 89"/>
                    <a:gd name="T9" fmla="*/ 60 h 88"/>
                    <a:gd name="T10" fmla="*/ 6 w 89"/>
                    <a:gd name="T11" fmla="*/ 67 h 88"/>
                    <a:gd name="T12" fmla="*/ 14 w 89"/>
                    <a:gd name="T13" fmla="*/ 75 h 88"/>
                    <a:gd name="T14" fmla="*/ 27 w 89"/>
                    <a:gd name="T15" fmla="*/ 85 h 88"/>
                    <a:gd name="T16" fmla="*/ 35 w 89"/>
                    <a:gd name="T17" fmla="*/ 87 h 88"/>
                    <a:gd name="T18" fmla="*/ 45 w 89"/>
                    <a:gd name="T19" fmla="*/ 88 h 88"/>
                    <a:gd name="T20" fmla="*/ 52 w 89"/>
                    <a:gd name="T21" fmla="*/ 87 h 88"/>
                    <a:gd name="T22" fmla="*/ 60 w 89"/>
                    <a:gd name="T23" fmla="*/ 85 h 88"/>
                    <a:gd name="T24" fmla="*/ 67 w 89"/>
                    <a:gd name="T25" fmla="*/ 80 h 88"/>
                    <a:gd name="T26" fmla="*/ 76 w 89"/>
                    <a:gd name="T27" fmla="*/ 75 h 88"/>
                    <a:gd name="T28" fmla="*/ 81 w 89"/>
                    <a:gd name="T29" fmla="*/ 67 h 88"/>
                    <a:gd name="T30" fmla="*/ 85 w 89"/>
                    <a:gd name="T31" fmla="*/ 60 h 88"/>
                    <a:gd name="T32" fmla="*/ 88 w 89"/>
                    <a:gd name="T33" fmla="*/ 51 h 88"/>
                    <a:gd name="T34" fmla="*/ 89 w 89"/>
                    <a:gd name="T35" fmla="*/ 44 h 88"/>
                    <a:gd name="T36" fmla="*/ 88 w 89"/>
                    <a:gd name="T37" fmla="*/ 34 h 88"/>
                    <a:gd name="T38" fmla="*/ 85 w 89"/>
                    <a:gd name="T39" fmla="*/ 26 h 88"/>
                    <a:gd name="T40" fmla="*/ 76 w 89"/>
                    <a:gd name="T41" fmla="*/ 13 h 88"/>
                    <a:gd name="T42" fmla="*/ 67 w 89"/>
                    <a:gd name="T43" fmla="*/ 6 h 88"/>
                    <a:gd name="T44" fmla="*/ 60 w 89"/>
                    <a:gd name="T45" fmla="*/ 2 h 88"/>
                    <a:gd name="T46" fmla="*/ 52 w 89"/>
                    <a:gd name="T47" fmla="*/ 0 h 88"/>
                    <a:gd name="T48" fmla="*/ 45 w 89"/>
                    <a:gd name="T49" fmla="*/ 0 h 88"/>
                    <a:gd name="T50" fmla="*/ 27 w 89"/>
                    <a:gd name="T51" fmla="*/ 2 h 88"/>
                    <a:gd name="T52" fmla="*/ 14 w 89"/>
                    <a:gd name="T53" fmla="*/ 13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8">
                      <a:moveTo>
                        <a:pt x="14" y="13"/>
                      </a:moveTo>
                      <a:lnTo>
                        <a:pt x="3" y="26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4" y="75"/>
                      </a:lnTo>
                      <a:lnTo>
                        <a:pt x="27" y="85"/>
                      </a:lnTo>
                      <a:lnTo>
                        <a:pt x="35" y="87"/>
                      </a:lnTo>
                      <a:lnTo>
                        <a:pt x="45" y="88"/>
                      </a:lnTo>
                      <a:lnTo>
                        <a:pt x="52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6" y="75"/>
                      </a:lnTo>
                      <a:lnTo>
                        <a:pt x="81" y="67"/>
                      </a:lnTo>
                      <a:lnTo>
                        <a:pt x="85" y="60"/>
                      </a:lnTo>
                      <a:lnTo>
                        <a:pt x="88" y="51"/>
                      </a:lnTo>
                      <a:lnTo>
                        <a:pt x="89" y="44"/>
                      </a:lnTo>
                      <a:lnTo>
                        <a:pt x="88" y="34"/>
                      </a:lnTo>
                      <a:lnTo>
                        <a:pt x="85" y="26"/>
                      </a:lnTo>
                      <a:lnTo>
                        <a:pt x="76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14" y="13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0" name="Freeform 149">
                  <a:extLst>
                    <a:ext uri="{FF2B5EF4-FFF2-40B4-BE49-F238E27FC236}">
                      <a16:creationId xmlns:a16="http://schemas.microsoft.com/office/drawing/2014/main" id="{9ECA8C6F-D09A-3BFE-2E69-4A4D74AF00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4976" y="1441450"/>
                  <a:ext cx="47625" cy="47625"/>
                </a:xfrm>
                <a:custGeom>
                  <a:avLst/>
                  <a:gdLst>
                    <a:gd name="T0" fmla="*/ 75 w 89"/>
                    <a:gd name="T1" fmla="*/ 75 h 89"/>
                    <a:gd name="T2" fmla="*/ 80 w 89"/>
                    <a:gd name="T3" fmla="*/ 67 h 89"/>
                    <a:gd name="T4" fmla="*/ 85 w 89"/>
                    <a:gd name="T5" fmla="*/ 60 h 89"/>
                    <a:gd name="T6" fmla="*/ 87 w 89"/>
                    <a:gd name="T7" fmla="*/ 51 h 89"/>
                    <a:gd name="T8" fmla="*/ 89 w 89"/>
                    <a:gd name="T9" fmla="*/ 44 h 89"/>
                    <a:gd name="T10" fmla="*/ 87 w 89"/>
                    <a:gd name="T11" fmla="*/ 35 h 89"/>
                    <a:gd name="T12" fmla="*/ 85 w 89"/>
                    <a:gd name="T13" fmla="*/ 26 h 89"/>
                    <a:gd name="T14" fmla="*/ 75 w 89"/>
                    <a:gd name="T15" fmla="*/ 13 h 89"/>
                    <a:gd name="T16" fmla="*/ 67 w 89"/>
                    <a:gd name="T17" fmla="*/ 6 h 89"/>
                    <a:gd name="T18" fmla="*/ 60 w 89"/>
                    <a:gd name="T19" fmla="*/ 2 h 89"/>
                    <a:gd name="T20" fmla="*/ 51 w 89"/>
                    <a:gd name="T21" fmla="*/ 0 h 89"/>
                    <a:gd name="T22" fmla="*/ 44 w 89"/>
                    <a:gd name="T23" fmla="*/ 0 h 89"/>
                    <a:gd name="T24" fmla="*/ 26 w 89"/>
                    <a:gd name="T25" fmla="*/ 2 h 89"/>
                    <a:gd name="T26" fmla="*/ 13 w 89"/>
                    <a:gd name="T27" fmla="*/ 13 h 89"/>
                    <a:gd name="T28" fmla="*/ 2 w 89"/>
                    <a:gd name="T29" fmla="*/ 26 h 89"/>
                    <a:gd name="T30" fmla="*/ 0 w 89"/>
                    <a:gd name="T31" fmla="*/ 44 h 89"/>
                    <a:gd name="T32" fmla="*/ 0 w 89"/>
                    <a:gd name="T33" fmla="*/ 51 h 89"/>
                    <a:gd name="T34" fmla="*/ 2 w 89"/>
                    <a:gd name="T35" fmla="*/ 60 h 89"/>
                    <a:gd name="T36" fmla="*/ 6 w 89"/>
                    <a:gd name="T37" fmla="*/ 67 h 89"/>
                    <a:gd name="T38" fmla="*/ 13 w 89"/>
                    <a:gd name="T39" fmla="*/ 75 h 89"/>
                    <a:gd name="T40" fmla="*/ 26 w 89"/>
                    <a:gd name="T41" fmla="*/ 85 h 89"/>
                    <a:gd name="T42" fmla="*/ 35 w 89"/>
                    <a:gd name="T43" fmla="*/ 87 h 89"/>
                    <a:gd name="T44" fmla="*/ 44 w 89"/>
                    <a:gd name="T45" fmla="*/ 89 h 89"/>
                    <a:gd name="T46" fmla="*/ 51 w 89"/>
                    <a:gd name="T47" fmla="*/ 87 h 89"/>
                    <a:gd name="T48" fmla="*/ 60 w 89"/>
                    <a:gd name="T49" fmla="*/ 85 h 89"/>
                    <a:gd name="T50" fmla="*/ 67 w 89"/>
                    <a:gd name="T51" fmla="*/ 80 h 89"/>
                    <a:gd name="T52" fmla="*/ 75 w 89"/>
                    <a:gd name="T53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5" y="75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1"/>
                      </a:lnTo>
                      <a:lnTo>
                        <a:pt x="89" y="44"/>
                      </a:lnTo>
                      <a:lnTo>
                        <a:pt x="87" y="35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5"/>
                      </a:lnTo>
                      <a:lnTo>
                        <a:pt x="35" y="87"/>
                      </a:lnTo>
                      <a:lnTo>
                        <a:pt x="44" y="89"/>
                      </a:lnTo>
                      <a:lnTo>
                        <a:pt x="51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5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1" name="Freeform 150">
                  <a:extLst>
                    <a:ext uri="{FF2B5EF4-FFF2-40B4-BE49-F238E27FC236}">
                      <a16:creationId xmlns:a16="http://schemas.microsoft.com/office/drawing/2014/main" id="{806E9E79-D5C0-4B5D-BF83-224652F5B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4501" y="1708150"/>
                  <a:ext cx="46038" cy="46038"/>
                </a:xfrm>
                <a:custGeom>
                  <a:avLst/>
                  <a:gdLst>
                    <a:gd name="T0" fmla="*/ 75 w 88"/>
                    <a:gd name="T1" fmla="*/ 75 h 88"/>
                    <a:gd name="T2" fmla="*/ 80 w 88"/>
                    <a:gd name="T3" fmla="*/ 67 h 88"/>
                    <a:gd name="T4" fmla="*/ 85 w 88"/>
                    <a:gd name="T5" fmla="*/ 59 h 88"/>
                    <a:gd name="T6" fmla="*/ 87 w 88"/>
                    <a:gd name="T7" fmla="*/ 51 h 88"/>
                    <a:gd name="T8" fmla="*/ 88 w 88"/>
                    <a:gd name="T9" fmla="*/ 44 h 88"/>
                    <a:gd name="T10" fmla="*/ 87 w 88"/>
                    <a:gd name="T11" fmla="*/ 34 h 88"/>
                    <a:gd name="T12" fmla="*/ 85 w 88"/>
                    <a:gd name="T13" fmla="*/ 26 h 88"/>
                    <a:gd name="T14" fmla="*/ 75 w 88"/>
                    <a:gd name="T15" fmla="*/ 13 h 88"/>
                    <a:gd name="T16" fmla="*/ 67 w 88"/>
                    <a:gd name="T17" fmla="*/ 5 h 88"/>
                    <a:gd name="T18" fmla="*/ 59 w 88"/>
                    <a:gd name="T19" fmla="*/ 2 h 88"/>
                    <a:gd name="T20" fmla="*/ 51 w 88"/>
                    <a:gd name="T21" fmla="*/ 0 h 88"/>
                    <a:gd name="T22" fmla="*/ 44 w 88"/>
                    <a:gd name="T23" fmla="*/ 0 h 88"/>
                    <a:gd name="T24" fmla="*/ 26 w 88"/>
                    <a:gd name="T25" fmla="*/ 2 h 88"/>
                    <a:gd name="T26" fmla="*/ 13 w 88"/>
                    <a:gd name="T27" fmla="*/ 13 h 88"/>
                    <a:gd name="T28" fmla="*/ 2 w 88"/>
                    <a:gd name="T29" fmla="*/ 26 h 88"/>
                    <a:gd name="T30" fmla="*/ 0 w 88"/>
                    <a:gd name="T31" fmla="*/ 44 h 88"/>
                    <a:gd name="T32" fmla="*/ 0 w 88"/>
                    <a:gd name="T33" fmla="*/ 51 h 88"/>
                    <a:gd name="T34" fmla="*/ 2 w 88"/>
                    <a:gd name="T35" fmla="*/ 59 h 88"/>
                    <a:gd name="T36" fmla="*/ 6 w 88"/>
                    <a:gd name="T37" fmla="*/ 67 h 88"/>
                    <a:gd name="T38" fmla="*/ 13 w 88"/>
                    <a:gd name="T39" fmla="*/ 75 h 88"/>
                    <a:gd name="T40" fmla="*/ 26 w 88"/>
                    <a:gd name="T41" fmla="*/ 84 h 88"/>
                    <a:gd name="T42" fmla="*/ 34 w 88"/>
                    <a:gd name="T43" fmla="*/ 87 h 88"/>
                    <a:gd name="T44" fmla="*/ 44 w 88"/>
                    <a:gd name="T45" fmla="*/ 88 h 88"/>
                    <a:gd name="T46" fmla="*/ 51 w 88"/>
                    <a:gd name="T47" fmla="*/ 87 h 88"/>
                    <a:gd name="T48" fmla="*/ 59 w 88"/>
                    <a:gd name="T49" fmla="*/ 84 h 88"/>
                    <a:gd name="T50" fmla="*/ 67 w 88"/>
                    <a:gd name="T51" fmla="*/ 80 h 88"/>
                    <a:gd name="T52" fmla="*/ 75 w 88"/>
                    <a:gd name="T53" fmla="*/ 75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8">
                      <a:moveTo>
                        <a:pt x="75" y="75"/>
                      </a:moveTo>
                      <a:lnTo>
                        <a:pt x="80" y="67"/>
                      </a:lnTo>
                      <a:lnTo>
                        <a:pt x="85" y="59"/>
                      </a:lnTo>
                      <a:lnTo>
                        <a:pt x="87" y="51"/>
                      </a:lnTo>
                      <a:lnTo>
                        <a:pt x="88" y="44"/>
                      </a:lnTo>
                      <a:lnTo>
                        <a:pt x="87" y="34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5"/>
                      </a:lnTo>
                      <a:lnTo>
                        <a:pt x="59" y="2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2" y="59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4"/>
                      </a:lnTo>
                      <a:lnTo>
                        <a:pt x="34" y="87"/>
                      </a:lnTo>
                      <a:lnTo>
                        <a:pt x="44" y="88"/>
                      </a:lnTo>
                      <a:lnTo>
                        <a:pt x="51" y="87"/>
                      </a:lnTo>
                      <a:lnTo>
                        <a:pt x="59" y="84"/>
                      </a:lnTo>
                      <a:lnTo>
                        <a:pt x="67" y="80"/>
                      </a:lnTo>
                      <a:lnTo>
                        <a:pt x="75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2" name="Freeform 151">
                  <a:extLst>
                    <a:ext uri="{FF2B5EF4-FFF2-40B4-BE49-F238E27FC236}">
                      <a16:creationId xmlns:a16="http://schemas.microsoft.com/office/drawing/2014/main" id="{518C5A79-9D83-1306-8E39-050A4B92C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36088" y="2287588"/>
                  <a:ext cx="46038" cy="46038"/>
                </a:xfrm>
                <a:custGeom>
                  <a:avLst/>
                  <a:gdLst>
                    <a:gd name="T0" fmla="*/ 76 w 89"/>
                    <a:gd name="T1" fmla="*/ 76 h 89"/>
                    <a:gd name="T2" fmla="*/ 80 w 89"/>
                    <a:gd name="T3" fmla="*/ 67 h 89"/>
                    <a:gd name="T4" fmla="*/ 85 w 89"/>
                    <a:gd name="T5" fmla="*/ 60 h 89"/>
                    <a:gd name="T6" fmla="*/ 87 w 89"/>
                    <a:gd name="T7" fmla="*/ 52 h 89"/>
                    <a:gd name="T8" fmla="*/ 89 w 89"/>
                    <a:gd name="T9" fmla="*/ 45 h 89"/>
                    <a:gd name="T10" fmla="*/ 87 w 89"/>
                    <a:gd name="T11" fmla="*/ 35 h 89"/>
                    <a:gd name="T12" fmla="*/ 85 w 89"/>
                    <a:gd name="T13" fmla="*/ 27 h 89"/>
                    <a:gd name="T14" fmla="*/ 76 w 89"/>
                    <a:gd name="T15" fmla="*/ 14 h 89"/>
                    <a:gd name="T16" fmla="*/ 67 w 89"/>
                    <a:gd name="T17" fmla="*/ 6 h 89"/>
                    <a:gd name="T18" fmla="*/ 60 w 89"/>
                    <a:gd name="T19" fmla="*/ 3 h 89"/>
                    <a:gd name="T20" fmla="*/ 52 w 89"/>
                    <a:gd name="T21" fmla="*/ 0 h 89"/>
                    <a:gd name="T22" fmla="*/ 44 w 89"/>
                    <a:gd name="T23" fmla="*/ 0 h 89"/>
                    <a:gd name="T24" fmla="*/ 26 w 89"/>
                    <a:gd name="T25" fmla="*/ 3 h 89"/>
                    <a:gd name="T26" fmla="*/ 13 w 89"/>
                    <a:gd name="T27" fmla="*/ 14 h 89"/>
                    <a:gd name="T28" fmla="*/ 3 w 89"/>
                    <a:gd name="T29" fmla="*/ 27 h 89"/>
                    <a:gd name="T30" fmla="*/ 0 w 89"/>
                    <a:gd name="T31" fmla="*/ 45 h 89"/>
                    <a:gd name="T32" fmla="*/ 0 w 89"/>
                    <a:gd name="T33" fmla="*/ 52 h 89"/>
                    <a:gd name="T34" fmla="*/ 3 w 89"/>
                    <a:gd name="T35" fmla="*/ 60 h 89"/>
                    <a:gd name="T36" fmla="*/ 6 w 89"/>
                    <a:gd name="T37" fmla="*/ 67 h 89"/>
                    <a:gd name="T38" fmla="*/ 13 w 89"/>
                    <a:gd name="T39" fmla="*/ 76 h 89"/>
                    <a:gd name="T40" fmla="*/ 26 w 89"/>
                    <a:gd name="T41" fmla="*/ 85 h 89"/>
                    <a:gd name="T42" fmla="*/ 35 w 89"/>
                    <a:gd name="T43" fmla="*/ 88 h 89"/>
                    <a:gd name="T44" fmla="*/ 44 w 89"/>
                    <a:gd name="T45" fmla="*/ 89 h 89"/>
                    <a:gd name="T46" fmla="*/ 52 w 89"/>
                    <a:gd name="T47" fmla="*/ 88 h 89"/>
                    <a:gd name="T48" fmla="*/ 60 w 89"/>
                    <a:gd name="T49" fmla="*/ 85 h 89"/>
                    <a:gd name="T50" fmla="*/ 67 w 89"/>
                    <a:gd name="T51" fmla="*/ 81 h 89"/>
                    <a:gd name="T52" fmla="*/ 76 w 89"/>
                    <a:gd name="T5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6" y="76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9" y="45"/>
                      </a:lnTo>
                      <a:lnTo>
                        <a:pt x="87" y="35"/>
                      </a:lnTo>
                      <a:lnTo>
                        <a:pt x="85" y="27"/>
                      </a:lnTo>
                      <a:lnTo>
                        <a:pt x="76" y="14"/>
                      </a:lnTo>
                      <a:lnTo>
                        <a:pt x="67" y="6"/>
                      </a:lnTo>
                      <a:lnTo>
                        <a:pt x="60" y="3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26" y="3"/>
                      </a:lnTo>
                      <a:lnTo>
                        <a:pt x="13" y="14"/>
                      </a:lnTo>
                      <a:lnTo>
                        <a:pt x="3" y="2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3" y="76"/>
                      </a:lnTo>
                      <a:lnTo>
                        <a:pt x="26" y="85"/>
                      </a:lnTo>
                      <a:lnTo>
                        <a:pt x="35" y="88"/>
                      </a:lnTo>
                      <a:lnTo>
                        <a:pt x="44" y="89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67" y="81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3" name="Freeform 152">
                  <a:extLst>
                    <a:ext uri="{FF2B5EF4-FFF2-40B4-BE49-F238E27FC236}">
                      <a16:creationId xmlns:a16="http://schemas.microsoft.com/office/drawing/2014/main" id="{8062C7AB-6A25-A6A4-B5EE-09128C281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48788" y="2792413"/>
                  <a:ext cx="46038" cy="47625"/>
                </a:xfrm>
                <a:custGeom>
                  <a:avLst/>
                  <a:gdLst>
                    <a:gd name="T0" fmla="*/ 75 w 89"/>
                    <a:gd name="T1" fmla="*/ 76 h 89"/>
                    <a:gd name="T2" fmla="*/ 80 w 89"/>
                    <a:gd name="T3" fmla="*/ 67 h 89"/>
                    <a:gd name="T4" fmla="*/ 85 w 89"/>
                    <a:gd name="T5" fmla="*/ 60 h 89"/>
                    <a:gd name="T6" fmla="*/ 87 w 89"/>
                    <a:gd name="T7" fmla="*/ 52 h 89"/>
                    <a:gd name="T8" fmla="*/ 89 w 89"/>
                    <a:gd name="T9" fmla="*/ 45 h 89"/>
                    <a:gd name="T10" fmla="*/ 87 w 89"/>
                    <a:gd name="T11" fmla="*/ 35 h 89"/>
                    <a:gd name="T12" fmla="*/ 85 w 89"/>
                    <a:gd name="T13" fmla="*/ 27 h 89"/>
                    <a:gd name="T14" fmla="*/ 75 w 89"/>
                    <a:gd name="T15" fmla="*/ 13 h 89"/>
                    <a:gd name="T16" fmla="*/ 67 w 89"/>
                    <a:gd name="T17" fmla="*/ 6 h 89"/>
                    <a:gd name="T18" fmla="*/ 60 w 89"/>
                    <a:gd name="T19" fmla="*/ 3 h 89"/>
                    <a:gd name="T20" fmla="*/ 52 w 89"/>
                    <a:gd name="T21" fmla="*/ 0 h 89"/>
                    <a:gd name="T22" fmla="*/ 44 w 89"/>
                    <a:gd name="T23" fmla="*/ 0 h 89"/>
                    <a:gd name="T24" fmla="*/ 26 w 89"/>
                    <a:gd name="T25" fmla="*/ 3 h 89"/>
                    <a:gd name="T26" fmla="*/ 13 w 89"/>
                    <a:gd name="T27" fmla="*/ 13 h 89"/>
                    <a:gd name="T28" fmla="*/ 2 w 89"/>
                    <a:gd name="T29" fmla="*/ 27 h 89"/>
                    <a:gd name="T30" fmla="*/ 0 w 89"/>
                    <a:gd name="T31" fmla="*/ 45 h 89"/>
                    <a:gd name="T32" fmla="*/ 0 w 89"/>
                    <a:gd name="T33" fmla="*/ 52 h 89"/>
                    <a:gd name="T34" fmla="*/ 2 w 89"/>
                    <a:gd name="T35" fmla="*/ 60 h 89"/>
                    <a:gd name="T36" fmla="*/ 6 w 89"/>
                    <a:gd name="T37" fmla="*/ 67 h 89"/>
                    <a:gd name="T38" fmla="*/ 13 w 89"/>
                    <a:gd name="T39" fmla="*/ 76 h 89"/>
                    <a:gd name="T40" fmla="*/ 26 w 89"/>
                    <a:gd name="T41" fmla="*/ 85 h 89"/>
                    <a:gd name="T42" fmla="*/ 35 w 89"/>
                    <a:gd name="T43" fmla="*/ 88 h 89"/>
                    <a:gd name="T44" fmla="*/ 44 w 89"/>
                    <a:gd name="T45" fmla="*/ 89 h 89"/>
                    <a:gd name="T46" fmla="*/ 52 w 89"/>
                    <a:gd name="T47" fmla="*/ 88 h 89"/>
                    <a:gd name="T48" fmla="*/ 60 w 89"/>
                    <a:gd name="T49" fmla="*/ 85 h 89"/>
                    <a:gd name="T50" fmla="*/ 67 w 89"/>
                    <a:gd name="T51" fmla="*/ 80 h 89"/>
                    <a:gd name="T52" fmla="*/ 75 w 89"/>
                    <a:gd name="T5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5" y="76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9" y="45"/>
                      </a:lnTo>
                      <a:lnTo>
                        <a:pt x="87" y="35"/>
                      </a:lnTo>
                      <a:lnTo>
                        <a:pt x="85" y="27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60" y="3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26" y="3"/>
                      </a:lnTo>
                      <a:lnTo>
                        <a:pt x="13" y="13"/>
                      </a:lnTo>
                      <a:lnTo>
                        <a:pt x="2" y="2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6"/>
                      </a:lnTo>
                      <a:lnTo>
                        <a:pt x="26" y="85"/>
                      </a:lnTo>
                      <a:lnTo>
                        <a:pt x="35" y="88"/>
                      </a:lnTo>
                      <a:lnTo>
                        <a:pt x="44" y="89"/>
                      </a:lnTo>
                      <a:lnTo>
                        <a:pt x="52" y="88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5" y="76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4" name="Freeform 153">
                  <a:extLst>
                    <a:ext uri="{FF2B5EF4-FFF2-40B4-BE49-F238E27FC236}">
                      <a16:creationId xmlns:a16="http://schemas.microsoft.com/office/drawing/2014/main" id="{1C7C0A0A-368F-CC2D-9432-3D3E5BCF1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4976" y="2878138"/>
                  <a:ext cx="46038" cy="46038"/>
                </a:xfrm>
                <a:custGeom>
                  <a:avLst/>
                  <a:gdLst>
                    <a:gd name="T0" fmla="*/ 75 w 88"/>
                    <a:gd name="T1" fmla="*/ 75 h 88"/>
                    <a:gd name="T2" fmla="*/ 80 w 88"/>
                    <a:gd name="T3" fmla="*/ 67 h 88"/>
                    <a:gd name="T4" fmla="*/ 85 w 88"/>
                    <a:gd name="T5" fmla="*/ 59 h 88"/>
                    <a:gd name="T6" fmla="*/ 87 w 88"/>
                    <a:gd name="T7" fmla="*/ 51 h 88"/>
                    <a:gd name="T8" fmla="*/ 88 w 88"/>
                    <a:gd name="T9" fmla="*/ 44 h 88"/>
                    <a:gd name="T10" fmla="*/ 87 w 88"/>
                    <a:gd name="T11" fmla="*/ 34 h 88"/>
                    <a:gd name="T12" fmla="*/ 85 w 88"/>
                    <a:gd name="T13" fmla="*/ 26 h 88"/>
                    <a:gd name="T14" fmla="*/ 75 w 88"/>
                    <a:gd name="T15" fmla="*/ 13 h 88"/>
                    <a:gd name="T16" fmla="*/ 67 w 88"/>
                    <a:gd name="T17" fmla="*/ 6 h 88"/>
                    <a:gd name="T18" fmla="*/ 60 w 88"/>
                    <a:gd name="T19" fmla="*/ 2 h 88"/>
                    <a:gd name="T20" fmla="*/ 51 w 88"/>
                    <a:gd name="T21" fmla="*/ 0 h 88"/>
                    <a:gd name="T22" fmla="*/ 44 w 88"/>
                    <a:gd name="T23" fmla="*/ 0 h 88"/>
                    <a:gd name="T24" fmla="*/ 26 w 88"/>
                    <a:gd name="T25" fmla="*/ 2 h 88"/>
                    <a:gd name="T26" fmla="*/ 13 w 88"/>
                    <a:gd name="T27" fmla="*/ 13 h 88"/>
                    <a:gd name="T28" fmla="*/ 2 w 88"/>
                    <a:gd name="T29" fmla="*/ 26 h 88"/>
                    <a:gd name="T30" fmla="*/ 0 w 88"/>
                    <a:gd name="T31" fmla="*/ 44 h 88"/>
                    <a:gd name="T32" fmla="*/ 0 w 88"/>
                    <a:gd name="T33" fmla="*/ 51 h 88"/>
                    <a:gd name="T34" fmla="*/ 2 w 88"/>
                    <a:gd name="T35" fmla="*/ 59 h 88"/>
                    <a:gd name="T36" fmla="*/ 6 w 88"/>
                    <a:gd name="T37" fmla="*/ 67 h 88"/>
                    <a:gd name="T38" fmla="*/ 13 w 88"/>
                    <a:gd name="T39" fmla="*/ 75 h 88"/>
                    <a:gd name="T40" fmla="*/ 26 w 88"/>
                    <a:gd name="T41" fmla="*/ 85 h 88"/>
                    <a:gd name="T42" fmla="*/ 34 w 88"/>
                    <a:gd name="T43" fmla="*/ 87 h 88"/>
                    <a:gd name="T44" fmla="*/ 44 w 88"/>
                    <a:gd name="T45" fmla="*/ 88 h 88"/>
                    <a:gd name="T46" fmla="*/ 51 w 88"/>
                    <a:gd name="T47" fmla="*/ 87 h 88"/>
                    <a:gd name="T48" fmla="*/ 60 w 88"/>
                    <a:gd name="T49" fmla="*/ 85 h 88"/>
                    <a:gd name="T50" fmla="*/ 67 w 88"/>
                    <a:gd name="T51" fmla="*/ 80 h 88"/>
                    <a:gd name="T52" fmla="*/ 75 w 88"/>
                    <a:gd name="T53" fmla="*/ 75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8">
                      <a:moveTo>
                        <a:pt x="75" y="75"/>
                      </a:moveTo>
                      <a:lnTo>
                        <a:pt x="80" y="67"/>
                      </a:lnTo>
                      <a:lnTo>
                        <a:pt x="85" y="59"/>
                      </a:lnTo>
                      <a:lnTo>
                        <a:pt x="87" y="51"/>
                      </a:lnTo>
                      <a:lnTo>
                        <a:pt x="88" y="44"/>
                      </a:lnTo>
                      <a:lnTo>
                        <a:pt x="87" y="34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2" y="59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5"/>
                      </a:lnTo>
                      <a:lnTo>
                        <a:pt x="34" y="87"/>
                      </a:lnTo>
                      <a:lnTo>
                        <a:pt x="44" y="88"/>
                      </a:lnTo>
                      <a:lnTo>
                        <a:pt x="51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5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5" name="Freeform 154">
                  <a:extLst>
                    <a:ext uri="{FF2B5EF4-FFF2-40B4-BE49-F238E27FC236}">
                      <a16:creationId xmlns:a16="http://schemas.microsoft.com/office/drawing/2014/main" id="{6E56B59C-F62E-DC87-FF1B-94FA4D690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4976" y="3113088"/>
                  <a:ext cx="46038" cy="46038"/>
                </a:xfrm>
                <a:custGeom>
                  <a:avLst/>
                  <a:gdLst>
                    <a:gd name="T0" fmla="*/ 75 w 88"/>
                    <a:gd name="T1" fmla="*/ 76 h 89"/>
                    <a:gd name="T2" fmla="*/ 80 w 88"/>
                    <a:gd name="T3" fmla="*/ 67 h 89"/>
                    <a:gd name="T4" fmla="*/ 85 w 88"/>
                    <a:gd name="T5" fmla="*/ 60 h 89"/>
                    <a:gd name="T6" fmla="*/ 87 w 88"/>
                    <a:gd name="T7" fmla="*/ 52 h 89"/>
                    <a:gd name="T8" fmla="*/ 88 w 88"/>
                    <a:gd name="T9" fmla="*/ 45 h 89"/>
                    <a:gd name="T10" fmla="*/ 87 w 88"/>
                    <a:gd name="T11" fmla="*/ 35 h 89"/>
                    <a:gd name="T12" fmla="*/ 85 w 88"/>
                    <a:gd name="T13" fmla="*/ 27 h 89"/>
                    <a:gd name="T14" fmla="*/ 75 w 88"/>
                    <a:gd name="T15" fmla="*/ 14 h 89"/>
                    <a:gd name="T16" fmla="*/ 67 w 88"/>
                    <a:gd name="T17" fmla="*/ 6 h 89"/>
                    <a:gd name="T18" fmla="*/ 60 w 88"/>
                    <a:gd name="T19" fmla="*/ 3 h 89"/>
                    <a:gd name="T20" fmla="*/ 51 w 88"/>
                    <a:gd name="T21" fmla="*/ 0 h 89"/>
                    <a:gd name="T22" fmla="*/ 44 w 88"/>
                    <a:gd name="T23" fmla="*/ 0 h 89"/>
                    <a:gd name="T24" fmla="*/ 26 w 88"/>
                    <a:gd name="T25" fmla="*/ 3 h 89"/>
                    <a:gd name="T26" fmla="*/ 13 w 88"/>
                    <a:gd name="T27" fmla="*/ 14 h 89"/>
                    <a:gd name="T28" fmla="*/ 2 w 88"/>
                    <a:gd name="T29" fmla="*/ 27 h 89"/>
                    <a:gd name="T30" fmla="*/ 0 w 88"/>
                    <a:gd name="T31" fmla="*/ 45 h 89"/>
                    <a:gd name="T32" fmla="*/ 0 w 88"/>
                    <a:gd name="T33" fmla="*/ 52 h 89"/>
                    <a:gd name="T34" fmla="*/ 2 w 88"/>
                    <a:gd name="T35" fmla="*/ 60 h 89"/>
                    <a:gd name="T36" fmla="*/ 6 w 88"/>
                    <a:gd name="T37" fmla="*/ 67 h 89"/>
                    <a:gd name="T38" fmla="*/ 13 w 88"/>
                    <a:gd name="T39" fmla="*/ 76 h 89"/>
                    <a:gd name="T40" fmla="*/ 26 w 88"/>
                    <a:gd name="T41" fmla="*/ 85 h 89"/>
                    <a:gd name="T42" fmla="*/ 34 w 88"/>
                    <a:gd name="T43" fmla="*/ 88 h 89"/>
                    <a:gd name="T44" fmla="*/ 44 w 88"/>
                    <a:gd name="T45" fmla="*/ 89 h 89"/>
                    <a:gd name="T46" fmla="*/ 51 w 88"/>
                    <a:gd name="T47" fmla="*/ 88 h 89"/>
                    <a:gd name="T48" fmla="*/ 60 w 88"/>
                    <a:gd name="T49" fmla="*/ 85 h 89"/>
                    <a:gd name="T50" fmla="*/ 67 w 88"/>
                    <a:gd name="T51" fmla="*/ 81 h 89"/>
                    <a:gd name="T52" fmla="*/ 75 w 88"/>
                    <a:gd name="T5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9">
                      <a:moveTo>
                        <a:pt x="75" y="76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8" y="45"/>
                      </a:lnTo>
                      <a:lnTo>
                        <a:pt x="87" y="35"/>
                      </a:lnTo>
                      <a:lnTo>
                        <a:pt x="85" y="27"/>
                      </a:lnTo>
                      <a:lnTo>
                        <a:pt x="75" y="14"/>
                      </a:lnTo>
                      <a:lnTo>
                        <a:pt x="67" y="6"/>
                      </a:lnTo>
                      <a:lnTo>
                        <a:pt x="60" y="3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3"/>
                      </a:lnTo>
                      <a:lnTo>
                        <a:pt x="13" y="14"/>
                      </a:lnTo>
                      <a:lnTo>
                        <a:pt x="2" y="2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6"/>
                      </a:lnTo>
                      <a:lnTo>
                        <a:pt x="26" y="85"/>
                      </a:lnTo>
                      <a:lnTo>
                        <a:pt x="34" y="88"/>
                      </a:lnTo>
                      <a:lnTo>
                        <a:pt x="44" y="89"/>
                      </a:lnTo>
                      <a:lnTo>
                        <a:pt x="51" y="88"/>
                      </a:lnTo>
                      <a:lnTo>
                        <a:pt x="60" y="85"/>
                      </a:lnTo>
                      <a:lnTo>
                        <a:pt x="67" y="81"/>
                      </a:lnTo>
                      <a:lnTo>
                        <a:pt x="75" y="76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6" name="Freeform 155">
                  <a:extLst>
                    <a:ext uri="{FF2B5EF4-FFF2-40B4-BE49-F238E27FC236}">
                      <a16:creationId xmlns:a16="http://schemas.microsoft.com/office/drawing/2014/main" id="{DE1BA988-52CD-E102-89A5-8D53ADA37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71013" y="3021013"/>
                  <a:ext cx="47625" cy="47625"/>
                </a:xfrm>
                <a:custGeom>
                  <a:avLst/>
                  <a:gdLst>
                    <a:gd name="T0" fmla="*/ 76 w 89"/>
                    <a:gd name="T1" fmla="*/ 76 h 89"/>
                    <a:gd name="T2" fmla="*/ 81 w 89"/>
                    <a:gd name="T3" fmla="*/ 67 h 89"/>
                    <a:gd name="T4" fmla="*/ 85 w 89"/>
                    <a:gd name="T5" fmla="*/ 60 h 89"/>
                    <a:gd name="T6" fmla="*/ 88 w 89"/>
                    <a:gd name="T7" fmla="*/ 52 h 89"/>
                    <a:gd name="T8" fmla="*/ 89 w 89"/>
                    <a:gd name="T9" fmla="*/ 44 h 89"/>
                    <a:gd name="T10" fmla="*/ 88 w 89"/>
                    <a:gd name="T11" fmla="*/ 35 h 89"/>
                    <a:gd name="T12" fmla="*/ 85 w 89"/>
                    <a:gd name="T13" fmla="*/ 26 h 89"/>
                    <a:gd name="T14" fmla="*/ 76 w 89"/>
                    <a:gd name="T15" fmla="*/ 13 h 89"/>
                    <a:gd name="T16" fmla="*/ 67 w 89"/>
                    <a:gd name="T17" fmla="*/ 6 h 89"/>
                    <a:gd name="T18" fmla="*/ 60 w 89"/>
                    <a:gd name="T19" fmla="*/ 3 h 89"/>
                    <a:gd name="T20" fmla="*/ 52 w 89"/>
                    <a:gd name="T21" fmla="*/ 0 h 89"/>
                    <a:gd name="T22" fmla="*/ 45 w 89"/>
                    <a:gd name="T23" fmla="*/ 0 h 89"/>
                    <a:gd name="T24" fmla="*/ 27 w 89"/>
                    <a:gd name="T25" fmla="*/ 3 h 89"/>
                    <a:gd name="T26" fmla="*/ 14 w 89"/>
                    <a:gd name="T27" fmla="*/ 13 h 89"/>
                    <a:gd name="T28" fmla="*/ 3 w 89"/>
                    <a:gd name="T29" fmla="*/ 26 h 89"/>
                    <a:gd name="T30" fmla="*/ 0 w 89"/>
                    <a:gd name="T31" fmla="*/ 44 h 89"/>
                    <a:gd name="T32" fmla="*/ 0 w 89"/>
                    <a:gd name="T33" fmla="*/ 52 h 89"/>
                    <a:gd name="T34" fmla="*/ 3 w 89"/>
                    <a:gd name="T35" fmla="*/ 60 h 89"/>
                    <a:gd name="T36" fmla="*/ 6 w 89"/>
                    <a:gd name="T37" fmla="*/ 67 h 89"/>
                    <a:gd name="T38" fmla="*/ 14 w 89"/>
                    <a:gd name="T39" fmla="*/ 76 h 89"/>
                    <a:gd name="T40" fmla="*/ 27 w 89"/>
                    <a:gd name="T41" fmla="*/ 85 h 89"/>
                    <a:gd name="T42" fmla="*/ 35 w 89"/>
                    <a:gd name="T43" fmla="*/ 87 h 89"/>
                    <a:gd name="T44" fmla="*/ 45 w 89"/>
                    <a:gd name="T45" fmla="*/ 89 h 89"/>
                    <a:gd name="T46" fmla="*/ 52 w 89"/>
                    <a:gd name="T47" fmla="*/ 87 h 89"/>
                    <a:gd name="T48" fmla="*/ 60 w 89"/>
                    <a:gd name="T49" fmla="*/ 85 h 89"/>
                    <a:gd name="T50" fmla="*/ 67 w 89"/>
                    <a:gd name="T51" fmla="*/ 80 h 89"/>
                    <a:gd name="T52" fmla="*/ 76 w 89"/>
                    <a:gd name="T5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6" y="76"/>
                      </a:moveTo>
                      <a:lnTo>
                        <a:pt x="81" y="67"/>
                      </a:lnTo>
                      <a:lnTo>
                        <a:pt x="85" y="60"/>
                      </a:lnTo>
                      <a:lnTo>
                        <a:pt x="88" y="52"/>
                      </a:lnTo>
                      <a:lnTo>
                        <a:pt x="89" y="44"/>
                      </a:lnTo>
                      <a:lnTo>
                        <a:pt x="88" y="35"/>
                      </a:lnTo>
                      <a:lnTo>
                        <a:pt x="85" y="26"/>
                      </a:lnTo>
                      <a:lnTo>
                        <a:pt x="76" y="13"/>
                      </a:lnTo>
                      <a:lnTo>
                        <a:pt x="67" y="6"/>
                      </a:lnTo>
                      <a:lnTo>
                        <a:pt x="60" y="3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27" y="3"/>
                      </a:lnTo>
                      <a:lnTo>
                        <a:pt x="14" y="13"/>
                      </a:lnTo>
                      <a:lnTo>
                        <a:pt x="3" y="26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4" y="76"/>
                      </a:lnTo>
                      <a:lnTo>
                        <a:pt x="27" y="85"/>
                      </a:lnTo>
                      <a:lnTo>
                        <a:pt x="35" y="87"/>
                      </a:lnTo>
                      <a:lnTo>
                        <a:pt x="45" y="89"/>
                      </a:lnTo>
                      <a:lnTo>
                        <a:pt x="52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7" name="Freeform 156">
                  <a:extLst>
                    <a:ext uri="{FF2B5EF4-FFF2-40B4-BE49-F238E27FC236}">
                      <a16:creationId xmlns:a16="http://schemas.microsoft.com/office/drawing/2014/main" id="{2526AE18-6E25-B4BD-194B-FD8E3909B1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94826" y="3070225"/>
                  <a:ext cx="47625" cy="46038"/>
                </a:xfrm>
                <a:custGeom>
                  <a:avLst/>
                  <a:gdLst>
                    <a:gd name="T0" fmla="*/ 75 w 88"/>
                    <a:gd name="T1" fmla="*/ 75 h 89"/>
                    <a:gd name="T2" fmla="*/ 80 w 88"/>
                    <a:gd name="T3" fmla="*/ 67 h 89"/>
                    <a:gd name="T4" fmla="*/ 85 w 88"/>
                    <a:gd name="T5" fmla="*/ 60 h 89"/>
                    <a:gd name="T6" fmla="*/ 87 w 88"/>
                    <a:gd name="T7" fmla="*/ 52 h 89"/>
                    <a:gd name="T8" fmla="*/ 88 w 88"/>
                    <a:gd name="T9" fmla="*/ 44 h 89"/>
                    <a:gd name="T10" fmla="*/ 87 w 88"/>
                    <a:gd name="T11" fmla="*/ 35 h 89"/>
                    <a:gd name="T12" fmla="*/ 85 w 88"/>
                    <a:gd name="T13" fmla="*/ 26 h 89"/>
                    <a:gd name="T14" fmla="*/ 75 w 88"/>
                    <a:gd name="T15" fmla="*/ 13 h 89"/>
                    <a:gd name="T16" fmla="*/ 67 w 88"/>
                    <a:gd name="T17" fmla="*/ 6 h 89"/>
                    <a:gd name="T18" fmla="*/ 59 w 88"/>
                    <a:gd name="T19" fmla="*/ 2 h 89"/>
                    <a:gd name="T20" fmla="*/ 51 w 88"/>
                    <a:gd name="T21" fmla="*/ 0 h 89"/>
                    <a:gd name="T22" fmla="*/ 44 w 88"/>
                    <a:gd name="T23" fmla="*/ 0 h 89"/>
                    <a:gd name="T24" fmla="*/ 26 w 88"/>
                    <a:gd name="T25" fmla="*/ 2 h 89"/>
                    <a:gd name="T26" fmla="*/ 13 w 88"/>
                    <a:gd name="T27" fmla="*/ 13 h 89"/>
                    <a:gd name="T28" fmla="*/ 2 w 88"/>
                    <a:gd name="T29" fmla="*/ 26 h 89"/>
                    <a:gd name="T30" fmla="*/ 0 w 88"/>
                    <a:gd name="T31" fmla="*/ 44 h 89"/>
                    <a:gd name="T32" fmla="*/ 0 w 88"/>
                    <a:gd name="T33" fmla="*/ 52 h 89"/>
                    <a:gd name="T34" fmla="*/ 2 w 88"/>
                    <a:gd name="T35" fmla="*/ 60 h 89"/>
                    <a:gd name="T36" fmla="*/ 6 w 88"/>
                    <a:gd name="T37" fmla="*/ 67 h 89"/>
                    <a:gd name="T38" fmla="*/ 13 w 88"/>
                    <a:gd name="T39" fmla="*/ 75 h 89"/>
                    <a:gd name="T40" fmla="*/ 26 w 88"/>
                    <a:gd name="T41" fmla="*/ 85 h 89"/>
                    <a:gd name="T42" fmla="*/ 34 w 88"/>
                    <a:gd name="T43" fmla="*/ 87 h 89"/>
                    <a:gd name="T44" fmla="*/ 44 w 88"/>
                    <a:gd name="T45" fmla="*/ 89 h 89"/>
                    <a:gd name="T46" fmla="*/ 51 w 88"/>
                    <a:gd name="T47" fmla="*/ 87 h 89"/>
                    <a:gd name="T48" fmla="*/ 59 w 88"/>
                    <a:gd name="T49" fmla="*/ 85 h 89"/>
                    <a:gd name="T50" fmla="*/ 67 w 88"/>
                    <a:gd name="T51" fmla="*/ 80 h 89"/>
                    <a:gd name="T52" fmla="*/ 75 w 88"/>
                    <a:gd name="T53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9">
                      <a:moveTo>
                        <a:pt x="75" y="75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8" y="44"/>
                      </a:lnTo>
                      <a:lnTo>
                        <a:pt x="87" y="35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59" y="2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5"/>
                      </a:lnTo>
                      <a:lnTo>
                        <a:pt x="34" y="87"/>
                      </a:lnTo>
                      <a:lnTo>
                        <a:pt x="44" y="89"/>
                      </a:lnTo>
                      <a:lnTo>
                        <a:pt x="51" y="87"/>
                      </a:lnTo>
                      <a:lnTo>
                        <a:pt x="59" y="85"/>
                      </a:lnTo>
                      <a:lnTo>
                        <a:pt x="67" y="80"/>
                      </a:lnTo>
                      <a:lnTo>
                        <a:pt x="75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8" name="Freeform 157">
                  <a:extLst>
                    <a:ext uri="{FF2B5EF4-FFF2-40B4-BE49-F238E27FC236}">
                      <a16:creationId xmlns:a16="http://schemas.microsoft.com/office/drawing/2014/main" id="{E2E72B83-56BC-9D56-2899-4CA773606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58326" y="3082925"/>
                  <a:ext cx="47625" cy="46038"/>
                </a:xfrm>
                <a:custGeom>
                  <a:avLst/>
                  <a:gdLst>
                    <a:gd name="T0" fmla="*/ 76 w 89"/>
                    <a:gd name="T1" fmla="*/ 75 h 89"/>
                    <a:gd name="T2" fmla="*/ 80 w 89"/>
                    <a:gd name="T3" fmla="*/ 67 h 89"/>
                    <a:gd name="T4" fmla="*/ 85 w 89"/>
                    <a:gd name="T5" fmla="*/ 60 h 89"/>
                    <a:gd name="T6" fmla="*/ 88 w 89"/>
                    <a:gd name="T7" fmla="*/ 51 h 89"/>
                    <a:gd name="T8" fmla="*/ 89 w 89"/>
                    <a:gd name="T9" fmla="*/ 44 h 89"/>
                    <a:gd name="T10" fmla="*/ 88 w 89"/>
                    <a:gd name="T11" fmla="*/ 35 h 89"/>
                    <a:gd name="T12" fmla="*/ 85 w 89"/>
                    <a:gd name="T13" fmla="*/ 26 h 89"/>
                    <a:gd name="T14" fmla="*/ 76 w 89"/>
                    <a:gd name="T15" fmla="*/ 13 h 89"/>
                    <a:gd name="T16" fmla="*/ 67 w 89"/>
                    <a:gd name="T17" fmla="*/ 6 h 89"/>
                    <a:gd name="T18" fmla="*/ 60 w 89"/>
                    <a:gd name="T19" fmla="*/ 2 h 89"/>
                    <a:gd name="T20" fmla="*/ 52 w 89"/>
                    <a:gd name="T21" fmla="*/ 0 h 89"/>
                    <a:gd name="T22" fmla="*/ 45 w 89"/>
                    <a:gd name="T23" fmla="*/ 0 h 89"/>
                    <a:gd name="T24" fmla="*/ 27 w 89"/>
                    <a:gd name="T25" fmla="*/ 2 h 89"/>
                    <a:gd name="T26" fmla="*/ 13 w 89"/>
                    <a:gd name="T27" fmla="*/ 13 h 89"/>
                    <a:gd name="T28" fmla="*/ 3 w 89"/>
                    <a:gd name="T29" fmla="*/ 26 h 89"/>
                    <a:gd name="T30" fmla="*/ 0 w 89"/>
                    <a:gd name="T31" fmla="*/ 44 h 89"/>
                    <a:gd name="T32" fmla="*/ 0 w 89"/>
                    <a:gd name="T33" fmla="*/ 51 h 89"/>
                    <a:gd name="T34" fmla="*/ 3 w 89"/>
                    <a:gd name="T35" fmla="*/ 60 h 89"/>
                    <a:gd name="T36" fmla="*/ 6 w 89"/>
                    <a:gd name="T37" fmla="*/ 67 h 89"/>
                    <a:gd name="T38" fmla="*/ 13 w 89"/>
                    <a:gd name="T39" fmla="*/ 75 h 89"/>
                    <a:gd name="T40" fmla="*/ 27 w 89"/>
                    <a:gd name="T41" fmla="*/ 85 h 89"/>
                    <a:gd name="T42" fmla="*/ 35 w 89"/>
                    <a:gd name="T43" fmla="*/ 87 h 89"/>
                    <a:gd name="T44" fmla="*/ 45 w 89"/>
                    <a:gd name="T45" fmla="*/ 89 h 89"/>
                    <a:gd name="T46" fmla="*/ 52 w 89"/>
                    <a:gd name="T47" fmla="*/ 87 h 89"/>
                    <a:gd name="T48" fmla="*/ 60 w 89"/>
                    <a:gd name="T49" fmla="*/ 85 h 89"/>
                    <a:gd name="T50" fmla="*/ 67 w 89"/>
                    <a:gd name="T51" fmla="*/ 80 h 89"/>
                    <a:gd name="T52" fmla="*/ 76 w 89"/>
                    <a:gd name="T53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6" y="75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8" y="51"/>
                      </a:lnTo>
                      <a:lnTo>
                        <a:pt x="89" y="44"/>
                      </a:lnTo>
                      <a:lnTo>
                        <a:pt x="88" y="35"/>
                      </a:lnTo>
                      <a:lnTo>
                        <a:pt x="85" y="26"/>
                      </a:lnTo>
                      <a:lnTo>
                        <a:pt x="76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13" y="13"/>
                      </a:lnTo>
                      <a:lnTo>
                        <a:pt x="3" y="26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7" y="85"/>
                      </a:lnTo>
                      <a:lnTo>
                        <a:pt x="35" y="87"/>
                      </a:lnTo>
                      <a:lnTo>
                        <a:pt x="45" y="89"/>
                      </a:lnTo>
                      <a:lnTo>
                        <a:pt x="52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6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39" name="Freeform 158">
                  <a:extLst>
                    <a:ext uri="{FF2B5EF4-FFF2-40B4-BE49-F238E27FC236}">
                      <a16:creationId xmlns:a16="http://schemas.microsoft.com/office/drawing/2014/main" id="{CC141E32-24FE-5837-0BF7-C3A54E1C4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90088" y="3089275"/>
                  <a:ext cx="46038" cy="47625"/>
                </a:xfrm>
                <a:custGeom>
                  <a:avLst/>
                  <a:gdLst>
                    <a:gd name="T0" fmla="*/ 75 w 89"/>
                    <a:gd name="T1" fmla="*/ 76 h 89"/>
                    <a:gd name="T2" fmla="*/ 80 w 89"/>
                    <a:gd name="T3" fmla="*/ 67 h 89"/>
                    <a:gd name="T4" fmla="*/ 85 w 89"/>
                    <a:gd name="T5" fmla="*/ 60 h 89"/>
                    <a:gd name="T6" fmla="*/ 87 w 89"/>
                    <a:gd name="T7" fmla="*/ 52 h 89"/>
                    <a:gd name="T8" fmla="*/ 89 w 89"/>
                    <a:gd name="T9" fmla="*/ 44 h 89"/>
                    <a:gd name="T10" fmla="*/ 87 w 89"/>
                    <a:gd name="T11" fmla="*/ 35 h 89"/>
                    <a:gd name="T12" fmla="*/ 85 w 89"/>
                    <a:gd name="T13" fmla="*/ 26 h 89"/>
                    <a:gd name="T14" fmla="*/ 75 w 89"/>
                    <a:gd name="T15" fmla="*/ 13 h 89"/>
                    <a:gd name="T16" fmla="*/ 67 w 89"/>
                    <a:gd name="T17" fmla="*/ 6 h 89"/>
                    <a:gd name="T18" fmla="*/ 60 w 89"/>
                    <a:gd name="T19" fmla="*/ 3 h 89"/>
                    <a:gd name="T20" fmla="*/ 51 w 89"/>
                    <a:gd name="T21" fmla="*/ 0 h 89"/>
                    <a:gd name="T22" fmla="*/ 44 w 89"/>
                    <a:gd name="T23" fmla="*/ 0 h 89"/>
                    <a:gd name="T24" fmla="*/ 26 w 89"/>
                    <a:gd name="T25" fmla="*/ 3 h 89"/>
                    <a:gd name="T26" fmla="*/ 13 w 89"/>
                    <a:gd name="T27" fmla="*/ 13 h 89"/>
                    <a:gd name="T28" fmla="*/ 2 w 89"/>
                    <a:gd name="T29" fmla="*/ 26 h 89"/>
                    <a:gd name="T30" fmla="*/ 0 w 89"/>
                    <a:gd name="T31" fmla="*/ 44 h 89"/>
                    <a:gd name="T32" fmla="*/ 0 w 89"/>
                    <a:gd name="T33" fmla="*/ 52 h 89"/>
                    <a:gd name="T34" fmla="*/ 2 w 89"/>
                    <a:gd name="T35" fmla="*/ 60 h 89"/>
                    <a:gd name="T36" fmla="*/ 6 w 89"/>
                    <a:gd name="T37" fmla="*/ 67 h 89"/>
                    <a:gd name="T38" fmla="*/ 13 w 89"/>
                    <a:gd name="T39" fmla="*/ 76 h 89"/>
                    <a:gd name="T40" fmla="*/ 26 w 89"/>
                    <a:gd name="T41" fmla="*/ 85 h 89"/>
                    <a:gd name="T42" fmla="*/ 35 w 89"/>
                    <a:gd name="T43" fmla="*/ 87 h 89"/>
                    <a:gd name="T44" fmla="*/ 44 w 89"/>
                    <a:gd name="T45" fmla="*/ 89 h 89"/>
                    <a:gd name="T46" fmla="*/ 51 w 89"/>
                    <a:gd name="T47" fmla="*/ 87 h 89"/>
                    <a:gd name="T48" fmla="*/ 60 w 89"/>
                    <a:gd name="T49" fmla="*/ 85 h 89"/>
                    <a:gd name="T50" fmla="*/ 67 w 89"/>
                    <a:gd name="T51" fmla="*/ 80 h 89"/>
                    <a:gd name="T52" fmla="*/ 75 w 89"/>
                    <a:gd name="T5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5" y="76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9" y="44"/>
                      </a:lnTo>
                      <a:lnTo>
                        <a:pt x="87" y="35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60" y="3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3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6"/>
                      </a:lnTo>
                      <a:lnTo>
                        <a:pt x="26" y="85"/>
                      </a:lnTo>
                      <a:lnTo>
                        <a:pt x="35" y="87"/>
                      </a:lnTo>
                      <a:lnTo>
                        <a:pt x="44" y="89"/>
                      </a:lnTo>
                      <a:lnTo>
                        <a:pt x="51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5" y="76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0" name="Freeform 159">
                  <a:extLst>
                    <a:ext uri="{FF2B5EF4-FFF2-40B4-BE49-F238E27FC236}">
                      <a16:creationId xmlns:a16="http://schemas.microsoft.com/office/drawing/2014/main" id="{191AC109-5593-B738-ED15-83FEE48BF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5676" y="3098800"/>
                  <a:ext cx="47625" cy="47625"/>
                </a:xfrm>
                <a:custGeom>
                  <a:avLst/>
                  <a:gdLst>
                    <a:gd name="T0" fmla="*/ 75 w 88"/>
                    <a:gd name="T1" fmla="*/ 76 h 89"/>
                    <a:gd name="T2" fmla="*/ 80 w 88"/>
                    <a:gd name="T3" fmla="*/ 67 h 89"/>
                    <a:gd name="T4" fmla="*/ 85 w 88"/>
                    <a:gd name="T5" fmla="*/ 60 h 89"/>
                    <a:gd name="T6" fmla="*/ 87 w 88"/>
                    <a:gd name="T7" fmla="*/ 52 h 89"/>
                    <a:gd name="T8" fmla="*/ 88 w 88"/>
                    <a:gd name="T9" fmla="*/ 45 h 89"/>
                    <a:gd name="T10" fmla="*/ 87 w 88"/>
                    <a:gd name="T11" fmla="*/ 35 h 89"/>
                    <a:gd name="T12" fmla="*/ 85 w 88"/>
                    <a:gd name="T13" fmla="*/ 27 h 89"/>
                    <a:gd name="T14" fmla="*/ 75 w 88"/>
                    <a:gd name="T15" fmla="*/ 13 h 89"/>
                    <a:gd name="T16" fmla="*/ 67 w 88"/>
                    <a:gd name="T17" fmla="*/ 6 h 89"/>
                    <a:gd name="T18" fmla="*/ 59 w 88"/>
                    <a:gd name="T19" fmla="*/ 3 h 89"/>
                    <a:gd name="T20" fmla="*/ 51 w 88"/>
                    <a:gd name="T21" fmla="*/ 0 h 89"/>
                    <a:gd name="T22" fmla="*/ 44 w 88"/>
                    <a:gd name="T23" fmla="*/ 0 h 89"/>
                    <a:gd name="T24" fmla="*/ 26 w 88"/>
                    <a:gd name="T25" fmla="*/ 3 h 89"/>
                    <a:gd name="T26" fmla="*/ 13 w 88"/>
                    <a:gd name="T27" fmla="*/ 13 h 89"/>
                    <a:gd name="T28" fmla="*/ 2 w 88"/>
                    <a:gd name="T29" fmla="*/ 27 h 89"/>
                    <a:gd name="T30" fmla="*/ 0 w 88"/>
                    <a:gd name="T31" fmla="*/ 45 h 89"/>
                    <a:gd name="T32" fmla="*/ 0 w 88"/>
                    <a:gd name="T33" fmla="*/ 52 h 89"/>
                    <a:gd name="T34" fmla="*/ 2 w 88"/>
                    <a:gd name="T35" fmla="*/ 60 h 89"/>
                    <a:gd name="T36" fmla="*/ 6 w 88"/>
                    <a:gd name="T37" fmla="*/ 67 h 89"/>
                    <a:gd name="T38" fmla="*/ 13 w 88"/>
                    <a:gd name="T39" fmla="*/ 76 h 89"/>
                    <a:gd name="T40" fmla="*/ 26 w 88"/>
                    <a:gd name="T41" fmla="*/ 85 h 89"/>
                    <a:gd name="T42" fmla="*/ 34 w 88"/>
                    <a:gd name="T43" fmla="*/ 88 h 89"/>
                    <a:gd name="T44" fmla="*/ 44 w 88"/>
                    <a:gd name="T45" fmla="*/ 89 h 89"/>
                    <a:gd name="T46" fmla="*/ 51 w 88"/>
                    <a:gd name="T47" fmla="*/ 88 h 89"/>
                    <a:gd name="T48" fmla="*/ 59 w 88"/>
                    <a:gd name="T49" fmla="*/ 85 h 89"/>
                    <a:gd name="T50" fmla="*/ 67 w 88"/>
                    <a:gd name="T51" fmla="*/ 80 h 89"/>
                    <a:gd name="T52" fmla="*/ 75 w 88"/>
                    <a:gd name="T5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9">
                      <a:moveTo>
                        <a:pt x="75" y="76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8" y="45"/>
                      </a:lnTo>
                      <a:lnTo>
                        <a:pt x="87" y="35"/>
                      </a:lnTo>
                      <a:lnTo>
                        <a:pt x="85" y="27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59" y="3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3"/>
                      </a:lnTo>
                      <a:lnTo>
                        <a:pt x="13" y="13"/>
                      </a:lnTo>
                      <a:lnTo>
                        <a:pt x="2" y="2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6"/>
                      </a:lnTo>
                      <a:lnTo>
                        <a:pt x="26" y="85"/>
                      </a:lnTo>
                      <a:lnTo>
                        <a:pt x="34" y="88"/>
                      </a:lnTo>
                      <a:lnTo>
                        <a:pt x="44" y="89"/>
                      </a:lnTo>
                      <a:lnTo>
                        <a:pt x="51" y="88"/>
                      </a:lnTo>
                      <a:lnTo>
                        <a:pt x="59" y="85"/>
                      </a:lnTo>
                      <a:lnTo>
                        <a:pt x="67" y="80"/>
                      </a:lnTo>
                      <a:lnTo>
                        <a:pt x="75" y="76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1" name="Freeform 160">
                  <a:extLst>
                    <a:ext uri="{FF2B5EF4-FFF2-40B4-BE49-F238E27FC236}">
                      <a16:creationId xmlns:a16="http://schemas.microsoft.com/office/drawing/2014/main" id="{FB6BED2B-0B9F-269E-0DC2-53AF7E7B5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5851" y="3101975"/>
                  <a:ext cx="47625" cy="47625"/>
                </a:xfrm>
                <a:custGeom>
                  <a:avLst/>
                  <a:gdLst>
                    <a:gd name="T0" fmla="*/ 76 w 89"/>
                    <a:gd name="T1" fmla="*/ 75 h 89"/>
                    <a:gd name="T2" fmla="*/ 80 w 89"/>
                    <a:gd name="T3" fmla="*/ 67 h 89"/>
                    <a:gd name="T4" fmla="*/ 85 w 89"/>
                    <a:gd name="T5" fmla="*/ 60 h 89"/>
                    <a:gd name="T6" fmla="*/ 88 w 89"/>
                    <a:gd name="T7" fmla="*/ 52 h 89"/>
                    <a:gd name="T8" fmla="*/ 89 w 89"/>
                    <a:gd name="T9" fmla="*/ 44 h 89"/>
                    <a:gd name="T10" fmla="*/ 88 w 89"/>
                    <a:gd name="T11" fmla="*/ 35 h 89"/>
                    <a:gd name="T12" fmla="*/ 85 w 89"/>
                    <a:gd name="T13" fmla="*/ 26 h 89"/>
                    <a:gd name="T14" fmla="*/ 76 w 89"/>
                    <a:gd name="T15" fmla="*/ 13 h 89"/>
                    <a:gd name="T16" fmla="*/ 67 w 89"/>
                    <a:gd name="T17" fmla="*/ 6 h 89"/>
                    <a:gd name="T18" fmla="*/ 60 w 89"/>
                    <a:gd name="T19" fmla="*/ 2 h 89"/>
                    <a:gd name="T20" fmla="*/ 52 w 89"/>
                    <a:gd name="T21" fmla="*/ 0 h 89"/>
                    <a:gd name="T22" fmla="*/ 44 w 89"/>
                    <a:gd name="T23" fmla="*/ 0 h 89"/>
                    <a:gd name="T24" fmla="*/ 26 w 89"/>
                    <a:gd name="T25" fmla="*/ 2 h 89"/>
                    <a:gd name="T26" fmla="*/ 13 w 89"/>
                    <a:gd name="T27" fmla="*/ 13 h 89"/>
                    <a:gd name="T28" fmla="*/ 3 w 89"/>
                    <a:gd name="T29" fmla="*/ 26 h 89"/>
                    <a:gd name="T30" fmla="*/ 0 w 89"/>
                    <a:gd name="T31" fmla="*/ 44 h 89"/>
                    <a:gd name="T32" fmla="*/ 0 w 89"/>
                    <a:gd name="T33" fmla="*/ 52 h 89"/>
                    <a:gd name="T34" fmla="*/ 3 w 89"/>
                    <a:gd name="T35" fmla="*/ 60 h 89"/>
                    <a:gd name="T36" fmla="*/ 6 w 89"/>
                    <a:gd name="T37" fmla="*/ 67 h 89"/>
                    <a:gd name="T38" fmla="*/ 13 w 89"/>
                    <a:gd name="T39" fmla="*/ 75 h 89"/>
                    <a:gd name="T40" fmla="*/ 26 w 89"/>
                    <a:gd name="T41" fmla="*/ 85 h 89"/>
                    <a:gd name="T42" fmla="*/ 35 w 89"/>
                    <a:gd name="T43" fmla="*/ 87 h 89"/>
                    <a:gd name="T44" fmla="*/ 44 w 89"/>
                    <a:gd name="T45" fmla="*/ 89 h 89"/>
                    <a:gd name="T46" fmla="*/ 52 w 89"/>
                    <a:gd name="T47" fmla="*/ 87 h 89"/>
                    <a:gd name="T48" fmla="*/ 60 w 89"/>
                    <a:gd name="T49" fmla="*/ 85 h 89"/>
                    <a:gd name="T50" fmla="*/ 67 w 89"/>
                    <a:gd name="T51" fmla="*/ 80 h 89"/>
                    <a:gd name="T52" fmla="*/ 76 w 89"/>
                    <a:gd name="T53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6" y="75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8" y="52"/>
                      </a:lnTo>
                      <a:lnTo>
                        <a:pt x="89" y="44"/>
                      </a:lnTo>
                      <a:lnTo>
                        <a:pt x="88" y="35"/>
                      </a:lnTo>
                      <a:lnTo>
                        <a:pt x="85" y="26"/>
                      </a:lnTo>
                      <a:lnTo>
                        <a:pt x="76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2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3" y="26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5"/>
                      </a:lnTo>
                      <a:lnTo>
                        <a:pt x="35" y="87"/>
                      </a:lnTo>
                      <a:lnTo>
                        <a:pt x="44" y="89"/>
                      </a:lnTo>
                      <a:lnTo>
                        <a:pt x="52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6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2" name="Freeform 161">
                  <a:extLst>
                    <a:ext uri="{FF2B5EF4-FFF2-40B4-BE49-F238E27FC236}">
                      <a16:creationId xmlns:a16="http://schemas.microsoft.com/office/drawing/2014/main" id="{CB50F70B-59E8-ECF5-8812-FC60E7C71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06026" y="3101975"/>
                  <a:ext cx="46038" cy="47625"/>
                </a:xfrm>
                <a:custGeom>
                  <a:avLst/>
                  <a:gdLst>
                    <a:gd name="T0" fmla="*/ 76 w 89"/>
                    <a:gd name="T1" fmla="*/ 75 h 89"/>
                    <a:gd name="T2" fmla="*/ 80 w 89"/>
                    <a:gd name="T3" fmla="*/ 67 h 89"/>
                    <a:gd name="T4" fmla="*/ 85 w 89"/>
                    <a:gd name="T5" fmla="*/ 60 h 89"/>
                    <a:gd name="T6" fmla="*/ 88 w 89"/>
                    <a:gd name="T7" fmla="*/ 52 h 89"/>
                    <a:gd name="T8" fmla="*/ 89 w 89"/>
                    <a:gd name="T9" fmla="*/ 44 h 89"/>
                    <a:gd name="T10" fmla="*/ 88 w 89"/>
                    <a:gd name="T11" fmla="*/ 35 h 89"/>
                    <a:gd name="T12" fmla="*/ 85 w 89"/>
                    <a:gd name="T13" fmla="*/ 26 h 89"/>
                    <a:gd name="T14" fmla="*/ 76 w 89"/>
                    <a:gd name="T15" fmla="*/ 13 h 89"/>
                    <a:gd name="T16" fmla="*/ 67 w 89"/>
                    <a:gd name="T17" fmla="*/ 6 h 89"/>
                    <a:gd name="T18" fmla="*/ 60 w 89"/>
                    <a:gd name="T19" fmla="*/ 2 h 89"/>
                    <a:gd name="T20" fmla="*/ 52 w 89"/>
                    <a:gd name="T21" fmla="*/ 0 h 89"/>
                    <a:gd name="T22" fmla="*/ 45 w 89"/>
                    <a:gd name="T23" fmla="*/ 0 h 89"/>
                    <a:gd name="T24" fmla="*/ 27 w 89"/>
                    <a:gd name="T25" fmla="*/ 2 h 89"/>
                    <a:gd name="T26" fmla="*/ 13 w 89"/>
                    <a:gd name="T27" fmla="*/ 13 h 89"/>
                    <a:gd name="T28" fmla="*/ 3 w 89"/>
                    <a:gd name="T29" fmla="*/ 26 h 89"/>
                    <a:gd name="T30" fmla="*/ 0 w 89"/>
                    <a:gd name="T31" fmla="*/ 44 h 89"/>
                    <a:gd name="T32" fmla="*/ 0 w 89"/>
                    <a:gd name="T33" fmla="*/ 52 h 89"/>
                    <a:gd name="T34" fmla="*/ 3 w 89"/>
                    <a:gd name="T35" fmla="*/ 60 h 89"/>
                    <a:gd name="T36" fmla="*/ 6 w 89"/>
                    <a:gd name="T37" fmla="*/ 67 h 89"/>
                    <a:gd name="T38" fmla="*/ 13 w 89"/>
                    <a:gd name="T39" fmla="*/ 75 h 89"/>
                    <a:gd name="T40" fmla="*/ 27 w 89"/>
                    <a:gd name="T41" fmla="*/ 85 h 89"/>
                    <a:gd name="T42" fmla="*/ 35 w 89"/>
                    <a:gd name="T43" fmla="*/ 87 h 89"/>
                    <a:gd name="T44" fmla="*/ 45 w 89"/>
                    <a:gd name="T45" fmla="*/ 89 h 89"/>
                    <a:gd name="T46" fmla="*/ 52 w 89"/>
                    <a:gd name="T47" fmla="*/ 87 h 89"/>
                    <a:gd name="T48" fmla="*/ 60 w 89"/>
                    <a:gd name="T49" fmla="*/ 85 h 89"/>
                    <a:gd name="T50" fmla="*/ 67 w 89"/>
                    <a:gd name="T51" fmla="*/ 80 h 89"/>
                    <a:gd name="T52" fmla="*/ 76 w 89"/>
                    <a:gd name="T53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9" h="89">
                      <a:moveTo>
                        <a:pt x="76" y="75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8" y="52"/>
                      </a:lnTo>
                      <a:lnTo>
                        <a:pt x="89" y="44"/>
                      </a:lnTo>
                      <a:lnTo>
                        <a:pt x="88" y="35"/>
                      </a:lnTo>
                      <a:lnTo>
                        <a:pt x="85" y="26"/>
                      </a:lnTo>
                      <a:lnTo>
                        <a:pt x="76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2" y="0"/>
                      </a:ln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13" y="13"/>
                      </a:lnTo>
                      <a:lnTo>
                        <a:pt x="3" y="26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7" y="85"/>
                      </a:lnTo>
                      <a:lnTo>
                        <a:pt x="35" y="87"/>
                      </a:lnTo>
                      <a:lnTo>
                        <a:pt x="45" y="89"/>
                      </a:lnTo>
                      <a:lnTo>
                        <a:pt x="52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6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3" name="Freeform 162">
                  <a:extLst>
                    <a:ext uri="{FF2B5EF4-FFF2-40B4-BE49-F238E27FC236}">
                      <a16:creationId xmlns:a16="http://schemas.microsoft.com/office/drawing/2014/main" id="{BE420E9E-DF32-7062-4A7C-E3506EDB7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39376" y="3101975"/>
                  <a:ext cx="46038" cy="47625"/>
                </a:xfrm>
                <a:custGeom>
                  <a:avLst/>
                  <a:gdLst>
                    <a:gd name="T0" fmla="*/ 75 w 88"/>
                    <a:gd name="T1" fmla="*/ 75 h 89"/>
                    <a:gd name="T2" fmla="*/ 80 w 88"/>
                    <a:gd name="T3" fmla="*/ 67 h 89"/>
                    <a:gd name="T4" fmla="*/ 85 w 88"/>
                    <a:gd name="T5" fmla="*/ 60 h 89"/>
                    <a:gd name="T6" fmla="*/ 87 w 88"/>
                    <a:gd name="T7" fmla="*/ 52 h 89"/>
                    <a:gd name="T8" fmla="*/ 88 w 88"/>
                    <a:gd name="T9" fmla="*/ 44 h 89"/>
                    <a:gd name="T10" fmla="*/ 87 w 88"/>
                    <a:gd name="T11" fmla="*/ 35 h 89"/>
                    <a:gd name="T12" fmla="*/ 85 w 88"/>
                    <a:gd name="T13" fmla="*/ 26 h 89"/>
                    <a:gd name="T14" fmla="*/ 75 w 88"/>
                    <a:gd name="T15" fmla="*/ 13 h 89"/>
                    <a:gd name="T16" fmla="*/ 67 w 88"/>
                    <a:gd name="T17" fmla="*/ 6 h 89"/>
                    <a:gd name="T18" fmla="*/ 60 w 88"/>
                    <a:gd name="T19" fmla="*/ 2 h 89"/>
                    <a:gd name="T20" fmla="*/ 51 w 88"/>
                    <a:gd name="T21" fmla="*/ 0 h 89"/>
                    <a:gd name="T22" fmla="*/ 44 w 88"/>
                    <a:gd name="T23" fmla="*/ 0 h 89"/>
                    <a:gd name="T24" fmla="*/ 26 w 88"/>
                    <a:gd name="T25" fmla="*/ 2 h 89"/>
                    <a:gd name="T26" fmla="*/ 13 w 88"/>
                    <a:gd name="T27" fmla="*/ 13 h 89"/>
                    <a:gd name="T28" fmla="*/ 2 w 88"/>
                    <a:gd name="T29" fmla="*/ 26 h 89"/>
                    <a:gd name="T30" fmla="*/ 0 w 88"/>
                    <a:gd name="T31" fmla="*/ 44 h 89"/>
                    <a:gd name="T32" fmla="*/ 0 w 88"/>
                    <a:gd name="T33" fmla="*/ 52 h 89"/>
                    <a:gd name="T34" fmla="*/ 2 w 88"/>
                    <a:gd name="T35" fmla="*/ 60 h 89"/>
                    <a:gd name="T36" fmla="*/ 6 w 88"/>
                    <a:gd name="T37" fmla="*/ 67 h 89"/>
                    <a:gd name="T38" fmla="*/ 13 w 88"/>
                    <a:gd name="T39" fmla="*/ 75 h 89"/>
                    <a:gd name="T40" fmla="*/ 26 w 88"/>
                    <a:gd name="T41" fmla="*/ 85 h 89"/>
                    <a:gd name="T42" fmla="*/ 34 w 88"/>
                    <a:gd name="T43" fmla="*/ 87 h 89"/>
                    <a:gd name="T44" fmla="*/ 44 w 88"/>
                    <a:gd name="T45" fmla="*/ 89 h 89"/>
                    <a:gd name="T46" fmla="*/ 51 w 88"/>
                    <a:gd name="T47" fmla="*/ 87 h 89"/>
                    <a:gd name="T48" fmla="*/ 60 w 88"/>
                    <a:gd name="T49" fmla="*/ 85 h 89"/>
                    <a:gd name="T50" fmla="*/ 67 w 88"/>
                    <a:gd name="T51" fmla="*/ 80 h 89"/>
                    <a:gd name="T52" fmla="*/ 75 w 88"/>
                    <a:gd name="T53" fmla="*/ 75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9">
                      <a:moveTo>
                        <a:pt x="75" y="75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8" y="44"/>
                      </a:lnTo>
                      <a:lnTo>
                        <a:pt x="87" y="35"/>
                      </a:lnTo>
                      <a:lnTo>
                        <a:pt x="85" y="26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2"/>
                      </a:lnTo>
                      <a:lnTo>
                        <a:pt x="13" y="13"/>
                      </a:lnTo>
                      <a:lnTo>
                        <a:pt x="2" y="26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5"/>
                      </a:lnTo>
                      <a:lnTo>
                        <a:pt x="26" y="85"/>
                      </a:lnTo>
                      <a:lnTo>
                        <a:pt x="34" y="87"/>
                      </a:lnTo>
                      <a:lnTo>
                        <a:pt x="44" y="89"/>
                      </a:lnTo>
                      <a:lnTo>
                        <a:pt x="51" y="87"/>
                      </a:lnTo>
                      <a:lnTo>
                        <a:pt x="60" y="85"/>
                      </a:lnTo>
                      <a:lnTo>
                        <a:pt x="67" y="80"/>
                      </a:lnTo>
                      <a:lnTo>
                        <a:pt x="75" y="75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4" name="Freeform 163">
                  <a:extLst>
                    <a:ext uri="{FF2B5EF4-FFF2-40B4-BE49-F238E27FC236}">
                      <a16:creationId xmlns:a16="http://schemas.microsoft.com/office/drawing/2014/main" id="{8F71C7F8-393F-1256-70CF-E324088FF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7426" y="3105150"/>
                  <a:ext cx="46038" cy="47625"/>
                </a:xfrm>
                <a:custGeom>
                  <a:avLst/>
                  <a:gdLst>
                    <a:gd name="T0" fmla="*/ 75 w 88"/>
                    <a:gd name="T1" fmla="*/ 76 h 89"/>
                    <a:gd name="T2" fmla="*/ 80 w 88"/>
                    <a:gd name="T3" fmla="*/ 67 h 89"/>
                    <a:gd name="T4" fmla="*/ 85 w 88"/>
                    <a:gd name="T5" fmla="*/ 60 h 89"/>
                    <a:gd name="T6" fmla="*/ 87 w 88"/>
                    <a:gd name="T7" fmla="*/ 52 h 89"/>
                    <a:gd name="T8" fmla="*/ 88 w 88"/>
                    <a:gd name="T9" fmla="*/ 45 h 89"/>
                    <a:gd name="T10" fmla="*/ 87 w 88"/>
                    <a:gd name="T11" fmla="*/ 35 h 89"/>
                    <a:gd name="T12" fmla="*/ 85 w 88"/>
                    <a:gd name="T13" fmla="*/ 27 h 89"/>
                    <a:gd name="T14" fmla="*/ 75 w 88"/>
                    <a:gd name="T15" fmla="*/ 13 h 89"/>
                    <a:gd name="T16" fmla="*/ 67 w 88"/>
                    <a:gd name="T17" fmla="*/ 6 h 89"/>
                    <a:gd name="T18" fmla="*/ 59 w 88"/>
                    <a:gd name="T19" fmla="*/ 3 h 89"/>
                    <a:gd name="T20" fmla="*/ 51 w 88"/>
                    <a:gd name="T21" fmla="*/ 0 h 89"/>
                    <a:gd name="T22" fmla="*/ 44 w 88"/>
                    <a:gd name="T23" fmla="*/ 0 h 89"/>
                    <a:gd name="T24" fmla="*/ 26 w 88"/>
                    <a:gd name="T25" fmla="*/ 3 h 89"/>
                    <a:gd name="T26" fmla="*/ 13 w 88"/>
                    <a:gd name="T27" fmla="*/ 13 h 89"/>
                    <a:gd name="T28" fmla="*/ 2 w 88"/>
                    <a:gd name="T29" fmla="*/ 27 h 89"/>
                    <a:gd name="T30" fmla="*/ 0 w 88"/>
                    <a:gd name="T31" fmla="*/ 45 h 89"/>
                    <a:gd name="T32" fmla="*/ 0 w 88"/>
                    <a:gd name="T33" fmla="*/ 52 h 89"/>
                    <a:gd name="T34" fmla="*/ 2 w 88"/>
                    <a:gd name="T35" fmla="*/ 60 h 89"/>
                    <a:gd name="T36" fmla="*/ 6 w 88"/>
                    <a:gd name="T37" fmla="*/ 67 h 89"/>
                    <a:gd name="T38" fmla="*/ 13 w 88"/>
                    <a:gd name="T39" fmla="*/ 76 h 89"/>
                    <a:gd name="T40" fmla="*/ 26 w 88"/>
                    <a:gd name="T41" fmla="*/ 85 h 89"/>
                    <a:gd name="T42" fmla="*/ 34 w 88"/>
                    <a:gd name="T43" fmla="*/ 88 h 89"/>
                    <a:gd name="T44" fmla="*/ 44 w 88"/>
                    <a:gd name="T45" fmla="*/ 89 h 89"/>
                    <a:gd name="T46" fmla="*/ 51 w 88"/>
                    <a:gd name="T47" fmla="*/ 88 h 89"/>
                    <a:gd name="T48" fmla="*/ 59 w 88"/>
                    <a:gd name="T49" fmla="*/ 85 h 89"/>
                    <a:gd name="T50" fmla="*/ 67 w 88"/>
                    <a:gd name="T51" fmla="*/ 80 h 89"/>
                    <a:gd name="T52" fmla="*/ 75 w 88"/>
                    <a:gd name="T5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88" h="89">
                      <a:moveTo>
                        <a:pt x="75" y="76"/>
                      </a:moveTo>
                      <a:lnTo>
                        <a:pt x="80" y="67"/>
                      </a:lnTo>
                      <a:lnTo>
                        <a:pt x="85" y="60"/>
                      </a:lnTo>
                      <a:lnTo>
                        <a:pt x="87" y="52"/>
                      </a:lnTo>
                      <a:lnTo>
                        <a:pt x="88" y="45"/>
                      </a:lnTo>
                      <a:lnTo>
                        <a:pt x="87" y="35"/>
                      </a:lnTo>
                      <a:lnTo>
                        <a:pt x="85" y="27"/>
                      </a:lnTo>
                      <a:lnTo>
                        <a:pt x="75" y="13"/>
                      </a:lnTo>
                      <a:lnTo>
                        <a:pt x="67" y="6"/>
                      </a:lnTo>
                      <a:lnTo>
                        <a:pt x="59" y="3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26" y="3"/>
                      </a:lnTo>
                      <a:lnTo>
                        <a:pt x="13" y="13"/>
                      </a:lnTo>
                      <a:lnTo>
                        <a:pt x="2" y="27"/>
                      </a:lnTo>
                      <a:lnTo>
                        <a:pt x="0" y="45"/>
                      </a:lnTo>
                      <a:lnTo>
                        <a:pt x="0" y="52"/>
                      </a:lnTo>
                      <a:lnTo>
                        <a:pt x="2" y="60"/>
                      </a:lnTo>
                      <a:lnTo>
                        <a:pt x="6" y="67"/>
                      </a:lnTo>
                      <a:lnTo>
                        <a:pt x="13" y="76"/>
                      </a:lnTo>
                      <a:lnTo>
                        <a:pt x="26" y="85"/>
                      </a:lnTo>
                      <a:lnTo>
                        <a:pt x="34" y="88"/>
                      </a:lnTo>
                      <a:lnTo>
                        <a:pt x="44" y="89"/>
                      </a:lnTo>
                      <a:lnTo>
                        <a:pt x="51" y="88"/>
                      </a:lnTo>
                      <a:lnTo>
                        <a:pt x="59" y="85"/>
                      </a:lnTo>
                      <a:lnTo>
                        <a:pt x="67" y="80"/>
                      </a:lnTo>
                      <a:lnTo>
                        <a:pt x="75" y="76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5" name="Freeform 164">
                  <a:extLst>
                    <a:ext uri="{FF2B5EF4-FFF2-40B4-BE49-F238E27FC236}">
                      <a16:creationId xmlns:a16="http://schemas.microsoft.com/office/drawing/2014/main" id="{3DB804D0-B057-89D1-8411-57146B654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39426" y="1347788"/>
                  <a:ext cx="31750" cy="31750"/>
                </a:xfrm>
                <a:custGeom>
                  <a:avLst/>
                  <a:gdLst>
                    <a:gd name="T0" fmla="*/ 52 w 60"/>
                    <a:gd name="T1" fmla="*/ 50 h 60"/>
                    <a:gd name="T2" fmla="*/ 58 w 60"/>
                    <a:gd name="T3" fmla="*/ 41 h 60"/>
                    <a:gd name="T4" fmla="*/ 58 w 60"/>
                    <a:gd name="T5" fmla="*/ 37 h 60"/>
                    <a:gd name="T6" fmla="*/ 59 w 60"/>
                    <a:gd name="T7" fmla="*/ 35 h 60"/>
                    <a:gd name="T8" fmla="*/ 60 w 60"/>
                    <a:gd name="T9" fmla="*/ 30 h 60"/>
                    <a:gd name="T10" fmla="*/ 58 w 60"/>
                    <a:gd name="T11" fmla="*/ 18 h 60"/>
                    <a:gd name="T12" fmla="*/ 52 w 60"/>
                    <a:gd name="T13" fmla="*/ 8 h 60"/>
                    <a:gd name="T14" fmla="*/ 46 w 60"/>
                    <a:gd name="T15" fmla="*/ 4 h 60"/>
                    <a:gd name="T16" fmla="*/ 41 w 60"/>
                    <a:gd name="T17" fmla="*/ 1 h 60"/>
                    <a:gd name="T18" fmla="*/ 30 w 60"/>
                    <a:gd name="T19" fmla="*/ 0 h 60"/>
                    <a:gd name="T20" fmla="*/ 18 w 60"/>
                    <a:gd name="T21" fmla="*/ 1 h 60"/>
                    <a:gd name="T22" fmla="*/ 10 w 60"/>
                    <a:gd name="T23" fmla="*/ 8 h 60"/>
                    <a:gd name="T24" fmla="*/ 3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5 h 60"/>
                    <a:gd name="T30" fmla="*/ 3 w 60"/>
                    <a:gd name="T31" fmla="*/ 41 h 60"/>
                    <a:gd name="T32" fmla="*/ 10 w 60"/>
                    <a:gd name="T33" fmla="*/ 50 h 60"/>
                    <a:gd name="T34" fmla="*/ 18 w 60"/>
                    <a:gd name="T35" fmla="*/ 57 h 60"/>
                    <a:gd name="T36" fmla="*/ 30 w 60"/>
                    <a:gd name="T37" fmla="*/ 60 h 60"/>
                    <a:gd name="T38" fmla="*/ 35 w 60"/>
                    <a:gd name="T39" fmla="*/ 59 h 60"/>
                    <a:gd name="T40" fmla="*/ 37 w 60"/>
                    <a:gd name="T41" fmla="*/ 57 h 60"/>
                    <a:gd name="T42" fmla="*/ 41 w 60"/>
                    <a:gd name="T43" fmla="*/ 57 h 60"/>
                    <a:gd name="T44" fmla="*/ 46 w 60"/>
                    <a:gd name="T45" fmla="*/ 54 h 60"/>
                    <a:gd name="T46" fmla="*/ 48 w 60"/>
                    <a:gd name="T47" fmla="*/ 51 h 60"/>
                    <a:gd name="T48" fmla="*/ 48 w 60"/>
                    <a:gd name="T49" fmla="*/ 50 h 60"/>
                    <a:gd name="T50" fmla="*/ 49 w 60"/>
                    <a:gd name="T51" fmla="*/ 50 h 60"/>
                    <a:gd name="T52" fmla="*/ 52 w 60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2" y="50"/>
                      </a:moveTo>
                      <a:lnTo>
                        <a:pt x="58" y="41"/>
                      </a:lnTo>
                      <a:lnTo>
                        <a:pt x="58" y="37"/>
                      </a:lnTo>
                      <a:lnTo>
                        <a:pt x="59" y="35"/>
                      </a:lnTo>
                      <a:lnTo>
                        <a:pt x="60" y="30"/>
                      </a:lnTo>
                      <a:lnTo>
                        <a:pt x="58" y="18"/>
                      </a:lnTo>
                      <a:lnTo>
                        <a:pt x="52" y="8"/>
                      </a:lnTo>
                      <a:lnTo>
                        <a:pt x="46" y="4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3" y="41"/>
                      </a:lnTo>
                      <a:lnTo>
                        <a:pt x="10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37" y="57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2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6" name="Freeform 165">
                  <a:extLst>
                    <a:ext uri="{FF2B5EF4-FFF2-40B4-BE49-F238E27FC236}">
                      <a16:creationId xmlns:a16="http://schemas.microsoft.com/office/drawing/2014/main" id="{528DB154-5485-4BF6-21C5-420933AC0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5776" y="1373188"/>
                  <a:ext cx="31750" cy="31750"/>
                </a:xfrm>
                <a:custGeom>
                  <a:avLst/>
                  <a:gdLst>
                    <a:gd name="T0" fmla="*/ 51 w 60"/>
                    <a:gd name="T1" fmla="*/ 50 h 60"/>
                    <a:gd name="T2" fmla="*/ 57 w 60"/>
                    <a:gd name="T3" fmla="*/ 41 h 60"/>
                    <a:gd name="T4" fmla="*/ 57 w 60"/>
                    <a:gd name="T5" fmla="*/ 37 h 60"/>
                    <a:gd name="T6" fmla="*/ 59 w 60"/>
                    <a:gd name="T7" fmla="*/ 35 h 60"/>
                    <a:gd name="T8" fmla="*/ 60 w 60"/>
                    <a:gd name="T9" fmla="*/ 30 h 60"/>
                    <a:gd name="T10" fmla="*/ 57 w 60"/>
                    <a:gd name="T11" fmla="*/ 18 h 60"/>
                    <a:gd name="T12" fmla="*/ 51 w 60"/>
                    <a:gd name="T13" fmla="*/ 8 h 60"/>
                    <a:gd name="T14" fmla="*/ 45 w 60"/>
                    <a:gd name="T15" fmla="*/ 3 h 60"/>
                    <a:gd name="T16" fmla="*/ 41 w 60"/>
                    <a:gd name="T17" fmla="*/ 1 h 60"/>
                    <a:gd name="T18" fmla="*/ 30 w 60"/>
                    <a:gd name="T19" fmla="*/ 0 h 60"/>
                    <a:gd name="T20" fmla="*/ 18 w 60"/>
                    <a:gd name="T21" fmla="*/ 1 h 60"/>
                    <a:gd name="T22" fmla="*/ 10 w 60"/>
                    <a:gd name="T23" fmla="*/ 8 h 60"/>
                    <a:gd name="T24" fmla="*/ 2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5 h 60"/>
                    <a:gd name="T30" fmla="*/ 2 w 60"/>
                    <a:gd name="T31" fmla="*/ 41 h 60"/>
                    <a:gd name="T32" fmla="*/ 10 w 60"/>
                    <a:gd name="T33" fmla="*/ 50 h 60"/>
                    <a:gd name="T34" fmla="*/ 18 w 60"/>
                    <a:gd name="T35" fmla="*/ 57 h 60"/>
                    <a:gd name="T36" fmla="*/ 30 w 60"/>
                    <a:gd name="T37" fmla="*/ 60 h 60"/>
                    <a:gd name="T38" fmla="*/ 35 w 60"/>
                    <a:gd name="T39" fmla="*/ 58 h 60"/>
                    <a:gd name="T40" fmla="*/ 37 w 60"/>
                    <a:gd name="T41" fmla="*/ 57 h 60"/>
                    <a:gd name="T42" fmla="*/ 41 w 60"/>
                    <a:gd name="T43" fmla="*/ 57 h 60"/>
                    <a:gd name="T44" fmla="*/ 45 w 60"/>
                    <a:gd name="T45" fmla="*/ 54 h 60"/>
                    <a:gd name="T46" fmla="*/ 48 w 60"/>
                    <a:gd name="T47" fmla="*/ 51 h 60"/>
                    <a:gd name="T48" fmla="*/ 48 w 60"/>
                    <a:gd name="T49" fmla="*/ 50 h 60"/>
                    <a:gd name="T50" fmla="*/ 49 w 60"/>
                    <a:gd name="T51" fmla="*/ 50 h 60"/>
                    <a:gd name="T52" fmla="*/ 51 w 60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1" y="50"/>
                      </a:moveTo>
                      <a:lnTo>
                        <a:pt x="57" y="41"/>
                      </a:lnTo>
                      <a:lnTo>
                        <a:pt x="57" y="37"/>
                      </a:lnTo>
                      <a:lnTo>
                        <a:pt x="59" y="35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10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5" y="58"/>
                      </a:lnTo>
                      <a:lnTo>
                        <a:pt x="37" y="57"/>
                      </a:lnTo>
                      <a:lnTo>
                        <a:pt x="41" y="57"/>
                      </a:lnTo>
                      <a:lnTo>
                        <a:pt x="45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7" name="Freeform 166">
                  <a:extLst>
                    <a:ext uri="{FF2B5EF4-FFF2-40B4-BE49-F238E27FC236}">
                      <a16:creationId xmlns:a16="http://schemas.microsoft.com/office/drawing/2014/main" id="{0F62991D-442C-FF67-851C-089AC40E1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5776" y="1423988"/>
                  <a:ext cx="31750" cy="31750"/>
                </a:xfrm>
                <a:custGeom>
                  <a:avLst/>
                  <a:gdLst>
                    <a:gd name="T0" fmla="*/ 51 w 60"/>
                    <a:gd name="T1" fmla="*/ 50 h 60"/>
                    <a:gd name="T2" fmla="*/ 57 w 60"/>
                    <a:gd name="T3" fmla="*/ 40 h 60"/>
                    <a:gd name="T4" fmla="*/ 57 w 60"/>
                    <a:gd name="T5" fmla="*/ 37 h 60"/>
                    <a:gd name="T6" fmla="*/ 59 w 60"/>
                    <a:gd name="T7" fmla="*/ 34 h 60"/>
                    <a:gd name="T8" fmla="*/ 60 w 60"/>
                    <a:gd name="T9" fmla="*/ 30 h 60"/>
                    <a:gd name="T10" fmla="*/ 57 w 60"/>
                    <a:gd name="T11" fmla="*/ 18 h 60"/>
                    <a:gd name="T12" fmla="*/ 51 w 60"/>
                    <a:gd name="T13" fmla="*/ 8 h 60"/>
                    <a:gd name="T14" fmla="*/ 45 w 60"/>
                    <a:gd name="T15" fmla="*/ 3 h 60"/>
                    <a:gd name="T16" fmla="*/ 41 w 60"/>
                    <a:gd name="T17" fmla="*/ 1 h 60"/>
                    <a:gd name="T18" fmla="*/ 30 w 60"/>
                    <a:gd name="T19" fmla="*/ 0 h 60"/>
                    <a:gd name="T20" fmla="*/ 18 w 60"/>
                    <a:gd name="T21" fmla="*/ 1 h 60"/>
                    <a:gd name="T22" fmla="*/ 10 w 60"/>
                    <a:gd name="T23" fmla="*/ 8 h 60"/>
                    <a:gd name="T24" fmla="*/ 2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4 h 60"/>
                    <a:gd name="T30" fmla="*/ 2 w 60"/>
                    <a:gd name="T31" fmla="*/ 40 h 60"/>
                    <a:gd name="T32" fmla="*/ 10 w 60"/>
                    <a:gd name="T33" fmla="*/ 50 h 60"/>
                    <a:gd name="T34" fmla="*/ 18 w 60"/>
                    <a:gd name="T35" fmla="*/ 57 h 60"/>
                    <a:gd name="T36" fmla="*/ 30 w 60"/>
                    <a:gd name="T37" fmla="*/ 60 h 60"/>
                    <a:gd name="T38" fmla="*/ 35 w 60"/>
                    <a:gd name="T39" fmla="*/ 58 h 60"/>
                    <a:gd name="T40" fmla="*/ 37 w 60"/>
                    <a:gd name="T41" fmla="*/ 57 h 60"/>
                    <a:gd name="T42" fmla="*/ 41 w 60"/>
                    <a:gd name="T43" fmla="*/ 57 h 60"/>
                    <a:gd name="T44" fmla="*/ 45 w 60"/>
                    <a:gd name="T45" fmla="*/ 54 h 60"/>
                    <a:gd name="T46" fmla="*/ 48 w 60"/>
                    <a:gd name="T47" fmla="*/ 51 h 60"/>
                    <a:gd name="T48" fmla="*/ 48 w 60"/>
                    <a:gd name="T49" fmla="*/ 50 h 60"/>
                    <a:gd name="T50" fmla="*/ 49 w 60"/>
                    <a:gd name="T51" fmla="*/ 50 h 60"/>
                    <a:gd name="T52" fmla="*/ 51 w 60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1" y="50"/>
                      </a:moveTo>
                      <a:lnTo>
                        <a:pt x="57" y="40"/>
                      </a:lnTo>
                      <a:lnTo>
                        <a:pt x="57" y="37"/>
                      </a:lnTo>
                      <a:lnTo>
                        <a:pt x="59" y="34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10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5" y="58"/>
                      </a:lnTo>
                      <a:lnTo>
                        <a:pt x="37" y="57"/>
                      </a:lnTo>
                      <a:lnTo>
                        <a:pt x="41" y="57"/>
                      </a:lnTo>
                      <a:lnTo>
                        <a:pt x="45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8" name="Freeform 167">
                  <a:extLst>
                    <a:ext uri="{FF2B5EF4-FFF2-40B4-BE49-F238E27FC236}">
                      <a16:creationId xmlns:a16="http://schemas.microsoft.com/office/drawing/2014/main" id="{24358236-F20A-64F0-C488-6BA3FB7CB4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0538" y="1520825"/>
                  <a:ext cx="31750" cy="31750"/>
                </a:xfrm>
                <a:custGeom>
                  <a:avLst/>
                  <a:gdLst>
                    <a:gd name="T0" fmla="*/ 51 w 59"/>
                    <a:gd name="T1" fmla="*/ 50 h 59"/>
                    <a:gd name="T2" fmla="*/ 57 w 59"/>
                    <a:gd name="T3" fmla="*/ 40 h 59"/>
                    <a:gd name="T4" fmla="*/ 57 w 59"/>
                    <a:gd name="T5" fmla="*/ 37 h 59"/>
                    <a:gd name="T6" fmla="*/ 58 w 59"/>
                    <a:gd name="T7" fmla="*/ 34 h 59"/>
                    <a:gd name="T8" fmla="*/ 59 w 59"/>
                    <a:gd name="T9" fmla="*/ 29 h 59"/>
                    <a:gd name="T10" fmla="*/ 57 w 59"/>
                    <a:gd name="T11" fmla="*/ 18 h 59"/>
                    <a:gd name="T12" fmla="*/ 51 w 59"/>
                    <a:gd name="T13" fmla="*/ 8 h 59"/>
                    <a:gd name="T14" fmla="*/ 45 w 59"/>
                    <a:gd name="T15" fmla="*/ 3 h 59"/>
                    <a:gd name="T16" fmla="*/ 40 w 59"/>
                    <a:gd name="T17" fmla="*/ 1 h 59"/>
                    <a:gd name="T18" fmla="*/ 30 w 59"/>
                    <a:gd name="T19" fmla="*/ 0 h 59"/>
                    <a:gd name="T20" fmla="*/ 18 w 59"/>
                    <a:gd name="T21" fmla="*/ 1 h 59"/>
                    <a:gd name="T22" fmla="*/ 9 w 59"/>
                    <a:gd name="T23" fmla="*/ 8 h 59"/>
                    <a:gd name="T24" fmla="*/ 2 w 59"/>
                    <a:gd name="T25" fmla="*/ 18 h 59"/>
                    <a:gd name="T26" fmla="*/ 0 w 59"/>
                    <a:gd name="T27" fmla="*/ 29 h 59"/>
                    <a:gd name="T28" fmla="*/ 0 w 59"/>
                    <a:gd name="T29" fmla="*/ 34 h 59"/>
                    <a:gd name="T30" fmla="*/ 2 w 59"/>
                    <a:gd name="T31" fmla="*/ 40 h 59"/>
                    <a:gd name="T32" fmla="*/ 9 w 59"/>
                    <a:gd name="T33" fmla="*/ 50 h 59"/>
                    <a:gd name="T34" fmla="*/ 18 w 59"/>
                    <a:gd name="T35" fmla="*/ 57 h 59"/>
                    <a:gd name="T36" fmla="*/ 30 w 59"/>
                    <a:gd name="T37" fmla="*/ 59 h 59"/>
                    <a:gd name="T38" fmla="*/ 34 w 59"/>
                    <a:gd name="T39" fmla="*/ 58 h 59"/>
                    <a:gd name="T40" fmla="*/ 37 w 59"/>
                    <a:gd name="T41" fmla="*/ 57 h 59"/>
                    <a:gd name="T42" fmla="*/ 40 w 59"/>
                    <a:gd name="T43" fmla="*/ 57 h 59"/>
                    <a:gd name="T44" fmla="*/ 45 w 59"/>
                    <a:gd name="T45" fmla="*/ 53 h 59"/>
                    <a:gd name="T46" fmla="*/ 47 w 59"/>
                    <a:gd name="T47" fmla="*/ 51 h 59"/>
                    <a:gd name="T48" fmla="*/ 47 w 59"/>
                    <a:gd name="T49" fmla="*/ 50 h 59"/>
                    <a:gd name="T50" fmla="*/ 49 w 59"/>
                    <a:gd name="T51" fmla="*/ 50 h 59"/>
                    <a:gd name="T52" fmla="*/ 51 w 59"/>
                    <a:gd name="T53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59">
                      <a:moveTo>
                        <a:pt x="51" y="50"/>
                      </a:moveTo>
                      <a:lnTo>
                        <a:pt x="57" y="40"/>
                      </a:lnTo>
                      <a:lnTo>
                        <a:pt x="57" y="37"/>
                      </a:lnTo>
                      <a:lnTo>
                        <a:pt x="58" y="34"/>
                      </a:lnTo>
                      <a:lnTo>
                        <a:pt x="59" y="29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3"/>
                      </a:lnTo>
                      <a:lnTo>
                        <a:pt x="40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9" y="50"/>
                      </a:lnTo>
                      <a:lnTo>
                        <a:pt x="18" y="57"/>
                      </a:lnTo>
                      <a:lnTo>
                        <a:pt x="30" y="59"/>
                      </a:lnTo>
                      <a:lnTo>
                        <a:pt x="34" y="58"/>
                      </a:lnTo>
                      <a:lnTo>
                        <a:pt x="37" y="57"/>
                      </a:lnTo>
                      <a:lnTo>
                        <a:pt x="40" y="57"/>
                      </a:lnTo>
                      <a:lnTo>
                        <a:pt x="45" y="53"/>
                      </a:lnTo>
                      <a:lnTo>
                        <a:pt x="47" y="51"/>
                      </a:lnTo>
                      <a:lnTo>
                        <a:pt x="47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49" name="Freeform 168">
                  <a:extLst>
                    <a:ext uri="{FF2B5EF4-FFF2-40B4-BE49-F238E27FC236}">
                      <a16:creationId xmlns:a16="http://schemas.microsoft.com/office/drawing/2014/main" id="{A1B4023A-8C41-1FA9-C6AF-4D3A83094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39426" y="1562100"/>
                  <a:ext cx="31750" cy="31750"/>
                </a:xfrm>
                <a:custGeom>
                  <a:avLst/>
                  <a:gdLst>
                    <a:gd name="T0" fmla="*/ 52 w 60"/>
                    <a:gd name="T1" fmla="*/ 51 h 60"/>
                    <a:gd name="T2" fmla="*/ 58 w 60"/>
                    <a:gd name="T3" fmla="*/ 41 h 60"/>
                    <a:gd name="T4" fmla="*/ 58 w 60"/>
                    <a:gd name="T5" fmla="*/ 37 h 60"/>
                    <a:gd name="T6" fmla="*/ 59 w 60"/>
                    <a:gd name="T7" fmla="*/ 35 h 60"/>
                    <a:gd name="T8" fmla="*/ 60 w 60"/>
                    <a:gd name="T9" fmla="*/ 30 h 60"/>
                    <a:gd name="T10" fmla="*/ 58 w 60"/>
                    <a:gd name="T11" fmla="*/ 18 h 60"/>
                    <a:gd name="T12" fmla="*/ 52 w 60"/>
                    <a:gd name="T13" fmla="*/ 9 h 60"/>
                    <a:gd name="T14" fmla="*/ 46 w 60"/>
                    <a:gd name="T15" fmla="*/ 4 h 60"/>
                    <a:gd name="T16" fmla="*/ 41 w 60"/>
                    <a:gd name="T17" fmla="*/ 2 h 60"/>
                    <a:gd name="T18" fmla="*/ 30 w 60"/>
                    <a:gd name="T19" fmla="*/ 0 h 60"/>
                    <a:gd name="T20" fmla="*/ 18 w 60"/>
                    <a:gd name="T21" fmla="*/ 2 h 60"/>
                    <a:gd name="T22" fmla="*/ 10 w 60"/>
                    <a:gd name="T23" fmla="*/ 9 h 60"/>
                    <a:gd name="T24" fmla="*/ 3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5 h 60"/>
                    <a:gd name="T30" fmla="*/ 3 w 60"/>
                    <a:gd name="T31" fmla="*/ 41 h 60"/>
                    <a:gd name="T32" fmla="*/ 10 w 60"/>
                    <a:gd name="T33" fmla="*/ 51 h 60"/>
                    <a:gd name="T34" fmla="*/ 18 w 60"/>
                    <a:gd name="T35" fmla="*/ 58 h 60"/>
                    <a:gd name="T36" fmla="*/ 30 w 60"/>
                    <a:gd name="T37" fmla="*/ 60 h 60"/>
                    <a:gd name="T38" fmla="*/ 35 w 60"/>
                    <a:gd name="T39" fmla="*/ 59 h 60"/>
                    <a:gd name="T40" fmla="*/ 37 w 60"/>
                    <a:gd name="T41" fmla="*/ 58 h 60"/>
                    <a:gd name="T42" fmla="*/ 41 w 60"/>
                    <a:gd name="T43" fmla="*/ 58 h 60"/>
                    <a:gd name="T44" fmla="*/ 46 w 60"/>
                    <a:gd name="T45" fmla="*/ 54 h 60"/>
                    <a:gd name="T46" fmla="*/ 48 w 60"/>
                    <a:gd name="T47" fmla="*/ 52 h 60"/>
                    <a:gd name="T48" fmla="*/ 48 w 60"/>
                    <a:gd name="T49" fmla="*/ 51 h 60"/>
                    <a:gd name="T50" fmla="*/ 49 w 60"/>
                    <a:gd name="T51" fmla="*/ 51 h 60"/>
                    <a:gd name="T52" fmla="*/ 52 w 60"/>
                    <a:gd name="T53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2" y="51"/>
                      </a:moveTo>
                      <a:lnTo>
                        <a:pt x="58" y="41"/>
                      </a:lnTo>
                      <a:lnTo>
                        <a:pt x="58" y="37"/>
                      </a:lnTo>
                      <a:lnTo>
                        <a:pt x="59" y="35"/>
                      </a:lnTo>
                      <a:lnTo>
                        <a:pt x="60" y="30"/>
                      </a:lnTo>
                      <a:lnTo>
                        <a:pt x="58" y="18"/>
                      </a:lnTo>
                      <a:lnTo>
                        <a:pt x="52" y="9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10" y="9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3" y="41"/>
                      </a:lnTo>
                      <a:lnTo>
                        <a:pt x="10" y="51"/>
                      </a:lnTo>
                      <a:lnTo>
                        <a:pt x="18" y="58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37" y="58"/>
                      </a:lnTo>
                      <a:lnTo>
                        <a:pt x="41" y="58"/>
                      </a:lnTo>
                      <a:lnTo>
                        <a:pt x="46" y="54"/>
                      </a:lnTo>
                      <a:lnTo>
                        <a:pt x="48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0" name="Freeform 169">
                  <a:extLst>
                    <a:ext uri="{FF2B5EF4-FFF2-40B4-BE49-F238E27FC236}">
                      <a16:creationId xmlns:a16="http://schemas.microsoft.com/office/drawing/2014/main" id="{F7AAD6A1-E6E7-1EF5-64A5-EEDB894ED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64826" y="1654175"/>
                  <a:ext cx="31750" cy="31750"/>
                </a:xfrm>
                <a:custGeom>
                  <a:avLst/>
                  <a:gdLst>
                    <a:gd name="T0" fmla="*/ 52 w 60"/>
                    <a:gd name="T1" fmla="*/ 50 h 60"/>
                    <a:gd name="T2" fmla="*/ 58 w 60"/>
                    <a:gd name="T3" fmla="*/ 41 h 60"/>
                    <a:gd name="T4" fmla="*/ 58 w 60"/>
                    <a:gd name="T5" fmla="*/ 37 h 60"/>
                    <a:gd name="T6" fmla="*/ 59 w 60"/>
                    <a:gd name="T7" fmla="*/ 35 h 60"/>
                    <a:gd name="T8" fmla="*/ 60 w 60"/>
                    <a:gd name="T9" fmla="*/ 30 h 60"/>
                    <a:gd name="T10" fmla="*/ 58 w 60"/>
                    <a:gd name="T11" fmla="*/ 18 h 60"/>
                    <a:gd name="T12" fmla="*/ 52 w 60"/>
                    <a:gd name="T13" fmla="*/ 8 h 60"/>
                    <a:gd name="T14" fmla="*/ 46 w 60"/>
                    <a:gd name="T15" fmla="*/ 4 h 60"/>
                    <a:gd name="T16" fmla="*/ 41 w 60"/>
                    <a:gd name="T17" fmla="*/ 1 h 60"/>
                    <a:gd name="T18" fmla="*/ 30 w 60"/>
                    <a:gd name="T19" fmla="*/ 0 h 60"/>
                    <a:gd name="T20" fmla="*/ 18 w 60"/>
                    <a:gd name="T21" fmla="*/ 1 h 60"/>
                    <a:gd name="T22" fmla="*/ 10 w 60"/>
                    <a:gd name="T23" fmla="*/ 8 h 60"/>
                    <a:gd name="T24" fmla="*/ 3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5 h 60"/>
                    <a:gd name="T30" fmla="*/ 3 w 60"/>
                    <a:gd name="T31" fmla="*/ 41 h 60"/>
                    <a:gd name="T32" fmla="*/ 10 w 60"/>
                    <a:gd name="T33" fmla="*/ 50 h 60"/>
                    <a:gd name="T34" fmla="*/ 18 w 60"/>
                    <a:gd name="T35" fmla="*/ 57 h 60"/>
                    <a:gd name="T36" fmla="*/ 30 w 60"/>
                    <a:gd name="T37" fmla="*/ 60 h 60"/>
                    <a:gd name="T38" fmla="*/ 35 w 60"/>
                    <a:gd name="T39" fmla="*/ 59 h 60"/>
                    <a:gd name="T40" fmla="*/ 37 w 60"/>
                    <a:gd name="T41" fmla="*/ 57 h 60"/>
                    <a:gd name="T42" fmla="*/ 41 w 60"/>
                    <a:gd name="T43" fmla="*/ 57 h 60"/>
                    <a:gd name="T44" fmla="*/ 46 w 60"/>
                    <a:gd name="T45" fmla="*/ 54 h 60"/>
                    <a:gd name="T46" fmla="*/ 48 w 60"/>
                    <a:gd name="T47" fmla="*/ 51 h 60"/>
                    <a:gd name="T48" fmla="*/ 48 w 60"/>
                    <a:gd name="T49" fmla="*/ 50 h 60"/>
                    <a:gd name="T50" fmla="*/ 49 w 60"/>
                    <a:gd name="T51" fmla="*/ 50 h 60"/>
                    <a:gd name="T52" fmla="*/ 52 w 60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2" y="50"/>
                      </a:moveTo>
                      <a:lnTo>
                        <a:pt x="58" y="41"/>
                      </a:lnTo>
                      <a:lnTo>
                        <a:pt x="58" y="37"/>
                      </a:lnTo>
                      <a:lnTo>
                        <a:pt x="59" y="35"/>
                      </a:lnTo>
                      <a:lnTo>
                        <a:pt x="60" y="30"/>
                      </a:lnTo>
                      <a:lnTo>
                        <a:pt x="58" y="18"/>
                      </a:lnTo>
                      <a:lnTo>
                        <a:pt x="52" y="8"/>
                      </a:lnTo>
                      <a:lnTo>
                        <a:pt x="46" y="4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3" y="41"/>
                      </a:lnTo>
                      <a:lnTo>
                        <a:pt x="10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37" y="57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2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1" name="Freeform 170">
                  <a:extLst>
                    <a:ext uri="{FF2B5EF4-FFF2-40B4-BE49-F238E27FC236}">
                      <a16:creationId xmlns:a16="http://schemas.microsoft.com/office/drawing/2014/main" id="{6E3BA096-4B4F-CF1D-D217-600079D8C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77526" y="1727200"/>
                  <a:ext cx="31750" cy="31750"/>
                </a:xfrm>
                <a:custGeom>
                  <a:avLst/>
                  <a:gdLst>
                    <a:gd name="T0" fmla="*/ 51 w 60"/>
                    <a:gd name="T1" fmla="*/ 50 h 60"/>
                    <a:gd name="T2" fmla="*/ 57 w 60"/>
                    <a:gd name="T3" fmla="*/ 40 h 60"/>
                    <a:gd name="T4" fmla="*/ 57 w 60"/>
                    <a:gd name="T5" fmla="*/ 37 h 60"/>
                    <a:gd name="T6" fmla="*/ 58 w 60"/>
                    <a:gd name="T7" fmla="*/ 34 h 60"/>
                    <a:gd name="T8" fmla="*/ 60 w 60"/>
                    <a:gd name="T9" fmla="*/ 30 h 60"/>
                    <a:gd name="T10" fmla="*/ 57 w 60"/>
                    <a:gd name="T11" fmla="*/ 18 h 60"/>
                    <a:gd name="T12" fmla="*/ 51 w 60"/>
                    <a:gd name="T13" fmla="*/ 8 h 60"/>
                    <a:gd name="T14" fmla="*/ 45 w 60"/>
                    <a:gd name="T15" fmla="*/ 3 h 60"/>
                    <a:gd name="T16" fmla="*/ 41 w 60"/>
                    <a:gd name="T17" fmla="*/ 1 h 60"/>
                    <a:gd name="T18" fmla="*/ 30 w 60"/>
                    <a:gd name="T19" fmla="*/ 0 h 60"/>
                    <a:gd name="T20" fmla="*/ 18 w 60"/>
                    <a:gd name="T21" fmla="*/ 1 h 60"/>
                    <a:gd name="T22" fmla="*/ 9 w 60"/>
                    <a:gd name="T23" fmla="*/ 8 h 60"/>
                    <a:gd name="T24" fmla="*/ 2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4 h 60"/>
                    <a:gd name="T30" fmla="*/ 2 w 60"/>
                    <a:gd name="T31" fmla="*/ 40 h 60"/>
                    <a:gd name="T32" fmla="*/ 9 w 60"/>
                    <a:gd name="T33" fmla="*/ 50 h 60"/>
                    <a:gd name="T34" fmla="*/ 18 w 60"/>
                    <a:gd name="T35" fmla="*/ 57 h 60"/>
                    <a:gd name="T36" fmla="*/ 30 w 60"/>
                    <a:gd name="T37" fmla="*/ 60 h 60"/>
                    <a:gd name="T38" fmla="*/ 35 w 60"/>
                    <a:gd name="T39" fmla="*/ 58 h 60"/>
                    <a:gd name="T40" fmla="*/ 37 w 60"/>
                    <a:gd name="T41" fmla="*/ 57 h 60"/>
                    <a:gd name="T42" fmla="*/ 41 w 60"/>
                    <a:gd name="T43" fmla="*/ 57 h 60"/>
                    <a:gd name="T44" fmla="*/ 45 w 60"/>
                    <a:gd name="T45" fmla="*/ 54 h 60"/>
                    <a:gd name="T46" fmla="*/ 48 w 60"/>
                    <a:gd name="T47" fmla="*/ 51 h 60"/>
                    <a:gd name="T48" fmla="*/ 48 w 60"/>
                    <a:gd name="T49" fmla="*/ 50 h 60"/>
                    <a:gd name="T50" fmla="*/ 49 w 60"/>
                    <a:gd name="T51" fmla="*/ 50 h 60"/>
                    <a:gd name="T52" fmla="*/ 51 w 60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1" y="50"/>
                      </a:moveTo>
                      <a:lnTo>
                        <a:pt x="57" y="40"/>
                      </a:lnTo>
                      <a:lnTo>
                        <a:pt x="57" y="37"/>
                      </a:lnTo>
                      <a:lnTo>
                        <a:pt x="58" y="34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9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5" y="58"/>
                      </a:lnTo>
                      <a:lnTo>
                        <a:pt x="37" y="57"/>
                      </a:lnTo>
                      <a:lnTo>
                        <a:pt x="41" y="57"/>
                      </a:lnTo>
                      <a:lnTo>
                        <a:pt x="45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2" name="Freeform 171">
                  <a:extLst>
                    <a:ext uri="{FF2B5EF4-FFF2-40B4-BE49-F238E27FC236}">
                      <a16:creationId xmlns:a16="http://schemas.microsoft.com/office/drawing/2014/main" id="{50F050ED-ED56-510A-978A-4DAD4F3C5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09276" y="1778000"/>
                  <a:ext cx="31750" cy="31750"/>
                </a:xfrm>
                <a:custGeom>
                  <a:avLst/>
                  <a:gdLst>
                    <a:gd name="T0" fmla="*/ 51 w 60"/>
                    <a:gd name="T1" fmla="*/ 51 h 60"/>
                    <a:gd name="T2" fmla="*/ 57 w 60"/>
                    <a:gd name="T3" fmla="*/ 41 h 60"/>
                    <a:gd name="T4" fmla="*/ 57 w 60"/>
                    <a:gd name="T5" fmla="*/ 37 h 60"/>
                    <a:gd name="T6" fmla="*/ 59 w 60"/>
                    <a:gd name="T7" fmla="*/ 35 h 60"/>
                    <a:gd name="T8" fmla="*/ 60 w 60"/>
                    <a:gd name="T9" fmla="*/ 30 h 60"/>
                    <a:gd name="T10" fmla="*/ 57 w 60"/>
                    <a:gd name="T11" fmla="*/ 18 h 60"/>
                    <a:gd name="T12" fmla="*/ 51 w 60"/>
                    <a:gd name="T13" fmla="*/ 9 h 60"/>
                    <a:gd name="T14" fmla="*/ 45 w 60"/>
                    <a:gd name="T15" fmla="*/ 4 h 60"/>
                    <a:gd name="T16" fmla="*/ 41 w 60"/>
                    <a:gd name="T17" fmla="*/ 2 h 60"/>
                    <a:gd name="T18" fmla="*/ 30 w 60"/>
                    <a:gd name="T19" fmla="*/ 0 h 60"/>
                    <a:gd name="T20" fmla="*/ 18 w 60"/>
                    <a:gd name="T21" fmla="*/ 2 h 60"/>
                    <a:gd name="T22" fmla="*/ 9 w 60"/>
                    <a:gd name="T23" fmla="*/ 9 h 60"/>
                    <a:gd name="T24" fmla="*/ 2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5 h 60"/>
                    <a:gd name="T30" fmla="*/ 2 w 60"/>
                    <a:gd name="T31" fmla="*/ 41 h 60"/>
                    <a:gd name="T32" fmla="*/ 9 w 60"/>
                    <a:gd name="T33" fmla="*/ 51 h 60"/>
                    <a:gd name="T34" fmla="*/ 18 w 60"/>
                    <a:gd name="T35" fmla="*/ 58 h 60"/>
                    <a:gd name="T36" fmla="*/ 30 w 60"/>
                    <a:gd name="T37" fmla="*/ 60 h 60"/>
                    <a:gd name="T38" fmla="*/ 35 w 60"/>
                    <a:gd name="T39" fmla="*/ 59 h 60"/>
                    <a:gd name="T40" fmla="*/ 37 w 60"/>
                    <a:gd name="T41" fmla="*/ 58 h 60"/>
                    <a:gd name="T42" fmla="*/ 41 w 60"/>
                    <a:gd name="T43" fmla="*/ 58 h 60"/>
                    <a:gd name="T44" fmla="*/ 45 w 60"/>
                    <a:gd name="T45" fmla="*/ 54 h 60"/>
                    <a:gd name="T46" fmla="*/ 48 w 60"/>
                    <a:gd name="T47" fmla="*/ 52 h 60"/>
                    <a:gd name="T48" fmla="*/ 48 w 60"/>
                    <a:gd name="T49" fmla="*/ 51 h 60"/>
                    <a:gd name="T50" fmla="*/ 49 w 60"/>
                    <a:gd name="T51" fmla="*/ 51 h 60"/>
                    <a:gd name="T52" fmla="*/ 51 w 60"/>
                    <a:gd name="T53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7" y="37"/>
                      </a:lnTo>
                      <a:lnTo>
                        <a:pt x="59" y="35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5" y="4"/>
                      </a:lnTo>
                      <a:lnTo>
                        <a:pt x="41" y="2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8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37" y="58"/>
                      </a:lnTo>
                      <a:lnTo>
                        <a:pt x="41" y="58"/>
                      </a:lnTo>
                      <a:lnTo>
                        <a:pt x="45" y="54"/>
                      </a:lnTo>
                      <a:lnTo>
                        <a:pt x="48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3" name="Freeform 172">
                  <a:extLst>
                    <a:ext uri="{FF2B5EF4-FFF2-40B4-BE49-F238E27FC236}">
                      <a16:creationId xmlns:a16="http://schemas.microsoft.com/office/drawing/2014/main" id="{009B5BE7-5795-8EDA-BEA8-A4D951045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80713" y="1811338"/>
                  <a:ext cx="31750" cy="31750"/>
                </a:xfrm>
                <a:custGeom>
                  <a:avLst/>
                  <a:gdLst>
                    <a:gd name="T0" fmla="*/ 51 w 60"/>
                    <a:gd name="T1" fmla="*/ 50 h 60"/>
                    <a:gd name="T2" fmla="*/ 57 w 60"/>
                    <a:gd name="T3" fmla="*/ 40 h 60"/>
                    <a:gd name="T4" fmla="*/ 57 w 60"/>
                    <a:gd name="T5" fmla="*/ 37 h 60"/>
                    <a:gd name="T6" fmla="*/ 58 w 60"/>
                    <a:gd name="T7" fmla="*/ 34 h 60"/>
                    <a:gd name="T8" fmla="*/ 60 w 60"/>
                    <a:gd name="T9" fmla="*/ 30 h 60"/>
                    <a:gd name="T10" fmla="*/ 57 w 60"/>
                    <a:gd name="T11" fmla="*/ 18 h 60"/>
                    <a:gd name="T12" fmla="*/ 51 w 60"/>
                    <a:gd name="T13" fmla="*/ 8 h 60"/>
                    <a:gd name="T14" fmla="*/ 45 w 60"/>
                    <a:gd name="T15" fmla="*/ 3 h 60"/>
                    <a:gd name="T16" fmla="*/ 40 w 60"/>
                    <a:gd name="T17" fmla="*/ 1 h 60"/>
                    <a:gd name="T18" fmla="*/ 30 w 60"/>
                    <a:gd name="T19" fmla="*/ 0 h 60"/>
                    <a:gd name="T20" fmla="*/ 18 w 60"/>
                    <a:gd name="T21" fmla="*/ 1 h 60"/>
                    <a:gd name="T22" fmla="*/ 9 w 60"/>
                    <a:gd name="T23" fmla="*/ 8 h 60"/>
                    <a:gd name="T24" fmla="*/ 2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4 h 60"/>
                    <a:gd name="T30" fmla="*/ 2 w 60"/>
                    <a:gd name="T31" fmla="*/ 40 h 60"/>
                    <a:gd name="T32" fmla="*/ 9 w 60"/>
                    <a:gd name="T33" fmla="*/ 50 h 60"/>
                    <a:gd name="T34" fmla="*/ 18 w 60"/>
                    <a:gd name="T35" fmla="*/ 57 h 60"/>
                    <a:gd name="T36" fmla="*/ 30 w 60"/>
                    <a:gd name="T37" fmla="*/ 60 h 60"/>
                    <a:gd name="T38" fmla="*/ 34 w 60"/>
                    <a:gd name="T39" fmla="*/ 58 h 60"/>
                    <a:gd name="T40" fmla="*/ 37 w 60"/>
                    <a:gd name="T41" fmla="*/ 57 h 60"/>
                    <a:gd name="T42" fmla="*/ 40 w 60"/>
                    <a:gd name="T43" fmla="*/ 57 h 60"/>
                    <a:gd name="T44" fmla="*/ 45 w 60"/>
                    <a:gd name="T45" fmla="*/ 54 h 60"/>
                    <a:gd name="T46" fmla="*/ 48 w 60"/>
                    <a:gd name="T47" fmla="*/ 51 h 60"/>
                    <a:gd name="T48" fmla="*/ 48 w 60"/>
                    <a:gd name="T49" fmla="*/ 50 h 60"/>
                    <a:gd name="T50" fmla="*/ 49 w 60"/>
                    <a:gd name="T51" fmla="*/ 50 h 60"/>
                    <a:gd name="T52" fmla="*/ 51 w 60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1" y="50"/>
                      </a:moveTo>
                      <a:lnTo>
                        <a:pt x="57" y="40"/>
                      </a:lnTo>
                      <a:lnTo>
                        <a:pt x="57" y="37"/>
                      </a:lnTo>
                      <a:lnTo>
                        <a:pt x="58" y="34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3"/>
                      </a:lnTo>
                      <a:lnTo>
                        <a:pt x="40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9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4" y="58"/>
                      </a:lnTo>
                      <a:lnTo>
                        <a:pt x="37" y="57"/>
                      </a:lnTo>
                      <a:lnTo>
                        <a:pt x="40" y="57"/>
                      </a:lnTo>
                      <a:lnTo>
                        <a:pt x="45" y="54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4" name="Freeform 173">
                  <a:extLst>
                    <a:ext uri="{FF2B5EF4-FFF2-40B4-BE49-F238E27FC236}">
                      <a16:creationId xmlns:a16="http://schemas.microsoft.com/office/drawing/2014/main" id="{E43D4BB8-C3C8-DA9D-8005-2ED45668A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20413" y="1865313"/>
                  <a:ext cx="31750" cy="31750"/>
                </a:xfrm>
                <a:custGeom>
                  <a:avLst/>
                  <a:gdLst>
                    <a:gd name="T0" fmla="*/ 52 w 60"/>
                    <a:gd name="T1" fmla="*/ 50 h 59"/>
                    <a:gd name="T2" fmla="*/ 58 w 60"/>
                    <a:gd name="T3" fmla="*/ 40 h 59"/>
                    <a:gd name="T4" fmla="*/ 58 w 60"/>
                    <a:gd name="T5" fmla="*/ 37 h 59"/>
                    <a:gd name="T6" fmla="*/ 59 w 60"/>
                    <a:gd name="T7" fmla="*/ 34 h 59"/>
                    <a:gd name="T8" fmla="*/ 60 w 60"/>
                    <a:gd name="T9" fmla="*/ 30 h 59"/>
                    <a:gd name="T10" fmla="*/ 58 w 60"/>
                    <a:gd name="T11" fmla="*/ 18 h 59"/>
                    <a:gd name="T12" fmla="*/ 52 w 60"/>
                    <a:gd name="T13" fmla="*/ 8 h 59"/>
                    <a:gd name="T14" fmla="*/ 46 w 60"/>
                    <a:gd name="T15" fmla="*/ 3 h 59"/>
                    <a:gd name="T16" fmla="*/ 41 w 60"/>
                    <a:gd name="T17" fmla="*/ 1 h 59"/>
                    <a:gd name="T18" fmla="*/ 30 w 60"/>
                    <a:gd name="T19" fmla="*/ 0 h 59"/>
                    <a:gd name="T20" fmla="*/ 18 w 60"/>
                    <a:gd name="T21" fmla="*/ 1 h 59"/>
                    <a:gd name="T22" fmla="*/ 10 w 60"/>
                    <a:gd name="T23" fmla="*/ 8 h 59"/>
                    <a:gd name="T24" fmla="*/ 3 w 60"/>
                    <a:gd name="T25" fmla="*/ 18 h 59"/>
                    <a:gd name="T26" fmla="*/ 0 w 60"/>
                    <a:gd name="T27" fmla="*/ 30 h 59"/>
                    <a:gd name="T28" fmla="*/ 0 w 60"/>
                    <a:gd name="T29" fmla="*/ 34 h 59"/>
                    <a:gd name="T30" fmla="*/ 3 w 60"/>
                    <a:gd name="T31" fmla="*/ 40 h 59"/>
                    <a:gd name="T32" fmla="*/ 10 w 60"/>
                    <a:gd name="T33" fmla="*/ 50 h 59"/>
                    <a:gd name="T34" fmla="*/ 18 w 60"/>
                    <a:gd name="T35" fmla="*/ 57 h 59"/>
                    <a:gd name="T36" fmla="*/ 30 w 60"/>
                    <a:gd name="T37" fmla="*/ 59 h 59"/>
                    <a:gd name="T38" fmla="*/ 35 w 60"/>
                    <a:gd name="T39" fmla="*/ 58 h 59"/>
                    <a:gd name="T40" fmla="*/ 37 w 60"/>
                    <a:gd name="T41" fmla="*/ 57 h 59"/>
                    <a:gd name="T42" fmla="*/ 41 w 60"/>
                    <a:gd name="T43" fmla="*/ 57 h 59"/>
                    <a:gd name="T44" fmla="*/ 46 w 60"/>
                    <a:gd name="T45" fmla="*/ 53 h 59"/>
                    <a:gd name="T46" fmla="*/ 48 w 60"/>
                    <a:gd name="T47" fmla="*/ 51 h 59"/>
                    <a:gd name="T48" fmla="*/ 48 w 60"/>
                    <a:gd name="T49" fmla="*/ 50 h 59"/>
                    <a:gd name="T50" fmla="*/ 49 w 60"/>
                    <a:gd name="T51" fmla="*/ 50 h 59"/>
                    <a:gd name="T52" fmla="*/ 52 w 60"/>
                    <a:gd name="T53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59">
                      <a:moveTo>
                        <a:pt x="52" y="50"/>
                      </a:moveTo>
                      <a:lnTo>
                        <a:pt x="58" y="40"/>
                      </a:lnTo>
                      <a:lnTo>
                        <a:pt x="58" y="37"/>
                      </a:lnTo>
                      <a:lnTo>
                        <a:pt x="59" y="34"/>
                      </a:lnTo>
                      <a:lnTo>
                        <a:pt x="60" y="30"/>
                      </a:lnTo>
                      <a:lnTo>
                        <a:pt x="58" y="18"/>
                      </a:lnTo>
                      <a:lnTo>
                        <a:pt x="52" y="8"/>
                      </a:lnTo>
                      <a:lnTo>
                        <a:pt x="46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3" y="40"/>
                      </a:lnTo>
                      <a:lnTo>
                        <a:pt x="10" y="50"/>
                      </a:lnTo>
                      <a:lnTo>
                        <a:pt x="18" y="57"/>
                      </a:lnTo>
                      <a:lnTo>
                        <a:pt x="30" y="59"/>
                      </a:lnTo>
                      <a:lnTo>
                        <a:pt x="35" y="58"/>
                      </a:lnTo>
                      <a:lnTo>
                        <a:pt x="37" y="57"/>
                      </a:lnTo>
                      <a:lnTo>
                        <a:pt x="41" y="57"/>
                      </a:lnTo>
                      <a:lnTo>
                        <a:pt x="46" y="53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2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5" name="Freeform 174">
                  <a:extLst>
                    <a:ext uri="{FF2B5EF4-FFF2-40B4-BE49-F238E27FC236}">
                      <a16:creationId xmlns:a16="http://schemas.microsoft.com/office/drawing/2014/main" id="{A244673F-1B3C-1DC5-A9E9-ABAE38DE20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91851" y="1887538"/>
                  <a:ext cx="31750" cy="31750"/>
                </a:xfrm>
                <a:custGeom>
                  <a:avLst/>
                  <a:gdLst>
                    <a:gd name="T0" fmla="*/ 51 w 59"/>
                    <a:gd name="T1" fmla="*/ 51 h 60"/>
                    <a:gd name="T2" fmla="*/ 57 w 59"/>
                    <a:gd name="T3" fmla="*/ 41 h 60"/>
                    <a:gd name="T4" fmla="*/ 57 w 59"/>
                    <a:gd name="T5" fmla="*/ 38 h 60"/>
                    <a:gd name="T6" fmla="*/ 58 w 59"/>
                    <a:gd name="T7" fmla="*/ 35 h 60"/>
                    <a:gd name="T8" fmla="*/ 59 w 59"/>
                    <a:gd name="T9" fmla="*/ 30 h 60"/>
                    <a:gd name="T10" fmla="*/ 57 w 59"/>
                    <a:gd name="T11" fmla="*/ 18 h 60"/>
                    <a:gd name="T12" fmla="*/ 51 w 59"/>
                    <a:gd name="T13" fmla="*/ 9 h 60"/>
                    <a:gd name="T14" fmla="*/ 45 w 59"/>
                    <a:gd name="T15" fmla="*/ 4 h 60"/>
                    <a:gd name="T16" fmla="*/ 40 w 59"/>
                    <a:gd name="T17" fmla="*/ 2 h 60"/>
                    <a:gd name="T18" fmla="*/ 30 w 59"/>
                    <a:gd name="T19" fmla="*/ 0 h 60"/>
                    <a:gd name="T20" fmla="*/ 18 w 59"/>
                    <a:gd name="T21" fmla="*/ 2 h 60"/>
                    <a:gd name="T22" fmla="*/ 9 w 59"/>
                    <a:gd name="T23" fmla="*/ 9 h 60"/>
                    <a:gd name="T24" fmla="*/ 2 w 59"/>
                    <a:gd name="T25" fmla="*/ 18 h 60"/>
                    <a:gd name="T26" fmla="*/ 0 w 59"/>
                    <a:gd name="T27" fmla="*/ 30 h 60"/>
                    <a:gd name="T28" fmla="*/ 0 w 59"/>
                    <a:gd name="T29" fmla="*/ 35 h 60"/>
                    <a:gd name="T30" fmla="*/ 2 w 59"/>
                    <a:gd name="T31" fmla="*/ 41 h 60"/>
                    <a:gd name="T32" fmla="*/ 9 w 59"/>
                    <a:gd name="T33" fmla="*/ 51 h 60"/>
                    <a:gd name="T34" fmla="*/ 18 w 59"/>
                    <a:gd name="T35" fmla="*/ 58 h 60"/>
                    <a:gd name="T36" fmla="*/ 30 w 59"/>
                    <a:gd name="T37" fmla="*/ 60 h 60"/>
                    <a:gd name="T38" fmla="*/ 34 w 59"/>
                    <a:gd name="T39" fmla="*/ 59 h 60"/>
                    <a:gd name="T40" fmla="*/ 37 w 59"/>
                    <a:gd name="T41" fmla="*/ 58 h 60"/>
                    <a:gd name="T42" fmla="*/ 40 w 59"/>
                    <a:gd name="T43" fmla="*/ 58 h 60"/>
                    <a:gd name="T44" fmla="*/ 45 w 59"/>
                    <a:gd name="T45" fmla="*/ 54 h 60"/>
                    <a:gd name="T46" fmla="*/ 47 w 59"/>
                    <a:gd name="T47" fmla="*/ 52 h 60"/>
                    <a:gd name="T48" fmla="*/ 47 w 59"/>
                    <a:gd name="T49" fmla="*/ 51 h 60"/>
                    <a:gd name="T50" fmla="*/ 49 w 59"/>
                    <a:gd name="T51" fmla="*/ 51 h 60"/>
                    <a:gd name="T52" fmla="*/ 51 w 59"/>
                    <a:gd name="T53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60">
                      <a:moveTo>
                        <a:pt x="51" y="51"/>
                      </a:moveTo>
                      <a:lnTo>
                        <a:pt x="57" y="41"/>
                      </a:lnTo>
                      <a:lnTo>
                        <a:pt x="57" y="38"/>
                      </a:lnTo>
                      <a:lnTo>
                        <a:pt x="58" y="35"/>
                      </a:lnTo>
                      <a:lnTo>
                        <a:pt x="59" y="30"/>
                      </a:lnTo>
                      <a:lnTo>
                        <a:pt x="57" y="18"/>
                      </a:lnTo>
                      <a:lnTo>
                        <a:pt x="51" y="9"/>
                      </a:lnTo>
                      <a:lnTo>
                        <a:pt x="45" y="4"/>
                      </a:lnTo>
                      <a:lnTo>
                        <a:pt x="40" y="2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1"/>
                      </a:lnTo>
                      <a:lnTo>
                        <a:pt x="18" y="58"/>
                      </a:lnTo>
                      <a:lnTo>
                        <a:pt x="30" y="60"/>
                      </a:lnTo>
                      <a:lnTo>
                        <a:pt x="34" y="59"/>
                      </a:lnTo>
                      <a:lnTo>
                        <a:pt x="37" y="58"/>
                      </a:lnTo>
                      <a:lnTo>
                        <a:pt x="40" y="58"/>
                      </a:lnTo>
                      <a:lnTo>
                        <a:pt x="45" y="54"/>
                      </a:lnTo>
                      <a:lnTo>
                        <a:pt x="47" y="52"/>
                      </a:lnTo>
                      <a:lnTo>
                        <a:pt x="47" y="51"/>
                      </a:lnTo>
                      <a:lnTo>
                        <a:pt x="49" y="51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6" name="Freeform 175">
                  <a:extLst>
                    <a:ext uri="{FF2B5EF4-FFF2-40B4-BE49-F238E27FC236}">
                      <a16:creationId xmlns:a16="http://schemas.microsoft.com/office/drawing/2014/main" id="{77964762-655A-E64A-0639-7E15F3046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1701" y="1908175"/>
                  <a:ext cx="31750" cy="30163"/>
                </a:xfrm>
                <a:custGeom>
                  <a:avLst/>
                  <a:gdLst>
                    <a:gd name="T0" fmla="*/ 52 w 60"/>
                    <a:gd name="T1" fmla="*/ 50 h 59"/>
                    <a:gd name="T2" fmla="*/ 58 w 60"/>
                    <a:gd name="T3" fmla="*/ 40 h 59"/>
                    <a:gd name="T4" fmla="*/ 58 w 60"/>
                    <a:gd name="T5" fmla="*/ 37 h 59"/>
                    <a:gd name="T6" fmla="*/ 59 w 60"/>
                    <a:gd name="T7" fmla="*/ 34 h 59"/>
                    <a:gd name="T8" fmla="*/ 60 w 60"/>
                    <a:gd name="T9" fmla="*/ 29 h 59"/>
                    <a:gd name="T10" fmla="*/ 58 w 60"/>
                    <a:gd name="T11" fmla="*/ 18 h 59"/>
                    <a:gd name="T12" fmla="*/ 52 w 60"/>
                    <a:gd name="T13" fmla="*/ 8 h 59"/>
                    <a:gd name="T14" fmla="*/ 46 w 60"/>
                    <a:gd name="T15" fmla="*/ 3 h 59"/>
                    <a:gd name="T16" fmla="*/ 41 w 60"/>
                    <a:gd name="T17" fmla="*/ 1 h 59"/>
                    <a:gd name="T18" fmla="*/ 30 w 60"/>
                    <a:gd name="T19" fmla="*/ 0 h 59"/>
                    <a:gd name="T20" fmla="*/ 18 w 60"/>
                    <a:gd name="T21" fmla="*/ 1 h 59"/>
                    <a:gd name="T22" fmla="*/ 10 w 60"/>
                    <a:gd name="T23" fmla="*/ 8 h 59"/>
                    <a:gd name="T24" fmla="*/ 3 w 60"/>
                    <a:gd name="T25" fmla="*/ 18 h 59"/>
                    <a:gd name="T26" fmla="*/ 0 w 60"/>
                    <a:gd name="T27" fmla="*/ 29 h 59"/>
                    <a:gd name="T28" fmla="*/ 0 w 60"/>
                    <a:gd name="T29" fmla="*/ 34 h 59"/>
                    <a:gd name="T30" fmla="*/ 3 w 60"/>
                    <a:gd name="T31" fmla="*/ 40 h 59"/>
                    <a:gd name="T32" fmla="*/ 10 w 60"/>
                    <a:gd name="T33" fmla="*/ 50 h 59"/>
                    <a:gd name="T34" fmla="*/ 18 w 60"/>
                    <a:gd name="T35" fmla="*/ 57 h 59"/>
                    <a:gd name="T36" fmla="*/ 30 w 60"/>
                    <a:gd name="T37" fmla="*/ 59 h 59"/>
                    <a:gd name="T38" fmla="*/ 35 w 60"/>
                    <a:gd name="T39" fmla="*/ 58 h 59"/>
                    <a:gd name="T40" fmla="*/ 38 w 60"/>
                    <a:gd name="T41" fmla="*/ 57 h 59"/>
                    <a:gd name="T42" fmla="*/ 41 w 60"/>
                    <a:gd name="T43" fmla="*/ 57 h 59"/>
                    <a:gd name="T44" fmla="*/ 46 w 60"/>
                    <a:gd name="T45" fmla="*/ 53 h 59"/>
                    <a:gd name="T46" fmla="*/ 48 w 60"/>
                    <a:gd name="T47" fmla="*/ 51 h 59"/>
                    <a:gd name="T48" fmla="*/ 48 w 60"/>
                    <a:gd name="T49" fmla="*/ 50 h 59"/>
                    <a:gd name="T50" fmla="*/ 49 w 60"/>
                    <a:gd name="T51" fmla="*/ 50 h 59"/>
                    <a:gd name="T52" fmla="*/ 52 w 60"/>
                    <a:gd name="T53" fmla="*/ 5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59">
                      <a:moveTo>
                        <a:pt x="52" y="50"/>
                      </a:moveTo>
                      <a:lnTo>
                        <a:pt x="58" y="40"/>
                      </a:lnTo>
                      <a:lnTo>
                        <a:pt x="58" y="37"/>
                      </a:lnTo>
                      <a:lnTo>
                        <a:pt x="59" y="34"/>
                      </a:lnTo>
                      <a:lnTo>
                        <a:pt x="60" y="29"/>
                      </a:lnTo>
                      <a:lnTo>
                        <a:pt x="58" y="18"/>
                      </a:lnTo>
                      <a:lnTo>
                        <a:pt x="52" y="8"/>
                      </a:lnTo>
                      <a:lnTo>
                        <a:pt x="46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8"/>
                      </a:lnTo>
                      <a:lnTo>
                        <a:pt x="3" y="18"/>
                      </a:lnTo>
                      <a:lnTo>
                        <a:pt x="0" y="29"/>
                      </a:lnTo>
                      <a:lnTo>
                        <a:pt x="0" y="34"/>
                      </a:lnTo>
                      <a:lnTo>
                        <a:pt x="3" y="40"/>
                      </a:lnTo>
                      <a:lnTo>
                        <a:pt x="10" y="50"/>
                      </a:lnTo>
                      <a:lnTo>
                        <a:pt x="18" y="57"/>
                      </a:lnTo>
                      <a:lnTo>
                        <a:pt x="30" y="59"/>
                      </a:lnTo>
                      <a:lnTo>
                        <a:pt x="35" y="58"/>
                      </a:lnTo>
                      <a:lnTo>
                        <a:pt x="38" y="57"/>
                      </a:lnTo>
                      <a:lnTo>
                        <a:pt x="41" y="57"/>
                      </a:lnTo>
                      <a:lnTo>
                        <a:pt x="46" y="53"/>
                      </a:lnTo>
                      <a:lnTo>
                        <a:pt x="48" y="51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2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7" name="Freeform 176">
                  <a:extLst>
                    <a:ext uri="{FF2B5EF4-FFF2-40B4-BE49-F238E27FC236}">
                      <a16:creationId xmlns:a16="http://schemas.microsoft.com/office/drawing/2014/main" id="{0D3A6ABC-EA15-DC22-BBDE-A12411A22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1551" y="1922463"/>
                  <a:ext cx="31750" cy="31750"/>
                </a:xfrm>
                <a:custGeom>
                  <a:avLst/>
                  <a:gdLst>
                    <a:gd name="T0" fmla="*/ 52 w 60"/>
                    <a:gd name="T1" fmla="*/ 51 h 60"/>
                    <a:gd name="T2" fmla="*/ 57 w 60"/>
                    <a:gd name="T3" fmla="*/ 41 h 60"/>
                    <a:gd name="T4" fmla="*/ 57 w 60"/>
                    <a:gd name="T5" fmla="*/ 37 h 60"/>
                    <a:gd name="T6" fmla="*/ 59 w 60"/>
                    <a:gd name="T7" fmla="*/ 35 h 60"/>
                    <a:gd name="T8" fmla="*/ 60 w 60"/>
                    <a:gd name="T9" fmla="*/ 30 h 60"/>
                    <a:gd name="T10" fmla="*/ 57 w 60"/>
                    <a:gd name="T11" fmla="*/ 18 h 60"/>
                    <a:gd name="T12" fmla="*/ 52 w 60"/>
                    <a:gd name="T13" fmla="*/ 9 h 60"/>
                    <a:gd name="T14" fmla="*/ 46 w 60"/>
                    <a:gd name="T15" fmla="*/ 4 h 60"/>
                    <a:gd name="T16" fmla="*/ 41 w 60"/>
                    <a:gd name="T17" fmla="*/ 1 h 60"/>
                    <a:gd name="T18" fmla="*/ 30 w 60"/>
                    <a:gd name="T19" fmla="*/ 0 h 60"/>
                    <a:gd name="T20" fmla="*/ 18 w 60"/>
                    <a:gd name="T21" fmla="*/ 1 h 60"/>
                    <a:gd name="T22" fmla="*/ 10 w 60"/>
                    <a:gd name="T23" fmla="*/ 9 h 60"/>
                    <a:gd name="T24" fmla="*/ 2 w 60"/>
                    <a:gd name="T25" fmla="*/ 18 h 60"/>
                    <a:gd name="T26" fmla="*/ 0 w 60"/>
                    <a:gd name="T27" fmla="*/ 30 h 60"/>
                    <a:gd name="T28" fmla="*/ 0 w 60"/>
                    <a:gd name="T29" fmla="*/ 35 h 60"/>
                    <a:gd name="T30" fmla="*/ 2 w 60"/>
                    <a:gd name="T31" fmla="*/ 41 h 60"/>
                    <a:gd name="T32" fmla="*/ 10 w 60"/>
                    <a:gd name="T33" fmla="*/ 51 h 60"/>
                    <a:gd name="T34" fmla="*/ 18 w 60"/>
                    <a:gd name="T35" fmla="*/ 58 h 60"/>
                    <a:gd name="T36" fmla="*/ 30 w 60"/>
                    <a:gd name="T37" fmla="*/ 60 h 60"/>
                    <a:gd name="T38" fmla="*/ 35 w 60"/>
                    <a:gd name="T39" fmla="*/ 59 h 60"/>
                    <a:gd name="T40" fmla="*/ 37 w 60"/>
                    <a:gd name="T41" fmla="*/ 58 h 60"/>
                    <a:gd name="T42" fmla="*/ 41 w 60"/>
                    <a:gd name="T43" fmla="*/ 58 h 60"/>
                    <a:gd name="T44" fmla="*/ 46 w 60"/>
                    <a:gd name="T45" fmla="*/ 54 h 60"/>
                    <a:gd name="T46" fmla="*/ 48 w 60"/>
                    <a:gd name="T47" fmla="*/ 52 h 60"/>
                    <a:gd name="T48" fmla="*/ 48 w 60"/>
                    <a:gd name="T49" fmla="*/ 51 h 60"/>
                    <a:gd name="T50" fmla="*/ 49 w 60"/>
                    <a:gd name="T51" fmla="*/ 51 h 60"/>
                    <a:gd name="T52" fmla="*/ 52 w 60"/>
                    <a:gd name="T53" fmla="*/ 51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0" h="60">
                      <a:moveTo>
                        <a:pt x="52" y="51"/>
                      </a:moveTo>
                      <a:lnTo>
                        <a:pt x="57" y="41"/>
                      </a:lnTo>
                      <a:lnTo>
                        <a:pt x="57" y="37"/>
                      </a:lnTo>
                      <a:lnTo>
                        <a:pt x="59" y="35"/>
                      </a:lnTo>
                      <a:lnTo>
                        <a:pt x="60" y="30"/>
                      </a:lnTo>
                      <a:lnTo>
                        <a:pt x="57" y="18"/>
                      </a:lnTo>
                      <a:lnTo>
                        <a:pt x="52" y="9"/>
                      </a:lnTo>
                      <a:lnTo>
                        <a:pt x="46" y="4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10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10" y="51"/>
                      </a:lnTo>
                      <a:lnTo>
                        <a:pt x="18" y="58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37" y="58"/>
                      </a:lnTo>
                      <a:lnTo>
                        <a:pt x="41" y="58"/>
                      </a:lnTo>
                      <a:lnTo>
                        <a:pt x="46" y="54"/>
                      </a:lnTo>
                      <a:lnTo>
                        <a:pt x="48" y="52"/>
                      </a:lnTo>
                      <a:lnTo>
                        <a:pt x="48" y="51"/>
                      </a:lnTo>
                      <a:lnTo>
                        <a:pt x="49" y="51"/>
                      </a:lnTo>
                      <a:lnTo>
                        <a:pt x="52" y="51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8" name="Freeform 177">
                  <a:extLst>
                    <a:ext uri="{FF2B5EF4-FFF2-40B4-BE49-F238E27FC236}">
                      <a16:creationId xmlns:a16="http://schemas.microsoft.com/office/drawing/2014/main" id="{68F4E365-0922-2F16-DD59-14BEB8D7F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6851" y="2028825"/>
                  <a:ext cx="31750" cy="31750"/>
                </a:xfrm>
                <a:custGeom>
                  <a:avLst/>
                  <a:gdLst>
                    <a:gd name="T0" fmla="*/ 51 w 59"/>
                    <a:gd name="T1" fmla="*/ 50 h 60"/>
                    <a:gd name="T2" fmla="*/ 57 w 59"/>
                    <a:gd name="T3" fmla="*/ 41 h 60"/>
                    <a:gd name="T4" fmla="*/ 57 w 59"/>
                    <a:gd name="T5" fmla="*/ 37 h 60"/>
                    <a:gd name="T6" fmla="*/ 58 w 59"/>
                    <a:gd name="T7" fmla="*/ 35 h 60"/>
                    <a:gd name="T8" fmla="*/ 59 w 59"/>
                    <a:gd name="T9" fmla="*/ 30 h 60"/>
                    <a:gd name="T10" fmla="*/ 57 w 59"/>
                    <a:gd name="T11" fmla="*/ 18 h 60"/>
                    <a:gd name="T12" fmla="*/ 51 w 59"/>
                    <a:gd name="T13" fmla="*/ 8 h 60"/>
                    <a:gd name="T14" fmla="*/ 45 w 59"/>
                    <a:gd name="T15" fmla="*/ 4 h 60"/>
                    <a:gd name="T16" fmla="*/ 40 w 59"/>
                    <a:gd name="T17" fmla="*/ 1 h 60"/>
                    <a:gd name="T18" fmla="*/ 30 w 59"/>
                    <a:gd name="T19" fmla="*/ 0 h 60"/>
                    <a:gd name="T20" fmla="*/ 18 w 59"/>
                    <a:gd name="T21" fmla="*/ 1 h 60"/>
                    <a:gd name="T22" fmla="*/ 9 w 59"/>
                    <a:gd name="T23" fmla="*/ 8 h 60"/>
                    <a:gd name="T24" fmla="*/ 2 w 59"/>
                    <a:gd name="T25" fmla="*/ 18 h 60"/>
                    <a:gd name="T26" fmla="*/ 0 w 59"/>
                    <a:gd name="T27" fmla="*/ 30 h 60"/>
                    <a:gd name="T28" fmla="*/ 0 w 59"/>
                    <a:gd name="T29" fmla="*/ 35 h 60"/>
                    <a:gd name="T30" fmla="*/ 2 w 59"/>
                    <a:gd name="T31" fmla="*/ 41 h 60"/>
                    <a:gd name="T32" fmla="*/ 9 w 59"/>
                    <a:gd name="T33" fmla="*/ 50 h 60"/>
                    <a:gd name="T34" fmla="*/ 18 w 59"/>
                    <a:gd name="T35" fmla="*/ 57 h 60"/>
                    <a:gd name="T36" fmla="*/ 30 w 59"/>
                    <a:gd name="T37" fmla="*/ 60 h 60"/>
                    <a:gd name="T38" fmla="*/ 34 w 59"/>
                    <a:gd name="T39" fmla="*/ 59 h 60"/>
                    <a:gd name="T40" fmla="*/ 37 w 59"/>
                    <a:gd name="T41" fmla="*/ 57 h 60"/>
                    <a:gd name="T42" fmla="*/ 40 w 59"/>
                    <a:gd name="T43" fmla="*/ 57 h 60"/>
                    <a:gd name="T44" fmla="*/ 45 w 59"/>
                    <a:gd name="T45" fmla="*/ 54 h 60"/>
                    <a:gd name="T46" fmla="*/ 48 w 59"/>
                    <a:gd name="T47" fmla="*/ 52 h 60"/>
                    <a:gd name="T48" fmla="*/ 48 w 59"/>
                    <a:gd name="T49" fmla="*/ 50 h 60"/>
                    <a:gd name="T50" fmla="*/ 49 w 59"/>
                    <a:gd name="T51" fmla="*/ 50 h 60"/>
                    <a:gd name="T52" fmla="*/ 51 w 59"/>
                    <a:gd name="T53" fmla="*/ 5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9" h="60">
                      <a:moveTo>
                        <a:pt x="51" y="50"/>
                      </a:moveTo>
                      <a:lnTo>
                        <a:pt x="57" y="41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0"/>
                      </a:lnTo>
                      <a:lnTo>
                        <a:pt x="57" y="18"/>
                      </a:lnTo>
                      <a:lnTo>
                        <a:pt x="51" y="8"/>
                      </a:lnTo>
                      <a:lnTo>
                        <a:pt x="45" y="4"/>
                      </a:lnTo>
                      <a:lnTo>
                        <a:pt x="40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9" y="50"/>
                      </a:lnTo>
                      <a:lnTo>
                        <a:pt x="18" y="57"/>
                      </a:lnTo>
                      <a:lnTo>
                        <a:pt x="30" y="60"/>
                      </a:lnTo>
                      <a:lnTo>
                        <a:pt x="34" y="59"/>
                      </a:lnTo>
                      <a:lnTo>
                        <a:pt x="37" y="57"/>
                      </a:lnTo>
                      <a:lnTo>
                        <a:pt x="40" y="57"/>
                      </a:lnTo>
                      <a:lnTo>
                        <a:pt x="45" y="54"/>
                      </a:lnTo>
                      <a:lnTo>
                        <a:pt x="48" y="52"/>
                      </a:lnTo>
                      <a:lnTo>
                        <a:pt x="48" y="50"/>
                      </a:lnTo>
                      <a:lnTo>
                        <a:pt x="49" y="50"/>
                      </a:lnTo>
                      <a:lnTo>
                        <a:pt x="51" y="5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  <p:sp>
              <p:nvSpPr>
                <p:cNvPr id="159" name="Line 100">
                  <a:extLst>
                    <a:ext uri="{FF2B5EF4-FFF2-40B4-BE49-F238E27FC236}">
                      <a16:creationId xmlns:a16="http://schemas.microsoft.com/office/drawing/2014/main" id="{D0388A7B-E9DE-E349-0FF1-77968A203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1651" y="2098675"/>
                  <a:ext cx="153035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noProof="0" dirty="0"/>
                </a:p>
              </p:txBody>
            </p:sp>
          </p:grp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7113533-D7AF-3AD2-FC9F-28D0755EA43A}"/>
                  </a:ext>
                </a:extLst>
              </p:cNvPr>
              <p:cNvSpPr txBox="1"/>
              <p:nvPr/>
            </p:nvSpPr>
            <p:spPr>
              <a:xfrm>
                <a:off x="2630387" y="49948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70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02D8745F-BF69-D166-5C93-4C18AE91D67B}"/>
                  </a:ext>
                </a:extLst>
              </p:cNvPr>
              <p:cNvSpPr txBox="1"/>
              <p:nvPr/>
            </p:nvSpPr>
            <p:spPr>
              <a:xfrm>
                <a:off x="2630387" y="84469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60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805BAA5-0C25-7EEF-1C84-E9A40ADB050B}"/>
                  </a:ext>
                </a:extLst>
              </p:cNvPr>
              <p:cNvSpPr txBox="1"/>
              <p:nvPr/>
            </p:nvSpPr>
            <p:spPr>
              <a:xfrm>
                <a:off x="3634009" y="-123694"/>
                <a:ext cx="147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noProof="0" dirty="0">
                    <a:solidFill>
                      <a:srgbClr val="00B0F0"/>
                    </a:solidFill>
                  </a:rPr>
                  <a:t>Plasma ISL, </a:t>
                </a:r>
                <a:r>
                  <a:rPr lang="en-US" sz="1600" b="1" noProof="0" dirty="0" err="1">
                    <a:solidFill>
                      <a:srgbClr val="00B0F0"/>
                    </a:solidFill>
                  </a:rPr>
                  <a:t>nM</a:t>
                </a:r>
                <a:endParaRPr lang="en-US" sz="1600" b="1" noProof="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0B7B791-E3B6-420B-D9DB-5D6ED5333361}"/>
                  </a:ext>
                </a:extLst>
              </p:cNvPr>
              <p:cNvSpPr txBox="1"/>
              <p:nvPr/>
            </p:nvSpPr>
            <p:spPr>
              <a:xfrm>
                <a:off x="2630387" y="118990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50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B30C9494-71CC-5380-DA29-C43CBDBF72A9}"/>
                  </a:ext>
                </a:extLst>
              </p:cNvPr>
              <p:cNvSpPr txBox="1"/>
              <p:nvPr/>
            </p:nvSpPr>
            <p:spPr>
              <a:xfrm>
                <a:off x="2630387" y="153511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40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350255A-BB7D-E241-970B-9BB2D44593CF}"/>
                  </a:ext>
                </a:extLst>
              </p:cNvPr>
              <p:cNvSpPr txBox="1"/>
              <p:nvPr/>
            </p:nvSpPr>
            <p:spPr>
              <a:xfrm>
                <a:off x="2630387" y="187600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30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93DBC1E-76EB-0E81-F48C-EA15186AD6F7}"/>
                  </a:ext>
                </a:extLst>
              </p:cNvPr>
              <p:cNvSpPr txBox="1"/>
              <p:nvPr/>
            </p:nvSpPr>
            <p:spPr>
              <a:xfrm>
                <a:off x="2630387" y="222121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2518145-775E-ECF3-DD2D-372EDC3B2350}"/>
                  </a:ext>
                </a:extLst>
              </p:cNvPr>
              <p:cNvSpPr txBox="1"/>
              <p:nvPr/>
            </p:nvSpPr>
            <p:spPr>
              <a:xfrm>
                <a:off x="2630387" y="2566422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F42B74A-8A68-26C8-CC38-87BD60AB0DA6}"/>
                  </a:ext>
                </a:extLst>
              </p:cNvPr>
              <p:cNvSpPr txBox="1"/>
              <p:nvPr/>
            </p:nvSpPr>
            <p:spPr>
              <a:xfrm>
                <a:off x="2734581" y="291163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342E8ED-9E84-D65E-1BE5-9417C5655D98}"/>
                  </a:ext>
                </a:extLst>
              </p:cNvPr>
              <p:cNvSpPr txBox="1"/>
              <p:nvPr/>
            </p:nvSpPr>
            <p:spPr>
              <a:xfrm>
                <a:off x="2873232" y="30830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CD79B4C6-78AC-5192-4757-CA8D33DC85F9}"/>
                  </a:ext>
                </a:extLst>
              </p:cNvPr>
              <p:cNvSpPr txBox="1"/>
              <p:nvPr/>
            </p:nvSpPr>
            <p:spPr>
              <a:xfrm>
                <a:off x="3224096" y="30830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39B9302-6B37-6443-9243-E05DB848B28B}"/>
                  </a:ext>
                </a:extLst>
              </p:cNvPr>
              <p:cNvSpPr txBox="1"/>
              <p:nvPr/>
            </p:nvSpPr>
            <p:spPr>
              <a:xfrm>
                <a:off x="3567464" y="30830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F4411BD-CA69-B0A7-8900-458B41F1A38F}"/>
                  </a:ext>
                </a:extLst>
              </p:cNvPr>
              <p:cNvSpPr txBox="1"/>
              <p:nvPr/>
            </p:nvSpPr>
            <p:spPr>
              <a:xfrm>
                <a:off x="3918328" y="30830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519324FE-9A93-D1C3-E5F2-15CA1E637631}"/>
                  </a:ext>
                </a:extLst>
              </p:cNvPr>
              <p:cNvSpPr txBox="1"/>
              <p:nvPr/>
            </p:nvSpPr>
            <p:spPr>
              <a:xfrm>
                <a:off x="4248871" y="3083082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3DA3AF4-9429-7F3F-B367-1CECF357EDBE}"/>
                  </a:ext>
                </a:extLst>
              </p:cNvPr>
              <p:cNvSpPr txBox="1"/>
              <p:nvPr/>
            </p:nvSpPr>
            <p:spPr>
              <a:xfrm>
                <a:off x="4547638" y="3083082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0314BCF8-4A07-24C8-556B-2FB4DDAB7C2A}"/>
                  </a:ext>
                </a:extLst>
              </p:cNvPr>
              <p:cNvSpPr txBox="1"/>
              <p:nvPr/>
            </p:nvSpPr>
            <p:spPr>
              <a:xfrm>
                <a:off x="4891006" y="3083082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F832971-4C7D-7DCD-DC6C-26DC835DF513}"/>
                  </a:ext>
                </a:extLst>
              </p:cNvPr>
              <p:cNvSpPr txBox="1"/>
              <p:nvPr/>
            </p:nvSpPr>
            <p:spPr>
              <a:xfrm>
                <a:off x="5241870" y="3083082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28F4CFCD-99F2-3AA4-A2D8-71D5ED773432}"/>
                  </a:ext>
                </a:extLst>
              </p:cNvPr>
              <p:cNvSpPr txBox="1"/>
              <p:nvPr/>
            </p:nvSpPr>
            <p:spPr>
              <a:xfrm>
                <a:off x="5581277" y="3083082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16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2DDBD2F-9C31-3E98-AECB-DF207BC3E2D2}"/>
                  </a:ext>
                </a:extLst>
              </p:cNvPr>
              <p:cNvSpPr txBox="1"/>
              <p:nvPr/>
            </p:nvSpPr>
            <p:spPr>
              <a:xfrm>
                <a:off x="5932141" y="3083082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18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BFE85B9A-C1D9-5E7B-6A2F-97521E6A8F2C}"/>
                  </a:ext>
                </a:extLst>
              </p:cNvPr>
              <p:cNvSpPr txBox="1"/>
              <p:nvPr/>
            </p:nvSpPr>
            <p:spPr>
              <a:xfrm>
                <a:off x="6275509" y="3083082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7F99840B-E166-040D-CE4C-1CB015DADBED}"/>
                  </a:ext>
                </a:extLst>
              </p:cNvPr>
              <p:cNvSpPr txBox="1"/>
              <p:nvPr/>
            </p:nvSpPr>
            <p:spPr>
              <a:xfrm>
                <a:off x="6626373" y="3083082"/>
                <a:ext cx="393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334E90C-B751-8648-8EC4-31D7078DFEE9}"/>
                  </a:ext>
                </a:extLst>
              </p:cNvPr>
              <p:cNvSpPr txBox="1"/>
              <p:nvPr/>
            </p:nvSpPr>
            <p:spPr>
              <a:xfrm>
                <a:off x="6199882" y="2767321"/>
                <a:ext cx="627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FF0000"/>
                    </a:solidFill>
                  </a:rPr>
                  <a:t>LLOQ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BF5397D-E367-63F9-DAB0-0809EE9EEA53}"/>
                  </a:ext>
                </a:extLst>
              </p:cNvPr>
              <p:cNvSpPr txBox="1"/>
              <p:nvPr/>
            </p:nvSpPr>
            <p:spPr>
              <a:xfrm>
                <a:off x="6193532" y="1408882"/>
                <a:ext cx="627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noProof="0" dirty="0">
                    <a:solidFill>
                      <a:srgbClr val="FF0000"/>
                    </a:solidFill>
                  </a:rPr>
                  <a:t>LLOQ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121B4A0A-9B8E-278E-0B99-C36ACB0F3844}"/>
                  </a:ext>
                </a:extLst>
              </p:cNvPr>
              <p:cNvSpPr txBox="1"/>
              <p:nvPr/>
            </p:nvSpPr>
            <p:spPr>
              <a:xfrm>
                <a:off x="4200066" y="499482"/>
                <a:ext cx="58060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 dirty="0">
                    <a:solidFill>
                      <a:srgbClr val="000066"/>
                    </a:solidFill>
                  </a:rPr>
                  <a:t>100.00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AADDFEF-5AAB-D6D9-D125-6DD11B70AF32}"/>
                  </a:ext>
                </a:extLst>
              </p:cNvPr>
              <p:cNvSpPr txBox="1"/>
              <p:nvPr/>
            </p:nvSpPr>
            <p:spPr>
              <a:xfrm>
                <a:off x="4272201" y="809769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 dirty="0">
                    <a:solidFill>
                      <a:srgbClr val="000066"/>
                    </a:solidFill>
                  </a:rPr>
                  <a:t>10.00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528E6E38-FA56-23CE-595C-945A1D3A9E08}"/>
                  </a:ext>
                </a:extLst>
              </p:cNvPr>
              <p:cNvSpPr txBox="1"/>
              <p:nvPr/>
            </p:nvSpPr>
            <p:spPr>
              <a:xfrm>
                <a:off x="4344336" y="1161247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 dirty="0">
                    <a:solidFill>
                      <a:srgbClr val="000066"/>
                    </a:solidFill>
                  </a:rPr>
                  <a:t>1.00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64304CE-06CA-8C78-885B-715B6A80B5A7}"/>
                  </a:ext>
                </a:extLst>
              </p:cNvPr>
              <p:cNvSpPr txBox="1"/>
              <p:nvPr/>
            </p:nvSpPr>
            <p:spPr>
              <a:xfrm>
                <a:off x="4344336" y="1494153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 dirty="0">
                    <a:solidFill>
                      <a:srgbClr val="000066"/>
                    </a:solidFill>
                  </a:rPr>
                  <a:t>0.10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82CB3FE-E4EF-BC0B-CC49-056AA7831A93}"/>
                  </a:ext>
                </a:extLst>
              </p:cNvPr>
              <p:cNvSpPr txBox="1"/>
              <p:nvPr/>
            </p:nvSpPr>
            <p:spPr>
              <a:xfrm>
                <a:off x="4344336" y="1795455"/>
                <a:ext cx="4363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noProof="0" dirty="0">
                    <a:solidFill>
                      <a:srgbClr val="000066"/>
                    </a:solidFill>
                  </a:rPr>
                  <a:t>0.01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85A573FB-B201-F2CE-4AAA-AA4C3A0CC769}"/>
                  </a:ext>
                </a:extLst>
              </p:cNvPr>
              <p:cNvSpPr txBox="1"/>
              <p:nvPr/>
            </p:nvSpPr>
            <p:spPr>
              <a:xfrm>
                <a:off x="4617586" y="1906780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9F433218-94BC-F7BE-D6C0-037267F384F3}"/>
                  </a:ext>
                </a:extLst>
              </p:cNvPr>
              <p:cNvSpPr txBox="1"/>
              <p:nvPr/>
            </p:nvSpPr>
            <p:spPr>
              <a:xfrm>
                <a:off x="4809700" y="1906780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B6AD0D8B-06D4-CD40-0E5A-CC54AD17543B}"/>
                  </a:ext>
                </a:extLst>
              </p:cNvPr>
              <p:cNvSpPr txBox="1"/>
              <p:nvPr/>
            </p:nvSpPr>
            <p:spPr>
              <a:xfrm>
                <a:off x="5000668" y="1906780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4FD958A-D2FC-3293-BE25-246D0D261F8C}"/>
                  </a:ext>
                </a:extLst>
              </p:cNvPr>
              <p:cNvSpPr txBox="1"/>
              <p:nvPr/>
            </p:nvSpPr>
            <p:spPr>
              <a:xfrm>
                <a:off x="5192782" y="1906780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F3BEA305-4068-2A19-277E-B967827C1698}"/>
                  </a:ext>
                </a:extLst>
              </p:cNvPr>
              <p:cNvSpPr txBox="1"/>
              <p:nvPr/>
            </p:nvSpPr>
            <p:spPr>
              <a:xfrm>
                <a:off x="5370925" y="1906780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3E7DBD63-9A92-B055-7EBE-A25A1B820A72}"/>
                  </a:ext>
                </a:extLst>
              </p:cNvPr>
              <p:cNvSpPr txBox="1"/>
              <p:nvPr/>
            </p:nvSpPr>
            <p:spPr>
              <a:xfrm>
                <a:off x="5520623" y="1906780"/>
                <a:ext cx="3289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91747F3-7254-42BD-0A68-6A6A650D705C}"/>
                  </a:ext>
                </a:extLst>
              </p:cNvPr>
              <p:cNvSpPr txBox="1"/>
              <p:nvPr/>
            </p:nvSpPr>
            <p:spPr>
              <a:xfrm>
                <a:off x="5705241" y="1906780"/>
                <a:ext cx="3289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07D4276E-F0FE-A425-CC4C-F3FC9DCA2AC7}"/>
                  </a:ext>
                </a:extLst>
              </p:cNvPr>
              <p:cNvSpPr txBox="1"/>
              <p:nvPr/>
            </p:nvSpPr>
            <p:spPr>
              <a:xfrm>
                <a:off x="5891005" y="1906780"/>
                <a:ext cx="3289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BE075903-2072-6E50-76C1-BD8449495BED}"/>
                  </a:ext>
                </a:extLst>
              </p:cNvPr>
              <p:cNvSpPr txBox="1"/>
              <p:nvPr/>
            </p:nvSpPr>
            <p:spPr>
              <a:xfrm>
                <a:off x="6071662" y="1906780"/>
                <a:ext cx="3289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16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FFE63F76-DD44-CE10-777F-1F079C38B79F}"/>
                  </a:ext>
                </a:extLst>
              </p:cNvPr>
              <p:cNvSpPr txBox="1"/>
              <p:nvPr/>
            </p:nvSpPr>
            <p:spPr>
              <a:xfrm>
                <a:off x="6270126" y="1906780"/>
                <a:ext cx="3289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18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6A722E2-DFDB-21AB-AF8F-FEB88ADF0054}"/>
                  </a:ext>
                </a:extLst>
              </p:cNvPr>
              <p:cNvSpPr txBox="1"/>
              <p:nvPr/>
            </p:nvSpPr>
            <p:spPr>
              <a:xfrm>
                <a:off x="6448394" y="1906780"/>
                <a:ext cx="3289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757AAE53-F916-9A70-D8C1-953FF6315D5F}"/>
                  </a:ext>
                </a:extLst>
              </p:cNvPr>
              <p:cNvSpPr txBox="1"/>
              <p:nvPr/>
            </p:nvSpPr>
            <p:spPr>
              <a:xfrm>
                <a:off x="6653208" y="1906780"/>
                <a:ext cx="32893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noProof="0" dirty="0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13DCB7E-744C-A271-3527-40BD05CFBD03}"/>
                  </a:ext>
                </a:extLst>
              </p:cNvPr>
              <p:cNvSpPr txBox="1"/>
              <p:nvPr/>
            </p:nvSpPr>
            <p:spPr>
              <a:xfrm>
                <a:off x="4085877" y="3284656"/>
                <a:ext cx="16583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noProof="0" dirty="0">
                    <a:solidFill>
                      <a:srgbClr val="000066"/>
                    </a:solidFill>
                  </a:rPr>
                  <a:t>Days from dosing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11E83C8E-29E9-102D-1CD6-D97AD402BE5F}"/>
                  </a:ext>
                </a:extLst>
              </p:cNvPr>
              <p:cNvSpPr txBox="1"/>
              <p:nvPr/>
            </p:nvSpPr>
            <p:spPr>
              <a:xfrm>
                <a:off x="5159830" y="2056059"/>
                <a:ext cx="11993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noProof="0" dirty="0">
                    <a:solidFill>
                      <a:srgbClr val="000066"/>
                    </a:solidFill>
                  </a:rPr>
                  <a:t>Days from dosing</a:t>
                </a:r>
              </a:p>
            </p:txBody>
          </p:sp>
        </p:grpSp>
      </p:grpSp>
      <p:sp>
        <p:nvSpPr>
          <p:cNvPr id="214" name="Freeform 16">
            <a:extLst>
              <a:ext uri="{FF2B5EF4-FFF2-40B4-BE49-F238E27FC236}">
                <a16:creationId xmlns:a16="http://schemas.microsoft.com/office/drawing/2014/main" id="{20840EA0-A97C-1531-765D-A0373D1D2B8B}"/>
              </a:ext>
            </a:extLst>
          </p:cNvPr>
          <p:cNvSpPr>
            <a:spLocks/>
          </p:cNvSpPr>
          <p:nvPr/>
        </p:nvSpPr>
        <p:spPr bwMode="auto">
          <a:xfrm>
            <a:off x="7584781" y="3021196"/>
            <a:ext cx="3798922" cy="2435692"/>
          </a:xfrm>
          <a:custGeom>
            <a:avLst/>
            <a:gdLst>
              <a:gd name="T0" fmla="*/ 0 w 5409"/>
              <a:gd name="T1" fmla="*/ 0 h 3468"/>
              <a:gd name="T2" fmla="*/ 0 w 5409"/>
              <a:gd name="T3" fmla="*/ 3468 h 3468"/>
              <a:gd name="T4" fmla="*/ 5409 w 5409"/>
              <a:gd name="T5" fmla="*/ 3468 h 3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9" h="3468">
                <a:moveTo>
                  <a:pt x="0" y="0"/>
                </a:moveTo>
                <a:lnTo>
                  <a:pt x="0" y="3468"/>
                </a:lnTo>
                <a:lnTo>
                  <a:pt x="5409" y="34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24" name="Line 40">
            <a:extLst>
              <a:ext uri="{FF2B5EF4-FFF2-40B4-BE49-F238E27FC236}">
                <a16:creationId xmlns:a16="http://schemas.microsoft.com/office/drawing/2014/main" id="{D2F76FE1-9A17-BE41-2B42-59113A1B0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70401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25" name="Line 41">
            <a:extLst>
              <a:ext uri="{FF2B5EF4-FFF2-40B4-BE49-F238E27FC236}">
                <a16:creationId xmlns:a16="http://schemas.microsoft.com/office/drawing/2014/main" id="{E5AB81DE-BFC1-9D37-CB77-5D23B6CB3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4383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26" name="Line 42">
            <a:extLst>
              <a:ext uri="{FF2B5EF4-FFF2-40B4-BE49-F238E27FC236}">
                <a16:creationId xmlns:a16="http://schemas.microsoft.com/office/drawing/2014/main" id="{10BE8645-78DC-B550-B009-DE7992079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6795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27" name="Line 43">
            <a:extLst>
              <a:ext uri="{FF2B5EF4-FFF2-40B4-BE49-F238E27FC236}">
                <a16:creationId xmlns:a16="http://schemas.microsoft.com/office/drawing/2014/main" id="{7E2DDA9A-81B4-9D64-60DC-54BB6C46C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2203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28" name="Line 44">
            <a:extLst>
              <a:ext uri="{FF2B5EF4-FFF2-40B4-BE49-F238E27FC236}">
                <a16:creationId xmlns:a16="http://schemas.microsoft.com/office/drawing/2014/main" id="{5EA528A3-AD3F-5CE9-A9B1-35D01101F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09793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30" name="Line 46">
            <a:extLst>
              <a:ext uri="{FF2B5EF4-FFF2-40B4-BE49-F238E27FC236}">
                <a16:creationId xmlns:a16="http://schemas.microsoft.com/office/drawing/2014/main" id="{F867D5C8-3E75-6D11-F54E-FB8CD4C06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3703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34" name="Line 73">
            <a:extLst>
              <a:ext uri="{FF2B5EF4-FFF2-40B4-BE49-F238E27FC236}">
                <a16:creationId xmlns:a16="http://schemas.microsoft.com/office/drawing/2014/main" id="{9AA1161A-D0EA-6F73-F64E-3E2882354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3240324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35" name="Line 74">
            <a:extLst>
              <a:ext uri="{FF2B5EF4-FFF2-40B4-BE49-F238E27FC236}">
                <a16:creationId xmlns:a16="http://schemas.microsoft.com/office/drawing/2014/main" id="{7ECF2459-225E-72F3-1625-E920E6D01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3021196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36" name="Line 75">
            <a:extLst>
              <a:ext uri="{FF2B5EF4-FFF2-40B4-BE49-F238E27FC236}">
                <a16:creationId xmlns:a16="http://schemas.microsoft.com/office/drawing/2014/main" id="{033BF112-DFBA-7C2C-960F-45B343065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3455238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37" name="Line 76">
            <a:extLst>
              <a:ext uri="{FF2B5EF4-FFF2-40B4-BE49-F238E27FC236}">
                <a16:creationId xmlns:a16="http://schemas.microsoft.com/office/drawing/2014/main" id="{F57E0BC2-DF59-83C0-F164-0B622F5EA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3895600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38" name="Line 77">
            <a:extLst>
              <a:ext uri="{FF2B5EF4-FFF2-40B4-BE49-F238E27FC236}">
                <a16:creationId xmlns:a16="http://schemas.microsoft.com/office/drawing/2014/main" id="{F0E1875B-C465-D9D7-92E7-214A49E4A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3676472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39" name="Line 78">
            <a:extLst>
              <a:ext uri="{FF2B5EF4-FFF2-40B4-BE49-F238E27FC236}">
                <a16:creationId xmlns:a16="http://schemas.microsoft.com/office/drawing/2014/main" id="{ED44CB35-904C-D03B-732B-87B406F4E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4118942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0" name="Line 79">
            <a:extLst>
              <a:ext uri="{FF2B5EF4-FFF2-40B4-BE49-F238E27FC236}">
                <a16:creationId xmlns:a16="http://schemas.microsoft.com/office/drawing/2014/main" id="{815F00E2-90A8-F9D1-A672-8240AB041C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4340178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1" name="Line 80">
            <a:extLst>
              <a:ext uri="{FF2B5EF4-FFF2-40B4-BE49-F238E27FC236}">
                <a16:creationId xmlns:a16="http://schemas.microsoft.com/office/drawing/2014/main" id="{35BC4821-4E66-0571-D2CE-04CE6D52E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4552984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2" name="Line 81">
            <a:extLst>
              <a:ext uri="{FF2B5EF4-FFF2-40B4-BE49-F238E27FC236}">
                <a16:creationId xmlns:a16="http://schemas.microsoft.com/office/drawing/2014/main" id="{85C54C6F-CB74-EC33-517F-C970D9A8F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4774220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3" name="Line 82">
            <a:extLst>
              <a:ext uri="{FF2B5EF4-FFF2-40B4-BE49-F238E27FC236}">
                <a16:creationId xmlns:a16="http://schemas.microsoft.com/office/drawing/2014/main" id="{DB3D6C2C-7A4C-6AAC-09E7-3F87E4D24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4989134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4" name="Line 83">
            <a:extLst>
              <a:ext uri="{FF2B5EF4-FFF2-40B4-BE49-F238E27FC236}">
                <a16:creationId xmlns:a16="http://schemas.microsoft.com/office/drawing/2014/main" id="{675A3127-3AD0-CA31-5C67-9DA43102AF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5212476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5" name="Line 84">
            <a:extLst>
              <a:ext uri="{FF2B5EF4-FFF2-40B4-BE49-F238E27FC236}">
                <a16:creationId xmlns:a16="http://schemas.microsoft.com/office/drawing/2014/main" id="{D9ECC197-2CEF-8DD8-7D8B-133A90AEF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6585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6" name="Line 85">
            <a:extLst>
              <a:ext uri="{FF2B5EF4-FFF2-40B4-BE49-F238E27FC236}">
                <a16:creationId xmlns:a16="http://schemas.microsoft.com/office/drawing/2014/main" id="{1A45BDE9-57F8-CA1B-58FC-953621662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893" y="5431604"/>
            <a:ext cx="5689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7" name="Line 86">
            <a:extLst>
              <a:ext uri="{FF2B5EF4-FFF2-40B4-BE49-F238E27FC236}">
                <a16:creationId xmlns:a16="http://schemas.microsoft.com/office/drawing/2014/main" id="{D9EB23AA-3DB8-A2E8-F75E-DEBD1F3AF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4781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8" name="Line 87">
            <a:extLst>
              <a:ext uri="{FF2B5EF4-FFF2-40B4-BE49-F238E27FC236}">
                <a16:creationId xmlns:a16="http://schemas.microsoft.com/office/drawing/2014/main" id="{099FB1B4-45C9-985B-ABB1-378DFE823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5977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49" name="Line 88">
            <a:extLst>
              <a:ext uri="{FF2B5EF4-FFF2-40B4-BE49-F238E27FC236}">
                <a16:creationId xmlns:a16="http://schemas.microsoft.com/office/drawing/2014/main" id="{A1061FAC-191E-90D3-19CF-D86CDD171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8387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55" name="Line 94">
            <a:extLst>
              <a:ext uri="{FF2B5EF4-FFF2-40B4-BE49-F238E27FC236}">
                <a16:creationId xmlns:a16="http://schemas.microsoft.com/office/drawing/2014/main" id="{3A58E38C-883F-C5C9-C0E9-DBD43AE6B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5599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56" name="Line 95">
            <a:extLst>
              <a:ext uri="{FF2B5EF4-FFF2-40B4-BE49-F238E27FC236}">
                <a16:creationId xmlns:a16="http://schemas.microsoft.com/office/drawing/2014/main" id="{74D83B7F-52C4-2358-E3E7-1BA792CA0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1689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57" name="Line 96">
            <a:extLst>
              <a:ext uri="{FF2B5EF4-FFF2-40B4-BE49-F238E27FC236}">
                <a16:creationId xmlns:a16="http://schemas.microsoft.com/office/drawing/2014/main" id="{BC45912B-7DB5-CFD7-8AF8-B594ED0E5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4101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58" name="Line 97">
            <a:extLst>
              <a:ext uri="{FF2B5EF4-FFF2-40B4-BE49-F238E27FC236}">
                <a16:creationId xmlns:a16="http://schemas.microsoft.com/office/drawing/2014/main" id="{FE2D24C2-B3B8-ABB2-DF14-8575FE59D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2885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59" name="Line 98">
            <a:extLst>
              <a:ext uri="{FF2B5EF4-FFF2-40B4-BE49-F238E27FC236}">
                <a16:creationId xmlns:a16="http://schemas.microsoft.com/office/drawing/2014/main" id="{EB4E7B76-EE4F-C43C-5431-1CA003015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5295" y="5456888"/>
            <a:ext cx="0" cy="5056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60" name="Line 99">
            <a:extLst>
              <a:ext uri="{FF2B5EF4-FFF2-40B4-BE49-F238E27FC236}">
                <a16:creationId xmlns:a16="http://schemas.microsoft.com/office/drawing/2014/main" id="{CD12C138-AE1D-3F96-D90C-C07AC63B6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4781" y="5431604"/>
            <a:ext cx="3803136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61" name="Freeform 101">
            <a:extLst>
              <a:ext uri="{FF2B5EF4-FFF2-40B4-BE49-F238E27FC236}">
                <a16:creationId xmlns:a16="http://schemas.microsoft.com/office/drawing/2014/main" id="{88CE0DE1-B84E-F1C1-7AFD-6A534D7402FB}"/>
              </a:ext>
            </a:extLst>
          </p:cNvPr>
          <p:cNvSpPr>
            <a:spLocks/>
          </p:cNvSpPr>
          <p:nvPr/>
        </p:nvSpPr>
        <p:spPr bwMode="auto">
          <a:xfrm>
            <a:off x="7620601" y="3139188"/>
            <a:ext cx="3128896" cy="2254490"/>
          </a:xfrm>
          <a:custGeom>
            <a:avLst/>
            <a:gdLst>
              <a:gd name="T0" fmla="*/ 0 w 4456"/>
              <a:gd name="T1" fmla="*/ 1533 h 3209"/>
              <a:gd name="T2" fmla="*/ 15 w 4456"/>
              <a:gd name="T3" fmla="*/ 1135 h 3209"/>
              <a:gd name="T4" fmla="*/ 86 w 4456"/>
              <a:gd name="T5" fmla="*/ 0 h 3209"/>
              <a:gd name="T6" fmla="*/ 459 w 4456"/>
              <a:gd name="T7" fmla="*/ 1119 h 3209"/>
              <a:gd name="T8" fmla="*/ 597 w 4456"/>
              <a:gd name="T9" fmla="*/ 1224 h 3209"/>
              <a:gd name="T10" fmla="*/ 732 w 4456"/>
              <a:gd name="T11" fmla="*/ 1733 h 3209"/>
              <a:gd name="T12" fmla="*/ 858 w 4456"/>
              <a:gd name="T13" fmla="*/ 1866 h 3209"/>
              <a:gd name="T14" fmla="*/ 1761 w 4456"/>
              <a:gd name="T15" fmla="*/ 2695 h 3209"/>
              <a:gd name="T16" fmla="*/ 2670 w 4456"/>
              <a:gd name="T17" fmla="*/ 2897 h 3209"/>
              <a:gd name="T18" fmla="*/ 3549 w 4456"/>
              <a:gd name="T19" fmla="*/ 3106 h 3209"/>
              <a:gd name="T20" fmla="*/ 4456 w 4456"/>
              <a:gd name="T21" fmla="*/ 3209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56" h="3209">
                <a:moveTo>
                  <a:pt x="0" y="1533"/>
                </a:moveTo>
                <a:lnTo>
                  <a:pt x="15" y="1135"/>
                </a:lnTo>
                <a:lnTo>
                  <a:pt x="86" y="0"/>
                </a:lnTo>
                <a:lnTo>
                  <a:pt x="459" y="1119"/>
                </a:lnTo>
                <a:lnTo>
                  <a:pt x="597" y="1224"/>
                </a:lnTo>
                <a:lnTo>
                  <a:pt x="732" y="1733"/>
                </a:lnTo>
                <a:lnTo>
                  <a:pt x="858" y="1866"/>
                </a:lnTo>
                <a:lnTo>
                  <a:pt x="1761" y="2695"/>
                </a:lnTo>
                <a:lnTo>
                  <a:pt x="2670" y="2897"/>
                </a:lnTo>
                <a:lnTo>
                  <a:pt x="3549" y="3106"/>
                </a:lnTo>
                <a:lnTo>
                  <a:pt x="4456" y="3209"/>
                </a:lnTo>
              </a:path>
            </a:pathLst>
          </a:custGeom>
          <a:noFill/>
          <a:ln w="158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62" name="Line 106">
            <a:extLst>
              <a:ext uri="{FF2B5EF4-FFF2-40B4-BE49-F238E27FC236}">
                <a16:creationId xmlns:a16="http://schemas.microsoft.com/office/drawing/2014/main" id="{C1D13DE6-6A01-1BF9-ACDA-42932E6BBF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4781" y="3569016"/>
            <a:ext cx="21070" cy="1862588"/>
          </a:xfrm>
          <a:prstGeom prst="line">
            <a:avLst/>
          </a:prstGeom>
          <a:noFill/>
          <a:ln w="158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65" name="Freeform 109">
            <a:extLst>
              <a:ext uri="{FF2B5EF4-FFF2-40B4-BE49-F238E27FC236}">
                <a16:creationId xmlns:a16="http://schemas.microsoft.com/office/drawing/2014/main" id="{B1B02FDC-2ACA-8B08-62C1-2CA76240A8FC}"/>
              </a:ext>
            </a:extLst>
          </p:cNvPr>
          <p:cNvSpPr>
            <a:spLocks/>
          </p:cNvSpPr>
          <p:nvPr/>
        </p:nvSpPr>
        <p:spPr bwMode="auto">
          <a:xfrm>
            <a:off x="7618493" y="3440488"/>
            <a:ext cx="3124682" cy="1951082"/>
          </a:xfrm>
          <a:custGeom>
            <a:avLst/>
            <a:gdLst>
              <a:gd name="T0" fmla="*/ 4449 w 4449"/>
              <a:gd name="T1" fmla="*/ 2776 h 2776"/>
              <a:gd name="T2" fmla="*/ 3554 w 4449"/>
              <a:gd name="T3" fmla="*/ 2674 h 2776"/>
              <a:gd name="T4" fmla="*/ 2667 w 4449"/>
              <a:gd name="T5" fmla="*/ 2524 h 2776"/>
              <a:gd name="T6" fmla="*/ 1752 w 4449"/>
              <a:gd name="T7" fmla="*/ 2330 h 2776"/>
              <a:gd name="T8" fmla="*/ 863 w 4449"/>
              <a:gd name="T9" fmla="*/ 1592 h 2776"/>
              <a:gd name="T10" fmla="*/ 729 w 4449"/>
              <a:gd name="T11" fmla="*/ 1329 h 2776"/>
              <a:gd name="T12" fmla="*/ 600 w 4449"/>
              <a:gd name="T13" fmla="*/ 1220 h 2776"/>
              <a:gd name="T14" fmla="*/ 460 w 4449"/>
              <a:gd name="T15" fmla="*/ 1418 h 2776"/>
              <a:gd name="T16" fmla="*/ 84 w 4449"/>
              <a:gd name="T17" fmla="*/ 0 h 2776"/>
              <a:gd name="T18" fmla="*/ 22 w 4449"/>
              <a:gd name="T19" fmla="*/ 837 h 2776"/>
              <a:gd name="T20" fmla="*/ 0 w 4449"/>
              <a:gd name="T21" fmla="*/ 1249 h 2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9" h="2776">
                <a:moveTo>
                  <a:pt x="4449" y="2776"/>
                </a:moveTo>
                <a:lnTo>
                  <a:pt x="3554" y="2674"/>
                </a:lnTo>
                <a:lnTo>
                  <a:pt x="2667" y="2524"/>
                </a:lnTo>
                <a:lnTo>
                  <a:pt x="1752" y="2330"/>
                </a:lnTo>
                <a:lnTo>
                  <a:pt x="863" y="1592"/>
                </a:lnTo>
                <a:lnTo>
                  <a:pt x="729" y="1329"/>
                </a:lnTo>
                <a:lnTo>
                  <a:pt x="600" y="1220"/>
                </a:lnTo>
                <a:lnTo>
                  <a:pt x="460" y="1418"/>
                </a:lnTo>
                <a:lnTo>
                  <a:pt x="84" y="0"/>
                </a:lnTo>
                <a:lnTo>
                  <a:pt x="22" y="837"/>
                </a:lnTo>
                <a:lnTo>
                  <a:pt x="0" y="1249"/>
                </a:lnTo>
              </a:path>
            </a:pathLst>
          </a:custGeom>
          <a:noFill/>
          <a:ln w="15875">
            <a:solidFill>
              <a:srgbClr val="0099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66" name="Line 120">
            <a:extLst>
              <a:ext uri="{FF2B5EF4-FFF2-40B4-BE49-F238E27FC236}">
                <a16:creationId xmlns:a16="http://schemas.microsoft.com/office/drawing/2014/main" id="{F73AA430-8810-CE4F-425B-A77091347B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84781" y="4291716"/>
            <a:ext cx="16856" cy="1139888"/>
          </a:xfrm>
          <a:prstGeom prst="line">
            <a:avLst/>
          </a:prstGeom>
          <a:noFill/>
          <a:ln w="15875">
            <a:solidFill>
              <a:srgbClr val="0099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75" name="Freeform 139">
            <a:extLst>
              <a:ext uri="{FF2B5EF4-FFF2-40B4-BE49-F238E27FC236}">
                <a16:creationId xmlns:a16="http://schemas.microsoft.com/office/drawing/2014/main" id="{60B7F15C-D45B-C5C8-8C4D-CDD607E66968}"/>
              </a:ext>
            </a:extLst>
          </p:cNvPr>
          <p:cNvSpPr>
            <a:spLocks/>
          </p:cNvSpPr>
          <p:nvPr/>
        </p:nvSpPr>
        <p:spPr bwMode="auto">
          <a:xfrm>
            <a:off x="7647991" y="3107582"/>
            <a:ext cx="63210" cy="61104"/>
          </a:xfrm>
          <a:custGeom>
            <a:avLst/>
            <a:gdLst>
              <a:gd name="T0" fmla="*/ 44 w 89"/>
              <a:gd name="T1" fmla="*/ 88 h 88"/>
              <a:gd name="T2" fmla="*/ 52 w 89"/>
              <a:gd name="T3" fmla="*/ 87 h 88"/>
              <a:gd name="T4" fmla="*/ 60 w 89"/>
              <a:gd name="T5" fmla="*/ 85 h 88"/>
              <a:gd name="T6" fmla="*/ 67 w 89"/>
              <a:gd name="T7" fmla="*/ 80 h 88"/>
              <a:gd name="T8" fmla="*/ 76 w 89"/>
              <a:gd name="T9" fmla="*/ 75 h 88"/>
              <a:gd name="T10" fmla="*/ 80 w 89"/>
              <a:gd name="T11" fmla="*/ 67 h 88"/>
              <a:gd name="T12" fmla="*/ 85 w 89"/>
              <a:gd name="T13" fmla="*/ 60 h 88"/>
              <a:gd name="T14" fmla="*/ 88 w 89"/>
              <a:gd name="T15" fmla="*/ 51 h 88"/>
              <a:gd name="T16" fmla="*/ 89 w 89"/>
              <a:gd name="T17" fmla="*/ 44 h 88"/>
              <a:gd name="T18" fmla="*/ 88 w 89"/>
              <a:gd name="T19" fmla="*/ 35 h 88"/>
              <a:gd name="T20" fmla="*/ 85 w 89"/>
              <a:gd name="T21" fmla="*/ 26 h 88"/>
              <a:gd name="T22" fmla="*/ 76 w 89"/>
              <a:gd name="T23" fmla="*/ 13 h 88"/>
              <a:gd name="T24" fmla="*/ 67 w 89"/>
              <a:gd name="T25" fmla="*/ 6 h 88"/>
              <a:gd name="T26" fmla="*/ 60 w 89"/>
              <a:gd name="T27" fmla="*/ 2 h 88"/>
              <a:gd name="T28" fmla="*/ 52 w 89"/>
              <a:gd name="T29" fmla="*/ 0 h 88"/>
              <a:gd name="T30" fmla="*/ 44 w 89"/>
              <a:gd name="T31" fmla="*/ 0 h 88"/>
              <a:gd name="T32" fmla="*/ 27 w 89"/>
              <a:gd name="T33" fmla="*/ 2 h 88"/>
              <a:gd name="T34" fmla="*/ 13 w 89"/>
              <a:gd name="T35" fmla="*/ 13 h 88"/>
              <a:gd name="T36" fmla="*/ 3 w 89"/>
              <a:gd name="T37" fmla="*/ 26 h 88"/>
              <a:gd name="T38" fmla="*/ 0 w 89"/>
              <a:gd name="T39" fmla="*/ 44 h 88"/>
              <a:gd name="T40" fmla="*/ 0 w 89"/>
              <a:gd name="T41" fmla="*/ 51 h 88"/>
              <a:gd name="T42" fmla="*/ 3 w 89"/>
              <a:gd name="T43" fmla="*/ 60 h 88"/>
              <a:gd name="T44" fmla="*/ 6 w 89"/>
              <a:gd name="T45" fmla="*/ 67 h 88"/>
              <a:gd name="T46" fmla="*/ 13 w 89"/>
              <a:gd name="T47" fmla="*/ 75 h 88"/>
              <a:gd name="T48" fmla="*/ 27 w 89"/>
              <a:gd name="T49" fmla="*/ 85 h 88"/>
              <a:gd name="T50" fmla="*/ 35 w 89"/>
              <a:gd name="T51" fmla="*/ 87 h 88"/>
              <a:gd name="T52" fmla="*/ 44 w 89"/>
              <a:gd name="T53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8">
                <a:moveTo>
                  <a:pt x="44" y="88"/>
                </a:moveTo>
                <a:lnTo>
                  <a:pt x="52" y="87"/>
                </a:lnTo>
                <a:lnTo>
                  <a:pt x="60" y="85"/>
                </a:lnTo>
                <a:lnTo>
                  <a:pt x="67" y="80"/>
                </a:lnTo>
                <a:lnTo>
                  <a:pt x="76" y="75"/>
                </a:lnTo>
                <a:lnTo>
                  <a:pt x="80" y="67"/>
                </a:lnTo>
                <a:lnTo>
                  <a:pt x="85" y="60"/>
                </a:lnTo>
                <a:lnTo>
                  <a:pt x="88" y="51"/>
                </a:lnTo>
                <a:lnTo>
                  <a:pt x="89" y="44"/>
                </a:lnTo>
                <a:lnTo>
                  <a:pt x="88" y="35"/>
                </a:lnTo>
                <a:lnTo>
                  <a:pt x="85" y="26"/>
                </a:lnTo>
                <a:lnTo>
                  <a:pt x="76" y="13"/>
                </a:lnTo>
                <a:lnTo>
                  <a:pt x="67" y="6"/>
                </a:lnTo>
                <a:lnTo>
                  <a:pt x="60" y="2"/>
                </a:lnTo>
                <a:lnTo>
                  <a:pt x="52" y="0"/>
                </a:lnTo>
                <a:lnTo>
                  <a:pt x="44" y="0"/>
                </a:lnTo>
                <a:lnTo>
                  <a:pt x="27" y="2"/>
                </a:lnTo>
                <a:lnTo>
                  <a:pt x="13" y="13"/>
                </a:lnTo>
                <a:lnTo>
                  <a:pt x="3" y="26"/>
                </a:lnTo>
                <a:lnTo>
                  <a:pt x="0" y="44"/>
                </a:lnTo>
                <a:lnTo>
                  <a:pt x="0" y="51"/>
                </a:lnTo>
                <a:lnTo>
                  <a:pt x="3" y="60"/>
                </a:lnTo>
                <a:lnTo>
                  <a:pt x="6" y="67"/>
                </a:lnTo>
                <a:lnTo>
                  <a:pt x="13" y="75"/>
                </a:lnTo>
                <a:lnTo>
                  <a:pt x="27" y="85"/>
                </a:lnTo>
                <a:lnTo>
                  <a:pt x="35" y="87"/>
                </a:lnTo>
                <a:lnTo>
                  <a:pt x="44" y="88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76" name="Freeform 140">
            <a:extLst>
              <a:ext uri="{FF2B5EF4-FFF2-40B4-BE49-F238E27FC236}">
                <a16:creationId xmlns:a16="http://schemas.microsoft.com/office/drawing/2014/main" id="{88E91EEE-3A58-3792-97DC-78655D5544F7}"/>
              </a:ext>
            </a:extLst>
          </p:cNvPr>
          <p:cNvSpPr>
            <a:spLocks/>
          </p:cNvSpPr>
          <p:nvPr/>
        </p:nvSpPr>
        <p:spPr bwMode="auto">
          <a:xfrm>
            <a:off x="7574247" y="3543732"/>
            <a:ext cx="63210" cy="61104"/>
          </a:xfrm>
          <a:custGeom>
            <a:avLst/>
            <a:gdLst>
              <a:gd name="T0" fmla="*/ 75 w 88"/>
              <a:gd name="T1" fmla="*/ 75 h 88"/>
              <a:gd name="T2" fmla="*/ 80 w 88"/>
              <a:gd name="T3" fmla="*/ 67 h 88"/>
              <a:gd name="T4" fmla="*/ 85 w 88"/>
              <a:gd name="T5" fmla="*/ 60 h 88"/>
              <a:gd name="T6" fmla="*/ 87 w 88"/>
              <a:gd name="T7" fmla="*/ 51 h 88"/>
              <a:gd name="T8" fmla="*/ 88 w 88"/>
              <a:gd name="T9" fmla="*/ 44 h 88"/>
              <a:gd name="T10" fmla="*/ 87 w 88"/>
              <a:gd name="T11" fmla="*/ 34 h 88"/>
              <a:gd name="T12" fmla="*/ 85 w 88"/>
              <a:gd name="T13" fmla="*/ 26 h 88"/>
              <a:gd name="T14" fmla="*/ 75 w 88"/>
              <a:gd name="T15" fmla="*/ 13 h 88"/>
              <a:gd name="T16" fmla="*/ 67 w 88"/>
              <a:gd name="T17" fmla="*/ 6 h 88"/>
              <a:gd name="T18" fmla="*/ 60 w 88"/>
              <a:gd name="T19" fmla="*/ 2 h 88"/>
              <a:gd name="T20" fmla="*/ 51 w 88"/>
              <a:gd name="T21" fmla="*/ 0 h 88"/>
              <a:gd name="T22" fmla="*/ 44 w 88"/>
              <a:gd name="T23" fmla="*/ 0 h 88"/>
              <a:gd name="T24" fmla="*/ 26 w 88"/>
              <a:gd name="T25" fmla="*/ 2 h 88"/>
              <a:gd name="T26" fmla="*/ 13 w 88"/>
              <a:gd name="T27" fmla="*/ 13 h 88"/>
              <a:gd name="T28" fmla="*/ 2 w 88"/>
              <a:gd name="T29" fmla="*/ 26 h 88"/>
              <a:gd name="T30" fmla="*/ 0 w 88"/>
              <a:gd name="T31" fmla="*/ 44 h 88"/>
              <a:gd name="T32" fmla="*/ 0 w 88"/>
              <a:gd name="T33" fmla="*/ 51 h 88"/>
              <a:gd name="T34" fmla="*/ 2 w 88"/>
              <a:gd name="T35" fmla="*/ 60 h 88"/>
              <a:gd name="T36" fmla="*/ 6 w 88"/>
              <a:gd name="T37" fmla="*/ 67 h 88"/>
              <a:gd name="T38" fmla="*/ 13 w 88"/>
              <a:gd name="T39" fmla="*/ 75 h 88"/>
              <a:gd name="T40" fmla="*/ 26 w 88"/>
              <a:gd name="T41" fmla="*/ 85 h 88"/>
              <a:gd name="T42" fmla="*/ 35 w 88"/>
              <a:gd name="T43" fmla="*/ 87 h 88"/>
              <a:gd name="T44" fmla="*/ 44 w 88"/>
              <a:gd name="T45" fmla="*/ 88 h 88"/>
              <a:gd name="T46" fmla="*/ 51 w 88"/>
              <a:gd name="T47" fmla="*/ 87 h 88"/>
              <a:gd name="T48" fmla="*/ 60 w 88"/>
              <a:gd name="T49" fmla="*/ 85 h 88"/>
              <a:gd name="T50" fmla="*/ 67 w 88"/>
              <a:gd name="T51" fmla="*/ 80 h 88"/>
              <a:gd name="T52" fmla="*/ 75 w 88"/>
              <a:gd name="T53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8">
                <a:moveTo>
                  <a:pt x="75" y="75"/>
                </a:moveTo>
                <a:lnTo>
                  <a:pt x="80" y="67"/>
                </a:lnTo>
                <a:lnTo>
                  <a:pt x="85" y="60"/>
                </a:lnTo>
                <a:lnTo>
                  <a:pt x="87" y="51"/>
                </a:lnTo>
                <a:lnTo>
                  <a:pt x="88" y="44"/>
                </a:lnTo>
                <a:lnTo>
                  <a:pt x="87" y="34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60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5" y="87"/>
                </a:lnTo>
                <a:lnTo>
                  <a:pt x="44" y="88"/>
                </a:lnTo>
                <a:lnTo>
                  <a:pt x="51" y="87"/>
                </a:lnTo>
                <a:lnTo>
                  <a:pt x="60" y="85"/>
                </a:lnTo>
                <a:lnTo>
                  <a:pt x="67" y="80"/>
                </a:lnTo>
                <a:lnTo>
                  <a:pt x="75" y="75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77" name="Freeform 141">
            <a:extLst>
              <a:ext uri="{FF2B5EF4-FFF2-40B4-BE49-F238E27FC236}">
                <a16:creationId xmlns:a16="http://schemas.microsoft.com/office/drawing/2014/main" id="{FDA839C8-96DC-72D8-4248-8ED9202492F5}"/>
              </a:ext>
            </a:extLst>
          </p:cNvPr>
          <p:cNvSpPr>
            <a:spLocks/>
          </p:cNvSpPr>
          <p:nvPr/>
        </p:nvSpPr>
        <p:spPr bwMode="auto">
          <a:xfrm>
            <a:off x="7595317" y="4177938"/>
            <a:ext cx="61104" cy="61104"/>
          </a:xfrm>
          <a:custGeom>
            <a:avLst/>
            <a:gdLst>
              <a:gd name="T0" fmla="*/ 13 w 88"/>
              <a:gd name="T1" fmla="*/ 13 h 89"/>
              <a:gd name="T2" fmla="*/ 2 w 88"/>
              <a:gd name="T3" fmla="*/ 26 h 89"/>
              <a:gd name="T4" fmla="*/ 0 w 88"/>
              <a:gd name="T5" fmla="*/ 44 h 89"/>
              <a:gd name="T6" fmla="*/ 0 w 88"/>
              <a:gd name="T7" fmla="*/ 51 h 89"/>
              <a:gd name="T8" fmla="*/ 2 w 88"/>
              <a:gd name="T9" fmla="*/ 60 h 89"/>
              <a:gd name="T10" fmla="*/ 6 w 88"/>
              <a:gd name="T11" fmla="*/ 67 h 89"/>
              <a:gd name="T12" fmla="*/ 13 w 88"/>
              <a:gd name="T13" fmla="*/ 75 h 89"/>
              <a:gd name="T14" fmla="*/ 26 w 88"/>
              <a:gd name="T15" fmla="*/ 85 h 89"/>
              <a:gd name="T16" fmla="*/ 34 w 88"/>
              <a:gd name="T17" fmla="*/ 87 h 89"/>
              <a:gd name="T18" fmla="*/ 44 w 88"/>
              <a:gd name="T19" fmla="*/ 89 h 89"/>
              <a:gd name="T20" fmla="*/ 51 w 88"/>
              <a:gd name="T21" fmla="*/ 87 h 89"/>
              <a:gd name="T22" fmla="*/ 59 w 88"/>
              <a:gd name="T23" fmla="*/ 85 h 89"/>
              <a:gd name="T24" fmla="*/ 67 w 88"/>
              <a:gd name="T25" fmla="*/ 80 h 89"/>
              <a:gd name="T26" fmla="*/ 75 w 88"/>
              <a:gd name="T27" fmla="*/ 75 h 89"/>
              <a:gd name="T28" fmla="*/ 80 w 88"/>
              <a:gd name="T29" fmla="*/ 67 h 89"/>
              <a:gd name="T30" fmla="*/ 85 w 88"/>
              <a:gd name="T31" fmla="*/ 60 h 89"/>
              <a:gd name="T32" fmla="*/ 87 w 88"/>
              <a:gd name="T33" fmla="*/ 51 h 89"/>
              <a:gd name="T34" fmla="*/ 88 w 88"/>
              <a:gd name="T35" fmla="*/ 44 h 89"/>
              <a:gd name="T36" fmla="*/ 87 w 88"/>
              <a:gd name="T37" fmla="*/ 35 h 89"/>
              <a:gd name="T38" fmla="*/ 85 w 88"/>
              <a:gd name="T39" fmla="*/ 26 h 89"/>
              <a:gd name="T40" fmla="*/ 75 w 88"/>
              <a:gd name="T41" fmla="*/ 13 h 89"/>
              <a:gd name="T42" fmla="*/ 67 w 88"/>
              <a:gd name="T43" fmla="*/ 6 h 89"/>
              <a:gd name="T44" fmla="*/ 59 w 88"/>
              <a:gd name="T45" fmla="*/ 2 h 89"/>
              <a:gd name="T46" fmla="*/ 51 w 88"/>
              <a:gd name="T47" fmla="*/ 0 h 89"/>
              <a:gd name="T48" fmla="*/ 44 w 88"/>
              <a:gd name="T49" fmla="*/ 0 h 89"/>
              <a:gd name="T50" fmla="*/ 26 w 88"/>
              <a:gd name="T51" fmla="*/ 2 h 89"/>
              <a:gd name="T52" fmla="*/ 13 w 88"/>
              <a:gd name="T53" fmla="*/ 1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9">
                <a:moveTo>
                  <a:pt x="13" y="13"/>
                </a:move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4" y="87"/>
                </a:lnTo>
                <a:lnTo>
                  <a:pt x="44" y="89"/>
                </a:lnTo>
                <a:lnTo>
                  <a:pt x="51" y="87"/>
                </a:lnTo>
                <a:lnTo>
                  <a:pt x="59" y="85"/>
                </a:lnTo>
                <a:lnTo>
                  <a:pt x="67" y="80"/>
                </a:lnTo>
                <a:lnTo>
                  <a:pt x="75" y="75"/>
                </a:lnTo>
                <a:lnTo>
                  <a:pt x="80" y="67"/>
                </a:lnTo>
                <a:lnTo>
                  <a:pt x="85" y="60"/>
                </a:lnTo>
                <a:lnTo>
                  <a:pt x="87" y="51"/>
                </a:lnTo>
                <a:lnTo>
                  <a:pt x="88" y="44"/>
                </a:lnTo>
                <a:lnTo>
                  <a:pt x="87" y="35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59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78" name="Freeform 142">
            <a:extLst>
              <a:ext uri="{FF2B5EF4-FFF2-40B4-BE49-F238E27FC236}">
                <a16:creationId xmlns:a16="http://schemas.microsoft.com/office/drawing/2014/main" id="{FFAADCD8-2FD8-F6C6-B865-A59AAD036680}"/>
              </a:ext>
            </a:extLst>
          </p:cNvPr>
          <p:cNvSpPr>
            <a:spLocks/>
          </p:cNvSpPr>
          <p:nvPr/>
        </p:nvSpPr>
        <p:spPr bwMode="auto">
          <a:xfrm>
            <a:off x="7603745" y="3899814"/>
            <a:ext cx="63210" cy="63210"/>
          </a:xfrm>
          <a:custGeom>
            <a:avLst/>
            <a:gdLst>
              <a:gd name="T0" fmla="*/ 0 w 88"/>
              <a:gd name="T1" fmla="*/ 45 h 89"/>
              <a:gd name="T2" fmla="*/ 0 w 88"/>
              <a:gd name="T3" fmla="*/ 52 h 89"/>
              <a:gd name="T4" fmla="*/ 2 w 88"/>
              <a:gd name="T5" fmla="*/ 60 h 89"/>
              <a:gd name="T6" fmla="*/ 6 w 88"/>
              <a:gd name="T7" fmla="*/ 67 h 89"/>
              <a:gd name="T8" fmla="*/ 13 w 88"/>
              <a:gd name="T9" fmla="*/ 76 h 89"/>
              <a:gd name="T10" fmla="*/ 26 w 88"/>
              <a:gd name="T11" fmla="*/ 85 h 89"/>
              <a:gd name="T12" fmla="*/ 34 w 88"/>
              <a:gd name="T13" fmla="*/ 88 h 89"/>
              <a:gd name="T14" fmla="*/ 44 w 88"/>
              <a:gd name="T15" fmla="*/ 89 h 89"/>
              <a:gd name="T16" fmla="*/ 51 w 88"/>
              <a:gd name="T17" fmla="*/ 88 h 89"/>
              <a:gd name="T18" fmla="*/ 60 w 88"/>
              <a:gd name="T19" fmla="*/ 85 h 89"/>
              <a:gd name="T20" fmla="*/ 67 w 88"/>
              <a:gd name="T21" fmla="*/ 81 h 89"/>
              <a:gd name="T22" fmla="*/ 75 w 88"/>
              <a:gd name="T23" fmla="*/ 76 h 89"/>
              <a:gd name="T24" fmla="*/ 80 w 88"/>
              <a:gd name="T25" fmla="*/ 67 h 89"/>
              <a:gd name="T26" fmla="*/ 85 w 88"/>
              <a:gd name="T27" fmla="*/ 60 h 89"/>
              <a:gd name="T28" fmla="*/ 87 w 88"/>
              <a:gd name="T29" fmla="*/ 52 h 89"/>
              <a:gd name="T30" fmla="*/ 88 w 88"/>
              <a:gd name="T31" fmla="*/ 45 h 89"/>
              <a:gd name="T32" fmla="*/ 87 w 88"/>
              <a:gd name="T33" fmla="*/ 35 h 89"/>
              <a:gd name="T34" fmla="*/ 85 w 88"/>
              <a:gd name="T35" fmla="*/ 27 h 89"/>
              <a:gd name="T36" fmla="*/ 75 w 88"/>
              <a:gd name="T37" fmla="*/ 14 h 89"/>
              <a:gd name="T38" fmla="*/ 67 w 88"/>
              <a:gd name="T39" fmla="*/ 6 h 89"/>
              <a:gd name="T40" fmla="*/ 60 w 88"/>
              <a:gd name="T41" fmla="*/ 3 h 89"/>
              <a:gd name="T42" fmla="*/ 51 w 88"/>
              <a:gd name="T43" fmla="*/ 0 h 89"/>
              <a:gd name="T44" fmla="*/ 44 w 88"/>
              <a:gd name="T45" fmla="*/ 0 h 89"/>
              <a:gd name="T46" fmla="*/ 26 w 88"/>
              <a:gd name="T47" fmla="*/ 3 h 89"/>
              <a:gd name="T48" fmla="*/ 13 w 88"/>
              <a:gd name="T49" fmla="*/ 14 h 89"/>
              <a:gd name="T50" fmla="*/ 2 w 88"/>
              <a:gd name="T51" fmla="*/ 27 h 89"/>
              <a:gd name="T52" fmla="*/ 0 w 88"/>
              <a:gd name="T53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9">
                <a:moveTo>
                  <a:pt x="0" y="45"/>
                </a:moveTo>
                <a:lnTo>
                  <a:pt x="0" y="52"/>
                </a:lnTo>
                <a:lnTo>
                  <a:pt x="2" y="60"/>
                </a:lnTo>
                <a:lnTo>
                  <a:pt x="6" y="67"/>
                </a:lnTo>
                <a:lnTo>
                  <a:pt x="13" y="76"/>
                </a:lnTo>
                <a:lnTo>
                  <a:pt x="26" y="85"/>
                </a:lnTo>
                <a:lnTo>
                  <a:pt x="34" y="88"/>
                </a:lnTo>
                <a:lnTo>
                  <a:pt x="44" y="89"/>
                </a:lnTo>
                <a:lnTo>
                  <a:pt x="51" y="88"/>
                </a:lnTo>
                <a:lnTo>
                  <a:pt x="60" y="85"/>
                </a:lnTo>
                <a:lnTo>
                  <a:pt x="67" y="81"/>
                </a:lnTo>
                <a:lnTo>
                  <a:pt x="75" y="76"/>
                </a:lnTo>
                <a:lnTo>
                  <a:pt x="80" y="67"/>
                </a:lnTo>
                <a:lnTo>
                  <a:pt x="85" y="60"/>
                </a:lnTo>
                <a:lnTo>
                  <a:pt x="87" y="52"/>
                </a:lnTo>
                <a:lnTo>
                  <a:pt x="88" y="45"/>
                </a:lnTo>
                <a:lnTo>
                  <a:pt x="87" y="35"/>
                </a:lnTo>
                <a:lnTo>
                  <a:pt x="85" y="27"/>
                </a:lnTo>
                <a:lnTo>
                  <a:pt x="75" y="14"/>
                </a:lnTo>
                <a:lnTo>
                  <a:pt x="67" y="6"/>
                </a:lnTo>
                <a:lnTo>
                  <a:pt x="60" y="3"/>
                </a:lnTo>
                <a:lnTo>
                  <a:pt x="51" y="0"/>
                </a:lnTo>
                <a:lnTo>
                  <a:pt x="44" y="0"/>
                </a:lnTo>
                <a:lnTo>
                  <a:pt x="26" y="3"/>
                </a:lnTo>
                <a:lnTo>
                  <a:pt x="13" y="14"/>
                </a:lnTo>
                <a:lnTo>
                  <a:pt x="2" y="27"/>
                </a:lnTo>
                <a:lnTo>
                  <a:pt x="0" y="45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79" name="Freeform 143">
            <a:extLst>
              <a:ext uri="{FF2B5EF4-FFF2-40B4-BE49-F238E27FC236}">
                <a16:creationId xmlns:a16="http://schemas.microsoft.com/office/drawing/2014/main" id="{ACF0B088-2251-F63E-DA87-6FF32BAE7139}"/>
              </a:ext>
            </a:extLst>
          </p:cNvPr>
          <p:cNvSpPr>
            <a:spLocks/>
          </p:cNvSpPr>
          <p:nvPr/>
        </p:nvSpPr>
        <p:spPr bwMode="auto">
          <a:xfrm>
            <a:off x="7913473" y="3895600"/>
            <a:ext cx="63210" cy="63210"/>
          </a:xfrm>
          <a:custGeom>
            <a:avLst/>
            <a:gdLst>
              <a:gd name="T0" fmla="*/ 45 w 89"/>
              <a:gd name="T1" fmla="*/ 0 h 89"/>
              <a:gd name="T2" fmla="*/ 27 w 89"/>
              <a:gd name="T3" fmla="*/ 3 h 89"/>
              <a:gd name="T4" fmla="*/ 14 w 89"/>
              <a:gd name="T5" fmla="*/ 13 h 89"/>
              <a:gd name="T6" fmla="*/ 3 w 89"/>
              <a:gd name="T7" fmla="*/ 27 h 89"/>
              <a:gd name="T8" fmla="*/ 0 w 89"/>
              <a:gd name="T9" fmla="*/ 44 h 89"/>
              <a:gd name="T10" fmla="*/ 0 w 89"/>
              <a:gd name="T11" fmla="*/ 52 h 89"/>
              <a:gd name="T12" fmla="*/ 3 w 89"/>
              <a:gd name="T13" fmla="*/ 60 h 89"/>
              <a:gd name="T14" fmla="*/ 6 w 89"/>
              <a:gd name="T15" fmla="*/ 67 h 89"/>
              <a:gd name="T16" fmla="*/ 14 w 89"/>
              <a:gd name="T17" fmla="*/ 76 h 89"/>
              <a:gd name="T18" fmla="*/ 27 w 89"/>
              <a:gd name="T19" fmla="*/ 85 h 89"/>
              <a:gd name="T20" fmla="*/ 35 w 89"/>
              <a:gd name="T21" fmla="*/ 88 h 89"/>
              <a:gd name="T22" fmla="*/ 45 w 89"/>
              <a:gd name="T23" fmla="*/ 89 h 89"/>
              <a:gd name="T24" fmla="*/ 52 w 89"/>
              <a:gd name="T25" fmla="*/ 88 h 89"/>
              <a:gd name="T26" fmla="*/ 60 w 89"/>
              <a:gd name="T27" fmla="*/ 85 h 89"/>
              <a:gd name="T28" fmla="*/ 67 w 89"/>
              <a:gd name="T29" fmla="*/ 80 h 89"/>
              <a:gd name="T30" fmla="*/ 76 w 89"/>
              <a:gd name="T31" fmla="*/ 76 h 89"/>
              <a:gd name="T32" fmla="*/ 81 w 89"/>
              <a:gd name="T33" fmla="*/ 67 h 89"/>
              <a:gd name="T34" fmla="*/ 85 w 89"/>
              <a:gd name="T35" fmla="*/ 60 h 89"/>
              <a:gd name="T36" fmla="*/ 88 w 89"/>
              <a:gd name="T37" fmla="*/ 52 h 89"/>
              <a:gd name="T38" fmla="*/ 89 w 89"/>
              <a:gd name="T39" fmla="*/ 44 h 89"/>
              <a:gd name="T40" fmla="*/ 88 w 89"/>
              <a:gd name="T41" fmla="*/ 35 h 89"/>
              <a:gd name="T42" fmla="*/ 85 w 89"/>
              <a:gd name="T43" fmla="*/ 27 h 89"/>
              <a:gd name="T44" fmla="*/ 76 w 89"/>
              <a:gd name="T45" fmla="*/ 13 h 89"/>
              <a:gd name="T46" fmla="*/ 67 w 89"/>
              <a:gd name="T47" fmla="*/ 6 h 89"/>
              <a:gd name="T48" fmla="*/ 60 w 89"/>
              <a:gd name="T49" fmla="*/ 3 h 89"/>
              <a:gd name="T50" fmla="*/ 52 w 89"/>
              <a:gd name="T51" fmla="*/ 0 h 89"/>
              <a:gd name="T52" fmla="*/ 45 w 89"/>
              <a:gd name="T5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45" y="0"/>
                </a:moveTo>
                <a:lnTo>
                  <a:pt x="27" y="3"/>
                </a:lnTo>
                <a:lnTo>
                  <a:pt x="14" y="13"/>
                </a:lnTo>
                <a:lnTo>
                  <a:pt x="3" y="27"/>
                </a:lnTo>
                <a:lnTo>
                  <a:pt x="0" y="44"/>
                </a:lnTo>
                <a:lnTo>
                  <a:pt x="0" y="52"/>
                </a:lnTo>
                <a:lnTo>
                  <a:pt x="3" y="60"/>
                </a:lnTo>
                <a:lnTo>
                  <a:pt x="6" y="67"/>
                </a:lnTo>
                <a:lnTo>
                  <a:pt x="14" y="76"/>
                </a:lnTo>
                <a:lnTo>
                  <a:pt x="27" y="85"/>
                </a:lnTo>
                <a:lnTo>
                  <a:pt x="35" y="88"/>
                </a:lnTo>
                <a:lnTo>
                  <a:pt x="45" y="89"/>
                </a:lnTo>
                <a:lnTo>
                  <a:pt x="52" y="88"/>
                </a:lnTo>
                <a:lnTo>
                  <a:pt x="60" y="85"/>
                </a:lnTo>
                <a:lnTo>
                  <a:pt x="67" y="80"/>
                </a:lnTo>
                <a:lnTo>
                  <a:pt x="76" y="76"/>
                </a:lnTo>
                <a:lnTo>
                  <a:pt x="81" y="67"/>
                </a:lnTo>
                <a:lnTo>
                  <a:pt x="85" y="60"/>
                </a:lnTo>
                <a:lnTo>
                  <a:pt x="88" y="52"/>
                </a:lnTo>
                <a:lnTo>
                  <a:pt x="89" y="44"/>
                </a:lnTo>
                <a:lnTo>
                  <a:pt x="88" y="35"/>
                </a:lnTo>
                <a:lnTo>
                  <a:pt x="85" y="27"/>
                </a:lnTo>
                <a:lnTo>
                  <a:pt x="76" y="13"/>
                </a:lnTo>
                <a:lnTo>
                  <a:pt x="67" y="6"/>
                </a:lnTo>
                <a:lnTo>
                  <a:pt x="60" y="3"/>
                </a:lnTo>
                <a:lnTo>
                  <a:pt x="52" y="0"/>
                </a:lnTo>
                <a:lnTo>
                  <a:pt x="45" y="0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80" name="Freeform 144">
            <a:extLst>
              <a:ext uri="{FF2B5EF4-FFF2-40B4-BE49-F238E27FC236}">
                <a16:creationId xmlns:a16="http://schemas.microsoft.com/office/drawing/2014/main" id="{B6918647-CBA6-CC6D-97C8-C3AB2508641F}"/>
              </a:ext>
            </a:extLst>
          </p:cNvPr>
          <p:cNvSpPr>
            <a:spLocks/>
          </p:cNvSpPr>
          <p:nvPr/>
        </p:nvSpPr>
        <p:spPr bwMode="auto">
          <a:xfrm>
            <a:off x="8010395" y="3971452"/>
            <a:ext cx="61104" cy="63210"/>
          </a:xfrm>
          <a:custGeom>
            <a:avLst/>
            <a:gdLst>
              <a:gd name="T0" fmla="*/ 13 w 88"/>
              <a:gd name="T1" fmla="*/ 75 h 89"/>
              <a:gd name="T2" fmla="*/ 26 w 88"/>
              <a:gd name="T3" fmla="*/ 85 h 89"/>
              <a:gd name="T4" fmla="*/ 34 w 88"/>
              <a:gd name="T5" fmla="*/ 87 h 89"/>
              <a:gd name="T6" fmla="*/ 44 w 88"/>
              <a:gd name="T7" fmla="*/ 89 h 89"/>
              <a:gd name="T8" fmla="*/ 51 w 88"/>
              <a:gd name="T9" fmla="*/ 87 h 89"/>
              <a:gd name="T10" fmla="*/ 60 w 88"/>
              <a:gd name="T11" fmla="*/ 85 h 89"/>
              <a:gd name="T12" fmla="*/ 67 w 88"/>
              <a:gd name="T13" fmla="*/ 80 h 89"/>
              <a:gd name="T14" fmla="*/ 75 w 88"/>
              <a:gd name="T15" fmla="*/ 75 h 89"/>
              <a:gd name="T16" fmla="*/ 80 w 88"/>
              <a:gd name="T17" fmla="*/ 67 h 89"/>
              <a:gd name="T18" fmla="*/ 85 w 88"/>
              <a:gd name="T19" fmla="*/ 60 h 89"/>
              <a:gd name="T20" fmla="*/ 87 w 88"/>
              <a:gd name="T21" fmla="*/ 52 h 89"/>
              <a:gd name="T22" fmla="*/ 88 w 88"/>
              <a:gd name="T23" fmla="*/ 44 h 89"/>
              <a:gd name="T24" fmla="*/ 87 w 88"/>
              <a:gd name="T25" fmla="*/ 35 h 89"/>
              <a:gd name="T26" fmla="*/ 85 w 88"/>
              <a:gd name="T27" fmla="*/ 26 h 89"/>
              <a:gd name="T28" fmla="*/ 75 w 88"/>
              <a:gd name="T29" fmla="*/ 13 h 89"/>
              <a:gd name="T30" fmla="*/ 67 w 88"/>
              <a:gd name="T31" fmla="*/ 6 h 89"/>
              <a:gd name="T32" fmla="*/ 60 w 88"/>
              <a:gd name="T33" fmla="*/ 2 h 89"/>
              <a:gd name="T34" fmla="*/ 51 w 88"/>
              <a:gd name="T35" fmla="*/ 0 h 89"/>
              <a:gd name="T36" fmla="*/ 44 w 88"/>
              <a:gd name="T37" fmla="*/ 0 h 89"/>
              <a:gd name="T38" fmla="*/ 26 w 88"/>
              <a:gd name="T39" fmla="*/ 2 h 89"/>
              <a:gd name="T40" fmla="*/ 13 w 88"/>
              <a:gd name="T41" fmla="*/ 13 h 89"/>
              <a:gd name="T42" fmla="*/ 2 w 88"/>
              <a:gd name="T43" fmla="*/ 26 h 89"/>
              <a:gd name="T44" fmla="*/ 0 w 88"/>
              <a:gd name="T45" fmla="*/ 44 h 89"/>
              <a:gd name="T46" fmla="*/ 0 w 88"/>
              <a:gd name="T47" fmla="*/ 52 h 89"/>
              <a:gd name="T48" fmla="*/ 2 w 88"/>
              <a:gd name="T49" fmla="*/ 60 h 89"/>
              <a:gd name="T50" fmla="*/ 6 w 88"/>
              <a:gd name="T51" fmla="*/ 67 h 89"/>
              <a:gd name="T52" fmla="*/ 13 w 88"/>
              <a:gd name="T53" fmla="*/ 7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9">
                <a:moveTo>
                  <a:pt x="13" y="75"/>
                </a:moveTo>
                <a:lnTo>
                  <a:pt x="26" y="85"/>
                </a:lnTo>
                <a:lnTo>
                  <a:pt x="34" y="87"/>
                </a:lnTo>
                <a:lnTo>
                  <a:pt x="44" y="89"/>
                </a:lnTo>
                <a:lnTo>
                  <a:pt x="51" y="87"/>
                </a:lnTo>
                <a:lnTo>
                  <a:pt x="60" y="85"/>
                </a:lnTo>
                <a:lnTo>
                  <a:pt x="67" y="80"/>
                </a:lnTo>
                <a:lnTo>
                  <a:pt x="75" y="75"/>
                </a:lnTo>
                <a:lnTo>
                  <a:pt x="80" y="67"/>
                </a:lnTo>
                <a:lnTo>
                  <a:pt x="85" y="60"/>
                </a:lnTo>
                <a:lnTo>
                  <a:pt x="87" y="52"/>
                </a:lnTo>
                <a:lnTo>
                  <a:pt x="88" y="44"/>
                </a:lnTo>
                <a:lnTo>
                  <a:pt x="87" y="35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60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2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81" name="Freeform 145">
            <a:extLst>
              <a:ext uri="{FF2B5EF4-FFF2-40B4-BE49-F238E27FC236}">
                <a16:creationId xmlns:a16="http://schemas.microsoft.com/office/drawing/2014/main" id="{64D6B310-2F87-8C1C-F9F2-7F81983FDDCB}"/>
              </a:ext>
            </a:extLst>
          </p:cNvPr>
          <p:cNvSpPr>
            <a:spLocks/>
          </p:cNvSpPr>
          <p:nvPr/>
        </p:nvSpPr>
        <p:spPr bwMode="auto">
          <a:xfrm>
            <a:off x="8098889" y="4321214"/>
            <a:ext cx="63210" cy="63210"/>
          </a:xfrm>
          <a:custGeom>
            <a:avLst/>
            <a:gdLst>
              <a:gd name="T0" fmla="*/ 88 w 88"/>
              <a:gd name="T1" fmla="*/ 44 h 88"/>
              <a:gd name="T2" fmla="*/ 87 w 88"/>
              <a:gd name="T3" fmla="*/ 34 h 88"/>
              <a:gd name="T4" fmla="*/ 85 w 88"/>
              <a:gd name="T5" fmla="*/ 26 h 88"/>
              <a:gd name="T6" fmla="*/ 75 w 88"/>
              <a:gd name="T7" fmla="*/ 13 h 88"/>
              <a:gd name="T8" fmla="*/ 67 w 88"/>
              <a:gd name="T9" fmla="*/ 6 h 88"/>
              <a:gd name="T10" fmla="*/ 59 w 88"/>
              <a:gd name="T11" fmla="*/ 2 h 88"/>
              <a:gd name="T12" fmla="*/ 51 w 88"/>
              <a:gd name="T13" fmla="*/ 0 h 88"/>
              <a:gd name="T14" fmla="*/ 44 w 88"/>
              <a:gd name="T15" fmla="*/ 0 h 88"/>
              <a:gd name="T16" fmla="*/ 26 w 88"/>
              <a:gd name="T17" fmla="*/ 2 h 88"/>
              <a:gd name="T18" fmla="*/ 13 w 88"/>
              <a:gd name="T19" fmla="*/ 13 h 88"/>
              <a:gd name="T20" fmla="*/ 2 w 88"/>
              <a:gd name="T21" fmla="*/ 26 h 88"/>
              <a:gd name="T22" fmla="*/ 0 w 88"/>
              <a:gd name="T23" fmla="*/ 44 h 88"/>
              <a:gd name="T24" fmla="*/ 0 w 88"/>
              <a:gd name="T25" fmla="*/ 51 h 88"/>
              <a:gd name="T26" fmla="*/ 2 w 88"/>
              <a:gd name="T27" fmla="*/ 60 h 88"/>
              <a:gd name="T28" fmla="*/ 6 w 88"/>
              <a:gd name="T29" fmla="*/ 67 h 88"/>
              <a:gd name="T30" fmla="*/ 13 w 88"/>
              <a:gd name="T31" fmla="*/ 75 h 88"/>
              <a:gd name="T32" fmla="*/ 26 w 88"/>
              <a:gd name="T33" fmla="*/ 85 h 88"/>
              <a:gd name="T34" fmla="*/ 34 w 88"/>
              <a:gd name="T35" fmla="*/ 87 h 88"/>
              <a:gd name="T36" fmla="*/ 44 w 88"/>
              <a:gd name="T37" fmla="*/ 88 h 88"/>
              <a:gd name="T38" fmla="*/ 51 w 88"/>
              <a:gd name="T39" fmla="*/ 87 h 88"/>
              <a:gd name="T40" fmla="*/ 59 w 88"/>
              <a:gd name="T41" fmla="*/ 85 h 88"/>
              <a:gd name="T42" fmla="*/ 67 w 88"/>
              <a:gd name="T43" fmla="*/ 80 h 88"/>
              <a:gd name="T44" fmla="*/ 75 w 88"/>
              <a:gd name="T45" fmla="*/ 75 h 88"/>
              <a:gd name="T46" fmla="*/ 80 w 88"/>
              <a:gd name="T47" fmla="*/ 67 h 88"/>
              <a:gd name="T48" fmla="*/ 85 w 88"/>
              <a:gd name="T49" fmla="*/ 60 h 88"/>
              <a:gd name="T50" fmla="*/ 87 w 88"/>
              <a:gd name="T51" fmla="*/ 51 h 88"/>
              <a:gd name="T52" fmla="*/ 88 w 88"/>
              <a:gd name="T53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7" y="34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59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4" y="87"/>
                </a:lnTo>
                <a:lnTo>
                  <a:pt x="44" y="88"/>
                </a:lnTo>
                <a:lnTo>
                  <a:pt x="51" y="87"/>
                </a:lnTo>
                <a:lnTo>
                  <a:pt x="59" y="85"/>
                </a:lnTo>
                <a:lnTo>
                  <a:pt x="67" y="80"/>
                </a:lnTo>
                <a:lnTo>
                  <a:pt x="75" y="75"/>
                </a:lnTo>
                <a:lnTo>
                  <a:pt x="80" y="67"/>
                </a:lnTo>
                <a:lnTo>
                  <a:pt x="85" y="60"/>
                </a:lnTo>
                <a:lnTo>
                  <a:pt x="87" y="51"/>
                </a:lnTo>
                <a:lnTo>
                  <a:pt x="88" y="44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82" name="Freeform 146">
            <a:extLst>
              <a:ext uri="{FF2B5EF4-FFF2-40B4-BE49-F238E27FC236}">
                <a16:creationId xmlns:a16="http://schemas.microsoft.com/office/drawing/2014/main" id="{EC58B33F-6F20-209A-9FFC-203975F1CF78}"/>
              </a:ext>
            </a:extLst>
          </p:cNvPr>
          <p:cNvSpPr>
            <a:spLocks/>
          </p:cNvSpPr>
          <p:nvPr/>
        </p:nvSpPr>
        <p:spPr bwMode="auto">
          <a:xfrm>
            <a:off x="8187383" y="4409708"/>
            <a:ext cx="63210" cy="63210"/>
          </a:xfrm>
          <a:custGeom>
            <a:avLst/>
            <a:gdLst>
              <a:gd name="T0" fmla="*/ 0 w 89"/>
              <a:gd name="T1" fmla="*/ 45 h 89"/>
              <a:gd name="T2" fmla="*/ 0 w 89"/>
              <a:gd name="T3" fmla="*/ 52 h 89"/>
              <a:gd name="T4" fmla="*/ 3 w 89"/>
              <a:gd name="T5" fmla="*/ 60 h 89"/>
              <a:gd name="T6" fmla="*/ 6 w 89"/>
              <a:gd name="T7" fmla="*/ 67 h 89"/>
              <a:gd name="T8" fmla="*/ 14 w 89"/>
              <a:gd name="T9" fmla="*/ 76 h 89"/>
              <a:gd name="T10" fmla="*/ 27 w 89"/>
              <a:gd name="T11" fmla="*/ 85 h 89"/>
              <a:gd name="T12" fmla="*/ 35 w 89"/>
              <a:gd name="T13" fmla="*/ 88 h 89"/>
              <a:gd name="T14" fmla="*/ 45 w 89"/>
              <a:gd name="T15" fmla="*/ 89 h 89"/>
              <a:gd name="T16" fmla="*/ 52 w 89"/>
              <a:gd name="T17" fmla="*/ 88 h 89"/>
              <a:gd name="T18" fmla="*/ 60 w 89"/>
              <a:gd name="T19" fmla="*/ 85 h 89"/>
              <a:gd name="T20" fmla="*/ 67 w 89"/>
              <a:gd name="T21" fmla="*/ 81 h 89"/>
              <a:gd name="T22" fmla="*/ 76 w 89"/>
              <a:gd name="T23" fmla="*/ 76 h 89"/>
              <a:gd name="T24" fmla="*/ 81 w 89"/>
              <a:gd name="T25" fmla="*/ 67 h 89"/>
              <a:gd name="T26" fmla="*/ 85 w 89"/>
              <a:gd name="T27" fmla="*/ 60 h 89"/>
              <a:gd name="T28" fmla="*/ 88 w 89"/>
              <a:gd name="T29" fmla="*/ 52 h 89"/>
              <a:gd name="T30" fmla="*/ 89 w 89"/>
              <a:gd name="T31" fmla="*/ 45 h 89"/>
              <a:gd name="T32" fmla="*/ 88 w 89"/>
              <a:gd name="T33" fmla="*/ 35 h 89"/>
              <a:gd name="T34" fmla="*/ 85 w 89"/>
              <a:gd name="T35" fmla="*/ 27 h 89"/>
              <a:gd name="T36" fmla="*/ 76 w 89"/>
              <a:gd name="T37" fmla="*/ 14 h 89"/>
              <a:gd name="T38" fmla="*/ 67 w 89"/>
              <a:gd name="T39" fmla="*/ 6 h 89"/>
              <a:gd name="T40" fmla="*/ 60 w 89"/>
              <a:gd name="T41" fmla="*/ 3 h 89"/>
              <a:gd name="T42" fmla="*/ 52 w 89"/>
              <a:gd name="T43" fmla="*/ 0 h 89"/>
              <a:gd name="T44" fmla="*/ 45 w 89"/>
              <a:gd name="T45" fmla="*/ 0 h 89"/>
              <a:gd name="T46" fmla="*/ 27 w 89"/>
              <a:gd name="T47" fmla="*/ 3 h 89"/>
              <a:gd name="T48" fmla="*/ 14 w 89"/>
              <a:gd name="T49" fmla="*/ 14 h 89"/>
              <a:gd name="T50" fmla="*/ 3 w 89"/>
              <a:gd name="T51" fmla="*/ 27 h 89"/>
              <a:gd name="T52" fmla="*/ 0 w 89"/>
              <a:gd name="T53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0" y="45"/>
                </a:moveTo>
                <a:lnTo>
                  <a:pt x="0" y="52"/>
                </a:lnTo>
                <a:lnTo>
                  <a:pt x="3" y="60"/>
                </a:lnTo>
                <a:lnTo>
                  <a:pt x="6" y="67"/>
                </a:lnTo>
                <a:lnTo>
                  <a:pt x="14" y="76"/>
                </a:lnTo>
                <a:lnTo>
                  <a:pt x="27" y="85"/>
                </a:lnTo>
                <a:lnTo>
                  <a:pt x="35" y="88"/>
                </a:lnTo>
                <a:lnTo>
                  <a:pt x="45" y="89"/>
                </a:lnTo>
                <a:lnTo>
                  <a:pt x="52" y="88"/>
                </a:lnTo>
                <a:lnTo>
                  <a:pt x="60" y="85"/>
                </a:lnTo>
                <a:lnTo>
                  <a:pt x="67" y="81"/>
                </a:lnTo>
                <a:lnTo>
                  <a:pt x="76" y="76"/>
                </a:lnTo>
                <a:lnTo>
                  <a:pt x="81" y="67"/>
                </a:lnTo>
                <a:lnTo>
                  <a:pt x="85" y="60"/>
                </a:lnTo>
                <a:lnTo>
                  <a:pt x="88" y="52"/>
                </a:lnTo>
                <a:lnTo>
                  <a:pt x="89" y="45"/>
                </a:lnTo>
                <a:lnTo>
                  <a:pt x="88" y="35"/>
                </a:lnTo>
                <a:lnTo>
                  <a:pt x="85" y="27"/>
                </a:lnTo>
                <a:lnTo>
                  <a:pt x="76" y="14"/>
                </a:lnTo>
                <a:lnTo>
                  <a:pt x="67" y="6"/>
                </a:lnTo>
                <a:lnTo>
                  <a:pt x="60" y="3"/>
                </a:lnTo>
                <a:lnTo>
                  <a:pt x="52" y="0"/>
                </a:lnTo>
                <a:lnTo>
                  <a:pt x="45" y="0"/>
                </a:lnTo>
                <a:lnTo>
                  <a:pt x="27" y="3"/>
                </a:lnTo>
                <a:lnTo>
                  <a:pt x="14" y="14"/>
                </a:lnTo>
                <a:lnTo>
                  <a:pt x="3" y="27"/>
                </a:lnTo>
                <a:lnTo>
                  <a:pt x="0" y="45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83" name="Freeform 147">
            <a:extLst>
              <a:ext uri="{FF2B5EF4-FFF2-40B4-BE49-F238E27FC236}">
                <a16:creationId xmlns:a16="http://schemas.microsoft.com/office/drawing/2014/main" id="{2F81C05B-8DCB-3DF1-360E-BA0132598C8F}"/>
              </a:ext>
            </a:extLst>
          </p:cNvPr>
          <p:cNvSpPr>
            <a:spLocks/>
          </p:cNvSpPr>
          <p:nvPr/>
        </p:nvSpPr>
        <p:spPr bwMode="auto">
          <a:xfrm>
            <a:off x="8819483" y="5003882"/>
            <a:ext cx="61104" cy="61104"/>
          </a:xfrm>
          <a:custGeom>
            <a:avLst/>
            <a:gdLst>
              <a:gd name="T0" fmla="*/ 44 w 89"/>
              <a:gd name="T1" fmla="*/ 89 h 89"/>
              <a:gd name="T2" fmla="*/ 51 w 89"/>
              <a:gd name="T3" fmla="*/ 87 h 89"/>
              <a:gd name="T4" fmla="*/ 60 w 89"/>
              <a:gd name="T5" fmla="*/ 85 h 89"/>
              <a:gd name="T6" fmla="*/ 67 w 89"/>
              <a:gd name="T7" fmla="*/ 80 h 89"/>
              <a:gd name="T8" fmla="*/ 75 w 89"/>
              <a:gd name="T9" fmla="*/ 75 h 89"/>
              <a:gd name="T10" fmla="*/ 80 w 89"/>
              <a:gd name="T11" fmla="*/ 67 h 89"/>
              <a:gd name="T12" fmla="*/ 85 w 89"/>
              <a:gd name="T13" fmla="*/ 60 h 89"/>
              <a:gd name="T14" fmla="*/ 87 w 89"/>
              <a:gd name="T15" fmla="*/ 51 h 89"/>
              <a:gd name="T16" fmla="*/ 89 w 89"/>
              <a:gd name="T17" fmla="*/ 44 h 89"/>
              <a:gd name="T18" fmla="*/ 87 w 89"/>
              <a:gd name="T19" fmla="*/ 35 h 89"/>
              <a:gd name="T20" fmla="*/ 85 w 89"/>
              <a:gd name="T21" fmla="*/ 26 h 89"/>
              <a:gd name="T22" fmla="*/ 75 w 89"/>
              <a:gd name="T23" fmla="*/ 13 h 89"/>
              <a:gd name="T24" fmla="*/ 67 w 89"/>
              <a:gd name="T25" fmla="*/ 6 h 89"/>
              <a:gd name="T26" fmla="*/ 60 w 89"/>
              <a:gd name="T27" fmla="*/ 2 h 89"/>
              <a:gd name="T28" fmla="*/ 51 w 89"/>
              <a:gd name="T29" fmla="*/ 0 h 89"/>
              <a:gd name="T30" fmla="*/ 44 w 89"/>
              <a:gd name="T31" fmla="*/ 0 h 89"/>
              <a:gd name="T32" fmla="*/ 26 w 89"/>
              <a:gd name="T33" fmla="*/ 2 h 89"/>
              <a:gd name="T34" fmla="*/ 13 w 89"/>
              <a:gd name="T35" fmla="*/ 13 h 89"/>
              <a:gd name="T36" fmla="*/ 2 w 89"/>
              <a:gd name="T37" fmla="*/ 26 h 89"/>
              <a:gd name="T38" fmla="*/ 0 w 89"/>
              <a:gd name="T39" fmla="*/ 44 h 89"/>
              <a:gd name="T40" fmla="*/ 0 w 89"/>
              <a:gd name="T41" fmla="*/ 51 h 89"/>
              <a:gd name="T42" fmla="*/ 2 w 89"/>
              <a:gd name="T43" fmla="*/ 60 h 89"/>
              <a:gd name="T44" fmla="*/ 6 w 89"/>
              <a:gd name="T45" fmla="*/ 67 h 89"/>
              <a:gd name="T46" fmla="*/ 13 w 89"/>
              <a:gd name="T47" fmla="*/ 75 h 89"/>
              <a:gd name="T48" fmla="*/ 26 w 89"/>
              <a:gd name="T49" fmla="*/ 85 h 89"/>
              <a:gd name="T50" fmla="*/ 35 w 89"/>
              <a:gd name="T51" fmla="*/ 87 h 89"/>
              <a:gd name="T52" fmla="*/ 44 w 89"/>
              <a:gd name="T5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44" y="89"/>
                </a:moveTo>
                <a:lnTo>
                  <a:pt x="51" y="87"/>
                </a:lnTo>
                <a:lnTo>
                  <a:pt x="60" y="85"/>
                </a:lnTo>
                <a:lnTo>
                  <a:pt x="67" y="80"/>
                </a:lnTo>
                <a:lnTo>
                  <a:pt x="75" y="75"/>
                </a:lnTo>
                <a:lnTo>
                  <a:pt x="80" y="67"/>
                </a:lnTo>
                <a:lnTo>
                  <a:pt x="85" y="60"/>
                </a:lnTo>
                <a:lnTo>
                  <a:pt x="87" y="51"/>
                </a:lnTo>
                <a:lnTo>
                  <a:pt x="89" y="44"/>
                </a:lnTo>
                <a:lnTo>
                  <a:pt x="87" y="35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60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5" y="87"/>
                </a:lnTo>
                <a:lnTo>
                  <a:pt x="44" y="89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84" name="Freeform 148">
            <a:extLst>
              <a:ext uri="{FF2B5EF4-FFF2-40B4-BE49-F238E27FC236}">
                <a16:creationId xmlns:a16="http://schemas.microsoft.com/office/drawing/2014/main" id="{85D642E6-A1FD-907A-AE2E-C2B44B60E052}"/>
              </a:ext>
            </a:extLst>
          </p:cNvPr>
          <p:cNvSpPr>
            <a:spLocks/>
          </p:cNvSpPr>
          <p:nvPr/>
        </p:nvSpPr>
        <p:spPr bwMode="auto">
          <a:xfrm>
            <a:off x="9460011" y="5140838"/>
            <a:ext cx="63210" cy="61104"/>
          </a:xfrm>
          <a:custGeom>
            <a:avLst/>
            <a:gdLst>
              <a:gd name="T0" fmla="*/ 44 w 89"/>
              <a:gd name="T1" fmla="*/ 89 h 89"/>
              <a:gd name="T2" fmla="*/ 51 w 89"/>
              <a:gd name="T3" fmla="*/ 87 h 89"/>
              <a:gd name="T4" fmla="*/ 60 w 89"/>
              <a:gd name="T5" fmla="*/ 85 h 89"/>
              <a:gd name="T6" fmla="*/ 67 w 89"/>
              <a:gd name="T7" fmla="*/ 80 h 89"/>
              <a:gd name="T8" fmla="*/ 75 w 89"/>
              <a:gd name="T9" fmla="*/ 75 h 89"/>
              <a:gd name="T10" fmla="*/ 80 w 89"/>
              <a:gd name="T11" fmla="*/ 67 h 89"/>
              <a:gd name="T12" fmla="*/ 85 w 89"/>
              <a:gd name="T13" fmla="*/ 60 h 89"/>
              <a:gd name="T14" fmla="*/ 87 w 89"/>
              <a:gd name="T15" fmla="*/ 51 h 89"/>
              <a:gd name="T16" fmla="*/ 89 w 89"/>
              <a:gd name="T17" fmla="*/ 44 h 89"/>
              <a:gd name="T18" fmla="*/ 87 w 89"/>
              <a:gd name="T19" fmla="*/ 35 h 89"/>
              <a:gd name="T20" fmla="*/ 85 w 89"/>
              <a:gd name="T21" fmla="*/ 26 h 89"/>
              <a:gd name="T22" fmla="*/ 75 w 89"/>
              <a:gd name="T23" fmla="*/ 13 h 89"/>
              <a:gd name="T24" fmla="*/ 67 w 89"/>
              <a:gd name="T25" fmla="*/ 6 h 89"/>
              <a:gd name="T26" fmla="*/ 60 w 89"/>
              <a:gd name="T27" fmla="*/ 2 h 89"/>
              <a:gd name="T28" fmla="*/ 51 w 89"/>
              <a:gd name="T29" fmla="*/ 0 h 89"/>
              <a:gd name="T30" fmla="*/ 44 w 89"/>
              <a:gd name="T31" fmla="*/ 0 h 89"/>
              <a:gd name="T32" fmla="*/ 26 w 89"/>
              <a:gd name="T33" fmla="*/ 2 h 89"/>
              <a:gd name="T34" fmla="*/ 13 w 89"/>
              <a:gd name="T35" fmla="*/ 13 h 89"/>
              <a:gd name="T36" fmla="*/ 2 w 89"/>
              <a:gd name="T37" fmla="*/ 26 h 89"/>
              <a:gd name="T38" fmla="*/ 0 w 89"/>
              <a:gd name="T39" fmla="*/ 44 h 89"/>
              <a:gd name="T40" fmla="*/ 0 w 89"/>
              <a:gd name="T41" fmla="*/ 51 h 89"/>
              <a:gd name="T42" fmla="*/ 2 w 89"/>
              <a:gd name="T43" fmla="*/ 60 h 89"/>
              <a:gd name="T44" fmla="*/ 6 w 89"/>
              <a:gd name="T45" fmla="*/ 67 h 89"/>
              <a:gd name="T46" fmla="*/ 13 w 89"/>
              <a:gd name="T47" fmla="*/ 75 h 89"/>
              <a:gd name="T48" fmla="*/ 26 w 89"/>
              <a:gd name="T49" fmla="*/ 85 h 89"/>
              <a:gd name="T50" fmla="*/ 35 w 89"/>
              <a:gd name="T51" fmla="*/ 87 h 89"/>
              <a:gd name="T52" fmla="*/ 44 w 89"/>
              <a:gd name="T5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44" y="89"/>
                </a:moveTo>
                <a:lnTo>
                  <a:pt x="51" y="87"/>
                </a:lnTo>
                <a:lnTo>
                  <a:pt x="60" y="85"/>
                </a:lnTo>
                <a:lnTo>
                  <a:pt x="67" y="80"/>
                </a:lnTo>
                <a:lnTo>
                  <a:pt x="75" y="75"/>
                </a:lnTo>
                <a:lnTo>
                  <a:pt x="80" y="67"/>
                </a:lnTo>
                <a:lnTo>
                  <a:pt x="85" y="60"/>
                </a:lnTo>
                <a:lnTo>
                  <a:pt x="87" y="51"/>
                </a:lnTo>
                <a:lnTo>
                  <a:pt x="89" y="44"/>
                </a:lnTo>
                <a:lnTo>
                  <a:pt x="87" y="35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60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5" y="87"/>
                </a:lnTo>
                <a:lnTo>
                  <a:pt x="44" y="89"/>
                </a:lnTo>
                <a:close/>
              </a:path>
            </a:pathLst>
          </a:custGeom>
          <a:solidFill>
            <a:srgbClr val="33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96" name="Freeform 189">
            <a:extLst>
              <a:ext uri="{FF2B5EF4-FFF2-40B4-BE49-F238E27FC236}">
                <a16:creationId xmlns:a16="http://schemas.microsoft.com/office/drawing/2014/main" id="{9733A01A-B1EB-837B-BE53-1FCF685D3445}"/>
              </a:ext>
            </a:extLst>
          </p:cNvPr>
          <p:cNvSpPr>
            <a:spLocks/>
          </p:cNvSpPr>
          <p:nvPr/>
        </p:nvSpPr>
        <p:spPr bwMode="auto">
          <a:xfrm>
            <a:off x="7647991" y="3402562"/>
            <a:ext cx="63210" cy="63210"/>
          </a:xfrm>
          <a:custGeom>
            <a:avLst/>
            <a:gdLst>
              <a:gd name="T0" fmla="*/ 76 w 89"/>
              <a:gd name="T1" fmla="*/ 76 h 89"/>
              <a:gd name="T2" fmla="*/ 80 w 89"/>
              <a:gd name="T3" fmla="*/ 67 h 89"/>
              <a:gd name="T4" fmla="*/ 85 w 89"/>
              <a:gd name="T5" fmla="*/ 60 h 89"/>
              <a:gd name="T6" fmla="*/ 88 w 89"/>
              <a:gd name="T7" fmla="*/ 52 h 89"/>
              <a:gd name="T8" fmla="*/ 89 w 89"/>
              <a:gd name="T9" fmla="*/ 44 h 89"/>
              <a:gd name="T10" fmla="*/ 88 w 89"/>
              <a:gd name="T11" fmla="*/ 35 h 89"/>
              <a:gd name="T12" fmla="*/ 85 w 89"/>
              <a:gd name="T13" fmla="*/ 26 h 89"/>
              <a:gd name="T14" fmla="*/ 76 w 89"/>
              <a:gd name="T15" fmla="*/ 13 h 89"/>
              <a:gd name="T16" fmla="*/ 67 w 89"/>
              <a:gd name="T17" fmla="*/ 6 h 89"/>
              <a:gd name="T18" fmla="*/ 60 w 89"/>
              <a:gd name="T19" fmla="*/ 3 h 89"/>
              <a:gd name="T20" fmla="*/ 52 w 89"/>
              <a:gd name="T21" fmla="*/ 0 h 89"/>
              <a:gd name="T22" fmla="*/ 44 w 89"/>
              <a:gd name="T23" fmla="*/ 0 h 89"/>
              <a:gd name="T24" fmla="*/ 27 w 89"/>
              <a:gd name="T25" fmla="*/ 3 h 89"/>
              <a:gd name="T26" fmla="*/ 13 w 89"/>
              <a:gd name="T27" fmla="*/ 13 h 89"/>
              <a:gd name="T28" fmla="*/ 3 w 89"/>
              <a:gd name="T29" fmla="*/ 26 h 89"/>
              <a:gd name="T30" fmla="*/ 0 w 89"/>
              <a:gd name="T31" fmla="*/ 44 h 89"/>
              <a:gd name="T32" fmla="*/ 0 w 89"/>
              <a:gd name="T33" fmla="*/ 52 h 89"/>
              <a:gd name="T34" fmla="*/ 3 w 89"/>
              <a:gd name="T35" fmla="*/ 60 h 89"/>
              <a:gd name="T36" fmla="*/ 6 w 89"/>
              <a:gd name="T37" fmla="*/ 67 h 89"/>
              <a:gd name="T38" fmla="*/ 13 w 89"/>
              <a:gd name="T39" fmla="*/ 76 h 89"/>
              <a:gd name="T40" fmla="*/ 27 w 89"/>
              <a:gd name="T41" fmla="*/ 85 h 89"/>
              <a:gd name="T42" fmla="*/ 35 w 89"/>
              <a:gd name="T43" fmla="*/ 87 h 89"/>
              <a:gd name="T44" fmla="*/ 44 w 89"/>
              <a:gd name="T45" fmla="*/ 89 h 89"/>
              <a:gd name="T46" fmla="*/ 52 w 89"/>
              <a:gd name="T47" fmla="*/ 87 h 89"/>
              <a:gd name="T48" fmla="*/ 60 w 89"/>
              <a:gd name="T49" fmla="*/ 85 h 89"/>
              <a:gd name="T50" fmla="*/ 67 w 89"/>
              <a:gd name="T51" fmla="*/ 80 h 89"/>
              <a:gd name="T52" fmla="*/ 76 w 89"/>
              <a:gd name="T5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76" y="76"/>
                </a:moveTo>
                <a:lnTo>
                  <a:pt x="80" y="67"/>
                </a:lnTo>
                <a:lnTo>
                  <a:pt x="85" y="60"/>
                </a:lnTo>
                <a:lnTo>
                  <a:pt x="88" y="52"/>
                </a:lnTo>
                <a:lnTo>
                  <a:pt x="89" y="44"/>
                </a:lnTo>
                <a:lnTo>
                  <a:pt x="88" y="35"/>
                </a:lnTo>
                <a:lnTo>
                  <a:pt x="85" y="26"/>
                </a:lnTo>
                <a:lnTo>
                  <a:pt x="76" y="13"/>
                </a:lnTo>
                <a:lnTo>
                  <a:pt x="67" y="6"/>
                </a:lnTo>
                <a:lnTo>
                  <a:pt x="60" y="3"/>
                </a:lnTo>
                <a:lnTo>
                  <a:pt x="52" y="0"/>
                </a:lnTo>
                <a:lnTo>
                  <a:pt x="44" y="0"/>
                </a:lnTo>
                <a:lnTo>
                  <a:pt x="27" y="3"/>
                </a:lnTo>
                <a:lnTo>
                  <a:pt x="13" y="13"/>
                </a:lnTo>
                <a:lnTo>
                  <a:pt x="3" y="26"/>
                </a:lnTo>
                <a:lnTo>
                  <a:pt x="0" y="44"/>
                </a:lnTo>
                <a:lnTo>
                  <a:pt x="0" y="52"/>
                </a:lnTo>
                <a:lnTo>
                  <a:pt x="3" y="60"/>
                </a:lnTo>
                <a:lnTo>
                  <a:pt x="6" y="67"/>
                </a:lnTo>
                <a:lnTo>
                  <a:pt x="13" y="76"/>
                </a:lnTo>
                <a:lnTo>
                  <a:pt x="27" y="85"/>
                </a:lnTo>
                <a:lnTo>
                  <a:pt x="35" y="87"/>
                </a:lnTo>
                <a:lnTo>
                  <a:pt x="44" y="89"/>
                </a:lnTo>
                <a:lnTo>
                  <a:pt x="52" y="87"/>
                </a:lnTo>
                <a:lnTo>
                  <a:pt x="60" y="85"/>
                </a:lnTo>
                <a:lnTo>
                  <a:pt x="67" y="80"/>
                </a:lnTo>
                <a:lnTo>
                  <a:pt x="76" y="76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97" name="Freeform 190">
            <a:extLst>
              <a:ext uri="{FF2B5EF4-FFF2-40B4-BE49-F238E27FC236}">
                <a16:creationId xmlns:a16="http://schemas.microsoft.com/office/drawing/2014/main" id="{AC9EEE53-821B-B5D0-98B3-A50D9F94BC58}"/>
              </a:ext>
            </a:extLst>
          </p:cNvPr>
          <p:cNvSpPr>
            <a:spLocks/>
          </p:cNvSpPr>
          <p:nvPr/>
        </p:nvSpPr>
        <p:spPr bwMode="auto">
          <a:xfrm>
            <a:off x="7603745" y="4007272"/>
            <a:ext cx="63210" cy="61104"/>
          </a:xfrm>
          <a:custGeom>
            <a:avLst/>
            <a:gdLst>
              <a:gd name="T0" fmla="*/ 75 w 88"/>
              <a:gd name="T1" fmla="*/ 75 h 89"/>
              <a:gd name="T2" fmla="*/ 80 w 88"/>
              <a:gd name="T3" fmla="*/ 67 h 89"/>
              <a:gd name="T4" fmla="*/ 85 w 88"/>
              <a:gd name="T5" fmla="*/ 60 h 89"/>
              <a:gd name="T6" fmla="*/ 87 w 88"/>
              <a:gd name="T7" fmla="*/ 52 h 89"/>
              <a:gd name="T8" fmla="*/ 88 w 88"/>
              <a:gd name="T9" fmla="*/ 44 h 89"/>
              <a:gd name="T10" fmla="*/ 87 w 88"/>
              <a:gd name="T11" fmla="*/ 35 h 89"/>
              <a:gd name="T12" fmla="*/ 85 w 88"/>
              <a:gd name="T13" fmla="*/ 26 h 89"/>
              <a:gd name="T14" fmla="*/ 75 w 88"/>
              <a:gd name="T15" fmla="*/ 13 h 89"/>
              <a:gd name="T16" fmla="*/ 67 w 88"/>
              <a:gd name="T17" fmla="*/ 6 h 89"/>
              <a:gd name="T18" fmla="*/ 60 w 88"/>
              <a:gd name="T19" fmla="*/ 3 h 89"/>
              <a:gd name="T20" fmla="*/ 51 w 88"/>
              <a:gd name="T21" fmla="*/ 0 h 89"/>
              <a:gd name="T22" fmla="*/ 44 w 88"/>
              <a:gd name="T23" fmla="*/ 0 h 89"/>
              <a:gd name="T24" fmla="*/ 26 w 88"/>
              <a:gd name="T25" fmla="*/ 3 h 89"/>
              <a:gd name="T26" fmla="*/ 13 w 88"/>
              <a:gd name="T27" fmla="*/ 13 h 89"/>
              <a:gd name="T28" fmla="*/ 2 w 88"/>
              <a:gd name="T29" fmla="*/ 26 h 89"/>
              <a:gd name="T30" fmla="*/ 0 w 88"/>
              <a:gd name="T31" fmla="*/ 44 h 89"/>
              <a:gd name="T32" fmla="*/ 0 w 88"/>
              <a:gd name="T33" fmla="*/ 52 h 89"/>
              <a:gd name="T34" fmla="*/ 2 w 88"/>
              <a:gd name="T35" fmla="*/ 60 h 89"/>
              <a:gd name="T36" fmla="*/ 6 w 88"/>
              <a:gd name="T37" fmla="*/ 67 h 89"/>
              <a:gd name="T38" fmla="*/ 13 w 88"/>
              <a:gd name="T39" fmla="*/ 75 h 89"/>
              <a:gd name="T40" fmla="*/ 26 w 88"/>
              <a:gd name="T41" fmla="*/ 85 h 89"/>
              <a:gd name="T42" fmla="*/ 34 w 88"/>
              <a:gd name="T43" fmla="*/ 87 h 89"/>
              <a:gd name="T44" fmla="*/ 44 w 88"/>
              <a:gd name="T45" fmla="*/ 89 h 89"/>
              <a:gd name="T46" fmla="*/ 51 w 88"/>
              <a:gd name="T47" fmla="*/ 87 h 89"/>
              <a:gd name="T48" fmla="*/ 60 w 88"/>
              <a:gd name="T49" fmla="*/ 85 h 89"/>
              <a:gd name="T50" fmla="*/ 67 w 88"/>
              <a:gd name="T51" fmla="*/ 80 h 89"/>
              <a:gd name="T52" fmla="*/ 75 w 88"/>
              <a:gd name="T53" fmla="*/ 7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9">
                <a:moveTo>
                  <a:pt x="75" y="75"/>
                </a:moveTo>
                <a:lnTo>
                  <a:pt x="80" y="67"/>
                </a:lnTo>
                <a:lnTo>
                  <a:pt x="85" y="60"/>
                </a:lnTo>
                <a:lnTo>
                  <a:pt x="87" y="52"/>
                </a:lnTo>
                <a:lnTo>
                  <a:pt x="88" y="44"/>
                </a:lnTo>
                <a:lnTo>
                  <a:pt x="87" y="35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60" y="3"/>
                </a:lnTo>
                <a:lnTo>
                  <a:pt x="51" y="0"/>
                </a:lnTo>
                <a:lnTo>
                  <a:pt x="44" y="0"/>
                </a:lnTo>
                <a:lnTo>
                  <a:pt x="26" y="3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2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4" y="87"/>
                </a:lnTo>
                <a:lnTo>
                  <a:pt x="44" y="89"/>
                </a:lnTo>
                <a:lnTo>
                  <a:pt x="51" y="87"/>
                </a:lnTo>
                <a:lnTo>
                  <a:pt x="60" y="85"/>
                </a:lnTo>
                <a:lnTo>
                  <a:pt x="67" y="80"/>
                </a:lnTo>
                <a:lnTo>
                  <a:pt x="75" y="7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98" name="Freeform 191">
            <a:extLst>
              <a:ext uri="{FF2B5EF4-FFF2-40B4-BE49-F238E27FC236}">
                <a16:creationId xmlns:a16="http://schemas.microsoft.com/office/drawing/2014/main" id="{1DC4B76D-D06A-3578-F271-9DAAF852F342}"/>
              </a:ext>
            </a:extLst>
          </p:cNvPr>
          <p:cNvSpPr>
            <a:spLocks/>
          </p:cNvSpPr>
          <p:nvPr/>
        </p:nvSpPr>
        <p:spPr bwMode="auto">
          <a:xfrm>
            <a:off x="7572139" y="4260112"/>
            <a:ext cx="63210" cy="61104"/>
          </a:xfrm>
          <a:custGeom>
            <a:avLst/>
            <a:gdLst>
              <a:gd name="T0" fmla="*/ 76 w 89"/>
              <a:gd name="T1" fmla="*/ 76 h 89"/>
              <a:gd name="T2" fmla="*/ 80 w 89"/>
              <a:gd name="T3" fmla="*/ 67 h 89"/>
              <a:gd name="T4" fmla="*/ 85 w 89"/>
              <a:gd name="T5" fmla="*/ 60 h 89"/>
              <a:gd name="T6" fmla="*/ 88 w 89"/>
              <a:gd name="T7" fmla="*/ 52 h 89"/>
              <a:gd name="T8" fmla="*/ 89 w 89"/>
              <a:gd name="T9" fmla="*/ 44 h 89"/>
              <a:gd name="T10" fmla="*/ 88 w 89"/>
              <a:gd name="T11" fmla="*/ 35 h 89"/>
              <a:gd name="T12" fmla="*/ 85 w 89"/>
              <a:gd name="T13" fmla="*/ 27 h 89"/>
              <a:gd name="T14" fmla="*/ 76 w 89"/>
              <a:gd name="T15" fmla="*/ 13 h 89"/>
              <a:gd name="T16" fmla="*/ 67 w 89"/>
              <a:gd name="T17" fmla="*/ 6 h 89"/>
              <a:gd name="T18" fmla="*/ 60 w 89"/>
              <a:gd name="T19" fmla="*/ 3 h 89"/>
              <a:gd name="T20" fmla="*/ 52 w 89"/>
              <a:gd name="T21" fmla="*/ 0 h 89"/>
              <a:gd name="T22" fmla="*/ 45 w 89"/>
              <a:gd name="T23" fmla="*/ 0 h 89"/>
              <a:gd name="T24" fmla="*/ 27 w 89"/>
              <a:gd name="T25" fmla="*/ 3 h 89"/>
              <a:gd name="T26" fmla="*/ 13 w 89"/>
              <a:gd name="T27" fmla="*/ 13 h 89"/>
              <a:gd name="T28" fmla="*/ 3 w 89"/>
              <a:gd name="T29" fmla="*/ 27 h 89"/>
              <a:gd name="T30" fmla="*/ 0 w 89"/>
              <a:gd name="T31" fmla="*/ 44 h 89"/>
              <a:gd name="T32" fmla="*/ 0 w 89"/>
              <a:gd name="T33" fmla="*/ 52 h 89"/>
              <a:gd name="T34" fmla="*/ 3 w 89"/>
              <a:gd name="T35" fmla="*/ 60 h 89"/>
              <a:gd name="T36" fmla="*/ 6 w 89"/>
              <a:gd name="T37" fmla="*/ 67 h 89"/>
              <a:gd name="T38" fmla="*/ 13 w 89"/>
              <a:gd name="T39" fmla="*/ 76 h 89"/>
              <a:gd name="T40" fmla="*/ 27 w 89"/>
              <a:gd name="T41" fmla="*/ 85 h 89"/>
              <a:gd name="T42" fmla="*/ 35 w 89"/>
              <a:gd name="T43" fmla="*/ 88 h 89"/>
              <a:gd name="T44" fmla="*/ 45 w 89"/>
              <a:gd name="T45" fmla="*/ 89 h 89"/>
              <a:gd name="T46" fmla="*/ 52 w 89"/>
              <a:gd name="T47" fmla="*/ 88 h 89"/>
              <a:gd name="T48" fmla="*/ 60 w 89"/>
              <a:gd name="T49" fmla="*/ 85 h 89"/>
              <a:gd name="T50" fmla="*/ 67 w 89"/>
              <a:gd name="T51" fmla="*/ 80 h 89"/>
              <a:gd name="T52" fmla="*/ 76 w 89"/>
              <a:gd name="T5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76" y="76"/>
                </a:moveTo>
                <a:lnTo>
                  <a:pt x="80" y="67"/>
                </a:lnTo>
                <a:lnTo>
                  <a:pt x="85" y="60"/>
                </a:lnTo>
                <a:lnTo>
                  <a:pt x="88" y="52"/>
                </a:lnTo>
                <a:lnTo>
                  <a:pt x="89" y="44"/>
                </a:lnTo>
                <a:lnTo>
                  <a:pt x="88" y="35"/>
                </a:lnTo>
                <a:lnTo>
                  <a:pt x="85" y="27"/>
                </a:lnTo>
                <a:lnTo>
                  <a:pt x="76" y="13"/>
                </a:lnTo>
                <a:lnTo>
                  <a:pt x="67" y="6"/>
                </a:lnTo>
                <a:lnTo>
                  <a:pt x="60" y="3"/>
                </a:lnTo>
                <a:lnTo>
                  <a:pt x="52" y="0"/>
                </a:lnTo>
                <a:lnTo>
                  <a:pt x="45" y="0"/>
                </a:lnTo>
                <a:lnTo>
                  <a:pt x="27" y="3"/>
                </a:lnTo>
                <a:lnTo>
                  <a:pt x="13" y="13"/>
                </a:lnTo>
                <a:lnTo>
                  <a:pt x="3" y="27"/>
                </a:lnTo>
                <a:lnTo>
                  <a:pt x="0" y="44"/>
                </a:lnTo>
                <a:lnTo>
                  <a:pt x="0" y="52"/>
                </a:lnTo>
                <a:lnTo>
                  <a:pt x="3" y="60"/>
                </a:lnTo>
                <a:lnTo>
                  <a:pt x="6" y="67"/>
                </a:lnTo>
                <a:lnTo>
                  <a:pt x="13" y="76"/>
                </a:lnTo>
                <a:lnTo>
                  <a:pt x="27" y="85"/>
                </a:lnTo>
                <a:lnTo>
                  <a:pt x="35" y="88"/>
                </a:lnTo>
                <a:lnTo>
                  <a:pt x="45" y="89"/>
                </a:lnTo>
                <a:lnTo>
                  <a:pt x="52" y="88"/>
                </a:lnTo>
                <a:lnTo>
                  <a:pt x="60" y="85"/>
                </a:lnTo>
                <a:lnTo>
                  <a:pt x="67" y="80"/>
                </a:lnTo>
                <a:lnTo>
                  <a:pt x="76" y="76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299" name="Freeform 192">
            <a:extLst>
              <a:ext uri="{FF2B5EF4-FFF2-40B4-BE49-F238E27FC236}">
                <a16:creationId xmlns:a16="http://schemas.microsoft.com/office/drawing/2014/main" id="{CB3F4D59-7C15-7272-2BF1-7A629178006F}"/>
              </a:ext>
            </a:extLst>
          </p:cNvPr>
          <p:cNvSpPr>
            <a:spLocks/>
          </p:cNvSpPr>
          <p:nvPr/>
        </p:nvSpPr>
        <p:spPr bwMode="auto">
          <a:xfrm>
            <a:off x="7588995" y="4285396"/>
            <a:ext cx="63210" cy="63210"/>
          </a:xfrm>
          <a:custGeom>
            <a:avLst/>
            <a:gdLst>
              <a:gd name="T0" fmla="*/ 76 w 89"/>
              <a:gd name="T1" fmla="*/ 76 h 89"/>
              <a:gd name="T2" fmla="*/ 80 w 89"/>
              <a:gd name="T3" fmla="*/ 67 h 89"/>
              <a:gd name="T4" fmla="*/ 85 w 89"/>
              <a:gd name="T5" fmla="*/ 60 h 89"/>
              <a:gd name="T6" fmla="*/ 88 w 89"/>
              <a:gd name="T7" fmla="*/ 52 h 89"/>
              <a:gd name="T8" fmla="*/ 89 w 89"/>
              <a:gd name="T9" fmla="*/ 45 h 89"/>
              <a:gd name="T10" fmla="*/ 88 w 89"/>
              <a:gd name="T11" fmla="*/ 35 h 89"/>
              <a:gd name="T12" fmla="*/ 85 w 89"/>
              <a:gd name="T13" fmla="*/ 27 h 89"/>
              <a:gd name="T14" fmla="*/ 76 w 89"/>
              <a:gd name="T15" fmla="*/ 13 h 89"/>
              <a:gd name="T16" fmla="*/ 67 w 89"/>
              <a:gd name="T17" fmla="*/ 6 h 89"/>
              <a:gd name="T18" fmla="*/ 60 w 89"/>
              <a:gd name="T19" fmla="*/ 3 h 89"/>
              <a:gd name="T20" fmla="*/ 52 w 89"/>
              <a:gd name="T21" fmla="*/ 0 h 89"/>
              <a:gd name="T22" fmla="*/ 45 w 89"/>
              <a:gd name="T23" fmla="*/ 0 h 89"/>
              <a:gd name="T24" fmla="*/ 27 w 89"/>
              <a:gd name="T25" fmla="*/ 3 h 89"/>
              <a:gd name="T26" fmla="*/ 13 w 89"/>
              <a:gd name="T27" fmla="*/ 13 h 89"/>
              <a:gd name="T28" fmla="*/ 3 w 89"/>
              <a:gd name="T29" fmla="*/ 27 h 89"/>
              <a:gd name="T30" fmla="*/ 0 w 89"/>
              <a:gd name="T31" fmla="*/ 45 h 89"/>
              <a:gd name="T32" fmla="*/ 0 w 89"/>
              <a:gd name="T33" fmla="*/ 52 h 89"/>
              <a:gd name="T34" fmla="*/ 3 w 89"/>
              <a:gd name="T35" fmla="*/ 60 h 89"/>
              <a:gd name="T36" fmla="*/ 6 w 89"/>
              <a:gd name="T37" fmla="*/ 67 h 89"/>
              <a:gd name="T38" fmla="*/ 13 w 89"/>
              <a:gd name="T39" fmla="*/ 76 h 89"/>
              <a:gd name="T40" fmla="*/ 27 w 89"/>
              <a:gd name="T41" fmla="*/ 85 h 89"/>
              <a:gd name="T42" fmla="*/ 35 w 89"/>
              <a:gd name="T43" fmla="*/ 88 h 89"/>
              <a:gd name="T44" fmla="*/ 45 w 89"/>
              <a:gd name="T45" fmla="*/ 89 h 89"/>
              <a:gd name="T46" fmla="*/ 52 w 89"/>
              <a:gd name="T47" fmla="*/ 88 h 89"/>
              <a:gd name="T48" fmla="*/ 60 w 89"/>
              <a:gd name="T49" fmla="*/ 85 h 89"/>
              <a:gd name="T50" fmla="*/ 67 w 89"/>
              <a:gd name="T51" fmla="*/ 80 h 89"/>
              <a:gd name="T52" fmla="*/ 76 w 89"/>
              <a:gd name="T5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76" y="76"/>
                </a:moveTo>
                <a:lnTo>
                  <a:pt x="80" y="67"/>
                </a:lnTo>
                <a:lnTo>
                  <a:pt x="85" y="60"/>
                </a:lnTo>
                <a:lnTo>
                  <a:pt x="88" y="52"/>
                </a:lnTo>
                <a:lnTo>
                  <a:pt x="89" y="45"/>
                </a:lnTo>
                <a:lnTo>
                  <a:pt x="88" y="35"/>
                </a:lnTo>
                <a:lnTo>
                  <a:pt x="85" y="27"/>
                </a:lnTo>
                <a:lnTo>
                  <a:pt x="76" y="13"/>
                </a:lnTo>
                <a:lnTo>
                  <a:pt x="67" y="6"/>
                </a:lnTo>
                <a:lnTo>
                  <a:pt x="60" y="3"/>
                </a:lnTo>
                <a:lnTo>
                  <a:pt x="52" y="0"/>
                </a:lnTo>
                <a:lnTo>
                  <a:pt x="45" y="0"/>
                </a:lnTo>
                <a:lnTo>
                  <a:pt x="27" y="3"/>
                </a:lnTo>
                <a:lnTo>
                  <a:pt x="13" y="13"/>
                </a:lnTo>
                <a:lnTo>
                  <a:pt x="3" y="27"/>
                </a:lnTo>
                <a:lnTo>
                  <a:pt x="0" y="45"/>
                </a:lnTo>
                <a:lnTo>
                  <a:pt x="0" y="52"/>
                </a:lnTo>
                <a:lnTo>
                  <a:pt x="3" y="60"/>
                </a:lnTo>
                <a:lnTo>
                  <a:pt x="6" y="67"/>
                </a:lnTo>
                <a:lnTo>
                  <a:pt x="13" y="76"/>
                </a:lnTo>
                <a:lnTo>
                  <a:pt x="27" y="85"/>
                </a:lnTo>
                <a:lnTo>
                  <a:pt x="35" y="88"/>
                </a:lnTo>
                <a:lnTo>
                  <a:pt x="45" y="89"/>
                </a:lnTo>
                <a:lnTo>
                  <a:pt x="52" y="88"/>
                </a:lnTo>
                <a:lnTo>
                  <a:pt x="60" y="85"/>
                </a:lnTo>
                <a:lnTo>
                  <a:pt x="67" y="80"/>
                </a:lnTo>
                <a:lnTo>
                  <a:pt x="76" y="76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0" name="Freeform 193">
            <a:extLst>
              <a:ext uri="{FF2B5EF4-FFF2-40B4-BE49-F238E27FC236}">
                <a16:creationId xmlns:a16="http://schemas.microsoft.com/office/drawing/2014/main" id="{2C41B0DE-A34B-091E-20AF-E78828A24681}"/>
              </a:ext>
            </a:extLst>
          </p:cNvPr>
          <p:cNvSpPr>
            <a:spLocks/>
          </p:cNvSpPr>
          <p:nvPr/>
        </p:nvSpPr>
        <p:spPr bwMode="auto">
          <a:xfrm>
            <a:off x="7911367" y="4405494"/>
            <a:ext cx="63210" cy="61104"/>
          </a:xfrm>
          <a:custGeom>
            <a:avLst/>
            <a:gdLst>
              <a:gd name="T0" fmla="*/ 75 w 88"/>
              <a:gd name="T1" fmla="*/ 76 h 89"/>
              <a:gd name="T2" fmla="*/ 80 w 88"/>
              <a:gd name="T3" fmla="*/ 67 h 89"/>
              <a:gd name="T4" fmla="*/ 85 w 88"/>
              <a:gd name="T5" fmla="*/ 60 h 89"/>
              <a:gd name="T6" fmla="*/ 87 w 88"/>
              <a:gd name="T7" fmla="*/ 52 h 89"/>
              <a:gd name="T8" fmla="*/ 88 w 88"/>
              <a:gd name="T9" fmla="*/ 44 h 89"/>
              <a:gd name="T10" fmla="*/ 87 w 88"/>
              <a:gd name="T11" fmla="*/ 35 h 89"/>
              <a:gd name="T12" fmla="*/ 85 w 88"/>
              <a:gd name="T13" fmla="*/ 27 h 89"/>
              <a:gd name="T14" fmla="*/ 75 w 88"/>
              <a:gd name="T15" fmla="*/ 13 h 89"/>
              <a:gd name="T16" fmla="*/ 67 w 88"/>
              <a:gd name="T17" fmla="*/ 6 h 89"/>
              <a:gd name="T18" fmla="*/ 60 w 88"/>
              <a:gd name="T19" fmla="*/ 3 h 89"/>
              <a:gd name="T20" fmla="*/ 51 w 88"/>
              <a:gd name="T21" fmla="*/ 0 h 89"/>
              <a:gd name="T22" fmla="*/ 44 w 88"/>
              <a:gd name="T23" fmla="*/ 0 h 89"/>
              <a:gd name="T24" fmla="*/ 26 w 88"/>
              <a:gd name="T25" fmla="*/ 3 h 89"/>
              <a:gd name="T26" fmla="*/ 13 w 88"/>
              <a:gd name="T27" fmla="*/ 13 h 89"/>
              <a:gd name="T28" fmla="*/ 2 w 88"/>
              <a:gd name="T29" fmla="*/ 27 h 89"/>
              <a:gd name="T30" fmla="*/ 0 w 88"/>
              <a:gd name="T31" fmla="*/ 44 h 89"/>
              <a:gd name="T32" fmla="*/ 0 w 88"/>
              <a:gd name="T33" fmla="*/ 52 h 89"/>
              <a:gd name="T34" fmla="*/ 2 w 88"/>
              <a:gd name="T35" fmla="*/ 60 h 89"/>
              <a:gd name="T36" fmla="*/ 6 w 88"/>
              <a:gd name="T37" fmla="*/ 67 h 89"/>
              <a:gd name="T38" fmla="*/ 13 w 88"/>
              <a:gd name="T39" fmla="*/ 76 h 89"/>
              <a:gd name="T40" fmla="*/ 26 w 88"/>
              <a:gd name="T41" fmla="*/ 85 h 89"/>
              <a:gd name="T42" fmla="*/ 34 w 88"/>
              <a:gd name="T43" fmla="*/ 88 h 89"/>
              <a:gd name="T44" fmla="*/ 44 w 88"/>
              <a:gd name="T45" fmla="*/ 89 h 89"/>
              <a:gd name="T46" fmla="*/ 51 w 88"/>
              <a:gd name="T47" fmla="*/ 88 h 89"/>
              <a:gd name="T48" fmla="*/ 60 w 88"/>
              <a:gd name="T49" fmla="*/ 85 h 89"/>
              <a:gd name="T50" fmla="*/ 67 w 88"/>
              <a:gd name="T51" fmla="*/ 80 h 89"/>
              <a:gd name="T52" fmla="*/ 75 w 88"/>
              <a:gd name="T5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9">
                <a:moveTo>
                  <a:pt x="75" y="76"/>
                </a:moveTo>
                <a:lnTo>
                  <a:pt x="80" y="67"/>
                </a:lnTo>
                <a:lnTo>
                  <a:pt x="85" y="60"/>
                </a:lnTo>
                <a:lnTo>
                  <a:pt x="87" y="52"/>
                </a:lnTo>
                <a:lnTo>
                  <a:pt x="88" y="44"/>
                </a:lnTo>
                <a:lnTo>
                  <a:pt x="87" y="35"/>
                </a:lnTo>
                <a:lnTo>
                  <a:pt x="85" y="27"/>
                </a:lnTo>
                <a:lnTo>
                  <a:pt x="75" y="13"/>
                </a:lnTo>
                <a:lnTo>
                  <a:pt x="67" y="6"/>
                </a:lnTo>
                <a:lnTo>
                  <a:pt x="60" y="3"/>
                </a:lnTo>
                <a:lnTo>
                  <a:pt x="51" y="0"/>
                </a:lnTo>
                <a:lnTo>
                  <a:pt x="44" y="0"/>
                </a:lnTo>
                <a:lnTo>
                  <a:pt x="26" y="3"/>
                </a:lnTo>
                <a:lnTo>
                  <a:pt x="13" y="13"/>
                </a:lnTo>
                <a:lnTo>
                  <a:pt x="2" y="27"/>
                </a:lnTo>
                <a:lnTo>
                  <a:pt x="0" y="44"/>
                </a:lnTo>
                <a:lnTo>
                  <a:pt x="0" y="52"/>
                </a:lnTo>
                <a:lnTo>
                  <a:pt x="2" y="60"/>
                </a:lnTo>
                <a:lnTo>
                  <a:pt x="6" y="67"/>
                </a:lnTo>
                <a:lnTo>
                  <a:pt x="13" y="76"/>
                </a:lnTo>
                <a:lnTo>
                  <a:pt x="26" y="85"/>
                </a:lnTo>
                <a:lnTo>
                  <a:pt x="34" y="88"/>
                </a:lnTo>
                <a:lnTo>
                  <a:pt x="44" y="89"/>
                </a:lnTo>
                <a:lnTo>
                  <a:pt x="51" y="88"/>
                </a:lnTo>
                <a:lnTo>
                  <a:pt x="60" y="85"/>
                </a:lnTo>
                <a:lnTo>
                  <a:pt x="67" y="80"/>
                </a:lnTo>
                <a:lnTo>
                  <a:pt x="75" y="76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1" name="Freeform 194">
            <a:extLst>
              <a:ext uri="{FF2B5EF4-FFF2-40B4-BE49-F238E27FC236}">
                <a16:creationId xmlns:a16="http://schemas.microsoft.com/office/drawing/2014/main" id="{F8EE6B82-3B23-1170-4DCB-0E6132D215A3}"/>
              </a:ext>
            </a:extLst>
          </p:cNvPr>
          <p:cNvSpPr>
            <a:spLocks/>
          </p:cNvSpPr>
          <p:nvPr/>
        </p:nvSpPr>
        <p:spPr bwMode="auto">
          <a:xfrm>
            <a:off x="8008289" y="4266432"/>
            <a:ext cx="63210" cy="61104"/>
          </a:xfrm>
          <a:custGeom>
            <a:avLst/>
            <a:gdLst>
              <a:gd name="T0" fmla="*/ 76 w 89"/>
              <a:gd name="T1" fmla="*/ 75 h 88"/>
              <a:gd name="T2" fmla="*/ 81 w 89"/>
              <a:gd name="T3" fmla="*/ 67 h 88"/>
              <a:gd name="T4" fmla="*/ 85 w 89"/>
              <a:gd name="T5" fmla="*/ 60 h 88"/>
              <a:gd name="T6" fmla="*/ 88 w 89"/>
              <a:gd name="T7" fmla="*/ 51 h 88"/>
              <a:gd name="T8" fmla="*/ 89 w 89"/>
              <a:gd name="T9" fmla="*/ 44 h 88"/>
              <a:gd name="T10" fmla="*/ 88 w 89"/>
              <a:gd name="T11" fmla="*/ 34 h 88"/>
              <a:gd name="T12" fmla="*/ 85 w 89"/>
              <a:gd name="T13" fmla="*/ 26 h 88"/>
              <a:gd name="T14" fmla="*/ 76 w 89"/>
              <a:gd name="T15" fmla="*/ 13 h 88"/>
              <a:gd name="T16" fmla="*/ 67 w 89"/>
              <a:gd name="T17" fmla="*/ 6 h 88"/>
              <a:gd name="T18" fmla="*/ 60 w 89"/>
              <a:gd name="T19" fmla="*/ 2 h 88"/>
              <a:gd name="T20" fmla="*/ 52 w 89"/>
              <a:gd name="T21" fmla="*/ 0 h 88"/>
              <a:gd name="T22" fmla="*/ 45 w 89"/>
              <a:gd name="T23" fmla="*/ 0 h 88"/>
              <a:gd name="T24" fmla="*/ 27 w 89"/>
              <a:gd name="T25" fmla="*/ 2 h 88"/>
              <a:gd name="T26" fmla="*/ 14 w 89"/>
              <a:gd name="T27" fmla="*/ 13 h 88"/>
              <a:gd name="T28" fmla="*/ 3 w 89"/>
              <a:gd name="T29" fmla="*/ 26 h 88"/>
              <a:gd name="T30" fmla="*/ 0 w 89"/>
              <a:gd name="T31" fmla="*/ 44 h 88"/>
              <a:gd name="T32" fmla="*/ 0 w 89"/>
              <a:gd name="T33" fmla="*/ 51 h 88"/>
              <a:gd name="T34" fmla="*/ 3 w 89"/>
              <a:gd name="T35" fmla="*/ 60 h 88"/>
              <a:gd name="T36" fmla="*/ 6 w 89"/>
              <a:gd name="T37" fmla="*/ 67 h 88"/>
              <a:gd name="T38" fmla="*/ 14 w 89"/>
              <a:gd name="T39" fmla="*/ 75 h 88"/>
              <a:gd name="T40" fmla="*/ 27 w 89"/>
              <a:gd name="T41" fmla="*/ 85 h 88"/>
              <a:gd name="T42" fmla="*/ 35 w 89"/>
              <a:gd name="T43" fmla="*/ 87 h 88"/>
              <a:gd name="T44" fmla="*/ 45 w 89"/>
              <a:gd name="T45" fmla="*/ 88 h 88"/>
              <a:gd name="T46" fmla="*/ 52 w 89"/>
              <a:gd name="T47" fmla="*/ 87 h 88"/>
              <a:gd name="T48" fmla="*/ 60 w 89"/>
              <a:gd name="T49" fmla="*/ 85 h 88"/>
              <a:gd name="T50" fmla="*/ 67 w 89"/>
              <a:gd name="T51" fmla="*/ 80 h 88"/>
              <a:gd name="T52" fmla="*/ 76 w 89"/>
              <a:gd name="T53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8">
                <a:moveTo>
                  <a:pt x="76" y="75"/>
                </a:moveTo>
                <a:lnTo>
                  <a:pt x="81" y="67"/>
                </a:lnTo>
                <a:lnTo>
                  <a:pt x="85" y="60"/>
                </a:lnTo>
                <a:lnTo>
                  <a:pt x="88" y="51"/>
                </a:lnTo>
                <a:lnTo>
                  <a:pt x="89" y="44"/>
                </a:lnTo>
                <a:lnTo>
                  <a:pt x="88" y="34"/>
                </a:lnTo>
                <a:lnTo>
                  <a:pt x="85" y="26"/>
                </a:lnTo>
                <a:lnTo>
                  <a:pt x="76" y="13"/>
                </a:lnTo>
                <a:lnTo>
                  <a:pt x="67" y="6"/>
                </a:lnTo>
                <a:lnTo>
                  <a:pt x="60" y="2"/>
                </a:lnTo>
                <a:lnTo>
                  <a:pt x="52" y="0"/>
                </a:lnTo>
                <a:lnTo>
                  <a:pt x="45" y="0"/>
                </a:lnTo>
                <a:lnTo>
                  <a:pt x="27" y="2"/>
                </a:lnTo>
                <a:lnTo>
                  <a:pt x="14" y="13"/>
                </a:lnTo>
                <a:lnTo>
                  <a:pt x="3" y="26"/>
                </a:lnTo>
                <a:lnTo>
                  <a:pt x="0" y="44"/>
                </a:lnTo>
                <a:lnTo>
                  <a:pt x="0" y="51"/>
                </a:lnTo>
                <a:lnTo>
                  <a:pt x="3" y="60"/>
                </a:lnTo>
                <a:lnTo>
                  <a:pt x="6" y="67"/>
                </a:lnTo>
                <a:lnTo>
                  <a:pt x="14" y="75"/>
                </a:lnTo>
                <a:lnTo>
                  <a:pt x="27" y="85"/>
                </a:lnTo>
                <a:lnTo>
                  <a:pt x="35" y="87"/>
                </a:lnTo>
                <a:lnTo>
                  <a:pt x="45" y="88"/>
                </a:lnTo>
                <a:lnTo>
                  <a:pt x="52" y="87"/>
                </a:lnTo>
                <a:lnTo>
                  <a:pt x="60" y="85"/>
                </a:lnTo>
                <a:lnTo>
                  <a:pt x="67" y="80"/>
                </a:lnTo>
                <a:lnTo>
                  <a:pt x="76" y="7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2" name="Freeform 195">
            <a:extLst>
              <a:ext uri="{FF2B5EF4-FFF2-40B4-BE49-F238E27FC236}">
                <a16:creationId xmlns:a16="http://schemas.microsoft.com/office/drawing/2014/main" id="{0DBDD7D2-ABA1-6AF2-2290-8F525B4D6687}"/>
              </a:ext>
            </a:extLst>
          </p:cNvPr>
          <p:cNvSpPr>
            <a:spLocks/>
          </p:cNvSpPr>
          <p:nvPr/>
        </p:nvSpPr>
        <p:spPr bwMode="auto">
          <a:xfrm>
            <a:off x="8096783" y="4340178"/>
            <a:ext cx="63210" cy="61104"/>
          </a:xfrm>
          <a:custGeom>
            <a:avLst/>
            <a:gdLst>
              <a:gd name="T0" fmla="*/ 75 w 89"/>
              <a:gd name="T1" fmla="*/ 75 h 88"/>
              <a:gd name="T2" fmla="*/ 80 w 89"/>
              <a:gd name="T3" fmla="*/ 67 h 88"/>
              <a:gd name="T4" fmla="*/ 85 w 89"/>
              <a:gd name="T5" fmla="*/ 60 h 88"/>
              <a:gd name="T6" fmla="*/ 87 w 89"/>
              <a:gd name="T7" fmla="*/ 51 h 88"/>
              <a:gd name="T8" fmla="*/ 89 w 89"/>
              <a:gd name="T9" fmla="*/ 44 h 88"/>
              <a:gd name="T10" fmla="*/ 87 w 89"/>
              <a:gd name="T11" fmla="*/ 35 h 88"/>
              <a:gd name="T12" fmla="*/ 85 w 89"/>
              <a:gd name="T13" fmla="*/ 26 h 88"/>
              <a:gd name="T14" fmla="*/ 75 w 89"/>
              <a:gd name="T15" fmla="*/ 13 h 88"/>
              <a:gd name="T16" fmla="*/ 67 w 89"/>
              <a:gd name="T17" fmla="*/ 6 h 88"/>
              <a:gd name="T18" fmla="*/ 60 w 89"/>
              <a:gd name="T19" fmla="*/ 2 h 88"/>
              <a:gd name="T20" fmla="*/ 51 w 89"/>
              <a:gd name="T21" fmla="*/ 0 h 88"/>
              <a:gd name="T22" fmla="*/ 44 w 89"/>
              <a:gd name="T23" fmla="*/ 0 h 88"/>
              <a:gd name="T24" fmla="*/ 26 w 89"/>
              <a:gd name="T25" fmla="*/ 2 h 88"/>
              <a:gd name="T26" fmla="*/ 13 w 89"/>
              <a:gd name="T27" fmla="*/ 13 h 88"/>
              <a:gd name="T28" fmla="*/ 2 w 89"/>
              <a:gd name="T29" fmla="*/ 26 h 88"/>
              <a:gd name="T30" fmla="*/ 0 w 89"/>
              <a:gd name="T31" fmla="*/ 44 h 88"/>
              <a:gd name="T32" fmla="*/ 0 w 89"/>
              <a:gd name="T33" fmla="*/ 51 h 88"/>
              <a:gd name="T34" fmla="*/ 2 w 89"/>
              <a:gd name="T35" fmla="*/ 60 h 88"/>
              <a:gd name="T36" fmla="*/ 6 w 89"/>
              <a:gd name="T37" fmla="*/ 67 h 88"/>
              <a:gd name="T38" fmla="*/ 13 w 89"/>
              <a:gd name="T39" fmla="*/ 75 h 88"/>
              <a:gd name="T40" fmla="*/ 26 w 89"/>
              <a:gd name="T41" fmla="*/ 85 h 88"/>
              <a:gd name="T42" fmla="*/ 35 w 89"/>
              <a:gd name="T43" fmla="*/ 87 h 88"/>
              <a:gd name="T44" fmla="*/ 44 w 89"/>
              <a:gd name="T45" fmla="*/ 88 h 88"/>
              <a:gd name="T46" fmla="*/ 51 w 89"/>
              <a:gd name="T47" fmla="*/ 87 h 88"/>
              <a:gd name="T48" fmla="*/ 60 w 89"/>
              <a:gd name="T49" fmla="*/ 85 h 88"/>
              <a:gd name="T50" fmla="*/ 67 w 89"/>
              <a:gd name="T51" fmla="*/ 80 h 88"/>
              <a:gd name="T52" fmla="*/ 75 w 89"/>
              <a:gd name="T53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8">
                <a:moveTo>
                  <a:pt x="75" y="75"/>
                </a:moveTo>
                <a:lnTo>
                  <a:pt x="80" y="67"/>
                </a:lnTo>
                <a:lnTo>
                  <a:pt x="85" y="60"/>
                </a:lnTo>
                <a:lnTo>
                  <a:pt x="87" y="51"/>
                </a:lnTo>
                <a:lnTo>
                  <a:pt x="89" y="44"/>
                </a:lnTo>
                <a:lnTo>
                  <a:pt x="87" y="35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60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5" y="87"/>
                </a:lnTo>
                <a:lnTo>
                  <a:pt x="44" y="88"/>
                </a:lnTo>
                <a:lnTo>
                  <a:pt x="51" y="87"/>
                </a:lnTo>
                <a:lnTo>
                  <a:pt x="60" y="85"/>
                </a:lnTo>
                <a:lnTo>
                  <a:pt x="67" y="80"/>
                </a:lnTo>
                <a:lnTo>
                  <a:pt x="75" y="7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3" name="Freeform 196">
            <a:extLst>
              <a:ext uri="{FF2B5EF4-FFF2-40B4-BE49-F238E27FC236}">
                <a16:creationId xmlns:a16="http://schemas.microsoft.com/office/drawing/2014/main" id="{4C1704DB-E9B5-75D3-C659-B9AB794767AB}"/>
              </a:ext>
            </a:extLst>
          </p:cNvPr>
          <p:cNvSpPr>
            <a:spLocks/>
          </p:cNvSpPr>
          <p:nvPr/>
        </p:nvSpPr>
        <p:spPr bwMode="auto">
          <a:xfrm>
            <a:off x="8191597" y="4523486"/>
            <a:ext cx="63210" cy="61104"/>
          </a:xfrm>
          <a:custGeom>
            <a:avLst/>
            <a:gdLst>
              <a:gd name="T0" fmla="*/ 76 w 89"/>
              <a:gd name="T1" fmla="*/ 75 h 88"/>
              <a:gd name="T2" fmla="*/ 80 w 89"/>
              <a:gd name="T3" fmla="*/ 67 h 88"/>
              <a:gd name="T4" fmla="*/ 85 w 89"/>
              <a:gd name="T5" fmla="*/ 60 h 88"/>
              <a:gd name="T6" fmla="*/ 88 w 89"/>
              <a:gd name="T7" fmla="*/ 51 h 88"/>
              <a:gd name="T8" fmla="*/ 89 w 89"/>
              <a:gd name="T9" fmla="*/ 44 h 88"/>
              <a:gd name="T10" fmla="*/ 88 w 89"/>
              <a:gd name="T11" fmla="*/ 35 h 88"/>
              <a:gd name="T12" fmla="*/ 85 w 89"/>
              <a:gd name="T13" fmla="*/ 26 h 88"/>
              <a:gd name="T14" fmla="*/ 76 w 89"/>
              <a:gd name="T15" fmla="*/ 13 h 88"/>
              <a:gd name="T16" fmla="*/ 67 w 89"/>
              <a:gd name="T17" fmla="*/ 6 h 88"/>
              <a:gd name="T18" fmla="*/ 60 w 89"/>
              <a:gd name="T19" fmla="*/ 2 h 88"/>
              <a:gd name="T20" fmla="*/ 52 w 89"/>
              <a:gd name="T21" fmla="*/ 0 h 88"/>
              <a:gd name="T22" fmla="*/ 45 w 89"/>
              <a:gd name="T23" fmla="*/ 0 h 88"/>
              <a:gd name="T24" fmla="*/ 27 w 89"/>
              <a:gd name="T25" fmla="*/ 2 h 88"/>
              <a:gd name="T26" fmla="*/ 13 w 89"/>
              <a:gd name="T27" fmla="*/ 13 h 88"/>
              <a:gd name="T28" fmla="*/ 3 w 89"/>
              <a:gd name="T29" fmla="*/ 26 h 88"/>
              <a:gd name="T30" fmla="*/ 0 w 89"/>
              <a:gd name="T31" fmla="*/ 44 h 88"/>
              <a:gd name="T32" fmla="*/ 0 w 89"/>
              <a:gd name="T33" fmla="*/ 51 h 88"/>
              <a:gd name="T34" fmla="*/ 3 w 89"/>
              <a:gd name="T35" fmla="*/ 60 h 88"/>
              <a:gd name="T36" fmla="*/ 6 w 89"/>
              <a:gd name="T37" fmla="*/ 67 h 88"/>
              <a:gd name="T38" fmla="*/ 13 w 89"/>
              <a:gd name="T39" fmla="*/ 75 h 88"/>
              <a:gd name="T40" fmla="*/ 27 w 89"/>
              <a:gd name="T41" fmla="*/ 85 h 88"/>
              <a:gd name="T42" fmla="*/ 35 w 89"/>
              <a:gd name="T43" fmla="*/ 87 h 88"/>
              <a:gd name="T44" fmla="*/ 45 w 89"/>
              <a:gd name="T45" fmla="*/ 88 h 88"/>
              <a:gd name="T46" fmla="*/ 52 w 89"/>
              <a:gd name="T47" fmla="*/ 87 h 88"/>
              <a:gd name="T48" fmla="*/ 60 w 89"/>
              <a:gd name="T49" fmla="*/ 85 h 88"/>
              <a:gd name="T50" fmla="*/ 67 w 89"/>
              <a:gd name="T51" fmla="*/ 80 h 88"/>
              <a:gd name="T52" fmla="*/ 76 w 89"/>
              <a:gd name="T53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8">
                <a:moveTo>
                  <a:pt x="76" y="75"/>
                </a:moveTo>
                <a:lnTo>
                  <a:pt x="80" y="67"/>
                </a:lnTo>
                <a:lnTo>
                  <a:pt x="85" y="60"/>
                </a:lnTo>
                <a:lnTo>
                  <a:pt x="88" y="51"/>
                </a:lnTo>
                <a:lnTo>
                  <a:pt x="89" y="44"/>
                </a:lnTo>
                <a:lnTo>
                  <a:pt x="88" y="35"/>
                </a:lnTo>
                <a:lnTo>
                  <a:pt x="85" y="26"/>
                </a:lnTo>
                <a:lnTo>
                  <a:pt x="76" y="13"/>
                </a:lnTo>
                <a:lnTo>
                  <a:pt x="67" y="6"/>
                </a:lnTo>
                <a:lnTo>
                  <a:pt x="60" y="2"/>
                </a:lnTo>
                <a:lnTo>
                  <a:pt x="52" y="0"/>
                </a:lnTo>
                <a:lnTo>
                  <a:pt x="45" y="0"/>
                </a:lnTo>
                <a:lnTo>
                  <a:pt x="27" y="2"/>
                </a:lnTo>
                <a:lnTo>
                  <a:pt x="13" y="13"/>
                </a:lnTo>
                <a:lnTo>
                  <a:pt x="3" y="26"/>
                </a:lnTo>
                <a:lnTo>
                  <a:pt x="0" y="44"/>
                </a:lnTo>
                <a:lnTo>
                  <a:pt x="0" y="51"/>
                </a:lnTo>
                <a:lnTo>
                  <a:pt x="3" y="60"/>
                </a:lnTo>
                <a:lnTo>
                  <a:pt x="6" y="67"/>
                </a:lnTo>
                <a:lnTo>
                  <a:pt x="13" y="75"/>
                </a:lnTo>
                <a:lnTo>
                  <a:pt x="27" y="85"/>
                </a:lnTo>
                <a:lnTo>
                  <a:pt x="35" y="87"/>
                </a:lnTo>
                <a:lnTo>
                  <a:pt x="45" y="88"/>
                </a:lnTo>
                <a:lnTo>
                  <a:pt x="52" y="87"/>
                </a:lnTo>
                <a:lnTo>
                  <a:pt x="60" y="85"/>
                </a:lnTo>
                <a:lnTo>
                  <a:pt x="67" y="80"/>
                </a:lnTo>
                <a:lnTo>
                  <a:pt x="76" y="7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4" name="Freeform 197">
            <a:extLst>
              <a:ext uri="{FF2B5EF4-FFF2-40B4-BE49-F238E27FC236}">
                <a16:creationId xmlns:a16="http://schemas.microsoft.com/office/drawing/2014/main" id="{01449B16-656D-B0C9-D3F6-485598C661B8}"/>
              </a:ext>
            </a:extLst>
          </p:cNvPr>
          <p:cNvSpPr>
            <a:spLocks/>
          </p:cNvSpPr>
          <p:nvPr/>
        </p:nvSpPr>
        <p:spPr bwMode="auto">
          <a:xfrm>
            <a:off x="8819483" y="5046022"/>
            <a:ext cx="61104" cy="63210"/>
          </a:xfrm>
          <a:custGeom>
            <a:avLst/>
            <a:gdLst>
              <a:gd name="T0" fmla="*/ 75 w 89"/>
              <a:gd name="T1" fmla="*/ 76 h 89"/>
              <a:gd name="T2" fmla="*/ 80 w 89"/>
              <a:gd name="T3" fmla="*/ 67 h 89"/>
              <a:gd name="T4" fmla="*/ 85 w 89"/>
              <a:gd name="T5" fmla="*/ 60 h 89"/>
              <a:gd name="T6" fmla="*/ 87 w 89"/>
              <a:gd name="T7" fmla="*/ 52 h 89"/>
              <a:gd name="T8" fmla="*/ 89 w 89"/>
              <a:gd name="T9" fmla="*/ 44 h 89"/>
              <a:gd name="T10" fmla="*/ 87 w 89"/>
              <a:gd name="T11" fmla="*/ 35 h 89"/>
              <a:gd name="T12" fmla="*/ 85 w 89"/>
              <a:gd name="T13" fmla="*/ 27 h 89"/>
              <a:gd name="T14" fmla="*/ 75 w 89"/>
              <a:gd name="T15" fmla="*/ 13 h 89"/>
              <a:gd name="T16" fmla="*/ 67 w 89"/>
              <a:gd name="T17" fmla="*/ 6 h 89"/>
              <a:gd name="T18" fmla="*/ 60 w 89"/>
              <a:gd name="T19" fmla="*/ 3 h 89"/>
              <a:gd name="T20" fmla="*/ 51 w 89"/>
              <a:gd name="T21" fmla="*/ 0 h 89"/>
              <a:gd name="T22" fmla="*/ 44 w 89"/>
              <a:gd name="T23" fmla="*/ 0 h 89"/>
              <a:gd name="T24" fmla="*/ 26 w 89"/>
              <a:gd name="T25" fmla="*/ 3 h 89"/>
              <a:gd name="T26" fmla="*/ 13 w 89"/>
              <a:gd name="T27" fmla="*/ 13 h 89"/>
              <a:gd name="T28" fmla="*/ 2 w 89"/>
              <a:gd name="T29" fmla="*/ 27 h 89"/>
              <a:gd name="T30" fmla="*/ 0 w 89"/>
              <a:gd name="T31" fmla="*/ 44 h 89"/>
              <a:gd name="T32" fmla="*/ 0 w 89"/>
              <a:gd name="T33" fmla="*/ 52 h 89"/>
              <a:gd name="T34" fmla="*/ 2 w 89"/>
              <a:gd name="T35" fmla="*/ 60 h 89"/>
              <a:gd name="T36" fmla="*/ 6 w 89"/>
              <a:gd name="T37" fmla="*/ 67 h 89"/>
              <a:gd name="T38" fmla="*/ 13 w 89"/>
              <a:gd name="T39" fmla="*/ 76 h 89"/>
              <a:gd name="T40" fmla="*/ 26 w 89"/>
              <a:gd name="T41" fmla="*/ 85 h 89"/>
              <a:gd name="T42" fmla="*/ 35 w 89"/>
              <a:gd name="T43" fmla="*/ 88 h 89"/>
              <a:gd name="T44" fmla="*/ 44 w 89"/>
              <a:gd name="T45" fmla="*/ 89 h 89"/>
              <a:gd name="T46" fmla="*/ 51 w 89"/>
              <a:gd name="T47" fmla="*/ 88 h 89"/>
              <a:gd name="T48" fmla="*/ 60 w 89"/>
              <a:gd name="T49" fmla="*/ 85 h 89"/>
              <a:gd name="T50" fmla="*/ 67 w 89"/>
              <a:gd name="T51" fmla="*/ 80 h 89"/>
              <a:gd name="T52" fmla="*/ 75 w 89"/>
              <a:gd name="T5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75" y="76"/>
                </a:moveTo>
                <a:lnTo>
                  <a:pt x="80" y="67"/>
                </a:lnTo>
                <a:lnTo>
                  <a:pt x="85" y="60"/>
                </a:lnTo>
                <a:lnTo>
                  <a:pt x="87" y="52"/>
                </a:lnTo>
                <a:lnTo>
                  <a:pt x="89" y="44"/>
                </a:lnTo>
                <a:lnTo>
                  <a:pt x="87" y="35"/>
                </a:lnTo>
                <a:lnTo>
                  <a:pt x="85" y="27"/>
                </a:lnTo>
                <a:lnTo>
                  <a:pt x="75" y="13"/>
                </a:lnTo>
                <a:lnTo>
                  <a:pt x="67" y="6"/>
                </a:lnTo>
                <a:lnTo>
                  <a:pt x="60" y="3"/>
                </a:lnTo>
                <a:lnTo>
                  <a:pt x="51" y="0"/>
                </a:lnTo>
                <a:lnTo>
                  <a:pt x="44" y="0"/>
                </a:lnTo>
                <a:lnTo>
                  <a:pt x="26" y="3"/>
                </a:lnTo>
                <a:lnTo>
                  <a:pt x="13" y="13"/>
                </a:lnTo>
                <a:lnTo>
                  <a:pt x="2" y="27"/>
                </a:lnTo>
                <a:lnTo>
                  <a:pt x="0" y="44"/>
                </a:lnTo>
                <a:lnTo>
                  <a:pt x="0" y="52"/>
                </a:lnTo>
                <a:lnTo>
                  <a:pt x="2" y="60"/>
                </a:lnTo>
                <a:lnTo>
                  <a:pt x="6" y="67"/>
                </a:lnTo>
                <a:lnTo>
                  <a:pt x="13" y="76"/>
                </a:lnTo>
                <a:lnTo>
                  <a:pt x="26" y="85"/>
                </a:lnTo>
                <a:lnTo>
                  <a:pt x="35" y="88"/>
                </a:lnTo>
                <a:lnTo>
                  <a:pt x="44" y="89"/>
                </a:lnTo>
                <a:lnTo>
                  <a:pt x="51" y="88"/>
                </a:lnTo>
                <a:lnTo>
                  <a:pt x="60" y="85"/>
                </a:lnTo>
                <a:lnTo>
                  <a:pt x="67" y="80"/>
                </a:lnTo>
                <a:lnTo>
                  <a:pt x="75" y="76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5" name="Freeform 198">
            <a:extLst>
              <a:ext uri="{FF2B5EF4-FFF2-40B4-BE49-F238E27FC236}">
                <a16:creationId xmlns:a16="http://schemas.microsoft.com/office/drawing/2014/main" id="{E09C4DB3-1B36-5BAA-05D0-D48A61905E8D}"/>
              </a:ext>
            </a:extLst>
          </p:cNvPr>
          <p:cNvSpPr>
            <a:spLocks/>
          </p:cNvSpPr>
          <p:nvPr/>
        </p:nvSpPr>
        <p:spPr bwMode="auto">
          <a:xfrm>
            <a:off x="7561605" y="5395784"/>
            <a:ext cx="61104" cy="61104"/>
          </a:xfrm>
          <a:custGeom>
            <a:avLst/>
            <a:gdLst>
              <a:gd name="T0" fmla="*/ 75 w 88"/>
              <a:gd name="T1" fmla="*/ 75 h 88"/>
              <a:gd name="T2" fmla="*/ 80 w 88"/>
              <a:gd name="T3" fmla="*/ 67 h 88"/>
              <a:gd name="T4" fmla="*/ 85 w 88"/>
              <a:gd name="T5" fmla="*/ 59 h 88"/>
              <a:gd name="T6" fmla="*/ 87 w 88"/>
              <a:gd name="T7" fmla="*/ 51 h 88"/>
              <a:gd name="T8" fmla="*/ 88 w 88"/>
              <a:gd name="T9" fmla="*/ 44 h 88"/>
              <a:gd name="T10" fmla="*/ 87 w 88"/>
              <a:gd name="T11" fmla="*/ 34 h 88"/>
              <a:gd name="T12" fmla="*/ 85 w 88"/>
              <a:gd name="T13" fmla="*/ 26 h 88"/>
              <a:gd name="T14" fmla="*/ 75 w 88"/>
              <a:gd name="T15" fmla="*/ 13 h 88"/>
              <a:gd name="T16" fmla="*/ 67 w 88"/>
              <a:gd name="T17" fmla="*/ 5 h 88"/>
              <a:gd name="T18" fmla="*/ 59 w 88"/>
              <a:gd name="T19" fmla="*/ 2 h 88"/>
              <a:gd name="T20" fmla="*/ 51 w 88"/>
              <a:gd name="T21" fmla="*/ 0 h 88"/>
              <a:gd name="T22" fmla="*/ 44 w 88"/>
              <a:gd name="T23" fmla="*/ 0 h 88"/>
              <a:gd name="T24" fmla="*/ 26 w 88"/>
              <a:gd name="T25" fmla="*/ 2 h 88"/>
              <a:gd name="T26" fmla="*/ 13 w 88"/>
              <a:gd name="T27" fmla="*/ 13 h 88"/>
              <a:gd name="T28" fmla="*/ 2 w 88"/>
              <a:gd name="T29" fmla="*/ 26 h 88"/>
              <a:gd name="T30" fmla="*/ 0 w 88"/>
              <a:gd name="T31" fmla="*/ 44 h 88"/>
              <a:gd name="T32" fmla="*/ 0 w 88"/>
              <a:gd name="T33" fmla="*/ 51 h 88"/>
              <a:gd name="T34" fmla="*/ 2 w 88"/>
              <a:gd name="T35" fmla="*/ 59 h 88"/>
              <a:gd name="T36" fmla="*/ 6 w 88"/>
              <a:gd name="T37" fmla="*/ 67 h 88"/>
              <a:gd name="T38" fmla="*/ 13 w 88"/>
              <a:gd name="T39" fmla="*/ 75 h 88"/>
              <a:gd name="T40" fmla="*/ 26 w 88"/>
              <a:gd name="T41" fmla="*/ 84 h 88"/>
              <a:gd name="T42" fmla="*/ 34 w 88"/>
              <a:gd name="T43" fmla="*/ 87 h 88"/>
              <a:gd name="T44" fmla="*/ 44 w 88"/>
              <a:gd name="T45" fmla="*/ 88 h 88"/>
              <a:gd name="T46" fmla="*/ 51 w 88"/>
              <a:gd name="T47" fmla="*/ 87 h 88"/>
              <a:gd name="T48" fmla="*/ 59 w 88"/>
              <a:gd name="T49" fmla="*/ 84 h 88"/>
              <a:gd name="T50" fmla="*/ 67 w 88"/>
              <a:gd name="T51" fmla="*/ 80 h 88"/>
              <a:gd name="T52" fmla="*/ 75 w 88"/>
              <a:gd name="T53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8">
                <a:moveTo>
                  <a:pt x="75" y="75"/>
                </a:moveTo>
                <a:lnTo>
                  <a:pt x="80" y="67"/>
                </a:lnTo>
                <a:lnTo>
                  <a:pt x="85" y="59"/>
                </a:lnTo>
                <a:lnTo>
                  <a:pt x="87" y="51"/>
                </a:lnTo>
                <a:lnTo>
                  <a:pt x="88" y="44"/>
                </a:lnTo>
                <a:lnTo>
                  <a:pt x="87" y="34"/>
                </a:lnTo>
                <a:lnTo>
                  <a:pt x="85" y="26"/>
                </a:lnTo>
                <a:lnTo>
                  <a:pt x="75" y="13"/>
                </a:lnTo>
                <a:lnTo>
                  <a:pt x="67" y="5"/>
                </a:lnTo>
                <a:lnTo>
                  <a:pt x="59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59"/>
                </a:lnTo>
                <a:lnTo>
                  <a:pt x="6" y="67"/>
                </a:lnTo>
                <a:lnTo>
                  <a:pt x="13" y="75"/>
                </a:lnTo>
                <a:lnTo>
                  <a:pt x="26" y="84"/>
                </a:lnTo>
                <a:lnTo>
                  <a:pt x="34" y="87"/>
                </a:lnTo>
                <a:lnTo>
                  <a:pt x="44" y="88"/>
                </a:lnTo>
                <a:lnTo>
                  <a:pt x="51" y="87"/>
                </a:lnTo>
                <a:lnTo>
                  <a:pt x="59" y="84"/>
                </a:lnTo>
                <a:lnTo>
                  <a:pt x="67" y="80"/>
                </a:lnTo>
                <a:lnTo>
                  <a:pt x="75" y="7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6" name="Freeform 199">
            <a:extLst>
              <a:ext uri="{FF2B5EF4-FFF2-40B4-BE49-F238E27FC236}">
                <a16:creationId xmlns:a16="http://schemas.microsoft.com/office/drawing/2014/main" id="{AB12611D-3AF9-6386-CF86-A2F7A35537E9}"/>
              </a:ext>
            </a:extLst>
          </p:cNvPr>
          <p:cNvSpPr>
            <a:spLocks/>
          </p:cNvSpPr>
          <p:nvPr/>
        </p:nvSpPr>
        <p:spPr bwMode="auto">
          <a:xfrm>
            <a:off x="9460011" y="5182978"/>
            <a:ext cx="63210" cy="63210"/>
          </a:xfrm>
          <a:custGeom>
            <a:avLst/>
            <a:gdLst>
              <a:gd name="T0" fmla="*/ 75 w 89"/>
              <a:gd name="T1" fmla="*/ 76 h 89"/>
              <a:gd name="T2" fmla="*/ 80 w 89"/>
              <a:gd name="T3" fmla="*/ 67 h 89"/>
              <a:gd name="T4" fmla="*/ 85 w 89"/>
              <a:gd name="T5" fmla="*/ 60 h 89"/>
              <a:gd name="T6" fmla="*/ 87 w 89"/>
              <a:gd name="T7" fmla="*/ 52 h 89"/>
              <a:gd name="T8" fmla="*/ 89 w 89"/>
              <a:gd name="T9" fmla="*/ 44 h 89"/>
              <a:gd name="T10" fmla="*/ 87 w 89"/>
              <a:gd name="T11" fmla="*/ 35 h 89"/>
              <a:gd name="T12" fmla="*/ 85 w 89"/>
              <a:gd name="T13" fmla="*/ 27 h 89"/>
              <a:gd name="T14" fmla="*/ 75 w 89"/>
              <a:gd name="T15" fmla="*/ 13 h 89"/>
              <a:gd name="T16" fmla="*/ 67 w 89"/>
              <a:gd name="T17" fmla="*/ 6 h 89"/>
              <a:gd name="T18" fmla="*/ 60 w 89"/>
              <a:gd name="T19" fmla="*/ 3 h 89"/>
              <a:gd name="T20" fmla="*/ 51 w 89"/>
              <a:gd name="T21" fmla="*/ 0 h 89"/>
              <a:gd name="T22" fmla="*/ 44 w 89"/>
              <a:gd name="T23" fmla="*/ 0 h 89"/>
              <a:gd name="T24" fmla="*/ 26 w 89"/>
              <a:gd name="T25" fmla="*/ 3 h 89"/>
              <a:gd name="T26" fmla="*/ 13 w 89"/>
              <a:gd name="T27" fmla="*/ 13 h 89"/>
              <a:gd name="T28" fmla="*/ 2 w 89"/>
              <a:gd name="T29" fmla="*/ 27 h 89"/>
              <a:gd name="T30" fmla="*/ 0 w 89"/>
              <a:gd name="T31" fmla="*/ 44 h 89"/>
              <a:gd name="T32" fmla="*/ 0 w 89"/>
              <a:gd name="T33" fmla="*/ 52 h 89"/>
              <a:gd name="T34" fmla="*/ 2 w 89"/>
              <a:gd name="T35" fmla="*/ 60 h 89"/>
              <a:gd name="T36" fmla="*/ 6 w 89"/>
              <a:gd name="T37" fmla="*/ 67 h 89"/>
              <a:gd name="T38" fmla="*/ 13 w 89"/>
              <a:gd name="T39" fmla="*/ 76 h 89"/>
              <a:gd name="T40" fmla="*/ 26 w 89"/>
              <a:gd name="T41" fmla="*/ 85 h 89"/>
              <a:gd name="T42" fmla="*/ 35 w 89"/>
              <a:gd name="T43" fmla="*/ 88 h 89"/>
              <a:gd name="T44" fmla="*/ 44 w 89"/>
              <a:gd name="T45" fmla="*/ 89 h 89"/>
              <a:gd name="T46" fmla="*/ 51 w 89"/>
              <a:gd name="T47" fmla="*/ 88 h 89"/>
              <a:gd name="T48" fmla="*/ 60 w 89"/>
              <a:gd name="T49" fmla="*/ 85 h 89"/>
              <a:gd name="T50" fmla="*/ 67 w 89"/>
              <a:gd name="T51" fmla="*/ 80 h 89"/>
              <a:gd name="T52" fmla="*/ 75 w 89"/>
              <a:gd name="T5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9">
                <a:moveTo>
                  <a:pt x="75" y="76"/>
                </a:moveTo>
                <a:lnTo>
                  <a:pt x="80" y="67"/>
                </a:lnTo>
                <a:lnTo>
                  <a:pt x="85" y="60"/>
                </a:lnTo>
                <a:lnTo>
                  <a:pt x="87" y="52"/>
                </a:lnTo>
                <a:lnTo>
                  <a:pt x="89" y="44"/>
                </a:lnTo>
                <a:lnTo>
                  <a:pt x="87" y="35"/>
                </a:lnTo>
                <a:lnTo>
                  <a:pt x="85" y="27"/>
                </a:lnTo>
                <a:lnTo>
                  <a:pt x="75" y="13"/>
                </a:lnTo>
                <a:lnTo>
                  <a:pt x="67" y="6"/>
                </a:lnTo>
                <a:lnTo>
                  <a:pt x="60" y="3"/>
                </a:lnTo>
                <a:lnTo>
                  <a:pt x="51" y="0"/>
                </a:lnTo>
                <a:lnTo>
                  <a:pt x="44" y="0"/>
                </a:lnTo>
                <a:lnTo>
                  <a:pt x="26" y="3"/>
                </a:lnTo>
                <a:lnTo>
                  <a:pt x="13" y="13"/>
                </a:lnTo>
                <a:lnTo>
                  <a:pt x="2" y="27"/>
                </a:lnTo>
                <a:lnTo>
                  <a:pt x="0" y="44"/>
                </a:lnTo>
                <a:lnTo>
                  <a:pt x="0" y="52"/>
                </a:lnTo>
                <a:lnTo>
                  <a:pt x="2" y="60"/>
                </a:lnTo>
                <a:lnTo>
                  <a:pt x="6" y="67"/>
                </a:lnTo>
                <a:lnTo>
                  <a:pt x="13" y="76"/>
                </a:lnTo>
                <a:lnTo>
                  <a:pt x="26" y="85"/>
                </a:lnTo>
                <a:lnTo>
                  <a:pt x="35" y="88"/>
                </a:lnTo>
                <a:lnTo>
                  <a:pt x="44" y="89"/>
                </a:lnTo>
                <a:lnTo>
                  <a:pt x="51" y="88"/>
                </a:lnTo>
                <a:lnTo>
                  <a:pt x="60" y="85"/>
                </a:lnTo>
                <a:lnTo>
                  <a:pt x="67" y="80"/>
                </a:lnTo>
                <a:lnTo>
                  <a:pt x="75" y="76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7" name="Freeform 200">
            <a:extLst>
              <a:ext uri="{FF2B5EF4-FFF2-40B4-BE49-F238E27FC236}">
                <a16:creationId xmlns:a16="http://schemas.microsoft.com/office/drawing/2014/main" id="{40420E3F-FBEE-2D2B-FC1E-595814C2B4E5}"/>
              </a:ext>
            </a:extLst>
          </p:cNvPr>
          <p:cNvSpPr>
            <a:spLocks/>
          </p:cNvSpPr>
          <p:nvPr/>
        </p:nvSpPr>
        <p:spPr bwMode="auto">
          <a:xfrm>
            <a:off x="10087897" y="5292542"/>
            <a:ext cx="61104" cy="63210"/>
          </a:xfrm>
          <a:custGeom>
            <a:avLst/>
            <a:gdLst>
              <a:gd name="T0" fmla="*/ 75 w 88"/>
              <a:gd name="T1" fmla="*/ 75 h 88"/>
              <a:gd name="T2" fmla="*/ 80 w 88"/>
              <a:gd name="T3" fmla="*/ 67 h 88"/>
              <a:gd name="T4" fmla="*/ 85 w 88"/>
              <a:gd name="T5" fmla="*/ 60 h 88"/>
              <a:gd name="T6" fmla="*/ 87 w 88"/>
              <a:gd name="T7" fmla="*/ 51 h 88"/>
              <a:gd name="T8" fmla="*/ 88 w 88"/>
              <a:gd name="T9" fmla="*/ 44 h 88"/>
              <a:gd name="T10" fmla="*/ 87 w 88"/>
              <a:gd name="T11" fmla="*/ 34 h 88"/>
              <a:gd name="T12" fmla="*/ 85 w 88"/>
              <a:gd name="T13" fmla="*/ 26 h 88"/>
              <a:gd name="T14" fmla="*/ 75 w 88"/>
              <a:gd name="T15" fmla="*/ 13 h 88"/>
              <a:gd name="T16" fmla="*/ 67 w 88"/>
              <a:gd name="T17" fmla="*/ 6 h 88"/>
              <a:gd name="T18" fmla="*/ 60 w 88"/>
              <a:gd name="T19" fmla="*/ 2 h 88"/>
              <a:gd name="T20" fmla="*/ 51 w 88"/>
              <a:gd name="T21" fmla="*/ 0 h 88"/>
              <a:gd name="T22" fmla="*/ 44 w 88"/>
              <a:gd name="T23" fmla="*/ 0 h 88"/>
              <a:gd name="T24" fmla="*/ 26 w 88"/>
              <a:gd name="T25" fmla="*/ 2 h 88"/>
              <a:gd name="T26" fmla="*/ 13 w 88"/>
              <a:gd name="T27" fmla="*/ 13 h 88"/>
              <a:gd name="T28" fmla="*/ 2 w 88"/>
              <a:gd name="T29" fmla="*/ 26 h 88"/>
              <a:gd name="T30" fmla="*/ 0 w 88"/>
              <a:gd name="T31" fmla="*/ 44 h 88"/>
              <a:gd name="T32" fmla="*/ 0 w 88"/>
              <a:gd name="T33" fmla="*/ 51 h 88"/>
              <a:gd name="T34" fmla="*/ 2 w 88"/>
              <a:gd name="T35" fmla="*/ 60 h 88"/>
              <a:gd name="T36" fmla="*/ 6 w 88"/>
              <a:gd name="T37" fmla="*/ 67 h 88"/>
              <a:gd name="T38" fmla="*/ 13 w 88"/>
              <a:gd name="T39" fmla="*/ 75 h 88"/>
              <a:gd name="T40" fmla="*/ 26 w 88"/>
              <a:gd name="T41" fmla="*/ 85 h 88"/>
              <a:gd name="T42" fmla="*/ 34 w 88"/>
              <a:gd name="T43" fmla="*/ 87 h 88"/>
              <a:gd name="T44" fmla="*/ 44 w 88"/>
              <a:gd name="T45" fmla="*/ 88 h 88"/>
              <a:gd name="T46" fmla="*/ 51 w 88"/>
              <a:gd name="T47" fmla="*/ 87 h 88"/>
              <a:gd name="T48" fmla="*/ 60 w 88"/>
              <a:gd name="T49" fmla="*/ 85 h 88"/>
              <a:gd name="T50" fmla="*/ 67 w 88"/>
              <a:gd name="T51" fmla="*/ 80 h 88"/>
              <a:gd name="T52" fmla="*/ 75 w 88"/>
              <a:gd name="T53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8" h="88">
                <a:moveTo>
                  <a:pt x="75" y="75"/>
                </a:moveTo>
                <a:lnTo>
                  <a:pt x="80" y="67"/>
                </a:lnTo>
                <a:lnTo>
                  <a:pt x="85" y="60"/>
                </a:lnTo>
                <a:lnTo>
                  <a:pt x="87" y="51"/>
                </a:lnTo>
                <a:lnTo>
                  <a:pt x="88" y="44"/>
                </a:lnTo>
                <a:lnTo>
                  <a:pt x="87" y="34"/>
                </a:lnTo>
                <a:lnTo>
                  <a:pt x="85" y="26"/>
                </a:lnTo>
                <a:lnTo>
                  <a:pt x="75" y="13"/>
                </a:lnTo>
                <a:lnTo>
                  <a:pt x="67" y="6"/>
                </a:lnTo>
                <a:lnTo>
                  <a:pt x="60" y="2"/>
                </a:lnTo>
                <a:lnTo>
                  <a:pt x="51" y="0"/>
                </a:lnTo>
                <a:lnTo>
                  <a:pt x="44" y="0"/>
                </a:lnTo>
                <a:lnTo>
                  <a:pt x="26" y="2"/>
                </a:lnTo>
                <a:lnTo>
                  <a:pt x="13" y="13"/>
                </a:lnTo>
                <a:lnTo>
                  <a:pt x="2" y="26"/>
                </a:lnTo>
                <a:lnTo>
                  <a:pt x="0" y="44"/>
                </a:lnTo>
                <a:lnTo>
                  <a:pt x="0" y="51"/>
                </a:lnTo>
                <a:lnTo>
                  <a:pt x="2" y="60"/>
                </a:lnTo>
                <a:lnTo>
                  <a:pt x="6" y="67"/>
                </a:lnTo>
                <a:lnTo>
                  <a:pt x="13" y="75"/>
                </a:lnTo>
                <a:lnTo>
                  <a:pt x="26" y="85"/>
                </a:lnTo>
                <a:lnTo>
                  <a:pt x="34" y="87"/>
                </a:lnTo>
                <a:lnTo>
                  <a:pt x="44" y="88"/>
                </a:lnTo>
                <a:lnTo>
                  <a:pt x="51" y="87"/>
                </a:lnTo>
                <a:lnTo>
                  <a:pt x="60" y="85"/>
                </a:lnTo>
                <a:lnTo>
                  <a:pt x="67" y="80"/>
                </a:lnTo>
                <a:lnTo>
                  <a:pt x="75" y="7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308" name="Freeform 201">
            <a:extLst>
              <a:ext uri="{FF2B5EF4-FFF2-40B4-BE49-F238E27FC236}">
                <a16:creationId xmlns:a16="http://schemas.microsoft.com/office/drawing/2014/main" id="{6CDC892F-803F-DB15-89BE-6A986E65A181}"/>
              </a:ext>
            </a:extLst>
          </p:cNvPr>
          <p:cNvSpPr>
            <a:spLocks/>
          </p:cNvSpPr>
          <p:nvPr/>
        </p:nvSpPr>
        <p:spPr bwMode="auto">
          <a:xfrm>
            <a:off x="10717891" y="5349836"/>
            <a:ext cx="63210" cy="61104"/>
          </a:xfrm>
          <a:custGeom>
            <a:avLst/>
            <a:gdLst>
              <a:gd name="T0" fmla="*/ 76 w 89"/>
              <a:gd name="T1" fmla="*/ 75 h 88"/>
              <a:gd name="T2" fmla="*/ 81 w 89"/>
              <a:gd name="T3" fmla="*/ 67 h 88"/>
              <a:gd name="T4" fmla="*/ 85 w 89"/>
              <a:gd name="T5" fmla="*/ 60 h 88"/>
              <a:gd name="T6" fmla="*/ 88 w 89"/>
              <a:gd name="T7" fmla="*/ 51 h 88"/>
              <a:gd name="T8" fmla="*/ 89 w 89"/>
              <a:gd name="T9" fmla="*/ 44 h 88"/>
              <a:gd name="T10" fmla="*/ 88 w 89"/>
              <a:gd name="T11" fmla="*/ 35 h 88"/>
              <a:gd name="T12" fmla="*/ 85 w 89"/>
              <a:gd name="T13" fmla="*/ 26 h 88"/>
              <a:gd name="T14" fmla="*/ 76 w 89"/>
              <a:gd name="T15" fmla="*/ 13 h 88"/>
              <a:gd name="T16" fmla="*/ 67 w 89"/>
              <a:gd name="T17" fmla="*/ 6 h 88"/>
              <a:gd name="T18" fmla="*/ 60 w 89"/>
              <a:gd name="T19" fmla="*/ 2 h 88"/>
              <a:gd name="T20" fmla="*/ 52 w 89"/>
              <a:gd name="T21" fmla="*/ 0 h 88"/>
              <a:gd name="T22" fmla="*/ 45 w 89"/>
              <a:gd name="T23" fmla="*/ 0 h 88"/>
              <a:gd name="T24" fmla="*/ 27 w 89"/>
              <a:gd name="T25" fmla="*/ 2 h 88"/>
              <a:gd name="T26" fmla="*/ 14 w 89"/>
              <a:gd name="T27" fmla="*/ 13 h 88"/>
              <a:gd name="T28" fmla="*/ 3 w 89"/>
              <a:gd name="T29" fmla="*/ 26 h 88"/>
              <a:gd name="T30" fmla="*/ 0 w 89"/>
              <a:gd name="T31" fmla="*/ 44 h 88"/>
              <a:gd name="T32" fmla="*/ 0 w 89"/>
              <a:gd name="T33" fmla="*/ 51 h 88"/>
              <a:gd name="T34" fmla="*/ 3 w 89"/>
              <a:gd name="T35" fmla="*/ 60 h 88"/>
              <a:gd name="T36" fmla="*/ 6 w 89"/>
              <a:gd name="T37" fmla="*/ 67 h 88"/>
              <a:gd name="T38" fmla="*/ 14 w 89"/>
              <a:gd name="T39" fmla="*/ 75 h 88"/>
              <a:gd name="T40" fmla="*/ 27 w 89"/>
              <a:gd name="T41" fmla="*/ 85 h 88"/>
              <a:gd name="T42" fmla="*/ 35 w 89"/>
              <a:gd name="T43" fmla="*/ 87 h 88"/>
              <a:gd name="T44" fmla="*/ 45 w 89"/>
              <a:gd name="T45" fmla="*/ 88 h 88"/>
              <a:gd name="T46" fmla="*/ 52 w 89"/>
              <a:gd name="T47" fmla="*/ 87 h 88"/>
              <a:gd name="T48" fmla="*/ 60 w 89"/>
              <a:gd name="T49" fmla="*/ 85 h 88"/>
              <a:gd name="T50" fmla="*/ 67 w 89"/>
              <a:gd name="T51" fmla="*/ 80 h 88"/>
              <a:gd name="T52" fmla="*/ 76 w 89"/>
              <a:gd name="T53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9" h="88">
                <a:moveTo>
                  <a:pt x="76" y="75"/>
                </a:moveTo>
                <a:lnTo>
                  <a:pt x="81" y="67"/>
                </a:lnTo>
                <a:lnTo>
                  <a:pt x="85" y="60"/>
                </a:lnTo>
                <a:lnTo>
                  <a:pt x="88" y="51"/>
                </a:lnTo>
                <a:lnTo>
                  <a:pt x="89" y="44"/>
                </a:lnTo>
                <a:lnTo>
                  <a:pt x="88" y="35"/>
                </a:lnTo>
                <a:lnTo>
                  <a:pt x="85" y="26"/>
                </a:lnTo>
                <a:lnTo>
                  <a:pt x="76" y="13"/>
                </a:lnTo>
                <a:lnTo>
                  <a:pt x="67" y="6"/>
                </a:lnTo>
                <a:lnTo>
                  <a:pt x="60" y="2"/>
                </a:lnTo>
                <a:lnTo>
                  <a:pt x="52" y="0"/>
                </a:lnTo>
                <a:lnTo>
                  <a:pt x="45" y="0"/>
                </a:lnTo>
                <a:lnTo>
                  <a:pt x="27" y="2"/>
                </a:lnTo>
                <a:lnTo>
                  <a:pt x="14" y="13"/>
                </a:lnTo>
                <a:lnTo>
                  <a:pt x="3" y="26"/>
                </a:lnTo>
                <a:lnTo>
                  <a:pt x="0" y="44"/>
                </a:lnTo>
                <a:lnTo>
                  <a:pt x="0" y="51"/>
                </a:lnTo>
                <a:lnTo>
                  <a:pt x="3" y="60"/>
                </a:lnTo>
                <a:lnTo>
                  <a:pt x="6" y="67"/>
                </a:lnTo>
                <a:lnTo>
                  <a:pt x="14" y="75"/>
                </a:lnTo>
                <a:lnTo>
                  <a:pt x="27" y="85"/>
                </a:lnTo>
                <a:lnTo>
                  <a:pt x="35" y="87"/>
                </a:lnTo>
                <a:lnTo>
                  <a:pt x="45" y="88"/>
                </a:lnTo>
                <a:lnTo>
                  <a:pt x="52" y="87"/>
                </a:lnTo>
                <a:lnTo>
                  <a:pt x="60" y="85"/>
                </a:lnTo>
                <a:lnTo>
                  <a:pt x="67" y="80"/>
                </a:lnTo>
                <a:lnTo>
                  <a:pt x="76" y="75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noProof="0" dirty="0"/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B43DECAB-938F-7E6E-437F-CB6113DF3FB1}"/>
              </a:ext>
            </a:extLst>
          </p:cNvPr>
          <p:cNvSpPr txBox="1"/>
          <p:nvPr/>
        </p:nvSpPr>
        <p:spPr>
          <a:xfrm>
            <a:off x="7144107" y="288269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1.1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8E098ED8-5F9A-8C2E-27AF-F498454E22C0}"/>
              </a:ext>
            </a:extLst>
          </p:cNvPr>
          <p:cNvSpPr txBox="1"/>
          <p:nvPr/>
        </p:nvSpPr>
        <p:spPr>
          <a:xfrm>
            <a:off x="7144107" y="310634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1.0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DAD35AA2-E3D9-5F9C-28C9-06F1EFA0F1B1}"/>
              </a:ext>
            </a:extLst>
          </p:cNvPr>
          <p:cNvSpPr txBox="1"/>
          <p:nvPr/>
        </p:nvSpPr>
        <p:spPr>
          <a:xfrm>
            <a:off x="7144107" y="331884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0.9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7DCA5457-ED5A-B624-2E5F-F6B76286860B}"/>
              </a:ext>
            </a:extLst>
          </p:cNvPr>
          <p:cNvSpPr txBox="1"/>
          <p:nvPr/>
        </p:nvSpPr>
        <p:spPr>
          <a:xfrm>
            <a:off x="7144107" y="354249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0.8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63271FC6-11DB-7FD5-EDAE-8DD9FF00EA8D}"/>
              </a:ext>
            </a:extLst>
          </p:cNvPr>
          <p:cNvSpPr txBox="1"/>
          <p:nvPr/>
        </p:nvSpPr>
        <p:spPr>
          <a:xfrm>
            <a:off x="7144107" y="375710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0.7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5BFC4F7E-2848-2273-2691-A44E28A1E674}"/>
              </a:ext>
            </a:extLst>
          </p:cNvPr>
          <p:cNvSpPr txBox="1"/>
          <p:nvPr/>
        </p:nvSpPr>
        <p:spPr>
          <a:xfrm>
            <a:off x="7144107" y="3980750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0.6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E32204A5-5481-5C3E-266F-9C5EE4EDACF6}"/>
              </a:ext>
            </a:extLst>
          </p:cNvPr>
          <p:cNvSpPr txBox="1"/>
          <p:nvPr/>
        </p:nvSpPr>
        <p:spPr>
          <a:xfrm>
            <a:off x="7144107" y="418903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0.5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794E6AAB-7316-A086-F43F-DC4E318579D9}"/>
              </a:ext>
            </a:extLst>
          </p:cNvPr>
          <p:cNvSpPr txBox="1"/>
          <p:nvPr/>
        </p:nvSpPr>
        <p:spPr>
          <a:xfrm>
            <a:off x="7144107" y="4412686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0.4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1771CF97-4007-FAE2-22AA-50AE001668D8}"/>
              </a:ext>
            </a:extLst>
          </p:cNvPr>
          <p:cNvSpPr txBox="1"/>
          <p:nvPr/>
        </p:nvSpPr>
        <p:spPr>
          <a:xfrm>
            <a:off x="7144107" y="462729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0.3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1316FE23-E622-9BC1-3076-29EDA884BC0D}"/>
              </a:ext>
            </a:extLst>
          </p:cNvPr>
          <p:cNvSpPr txBox="1"/>
          <p:nvPr/>
        </p:nvSpPr>
        <p:spPr>
          <a:xfrm>
            <a:off x="7144107" y="485094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0.2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97DABC74-AC54-E641-E3C9-C9E5EEBA1648}"/>
              </a:ext>
            </a:extLst>
          </p:cNvPr>
          <p:cNvSpPr txBox="1"/>
          <p:nvPr/>
        </p:nvSpPr>
        <p:spPr>
          <a:xfrm>
            <a:off x="7144107" y="5078753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0.1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3D3A4A19-A184-3C08-8462-7785D254D0C3}"/>
              </a:ext>
            </a:extLst>
          </p:cNvPr>
          <p:cNvSpPr txBox="1"/>
          <p:nvPr/>
        </p:nvSpPr>
        <p:spPr>
          <a:xfrm>
            <a:off x="7144107" y="5294705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noProof="0" dirty="0">
                <a:solidFill>
                  <a:srgbClr val="000066"/>
                </a:solidFill>
              </a:rPr>
              <a:t>0.0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9CF79A43-2CB2-08A3-720D-C131BAE918CF}"/>
              </a:ext>
            </a:extLst>
          </p:cNvPr>
          <p:cNvSpPr txBox="1"/>
          <p:nvPr/>
        </p:nvSpPr>
        <p:spPr>
          <a:xfrm>
            <a:off x="8311081" y="2251231"/>
            <a:ext cx="255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00B0F0"/>
                </a:solidFill>
              </a:rPr>
              <a:t>PBMC ISL-TP, </a:t>
            </a:r>
            <a:r>
              <a:rPr lang="en-US" sz="1600" b="1" noProof="0" dirty="0" err="1">
                <a:solidFill>
                  <a:srgbClr val="00B0F0"/>
                </a:solidFill>
              </a:rPr>
              <a:t>pmol</a:t>
            </a:r>
            <a:r>
              <a:rPr lang="en-US" sz="1600" b="1" noProof="0" dirty="0">
                <a:solidFill>
                  <a:srgbClr val="00B0F0"/>
                </a:solidFill>
              </a:rPr>
              <a:t>/10</a:t>
            </a:r>
            <a:r>
              <a:rPr lang="en-US" sz="1600" b="1" baseline="30000" noProof="0" dirty="0">
                <a:solidFill>
                  <a:srgbClr val="00B0F0"/>
                </a:solidFill>
              </a:rPr>
              <a:t>6</a:t>
            </a:r>
            <a:r>
              <a:rPr lang="en-US" sz="1600" b="1" noProof="0" dirty="0">
                <a:solidFill>
                  <a:srgbClr val="00B0F0"/>
                </a:solidFill>
              </a:rPr>
              <a:t> cells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4866FD05-E099-49D6-D32E-101A8A7F6F06}"/>
              </a:ext>
            </a:extLst>
          </p:cNvPr>
          <p:cNvSpPr txBox="1"/>
          <p:nvPr/>
        </p:nvSpPr>
        <p:spPr>
          <a:xfrm>
            <a:off x="10764898" y="5169547"/>
            <a:ext cx="627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FF0000"/>
                </a:solidFill>
              </a:rPr>
              <a:t>LLOQ</a:t>
            </a:r>
          </a:p>
        </p:txBody>
      </p:sp>
      <p:sp>
        <p:nvSpPr>
          <p:cNvPr id="197" name="ZoneTexte 196">
            <a:extLst>
              <a:ext uri="{FF2B5EF4-FFF2-40B4-BE49-F238E27FC236}">
                <a16:creationId xmlns:a16="http://schemas.microsoft.com/office/drawing/2014/main" id="{DC173A41-7B7B-9627-9360-603F046A64F3}"/>
              </a:ext>
            </a:extLst>
          </p:cNvPr>
          <p:cNvSpPr txBox="1"/>
          <p:nvPr/>
        </p:nvSpPr>
        <p:spPr>
          <a:xfrm>
            <a:off x="7438248" y="545583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40A6FF25-206B-EC50-621F-A908A5A4F2AE}"/>
              </a:ext>
            </a:extLst>
          </p:cNvPr>
          <p:cNvSpPr txBox="1"/>
          <p:nvPr/>
        </p:nvSpPr>
        <p:spPr>
          <a:xfrm>
            <a:off x="7708150" y="545583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42A2367C-6AFF-EC14-6D79-B255F989E927}"/>
              </a:ext>
            </a:extLst>
          </p:cNvPr>
          <p:cNvSpPr txBox="1"/>
          <p:nvPr/>
        </p:nvSpPr>
        <p:spPr>
          <a:xfrm>
            <a:off x="8251546" y="545583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9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9C8E2845-49FE-CC7C-5871-1CF995F1C1C3}"/>
              </a:ext>
            </a:extLst>
          </p:cNvPr>
          <p:cNvSpPr txBox="1"/>
          <p:nvPr/>
        </p:nvSpPr>
        <p:spPr>
          <a:xfrm>
            <a:off x="8480871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12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C56C11AB-B6A1-7575-7C4A-E23A5C31F385}"/>
              </a:ext>
            </a:extLst>
          </p:cNvPr>
          <p:cNvSpPr txBox="1"/>
          <p:nvPr/>
        </p:nvSpPr>
        <p:spPr>
          <a:xfrm>
            <a:off x="8747504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15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0EC7021E-8578-0AFA-9FD3-B90591839612}"/>
              </a:ext>
            </a:extLst>
          </p:cNvPr>
          <p:cNvSpPr txBox="1"/>
          <p:nvPr/>
        </p:nvSpPr>
        <p:spPr>
          <a:xfrm>
            <a:off x="9017402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18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E881AFA4-3803-402D-6A90-1E72D43926F0}"/>
              </a:ext>
            </a:extLst>
          </p:cNvPr>
          <p:cNvSpPr txBox="1"/>
          <p:nvPr/>
        </p:nvSpPr>
        <p:spPr>
          <a:xfrm>
            <a:off x="9288767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21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96CD49AC-7E74-0B8B-6974-3EE0F276475A}"/>
              </a:ext>
            </a:extLst>
          </p:cNvPr>
          <p:cNvSpPr txBox="1"/>
          <p:nvPr/>
        </p:nvSpPr>
        <p:spPr>
          <a:xfrm>
            <a:off x="9825934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27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EFE124F1-CBA3-911E-DF52-933E78E9FCEF}"/>
              </a:ext>
            </a:extLst>
          </p:cNvPr>
          <p:cNvSpPr txBox="1"/>
          <p:nvPr/>
        </p:nvSpPr>
        <p:spPr>
          <a:xfrm>
            <a:off x="10085059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30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5B7F06C0-9781-6F26-1D56-5F6A397CFBC0}"/>
              </a:ext>
            </a:extLst>
          </p:cNvPr>
          <p:cNvSpPr txBox="1"/>
          <p:nvPr/>
        </p:nvSpPr>
        <p:spPr>
          <a:xfrm>
            <a:off x="10372760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33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43216B06-0354-C5A1-2671-8D6254C82B3C}"/>
              </a:ext>
            </a:extLst>
          </p:cNvPr>
          <p:cNvSpPr txBox="1"/>
          <p:nvPr/>
        </p:nvSpPr>
        <p:spPr>
          <a:xfrm>
            <a:off x="10907157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39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7BACB399-B30F-61F5-F6DA-40ED319F5F8F}"/>
              </a:ext>
            </a:extLst>
          </p:cNvPr>
          <p:cNvSpPr txBox="1"/>
          <p:nvPr/>
        </p:nvSpPr>
        <p:spPr>
          <a:xfrm>
            <a:off x="11191389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42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B7C75750-B5E4-2947-DE3A-D40D41EAE096}"/>
              </a:ext>
            </a:extLst>
          </p:cNvPr>
          <p:cNvSpPr txBox="1"/>
          <p:nvPr/>
        </p:nvSpPr>
        <p:spPr>
          <a:xfrm>
            <a:off x="8650893" y="5657407"/>
            <a:ext cx="1658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noProof="0" dirty="0">
                <a:solidFill>
                  <a:srgbClr val="000066"/>
                </a:solidFill>
              </a:rPr>
              <a:t>Days from dosing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5FC37636-6FC0-32DD-47B0-1216F5F350F3}"/>
              </a:ext>
            </a:extLst>
          </p:cNvPr>
          <p:cNvSpPr txBox="1"/>
          <p:nvPr/>
        </p:nvSpPr>
        <p:spPr>
          <a:xfrm>
            <a:off x="7979277" y="545583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9BFB11B1-69A0-A805-A022-1002DE021CB2}"/>
              </a:ext>
            </a:extLst>
          </p:cNvPr>
          <p:cNvSpPr txBox="1"/>
          <p:nvPr/>
        </p:nvSpPr>
        <p:spPr>
          <a:xfrm>
            <a:off x="9551762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24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53B69188-C4C4-E52A-ECC5-844A07F00D9D}"/>
              </a:ext>
            </a:extLst>
          </p:cNvPr>
          <p:cNvSpPr txBox="1"/>
          <p:nvPr/>
        </p:nvSpPr>
        <p:spPr>
          <a:xfrm>
            <a:off x="10643305" y="54558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noProof="0" dirty="0">
                <a:solidFill>
                  <a:srgbClr val="000066"/>
                </a:solidFill>
              </a:rPr>
              <a:t>36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65FFA07-DE86-3A45-1D40-32B30A71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Nussbaum J, IAS 2025, Abs. EP0175</a:t>
            </a:r>
          </a:p>
        </p:txBody>
      </p:sp>
    </p:spTree>
    <p:extLst>
      <p:ext uri="{BB962C8B-B14F-4D97-AF65-F5344CB8AC3E}">
        <p14:creationId xmlns:p14="http://schemas.microsoft.com/office/powerpoint/2010/main" val="3605603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noProof="0" dirty="0"/>
              <a:t>WHO Guidelines</a:t>
            </a:r>
            <a:br>
              <a:rPr lang="en-US" noProof="0" dirty="0"/>
            </a:br>
            <a:r>
              <a:rPr lang="en-US" noProof="0" dirty="0"/>
              <a:t>Advanced HIV disease</a:t>
            </a:r>
            <a:endParaRPr lang="en-US" spc="-50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C3D39-09BA-7A95-7ED0-B6BF521C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CD4 testing as the preferred method to identify advanced HIV disease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CD4 testing not available, WHO clinical staging can be used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Hospitalized people with HIV may be provided </a:t>
            </a:r>
            <a:r>
              <a:rPr lang="en-US" b="1" dirty="0"/>
              <a:t>interventions to support transitions to outpatient care</a:t>
            </a:r>
            <a:r>
              <a:rPr lang="en-US" dirty="0"/>
              <a:t> and reduce avoidable readmissions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Treatment for Kaposi’s sarcoma: </a:t>
            </a:r>
            <a:r>
              <a:rPr lang="en-US" dirty="0"/>
              <a:t>paclitaxel or pegylated liposomal doxorubicin</a:t>
            </a:r>
          </a:p>
          <a:p>
            <a:pPr marL="0" indent="0">
              <a:buNone/>
            </a:pPr>
            <a:endParaRPr lang="es-419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728CA9B-A410-E146-6B37-2F66B3131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Ford N, IAS 2025, SAT 11</a:t>
            </a:r>
          </a:p>
        </p:txBody>
      </p:sp>
    </p:spTree>
    <p:extLst>
      <p:ext uri="{BB962C8B-B14F-4D97-AF65-F5344CB8AC3E}">
        <p14:creationId xmlns:p14="http://schemas.microsoft.com/office/powerpoint/2010/main" val="8043813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noProof="0" dirty="0"/>
              <a:t>WHO Guidelines</a:t>
            </a:r>
            <a:br>
              <a:rPr lang="en-US" noProof="0" dirty="0"/>
            </a:br>
            <a:r>
              <a:rPr lang="en-US" noProof="0" dirty="0"/>
              <a:t>Service delivery</a:t>
            </a:r>
            <a:endParaRPr lang="en-US" spc="-50" noProof="0" dirty="0"/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A254E6BF-DF8D-D691-4C58-C3B8248E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821055" indent="-228600"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lang="en-US" sz="2400" noProof="0" dirty="0">
                <a:latin typeface="Calibri"/>
                <a:cs typeface="Calibri"/>
              </a:rPr>
              <a:t>Diabetes</a:t>
            </a:r>
            <a:r>
              <a:rPr lang="en-US" sz="2400" spc="120" noProof="0" dirty="0">
                <a:latin typeface="Calibri"/>
                <a:cs typeface="Calibri"/>
              </a:rPr>
              <a:t> (1 in 10 PWH) </a:t>
            </a:r>
            <a:r>
              <a:rPr lang="en-US" sz="2400" noProof="0" dirty="0">
                <a:latin typeface="Calibri"/>
                <a:cs typeface="Calibri"/>
              </a:rPr>
              <a:t>and</a:t>
            </a:r>
            <a:r>
              <a:rPr lang="en-US" sz="2400" spc="12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hypertension</a:t>
            </a:r>
            <a:r>
              <a:rPr lang="en-US" sz="2400" spc="120" noProof="0" dirty="0">
                <a:latin typeface="Calibri"/>
                <a:cs typeface="Calibri"/>
              </a:rPr>
              <a:t> (1 in 4 PWH) </a:t>
            </a:r>
            <a:r>
              <a:rPr lang="en-US" sz="2400" noProof="0" dirty="0">
                <a:latin typeface="Calibri"/>
                <a:cs typeface="Calibri"/>
              </a:rPr>
              <a:t>care</a:t>
            </a:r>
            <a:r>
              <a:rPr lang="en-US" sz="2400" spc="114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should</a:t>
            </a:r>
            <a:r>
              <a:rPr lang="en-US" sz="2400" spc="120" noProof="0" dirty="0">
                <a:latin typeface="Calibri"/>
                <a:cs typeface="Calibri"/>
              </a:rPr>
              <a:t> </a:t>
            </a:r>
            <a:r>
              <a:rPr lang="en-US" sz="2400" spc="-25" noProof="0" dirty="0">
                <a:latin typeface="Calibri"/>
                <a:cs typeface="Calibri"/>
              </a:rPr>
              <a:t>be </a:t>
            </a:r>
            <a:r>
              <a:rPr lang="en-US" sz="2400" noProof="0" dirty="0">
                <a:latin typeface="Calibri"/>
                <a:cs typeface="Calibri"/>
              </a:rPr>
              <a:t>integrated</a:t>
            </a:r>
            <a:r>
              <a:rPr lang="en-US" sz="2400" spc="6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with</a:t>
            </a:r>
            <a:r>
              <a:rPr lang="en-US" sz="2400" spc="6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HIV</a:t>
            </a:r>
            <a:r>
              <a:rPr lang="en-US" sz="2400" spc="55" noProof="0" dirty="0">
                <a:latin typeface="Calibri"/>
                <a:cs typeface="Calibri"/>
              </a:rPr>
              <a:t> </a:t>
            </a:r>
            <a:r>
              <a:rPr lang="en-US" sz="2400" spc="-10" noProof="0" dirty="0">
                <a:latin typeface="Calibri"/>
                <a:cs typeface="Calibri"/>
              </a:rPr>
              <a:t>services</a:t>
            </a:r>
            <a:endParaRPr lang="en-US" sz="2400" noProof="0" dirty="0">
              <a:latin typeface="Calibri"/>
              <a:cs typeface="Calibri"/>
            </a:endParaRPr>
          </a:p>
          <a:p>
            <a:pPr marL="241300" marR="5080" indent="-228600" algn="just">
              <a:spcBef>
                <a:spcPts val="3200"/>
              </a:spcBef>
              <a:buChar char="•"/>
              <a:tabLst>
                <a:tab pos="241300" algn="l"/>
              </a:tabLst>
            </a:pPr>
            <a:r>
              <a:rPr lang="en-US" sz="2400" noProof="0" dirty="0">
                <a:latin typeface="Calibri"/>
                <a:cs typeface="Calibri"/>
              </a:rPr>
              <a:t>Mental</a:t>
            </a:r>
            <a:r>
              <a:rPr lang="en-US" sz="2400" spc="8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health</a:t>
            </a:r>
            <a:r>
              <a:rPr lang="en-US" sz="2400" spc="9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care</a:t>
            </a:r>
            <a:r>
              <a:rPr lang="en-US" sz="2400" spc="8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for</a:t>
            </a:r>
            <a:r>
              <a:rPr lang="en-US" sz="2400" spc="8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depression,</a:t>
            </a:r>
            <a:r>
              <a:rPr lang="en-US" sz="2400" spc="9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anxiety</a:t>
            </a:r>
            <a:r>
              <a:rPr lang="en-US" sz="2400" spc="90" noProof="0" dirty="0">
                <a:latin typeface="Calibri"/>
                <a:cs typeface="Calibri"/>
              </a:rPr>
              <a:t> </a:t>
            </a:r>
            <a:r>
              <a:rPr lang="en-US" sz="2400" spc="-25" noProof="0" dirty="0">
                <a:latin typeface="Calibri"/>
                <a:cs typeface="Calibri"/>
              </a:rPr>
              <a:t>and </a:t>
            </a:r>
            <a:r>
              <a:rPr lang="en-US" sz="2400" noProof="0" dirty="0">
                <a:latin typeface="Calibri"/>
                <a:cs typeface="Calibri"/>
              </a:rPr>
              <a:t>alcohol</a:t>
            </a:r>
            <a:r>
              <a:rPr lang="en-US" sz="2400" spc="10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use</a:t>
            </a:r>
            <a:r>
              <a:rPr lang="en-US" sz="2400" spc="10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disorders</a:t>
            </a:r>
            <a:r>
              <a:rPr lang="en-US" sz="2400" spc="10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should</a:t>
            </a:r>
            <a:r>
              <a:rPr lang="en-US" sz="2400" spc="11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be</a:t>
            </a:r>
            <a:r>
              <a:rPr lang="en-US" sz="2400" spc="10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integrated</a:t>
            </a:r>
            <a:r>
              <a:rPr lang="en-US" sz="2400" spc="105" noProof="0" dirty="0">
                <a:latin typeface="Calibri"/>
                <a:cs typeface="Calibri"/>
              </a:rPr>
              <a:t> </a:t>
            </a:r>
            <a:r>
              <a:rPr lang="en-US" sz="2400" spc="-20" noProof="0" dirty="0">
                <a:latin typeface="Calibri"/>
                <a:cs typeface="Calibri"/>
              </a:rPr>
              <a:t>with </a:t>
            </a:r>
            <a:r>
              <a:rPr lang="en-US" sz="2400" noProof="0" dirty="0">
                <a:latin typeface="Calibri"/>
                <a:cs typeface="Calibri"/>
              </a:rPr>
              <a:t>HIV</a:t>
            </a:r>
            <a:r>
              <a:rPr lang="en-US" sz="2400" spc="100" noProof="0" dirty="0">
                <a:latin typeface="Calibri"/>
                <a:cs typeface="Calibri"/>
              </a:rPr>
              <a:t> </a:t>
            </a:r>
            <a:r>
              <a:rPr lang="en-US" sz="2400" spc="-10" noProof="0" dirty="0">
                <a:latin typeface="Calibri"/>
                <a:cs typeface="Calibri"/>
              </a:rPr>
              <a:t>services (1 in 3 have depression, 1 in 3 have anxiety, 1 in have suicidal ideation)</a:t>
            </a:r>
            <a:endParaRPr lang="en-US" sz="2400" noProof="0" dirty="0">
              <a:latin typeface="Calibri"/>
              <a:cs typeface="Calibri"/>
            </a:endParaRPr>
          </a:p>
          <a:p>
            <a:pPr marL="241300" marR="608965" indent="-228600">
              <a:spcBef>
                <a:spcPts val="3200"/>
              </a:spcBef>
              <a:buChar char="•"/>
              <a:tabLst>
                <a:tab pos="241300" algn="l"/>
              </a:tabLst>
            </a:pPr>
            <a:r>
              <a:rPr lang="en-US" sz="2400" noProof="0" dirty="0">
                <a:latin typeface="Calibri"/>
                <a:cs typeface="Calibri"/>
              </a:rPr>
              <a:t>Adherence</a:t>
            </a:r>
            <a:r>
              <a:rPr lang="en-US" sz="2400" spc="14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support</a:t>
            </a:r>
            <a:r>
              <a:rPr lang="en-US" sz="2400" spc="15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interventions</a:t>
            </a:r>
            <a:r>
              <a:rPr lang="en-US" sz="2400" spc="155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should</a:t>
            </a:r>
            <a:r>
              <a:rPr lang="en-US" sz="2400" spc="150" noProof="0" dirty="0">
                <a:latin typeface="Calibri"/>
                <a:cs typeface="Calibri"/>
              </a:rPr>
              <a:t> </a:t>
            </a:r>
            <a:r>
              <a:rPr lang="en-US" sz="2400" spc="-35" noProof="0" dirty="0">
                <a:latin typeface="Calibri"/>
                <a:cs typeface="Calibri"/>
              </a:rPr>
              <a:t>be </a:t>
            </a:r>
            <a:r>
              <a:rPr lang="en-US" sz="2400" noProof="0" dirty="0">
                <a:latin typeface="Calibri"/>
                <a:cs typeface="Calibri"/>
              </a:rPr>
              <a:t>provided</a:t>
            </a:r>
            <a:r>
              <a:rPr lang="en-US" sz="2400" spc="114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to</a:t>
            </a:r>
            <a:r>
              <a:rPr lang="en-US" sz="2400" spc="114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people</a:t>
            </a:r>
            <a:r>
              <a:rPr lang="en-US" sz="2400" spc="110" noProof="0" dirty="0">
                <a:latin typeface="Calibri"/>
                <a:cs typeface="Calibri"/>
              </a:rPr>
              <a:t> </a:t>
            </a:r>
            <a:r>
              <a:rPr lang="en-US" sz="2400" noProof="0" dirty="0">
                <a:latin typeface="Calibri"/>
                <a:cs typeface="Calibri"/>
              </a:rPr>
              <a:t>on</a:t>
            </a:r>
            <a:r>
              <a:rPr lang="en-US" sz="2400" spc="120" noProof="0" dirty="0">
                <a:latin typeface="Calibri"/>
                <a:cs typeface="Calibri"/>
              </a:rPr>
              <a:t> </a:t>
            </a:r>
            <a:r>
              <a:rPr lang="en-US" sz="2400" spc="-25" noProof="0" dirty="0">
                <a:latin typeface="Calibri"/>
                <a:cs typeface="Calibri"/>
              </a:rPr>
              <a:t>ART</a:t>
            </a:r>
          </a:p>
          <a:p>
            <a:pPr marL="655638" marR="608965" lvl="1" indent="-342900">
              <a:spcBef>
                <a:spcPts val="0"/>
              </a:spcBef>
              <a:buFont typeface="Calibri" panose="020F0502020204030204" pitchFamily="34" charset="0"/>
              <a:buChar char="–"/>
              <a:tabLst>
                <a:tab pos="241300" algn="l"/>
              </a:tabLst>
            </a:pPr>
            <a:r>
              <a:rPr lang="en-US" sz="2000" noProof="0" dirty="0">
                <a:latin typeface="Calibri"/>
                <a:cs typeface="Calibri"/>
              </a:rPr>
              <a:t>Counselling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,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Reminders,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Tailored</a:t>
            </a:r>
            <a:r>
              <a:rPr lang="en-US" sz="2000" spc="45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support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from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peers,</a:t>
            </a:r>
            <a:r>
              <a:rPr lang="en-US" sz="2000" spc="45" noProof="0" dirty="0">
                <a:latin typeface="Calibri"/>
                <a:cs typeface="Calibri"/>
              </a:rPr>
              <a:t> </a:t>
            </a:r>
            <a:r>
              <a:rPr lang="en-US" sz="2000" spc="-10" noProof="0" dirty="0">
                <a:latin typeface="Calibri"/>
                <a:cs typeface="Calibri"/>
              </a:rPr>
              <a:t>other </a:t>
            </a:r>
            <a:r>
              <a:rPr lang="en-US" sz="2000" noProof="0" dirty="0">
                <a:latin typeface="Calibri"/>
                <a:cs typeface="Calibri"/>
              </a:rPr>
              <a:t>laypeople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or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health</a:t>
            </a:r>
            <a:r>
              <a:rPr lang="en-US" sz="2000" spc="50" noProof="0" dirty="0">
                <a:latin typeface="Calibri"/>
                <a:cs typeface="Calibri"/>
              </a:rPr>
              <a:t> </a:t>
            </a:r>
            <a:r>
              <a:rPr lang="en-US" sz="2000" noProof="0" dirty="0">
                <a:latin typeface="Calibri"/>
                <a:cs typeface="Calibri"/>
              </a:rPr>
              <a:t>workers,</a:t>
            </a:r>
            <a:r>
              <a:rPr lang="en-US" sz="2000" spc="45" noProof="0" dirty="0">
                <a:latin typeface="Calibri"/>
                <a:cs typeface="Calibri"/>
              </a:rPr>
              <a:t> </a:t>
            </a:r>
            <a:r>
              <a:rPr lang="en-US" sz="2000" spc="-10" noProof="0" dirty="0">
                <a:latin typeface="Calibri"/>
                <a:cs typeface="Calibri"/>
              </a:rPr>
              <a:t>Education</a:t>
            </a:r>
            <a:endParaRPr lang="en-US" sz="2000" noProof="0" dirty="0">
              <a:latin typeface="Calibri"/>
              <a:cs typeface="Calibri"/>
            </a:endParaRPr>
          </a:p>
          <a:p>
            <a:pPr lvl="1"/>
            <a:endParaRPr lang="en-US" noProof="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57EC135-C05E-C7C0-7853-92D120B2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Ford N, IAS 2025, SAT 11</a:t>
            </a:r>
          </a:p>
        </p:txBody>
      </p:sp>
    </p:spTree>
    <p:extLst>
      <p:ext uri="{BB962C8B-B14F-4D97-AF65-F5344CB8AC3E}">
        <p14:creationId xmlns:p14="http://schemas.microsoft.com/office/powerpoint/2010/main" val="184043714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9A81795-E66F-3FAF-A5E2-4B2A0668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 err="1">
                <a:solidFill>
                  <a:srgbClr val="0070C0"/>
                </a:solidFill>
                <a:cs typeface="Arial" charset="0"/>
              </a:rPr>
              <a:t>Uetela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 DM,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OAS0102LB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grpSp>
        <p:nvGrpSpPr>
          <p:cNvPr id="376" name="Groupe 375">
            <a:extLst>
              <a:ext uri="{FF2B5EF4-FFF2-40B4-BE49-F238E27FC236}">
                <a16:creationId xmlns:a16="http://schemas.microsoft.com/office/drawing/2014/main" id="{377401BF-4EB8-3568-8421-536D5619207D}"/>
              </a:ext>
            </a:extLst>
          </p:cNvPr>
          <p:cNvGrpSpPr/>
          <p:nvPr/>
        </p:nvGrpSpPr>
        <p:grpSpPr>
          <a:xfrm>
            <a:off x="1550820" y="2135785"/>
            <a:ext cx="9099293" cy="4291268"/>
            <a:chOff x="2314697" y="2342650"/>
            <a:chExt cx="8225273" cy="3308394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F721979-CB18-064A-BC1F-4688B9F26BCB}"/>
                </a:ext>
              </a:extLst>
            </p:cNvPr>
            <p:cNvGrpSpPr/>
            <p:nvPr/>
          </p:nvGrpSpPr>
          <p:grpSpPr>
            <a:xfrm>
              <a:off x="3005138" y="2470151"/>
              <a:ext cx="6043612" cy="2771775"/>
              <a:chOff x="3005138" y="2470151"/>
              <a:chExt cx="6043612" cy="2771775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72695D0-6012-8C33-58CC-99444B52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050" y="2470151"/>
                <a:ext cx="5981700" cy="2716213"/>
              </a:xfrm>
              <a:custGeom>
                <a:avLst/>
                <a:gdLst>
                  <a:gd name="T0" fmla="*/ 11304 w 11304"/>
                  <a:gd name="T1" fmla="*/ 5132 h 5132"/>
                  <a:gd name="T2" fmla="*/ 0 w 11304"/>
                  <a:gd name="T3" fmla="*/ 5132 h 5132"/>
                  <a:gd name="T4" fmla="*/ 0 w 11304"/>
                  <a:gd name="T5" fmla="*/ 0 h 5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04" h="5132">
                    <a:moveTo>
                      <a:pt x="11304" y="5132"/>
                    </a:moveTo>
                    <a:lnTo>
                      <a:pt x="0" y="513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3F2A28CB-780C-B135-9BED-88760C272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2388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6B29BFAD-44D6-651E-0EBB-235CC85E5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5663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4306E673-D87F-D166-2925-796AB9C30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0050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29C1EB1D-0A87-7A13-20C4-CEEA2CC6A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94725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9319076C-34A3-C284-CC5C-205B880E3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7525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4B1A7A84-3202-B92C-D8B9-5019E067D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5138" y="2540001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488480F2-D241-B97F-AEFB-9F63C4077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5138" y="2974976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42AAE646-4137-4AE3-846B-82DA425AB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5138" y="3419476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734CDC68-5BF2-522F-6738-02F65DF0B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5138" y="3854451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303EB195-A6CF-53F1-BC4F-D526378F3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5138" y="4300538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9F0F55A4-9A0D-7C94-A4F5-5639EEE58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5138" y="4740276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ED0381DA-CAE1-1CB1-0959-94AA1A14A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900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B5A4FA8F-938B-F396-A206-B51ABCC70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5138" y="5186363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434B3D26-0716-126F-1041-D8CAAA4E0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0238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" name="Line 21">
                <a:extLst>
                  <a:ext uri="{FF2B5EF4-FFF2-40B4-BE49-F238E27FC236}">
                    <a16:creationId xmlns:a16="http://schemas.microsoft.com/office/drawing/2014/main" id="{24F5465D-060E-3392-AD37-BD326713B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4625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" name="Line 22">
                <a:extLst>
                  <a:ext uri="{FF2B5EF4-FFF2-40B4-BE49-F238E27FC236}">
                    <a16:creationId xmlns:a16="http://schemas.microsoft.com/office/drawing/2014/main" id="{D81C9A45-6DD1-6DA3-1237-CE24388AB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72100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12AC379D-B10B-AF02-0701-80734D38A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5375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2541209F-73C0-490A-FB56-712A4A622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3325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751AEB21-1300-A14A-7C3F-9C3721155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7713" y="5186363"/>
                <a:ext cx="0" cy="55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71C2D618-4423-0E46-8334-ECA379402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5099051"/>
                <a:ext cx="363538" cy="1905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5A62216F-755F-5AFA-F4FE-E174D0E4C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5138738"/>
                <a:ext cx="363538" cy="4762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" name="Rectangle 35">
                <a:extLst>
                  <a:ext uri="{FF2B5EF4-FFF2-40B4-BE49-F238E27FC236}">
                    <a16:creationId xmlns:a16="http://schemas.microsoft.com/office/drawing/2014/main" id="{4DA74593-B317-E9EC-1912-527D5351C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5118101"/>
                <a:ext cx="363538" cy="20638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" name="Rectangle 36">
                <a:extLst>
                  <a:ext uri="{FF2B5EF4-FFF2-40B4-BE49-F238E27FC236}">
                    <a16:creationId xmlns:a16="http://schemas.microsoft.com/office/drawing/2014/main" id="{55853616-97C3-0368-B830-7A7E32E3A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5075238"/>
                <a:ext cx="363538" cy="9525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" name="Rectangle 37">
                <a:extLst>
                  <a:ext uri="{FF2B5EF4-FFF2-40B4-BE49-F238E27FC236}">
                    <a16:creationId xmlns:a16="http://schemas.microsoft.com/office/drawing/2014/main" id="{B26DE012-957D-AB28-5FB2-04ABE708B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5057776"/>
                <a:ext cx="363538" cy="17463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" name="Rectangle 38">
                <a:extLst>
                  <a:ext uri="{FF2B5EF4-FFF2-40B4-BE49-F238E27FC236}">
                    <a16:creationId xmlns:a16="http://schemas.microsoft.com/office/drawing/2014/main" id="{7A95C758-27AC-6241-2AC5-FDF412918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5046663"/>
                <a:ext cx="363538" cy="11113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" name="Rectangle 39">
                <a:extLst>
                  <a:ext uri="{FF2B5EF4-FFF2-40B4-BE49-F238E27FC236}">
                    <a16:creationId xmlns:a16="http://schemas.microsoft.com/office/drawing/2014/main" id="{443C850A-3BB9-BD82-F3BF-1CFE06F0E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513" y="5084763"/>
                <a:ext cx="363538" cy="14288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3" name="Rectangle 40">
                <a:extLst>
                  <a:ext uri="{FF2B5EF4-FFF2-40B4-BE49-F238E27FC236}">
                    <a16:creationId xmlns:a16="http://schemas.microsoft.com/office/drawing/2014/main" id="{6166EE38-69D5-6B83-97B4-196227179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5086351"/>
                <a:ext cx="363538" cy="30163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4" name="Rectangle 41">
                <a:extLst>
                  <a:ext uri="{FF2B5EF4-FFF2-40B4-BE49-F238E27FC236}">
                    <a16:creationId xmlns:a16="http://schemas.microsoft.com/office/drawing/2014/main" id="{D19D7DE3-B231-118D-A4D9-260EC45CE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5057776"/>
                <a:ext cx="363538" cy="28575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5" name="Rectangle 42">
                <a:extLst>
                  <a:ext uri="{FF2B5EF4-FFF2-40B4-BE49-F238E27FC236}">
                    <a16:creationId xmlns:a16="http://schemas.microsoft.com/office/drawing/2014/main" id="{20C8111A-831E-19F3-2B7B-B4B8B313A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5116513"/>
                <a:ext cx="363538" cy="6826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6" name="Rectangle 43">
                <a:extLst>
                  <a:ext uri="{FF2B5EF4-FFF2-40B4-BE49-F238E27FC236}">
                    <a16:creationId xmlns:a16="http://schemas.microsoft.com/office/drawing/2014/main" id="{FE7EA49E-C549-213D-A505-8AFA7FA53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5011738"/>
                <a:ext cx="363538" cy="1905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7" name="Rectangle 44">
                <a:extLst>
                  <a:ext uri="{FF2B5EF4-FFF2-40B4-BE49-F238E27FC236}">
                    <a16:creationId xmlns:a16="http://schemas.microsoft.com/office/drawing/2014/main" id="{9CA6ABE0-9710-7E0B-DD50-875762D3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4999038"/>
                <a:ext cx="363538" cy="1270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8" name="Rectangle 45">
                <a:extLst>
                  <a:ext uri="{FF2B5EF4-FFF2-40B4-BE49-F238E27FC236}">
                    <a16:creationId xmlns:a16="http://schemas.microsoft.com/office/drawing/2014/main" id="{66ED829D-A052-44CE-A78B-643B41537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5041901"/>
                <a:ext cx="363538" cy="15875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9" name="Rectangle 46">
                <a:extLst>
                  <a:ext uri="{FF2B5EF4-FFF2-40B4-BE49-F238E27FC236}">
                    <a16:creationId xmlns:a16="http://schemas.microsoft.com/office/drawing/2014/main" id="{D6B1A02F-DDBA-B561-CE61-90C64C0E2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238" y="5030788"/>
                <a:ext cx="363538" cy="111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0" name="Rectangle 47">
                <a:extLst>
                  <a:ext uri="{FF2B5EF4-FFF2-40B4-BE49-F238E27FC236}">
                    <a16:creationId xmlns:a16="http://schemas.microsoft.com/office/drawing/2014/main" id="{6CC43478-C4E8-9088-E18C-A338FE6E1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4824413"/>
                <a:ext cx="363538" cy="36195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1" name="Rectangle 48">
                <a:extLst>
                  <a:ext uri="{FF2B5EF4-FFF2-40B4-BE49-F238E27FC236}">
                    <a16:creationId xmlns:a16="http://schemas.microsoft.com/office/drawing/2014/main" id="{6CAACEF2-53FA-7137-68D9-AFCDF3931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4718051"/>
                <a:ext cx="363538" cy="106363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2" name="Rectangle 49">
                <a:extLst>
                  <a:ext uri="{FF2B5EF4-FFF2-40B4-BE49-F238E27FC236}">
                    <a16:creationId xmlns:a16="http://schemas.microsoft.com/office/drawing/2014/main" id="{7FF1AF64-316A-A9A5-E765-D0256B819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4622801"/>
                <a:ext cx="363538" cy="9525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3" name="Rectangle 50">
                <a:extLst>
                  <a:ext uri="{FF2B5EF4-FFF2-40B4-BE49-F238E27FC236}">
                    <a16:creationId xmlns:a16="http://schemas.microsoft.com/office/drawing/2014/main" id="{C8047B87-0E5F-6589-69D4-FA1A4C3C9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4491038"/>
                <a:ext cx="363538" cy="17463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4" name="Rectangle 51">
                <a:extLst>
                  <a:ext uri="{FF2B5EF4-FFF2-40B4-BE49-F238E27FC236}">
                    <a16:creationId xmlns:a16="http://schemas.microsoft.com/office/drawing/2014/main" id="{895BBC55-5BF1-7AB8-6327-2658CE6A3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4530726"/>
                <a:ext cx="363538" cy="365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5" name="Rectangle 52">
                <a:extLst>
                  <a:ext uri="{FF2B5EF4-FFF2-40B4-BE49-F238E27FC236}">
                    <a16:creationId xmlns:a16="http://schemas.microsoft.com/office/drawing/2014/main" id="{76230A69-8B68-C124-613F-4E1FA4F10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4508501"/>
                <a:ext cx="363538" cy="222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6" name="Rectangle 53">
                <a:extLst>
                  <a:ext uri="{FF2B5EF4-FFF2-40B4-BE49-F238E27FC236}">
                    <a16:creationId xmlns:a16="http://schemas.microsoft.com/office/drawing/2014/main" id="{9B35A8F8-54E8-5381-8F09-26C76EADF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9913" y="4567238"/>
                <a:ext cx="363538" cy="5556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7" name="Rectangle 54">
                <a:extLst>
                  <a:ext uri="{FF2B5EF4-FFF2-40B4-BE49-F238E27FC236}">
                    <a16:creationId xmlns:a16="http://schemas.microsoft.com/office/drawing/2014/main" id="{F5EA7360-9AA7-7340-7002-131026615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654551"/>
                <a:ext cx="363538" cy="53181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8" name="Rectangle 55">
                <a:extLst>
                  <a:ext uri="{FF2B5EF4-FFF2-40B4-BE49-F238E27FC236}">
                    <a16:creationId xmlns:a16="http://schemas.microsoft.com/office/drawing/2014/main" id="{B71D95A2-5BE2-2D33-758D-BE2C91EFB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497388"/>
                <a:ext cx="363538" cy="157163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49" name="Rectangle 56">
                <a:extLst>
                  <a:ext uri="{FF2B5EF4-FFF2-40B4-BE49-F238E27FC236}">
                    <a16:creationId xmlns:a16="http://schemas.microsoft.com/office/drawing/2014/main" id="{F5B92B81-449F-3453-4B09-BE00BE625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386263"/>
                <a:ext cx="363538" cy="111125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Rectangle 57">
                <a:extLst>
                  <a:ext uri="{FF2B5EF4-FFF2-40B4-BE49-F238E27FC236}">
                    <a16:creationId xmlns:a16="http://schemas.microsoft.com/office/drawing/2014/main" id="{24E8E11B-4A52-4D8B-AA12-F73F9A75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89426"/>
                <a:ext cx="363538" cy="28575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Rectangle 58">
                <a:extLst>
                  <a:ext uri="{FF2B5EF4-FFF2-40B4-BE49-F238E27FC236}">
                    <a16:creationId xmlns:a16="http://schemas.microsoft.com/office/drawing/2014/main" id="{D188B2CB-2090-8CFA-1C22-7EAD44EC6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4026"/>
                <a:ext cx="363538" cy="2540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2" name="Rectangle 59">
                <a:extLst>
                  <a:ext uri="{FF2B5EF4-FFF2-40B4-BE49-F238E27FC236}">
                    <a16:creationId xmlns:a16="http://schemas.microsoft.com/office/drawing/2014/main" id="{98C14939-9B7D-9BCE-A3B5-ECAB477D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37038"/>
                <a:ext cx="363538" cy="26988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3" name="Rectangle 60">
                <a:extLst>
                  <a:ext uri="{FF2B5EF4-FFF2-40B4-BE49-F238E27FC236}">
                    <a16:creationId xmlns:a16="http://schemas.microsoft.com/office/drawing/2014/main" id="{81BF2308-4B20-164B-5674-01198E9FD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318001"/>
                <a:ext cx="363538" cy="6826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4" name="Rectangle 61">
                <a:extLst>
                  <a:ext uri="{FF2B5EF4-FFF2-40B4-BE49-F238E27FC236}">
                    <a16:creationId xmlns:a16="http://schemas.microsoft.com/office/drawing/2014/main" id="{094BB37B-7BA0-BF66-4E0D-67F19B831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0" y="4294188"/>
                <a:ext cx="363538" cy="89217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5" name="Rectangle 62">
                <a:extLst>
                  <a:ext uri="{FF2B5EF4-FFF2-40B4-BE49-F238E27FC236}">
                    <a16:creationId xmlns:a16="http://schemas.microsoft.com/office/drawing/2014/main" id="{9863FA18-E2C7-2556-A5BA-0E348E605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0" y="4005263"/>
                <a:ext cx="363538" cy="11906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E3673D45-878B-4F9E-B21E-68030E033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0" y="4124326"/>
                <a:ext cx="363538" cy="169863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7" name="Rectangle 64">
                <a:extLst>
                  <a:ext uri="{FF2B5EF4-FFF2-40B4-BE49-F238E27FC236}">
                    <a16:creationId xmlns:a16="http://schemas.microsoft.com/office/drawing/2014/main" id="{F1BBCEE4-4883-8FAB-71AA-861388368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0" y="3829051"/>
                <a:ext cx="363538" cy="285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8" name="Rectangle 65">
                <a:extLst>
                  <a:ext uri="{FF2B5EF4-FFF2-40B4-BE49-F238E27FC236}">
                    <a16:creationId xmlns:a16="http://schemas.microsoft.com/office/drawing/2014/main" id="{97D7C558-66C4-7B67-9AF2-5000C6410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0" y="3792538"/>
                <a:ext cx="363538" cy="36513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59" name="Rectangle 66">
                <a:extLst>
                  <a:ext uri="{FF2B5EF4-FFF2-40B4-BE49-F238E27FC236}">
                    <a16:creationId xmlns:a16="http://schemas.microsoft.com/office/drawing/2014/main" id="{A5DC97F1-27D2-0A4F-33CD-AF1766AF8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0" y="3903663"/>
                <a:ext cx="363538" cy="10160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0" name="Rectangle 67">
                <a:extLst>
                  <a:ext uri="{FF2B5EF4-FFF2-40B4-BE49-F238E27FC236}">
                    <a16:creationId xmlns:a16="http://schemas.microsoft.com/office/drawing/2014/main" id="{FC85AFA3-153F-02A3-3881-6C58A477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5900" y="3857626"/>
                <a:ext cx="363538" cy="46038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1" name="Rectangle 68">
                <a:extLst>
                  <a:ext uri="{FF2B5EF4-FFF2-40B4-BE49-F238E27FC236}">
                    <a16:creationId xmlns:a16="http://schemas.microsoft.com/office/drawing/2014/main" id="{C35D74DF-4B97-F5B9-6D4D-501E165C2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7388" y="3286126"/>
                <a:ext cx="363538" cy="349250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2" name="Rectangle 69">
                <a:extLst>
                  <a:ext uri="{FF2B5EF4-FFF2-40B4-BE49-F238E27FC236}">
                    <a16:creationId xmlns:a16="http://schemas.microsoft.com/office/drawing/2014/main" id="{C6B7056B-2DD6-0FD9-87DE-F159BED6B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7388" y="3635376"/>
                <a:ext cx="363538" cy="1550988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3" name="Rectangle 70">
                <a:extLst>
                  <a:ext uri="{FF2B5EF4-FFF2-40B4-BE49-F238E27FC236}">
                    <a16:creationId xmlns:a16="http://schemas.microsoft.com/office/drawing/2014/main" id="{A3DED158-695B-F982-16B5-7DA02F621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7388" y="3130551"/>
                <a:ext cx="363538" cy="155575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4" name="Rectangle 71">
                <a:extLst>
                  <a:ext uri="{FF2B5EF4-FFF2-40B4-BE49-F238E27FC236}">
                    <a16:creationId xmlns:a16="http://schemas.microsoft.com/office/drawing/2014/main" id="{694B6E85-3B64-1765-5720-FCF236224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7388" y="2959101"/>
                <a:ext cx="363538" cy="41275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5" name="Rectangle 72">
                <a:extLst>
                  <a:ext uri="{FF2B5EF4-FFF2-40B4-BE49-F238E27FC236}">
                    <a16:creationId xmlns:a16="http://schemas.microsoft.com/office/drawing/2014/main" id="{CC335A6A-6F95-54E1-5CDD-207D20027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7388" y="2928938"/>
                <a:ext cx="363538" cy="30163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6" name="Rectangle 73">
                <a:extLst>
                  <a:ext uri="{FF2B5EF4-FFF2-40B4-BE49-F238E27FC236}">
                    <a16:creationId xmlns:a16="http://schemas.microsoft.com/office/drawing/2014/main" id="{D1DDEC89-E56A-5497-A1FE-01D9460AF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7388" y="3000376"/>
                <a:ext cx="363538" cy="130175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7" name="Rectangle 74">
                <a:extLst>
                  <a:ext uri="{FF2B5EF4-FFF2-40B4-BE49-F238E27FC236}">
                    <a16:creationId xmlns:a16="http://schemas.microsoft.com/office/drawing/2014/main" id="{7BE02519-6466-A829-C87B-9D5189253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7388" y="2886076"/>
                <a:ext cx="363538" cy="42863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8" name="Rectangle 75">
                <a:extLst>
                  <a:ext uri="{FF2B5EF4-FFF2-40B4-BE49-F238E27FC236}">
                    <a16:creationId xmlns:a16="http://schemas.microsoft.com/office/drawing/2014/main" id="{6F86312E-C391-6C11-913D-E73206BFC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3000" y="3548063"/>
                <a:ext cx="363538" cy="16383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69" name="Rectangle 76">
                <a:extLst>
                  <a:ext uri="{FF2B5EF4-FFF2-40B4-BE49-F238E27FC236}">
                    <a16:creationId xmlns:a16="http://schemas.microsoft.com/office/drawing/2014/main" id="{BE55FBB0-8F20-0F47-9BAD-C85585005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3000" y="3221038"/>
                <a:ext cx="363538" cy="327025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0" name="Rectangle 77">
                <a:extLst>
                  <a:ext uri="{FF2B5EF4-FFF2-40B4-BE49-F238E27FC236}">
                    <a16:creationId xmlns:a16="http://schemas.microsoft.com/office/drawing/2014/main" id="{4F1EF28D-74EF-D1FE-1513-A6112BD75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3000" y="3087688"/>
                <a:ext cx="363538" cy="13335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1" name="Rectangle 78">
                <a:extLst>
                  <a:ext uri="{FF2B5EF4-FFF2-40B4-BE49-F238E27FC236}">
                    <a16:creationId xmlns:a16="http://schemas.microsoft.com/office/drawing/2014/main" id="{FB4D353A-0DE1-592A-1863-E8C3DB1F6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3000" y="2813051"/>
                <a:ext cx="363538" cy="42863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2" name="Rectangle 79">
                <a:extLst>
                  <a:ext uri="{FF2B5EF4-FFF2-40B4-BE49-F238E27FC236}">
                    <a16:creationId xmlns:a16="http://schemas.microsoft.com/office/drawing/2014/main" id="{D4CC585C-CAA0-C877-E50E-806D138A7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3000" y="2855913"/>
                <a:ext cx="363538" cy="2540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3" name="Rectangle 80">
                <a:extLst>
                  <a:ext uri="{FF2B5EF4-FFF2-40B4-BE49-F238E27FC236}">
                    <a16:creationId xmlns:a16="http://schemas.microsoft.com/office/drawing/2014/main" id="{D43E3005-D641-8C7E-D4D9-C35671AD0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3000" y="2930526"/>
                <a:ext cx="363538" cy="15716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4" name="Rectangle 81">
                <a:extLst>
                  <a:ext uri="{FF2B5EF4-FFF2-40B4-BE49-F238E27FC236}">
                    <a16:creationId xmlns:a16="http://schemas.microsoft.com/office/drawing/2014/main" id="{3255B9EE-26BF-8CC3-AD79-9EAC8712C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3000" y="2881313"/>
                <a:ext cx="363538" cy="4921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5" name="Rectangle 82">
                <a:extLst>
                  <a:ext uri="{FF2B5EF4-FFF2-40B4-BE49-F238E27FC236}">
                    <a16:creationId xmlns:a16="http://schemas.microsoft.com/office/drawing/2014/main" id="{899315E4-0356-2D02-CD37-4A2002A09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3" y="2976563"/>
                <a:ext cx="363538" cy="13493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6" name="Rectangle 83">
                <a:extLst>
                  <a:ext uri="{FF2B5EF4-FFF2-40B4-BE49-F238E27FC236}">
                    <a16:creationId xmlns:a16="http://schemas.microsoft.com/office/drawing/2014/main" id="{310046C9-E6F8-C498-12A3-FAE490F3A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3" y="3111501"/>
                <a:ext cx="363538" cy="569913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7" name="Rectangle 84">
                <a:extLst>
                  <a:ext uri="{FF2B5EF4-FFF2-40B4-BE49-F238E27FC236}">
                    <a16:creationId xmlns:a16="http://schemas.microsoft.com/office/drawing/2014/main" id="{A04FBE8A-2581-1D49-E2CF-42C144B39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3" y="3681413"/>
                <a:ext cx="363538" cy="150495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8" name="Rectangle 85">
                <a:extLst>
                  <a:ext uri="{FF2B5EF4-FFF2-40B4-BE49-F238E27FC236}">
                    <a16:creationId xmlns:a16="http://schemas.microsoft.com/office/drawing/2014/main" id="{301A64D5-3030-1E2D-7E23-532C320E0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3" y="2797176"/>
                <a:ext cx="363538" cy="46038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79" name="Rectangle 86">
                <a:extLst>
                  <a:ext uri="{FF2B5EF4-FFF2-40B4-BE49-F238E27FC236}">
                    <a16:creationId xmlns:a16="http://schemas.microsoft.com/office/drawing/2014/main" id="{C7C8F900-6CCF-638C-7042-75A5349DD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3" y="2765426"/>
                <a:ext cx="363538" cy="3175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0" name="Rectangle 87">
                <a:extLst>
                  <a:ext uri="{FF2B5EF4-FFF2-40B4-BE49-F238E27FC236}">
                    <a16:creationId xmlns:a16="http://schemas.microsoft.com/office/drawing/2014/main" id="{E954290F-1FF4-F899-B750-6AD2D3335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3" y="2843213"/>
                <a:ext cx="363538" cy="13335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1" name="Rectangle 88">
                <a:extLst>
                  <a:ext uri="{FF2B5EF4-FFF2-40B4-BE49-F238E27FC236}">
                    <a16:creationId xmlns:a16="http://schemas.microsoft.com/office/drawing/2014/main" id="{A22E0B46-EE3E-2D01-698B-A3C06290E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4963" y="2719388"/>
                <a:ext cx="363538" cy="46038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2" name="Rectangle 89">
                <a:extLst>
                  <a:ext uri="{FF2B5EF4-FFF2-40B4-BE49-F238E27FC236}">
                    <a16:creationId xmlns:a16="http://schemas.microsoft.com/office/drawing/2014/main" id="{62D70F2D-67F3-1F0C-A612-5BBF0A165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0575" y="3594101"/>
                <a:ext cx="363538" cy="159226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3" name="Rectangle 90">
                <a:extLst>
                  <a:ext uri="{FF2B5EF4-FFF2-40B4-BE49-F238E27FC236}">
                    <a16:creationId xmlns:a16="http://schemas.microsoft.com/office/drawing/2014/main" id="{8D495C36-AC7E-18AD-13E3-114D29E08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0575" y="2971801"/>
                <a:ext cx="363538" cy="622300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4" name="Rectangle 91">
                <a:extLst>
                  <a:ext uri="{FF2B5EF4-FFF2-40B4-BE49-F238E27FC236}">
                    <a16:creationId xmlns:a16="http://schemas.microsoft.com/office/drawing/2014/main" id="{776F89DE-2620-9B0C-9DD5-98F3953B7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0575" y="2841626"/>
                <a:ext cx="363538" cy="130175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5" name="Rectangle 92">
                <a:extLst>
                  <a:ext uri="{FF2B5EF4-FFF2-40B4-BE49-F238E27FC236}">
                    <a16:creationId xmlns:a16="http://schemas.microsoft.com/office/drawing/2014/main" id="{575EECE5-3250-CEEB-B7F5-0EED09EEA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0575" y="2689226"/>
                <a:ext cx="363538" cy="44450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6" name="Rectangle 93">
                <a:extLst>
                  <a:ext uri="{FF2B5EF4-FFF2-40B4-BE49-F238E27FC236}">
                    <a16:creationId xmlns:a16="http://schemas.microsoft.com/office/drawing/2014/main" id="{6E8350AE-B9E4-16DE-B4B4-5F343D9B4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0575" y="2660651"/>
                <a:ext cx="363538" cy="285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7" name="Rectangle 94">
                <a:extLst>
                  <a:ext uri="{FF2B5EF4-FFF2-40B4-BE49-F238E27FC236}">
                    <a16:creationId xmlns:a16="http://schemas.microsoft.com/office/drawing/2014/main" id="{AD177DBC-426A-34F7-BF89-D74844E5D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0575" y="2733676"/>
                <a:ext cx="363538" cy="10795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8" name="Rectangle 95">
                <a:extLst>
                  <a:ext uri="{FF2B5EF4-FFF2-40B4-BE49-F238E27FC236}">
                    <a16:creationId xmlns:a16="http://schemas.microsoft.com/office/drawing/2014/main" id="{E4874710-81DC-A912-6D1E-CE178B32B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0575" y="2600326"/>
                <a:ext cx="363538" cy="60325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89" name="Rectangle 96">
                <a:extLst>
                  <a:ext uri="{FF2B5EF4-FFF2-40B4-BE49-F238E27FC236}">
                    <a16:creationId xmlns:a16="http://schemas.microsoft.com/office/drawing/2014/main" id="{1FF75195-DA36-55F1-1963-56D520B6E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4914901"/>
                <a:ext cx="363538" cy="90488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0" name="Rectangle 97">
                <a:extLst>
                  <a:ext uri="{FF2B5EF4-FFF2-40B4-BE49-F238E27FC236}">
                    <a16:creationId xmlns:a16="http://schemas.microsoft.com/office/drawing/2014/main" id="{1B7ACF65-72FB-20C5-CC0A-7B196EB92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4841876"/>
                <a:ext cx="363538" cy="73025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1" name="Rectangle 98">
                <a:extLst>
                  <a:ext uri="{FF2B5EF4-FFF2-40B4-BE49-F238E27FC236}">
                    <a16:creationId xmlns:a16="http://schemas.microsoft.com/office/drawing/2014/main" id="{FD2BDA6F-5C38-9BD5-0E24-2E399CFF4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5005388"/>
                <a:ext cx="363538" cy="180975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2" name="Rectangle 99">
                <a:extLst>
                  <a:ext uri="{FF2B5EF4-FFF2-40B4-BE49-F238E27FC236}">
                    <a16:creationId xmlns:a16="http://schemas.microsoft.com/office/drawing/2014/main" id="{7E5BB6E6-2F2C-8A2A-CDEC-93CCB1FEE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4775201"/>
                <a:ext cx="363538" cy="30163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3" name="Rectangle 100">
                <a:extLst>
                  <a:ext uri="{FF2B5EF4-FFF2-40B4-BE49-F238E27FC236}">
                    <a16:creationId xmlns:a16="http://schemas.microsoft.com/office/drawing/2014/main" id="{38A6B2A8-4846-9B30-669B-D7B70FCC6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4756151"/>
                <a:ext cx="363538" cy="1905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4" name="Rectangle 101">
                <a:extLst>
                  <a:ext uri="{FF2B5EF4-FFF2-40B4-BE49-F238E27FC236}">
                    <a16:creationId xmlns:a16="http://schemas.microsoft.com/office/drawing/2014/main" id="{C5322634-F49D-266D-E83B-181F4C1A73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4740276"/>
                <a:ext cx="363538" cy="15875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5" name="Rectangle 102">
                <a:extLst>
                  <a:ext uri="{FF2B5EF4-FFF2-40B4-BE49-F238E27FC236}">
                    <a16:creationId xmlns:a16="http://schemas.microsoft.com/office/drawing/2014/main" id="{BC855D91-4367-61BB-304C-4F9A82751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8425" y="4805363"/>
                <a:ext cx="363538" cy="36513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6" name="Rectangle 103">
                <a:extLst>
                  <a:ext uri="{FF2B5EF4-FFF2-40B4-BE49-F238E27FC236}">
                    <a16:creationId xmlns:a16="http://schemas.microsoft.com/office/drawing/2014/main" id="{1EFAFEA3-78BD-A600-2CE5-263A21509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813" y="5067301"/>
                <a:ext cx="363538" cy="11906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7" name="Rectangle 104">
                <a:extLst>
                  <a:ext uri="{FF2B5EF4-FFF2-40B4-BE49-F238E27FC236}">
                    <a16:creationId xmlns:a16="http://schemas.microsoft.com/office/drawing/2014/main" id="{87D95474-FE4B-F592-F4B2-F3F3A4673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813" y="5026026"/>
                <a:ext cx="363538" cy="41275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8" name="Rectangle 105">
                <a:extLst>
                  <a:ext uri="{FF2B5EF4-FFF2-40B4-BE49-F238E27FC236}">
                    <a16:creationId xmlns:a16="http://schemas.microsoft.com/office/drawing/2014/main" id="{7A6A51C1-BE8A-7B0F-19BE-E8AA8279A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813" y="4975226"/>
                <a:ext cx="363538" cy="5080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99" name="Rectangle 106">
                <a:extLst>
                  <a:ext uri="{FF2B5EF4-FFF2-40B4-BE49-F238E27FC236}">
                    <a16:creationId xmlns:a16="http://schemas.microsoft.com/office/drawing/2014/main" id="{ECB03249-203A-1551-2C90-4AFEC2C3B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813" y="4908551"/>
                <a:ext cx="363538" cy="2540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0" name="Rectangle 107">
                <a:extLst>
                  <a:ext uri="{FF2B5EF4-FFF2-40B4-BE49-F238E27FC236}">
                    <a16:creationId xmlns:a16="http://schemas.microsoft.com/office/drawing/2014/main" id="{80245786-1C7D-90EB-4087-0C93386E0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813" y="4933951"/>
                <a:ext cx="363538" cy="15875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1" name="Rectangle 108">
                <a:extLst>
                  <a:ext uri="{FF2B5EF4-FFF2-40B4-BE49-F238E27FC236}">
                    <a16:creationId xmlns:a16="http://schemas.microsoft.com/office/drawing/2014/main" id="{B7C9AFA8-A9CB-F310-2E95-FA1D35339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813" y="4891088"/>
                <a:ext cx="363538" cy="17463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2" name="Rectangle 109">
                <a:extLst>
                  <a:ext uri="{FF2B5EF4-FFF2-40B4-BE49-F238E27FC236}">
                    <a16:creationId xmlns:a16="http://schemas.microsoft.com/office/drawing/2014/main" id="{317CA4C6-7CC3-9F7B-AFDE-4124F349F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2813" y="4949826"/>
                <a:ext cx="363538" cy="2540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3" name="Rectangle 110">
                <a:extLst>
                  <a:ext uri="{FF2B5EF4-FFF2-40B4-BE49-F238E27FC236}">
                    <a16:creationId xmlns:a16="http://schemas.microsoft.com/office/drawing/2014/main" id="{204F5925-E354-9D82-993E-4E1DAA181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5048251"/>
                <a:ext cx="363538" cy="44450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4" name="Rectangle 111">
                <a:extLst>
                  <a:ext uri="{FF2B5EF4-FFF2-40B4-BE49-F238E27FC236}">
                    <a16:creationId xmlns:a16="http://schemas.microsoft.com/office/drawing/2014/main" id="{084771DB-7293-F767-93F3-2E0FB8F7A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5005388"/>
                <a:ext cx="363538" cy="42863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5" name="Rectangle 112">
                <a:extLst>
                  <a:ext uri="{FF2B5EF4-FFF2-40B4-BE49-F238E27FC236}">
                    <a16:creationId xmlns:a16="http://schemas.microsoft.com/office/drawing/2014/main" id="{E6413742-5716-207A-EF76-B1C09CD66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5092701"/>
                <a:ext cx="363538" cy="9366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6" name="Rectangle 113">
                <a:extLst>
                  <a:ext uri="{FF2B5EF4-FFF2-40B4-BE49-F238E27FC236}">
                    <a16:creationId xmlns:a16="http://schemas.microsoft.com/office/drawing/2014/main" id="{BAB730BF-C3AA-CCAD-9933-0F7EA36D5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4970463"/>
                <a:ext cx="363538" cy="15875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7" name="Rectangle 114">
                <a:extLst>
                  <a:ext uri="{FF2B5EF4-FFF2-40B4-BE49-F238E27FC236}">
                    <a16:creationId xmlns:a16="http://schemas.microsoft.com/office/drawing/2014/main" id="{3EE8A29C-F900-A49C-44B8-1FD3201B2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4986338"/>
                <a:ext cx="363538" cy="1905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8" name="Rectangle 115">
                <a:extLst>
                  <a:ext uri="{FF2B5EF4-FFF2-40B4-BE49-F238E27FC236}">
                    <a16:creationId xmlns:a16="http://schemas.microsoft.com/office/drawing/2014/main" id="{CD064E95-051E-2B76-3730-59B82529A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850" y="4951413"/>
                <a:ext cx="363538" cy="19050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09" name="Freeform 116">
                <a:extLst>
                  <a:ext uri="{FF2B5EF4-FFF2-40B4-BE49-F238E27FC236}">
                    <a16:creationId xmlns:a16="http://schemas.microsoft.com/office/drawing/2014/main" id="{5469BAD8-F871-DC0F-EA09-226057508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0" y="4941888"/>
                <a:ext cx="363538" cy="9525"/>
              </a:xfrm>
              <a:custGeom>
                <a:avLst/>
                <a:gdLst>
                  <a:gd name="T0" fmla="*/ 2 w 687"/>
                  <a:gd name="T1" fmla="*/ 1 h 16"/>
                  <a:gd name="T2" fmla="*/ 0 w 687"/>
                  <a:gd name="T3" fmla="*/ 16 h 16"/>
                  <a:gd name="T4" fmla="*/ 687 w 687"/>
                  <a:gd name="T5" fmla="*/ 16 h 16"/>
                  <a:gd name="T6" fmla="*/ 687 w 687"/>
                  <a:gd name="T7" fmla="*/ 0 h 16"/>
                  <a:gd name="T8" fmla="*/ 2 w 687"/>
                  <a:gd name="T9" fmla="*/ 0 h 16"/>
                  <a:gd name="T10" fmla="*/ 2 w 687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7" h="16">
                    <a:moveTo>
                      <a:pt x="2" y="1"/>
                    </a:moveTo>
                    <a:lnTo>
                      <a:pt x="0" y="16"/>
                    </a:lnTo>
                    <a:lnTo>
                      <a:pt x="687" y="16"/>
                    </a:lnTo>
                    <a:lnTo>
                      <a:pt x="687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0" name="Line 119">
                <a:extLst>
                  <a:ext uri="{FF2B5EF4-FFF2-40B4-BE49-F238E27FC236}">
                    <a16:creationId xmlns:a16="http://schemas.microsoft.com/office/drawing/2014/main" id="{90912E2B-5F5B-8C10-1FE7-31D9C201E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4113" y="2689226"/>
                <a:ext cx="0" cy="44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1" name="Line 120">
                <a:extLst>
                  <a:ext uri="{FF2B5EF4-FFF2-40B4-BE49-F238E27FC236}">
                    <a16:creationId xmlns:a16="http://schemas.microsoft.com/office/drawing/2014/main" id="{B5ADD4E1-916F-09CF-E5EA-B4E031049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4113" y="2660651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2" name="Line 121">
                <a:extLst>
                  <a:ext uri="{FF2B5EF4-FFF2-40B4-BE49-F238E27FC236}">
                    <a16:creationId xmlns:a16="http://schemas.microsoft.com/office/drawing/2014/main" id="{C85F4A5E-F26B-6172-56CE-BC5802C6A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4113" y="2733676"/>
                <a:ext cx="0" cy="1079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3" name="Line 123">
                <a:extLst>
                  <a:ext uri="{FF2B5EF4-FFF2-40B4-BE49-F238E27FC236}">
                    <a16:creationId xmlns:a16="http://schemas.microsoft.com/office/drawing/2014/main" id="{83A11761-B5F5-70C5-4920-CF9C116B4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4113" y="284162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4" name="Line 127">
                <a:extLst>
                  <a:ext uri="{FF2B5EF4-FFF2-40B4-BE49-F238E27FC236}">
                    <a16:creationId xmlns:a16="http://schemas.microsoft.com/office/drawing/2014/main" id="{2859CF50-DDA2-F8D5-E44C-0DD904E1D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4113" y="2971801"/>
                <a:ext cx="0" cy="622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5" name="Freeform 128">
                <a:extLst>
                  <a:ext uri="{FF2B5EF4-FFF2-40B4-BE49-F238E27FC236}">
                    <a16:creationId xmlns:a16="http://schemas.microsoft.com/office/drawing/2014/main" id="{D05AF8A5-C85C-AE40-9A84-1AE867F88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2600326"/>
                <a:ext cx="363538" cy="60325"/>
              </a:xfrm>
              <a:custGeom>
                <a:avLst/>
                <a:gdLst>
                  <a:gd name="T0" fmla="*/ 686 w 686"/>
                  <a:gd name="T1" fmla="*/ 116 h 116"/>
                  <a:gd name="T2" fmla="*/ 686 w 686"/>
                  <a:gd name="T3" fmla="*/ 0 h 116"/>
                  <a:gd name="T4" fmla="*/ 0 w 686"/>
                  <a:gd name="T5" fmla="*/ 0 h 116"/>
                  <a:gd name="T6" fmla="*/ 0 w 686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6" h="116">
                    <a:moveTo>
                      <a:pt x="686" y="116"/>
                    </a:moveTo>
                    <a:lnTo>
                      <a:pt x="686" y="0"/>
                    </a:lnTo>
                    <a:lnTo>
                      <a:pt x="0" y="0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6" name="Freeform 129">
                <a:extLst>
                  <a:ext uri="{FF2B5EF4-FFF2-40B4-BE49-F238E27FC236}">
                    <a16:creationId xmlns:a16="http://schemas.microsoft.com/office/drawing/2014/main" id="{54440867-8AE6-28AD-B4DC-3EC0EAC90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0" y="2813051"/>
                <a:ext cx="363538" cy="42863"/>
              </a:xfrm>
              <a:custGeom>
                <a:avLst/>
                <a:gdLst>
                  <a:gd name="T0" fmla="*/ 687 w 687"/>
                  <a:gd name="T1" fmla="*/ 83 h 83"/>
                  <a:gd name="T2" fmla="*/ 687 w 687"/>
                  <a:gd name="T3" fmla="*/ 0 h 83"/>
                  <a:gd name="T4" fmla="*/ 0 w 687"/>
                  <a:gd name="T5" fmla="*/ 0 h 83"/>
                  <a:gd name="T6" fmla="*/ 0 w 687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83">
                    <a:moveTo>
                      <a:pt x="687" y="83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8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7" name="Line 130">
                <a:extLst>
                  <a:ext uri="{FF2B5EF4-FFF2-40B4-BE49-F238E27FC236}">
                    <a16:creationId xmlns:a16="http://schemas.microsoft.com/office/drawing/2014/main" id="{44962C34-C138-9FC8-0487-8A8E5B39F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000" y="2855913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8" name="Line 131">
                <a:extLst>
                  <a:ext uri="{FF2B5EF4-FFF2-40B4-BE49-F238E27FC236}">
                    <a16:creationId xmlns:a16="http://schemas.microsoft.com/office/drawing/2014/main" id="{B6F8FF83-7C49-B093-2920-23F18248E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0925" y="300037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19" name="Line 132">
                <a:extLst>
                  <a:ext uri="{FF2B5EF4-FFF2-40B4-BE49-F238E27FC236}">
                    <a16:creationId xmlns:a16="http://schemas.microsoft.com/office/drawing/2014/main" id="{5443311B-E97A-3659-4C88-F51542DB7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0925" y="2928938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0" name="Line 133">
                <a:extLst>
                  <a:ext uri="{FF2B5EF4-FFF2-40B4-BE49-F238E27FC236}">
                    <a16:creationId xmlns:a16="http://schemas.microsoft.com/office/drawing/2014/main" id="{3DAA4CA9-4D89-7008-B14E-67193B48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0925" y="2959101"/>
                <a:ext cx="0" cy="412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1" name="Line 134">
                <a:extLst>
                  <a:ext uri="{FF2B5EF4-FFF2-40B4-BE49-F238E27FC236}">
                    <a16:creationId xmlns:a16="http://schemas.microsoft.com/office/drawing/2014/main" id="{52BB37B5-E6B6-3D19-1392-A4B1204B0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000" y="3087688"/>
                <a:ext cx="0" cy="1333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2" name="Line 135">
                <a:extLst>
                  <a:ext uri="{FF2B5EF4-FFF2-40B4-BE49-F238E27FC236}">
                    <a16:creationId xmlns:a16="http://schemas.microsoft.com/office/drawing/2014/main" id="{8C757536-D216-4CCA-2A80-5DE8506BD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000" y="2930526"/>
                <a:ext cx="0" cy="157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3" name="Freeform 136">
                <a:extLst>
                  <a:ext uri="{FF2B5EF4-FFF2-40B4-BE49-F238E27FC236}">
                    <a16:creationId xmlns:a16="http://schemas.microsoft.com/office/drawing/2014/main" id="{9CD3945B-4617-6FF1-9BDD-1C58BDB9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7388" y="2886076"/>
                <a:ext cx="363538" cy="42863"/>
              </a:xfrm>
              <a:custGeom>
                <a:avLst/>
                <a:gdLst>
                  <a:gd name="T0" fmla="*/ 687 w 687"/>
                  <a:gd name="T1" fmla="*/ 81 h 81"/>
                  <a:gd name="T2" fmla="*/ 687 w 687"/>
                  <a:gd name="T3" fmla="*/ 0 h 81"/>
                  <a:gd name="T4" fmla="*/ 0 w 687"/>
                  <a:gd name="T5" fmla="*/ 0 h 81"/>
                  <a:gd name="T6" fmla="*/ 0 w 687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81">
                    <a:moveTo>
                      <a:pt x="687" y="81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8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4" name="Line 137">
                <a:extLst>
                  <a:ext uri="{FF2B5EF4-FFF2-40B4-BE49-F238E27FC236}">
                    <a16:creationId xmlns:a16="http://schemas.microsoft.com/office/drawing/2014/main" id="{38DCB785-1B31-4DDB-C2FD-017F188420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000" y="2881313"/>
                <a:ext cx="0" cy="49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5" name="Line 138">
                <a:extLst>
                  <a:ext uri="{FF2B5EF4-FFF2-40B4-BE49-F238E27FC236}">
                    <a16:creationId xmlns:a16="http://schemas.microsoft.com/office/drawing/2014/main" id="{4C417961-1472-C780-9F72-26D9BC5B7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8" y="2928938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6" name="Line 139">
                <a:extLst>
                  <a:ext uri="{FF2B5EF4-FFF2-40B4-BE49-F238E27FC236}">
                    <a16:creationId xmlns:a16="http://schemas.microsoft.com/office/drawing/2014/main" id="{8A5FF267-B01B-AA11-C1BA-8E6E96DFD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8" y="2959101"/>
                <a:ext cx="0" cy="412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7" name="Line 140">
                <a:extLst>
                  <a:ext uri="{FF2B5EF4-FFF2-40B4-BE49-F238E27FC236}">
                    <a16:creationId xmlns:a16="http://schemas.microsoft.com/office/drawing/2014/main" id="{51EA4CC2-2EA4-2998-C061-D3CCC6174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8" y="300037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8" name="Line 141">
                <a:extLst>
                  <a:ext uri="{FF2B5EF4-FFF2-40B4-BE49-F238E27FC236}">
                    <a16:creationId xmlns:a16="http://schemas.microsoft.com/office/drawing/2014/main" id="{668EF551-F41A-53C4-87AA-6F539893A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9438" y="3829051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29" name="Line 142">
                <a:extLst>
                  <a:ext uri="{FF2B5EF4-FFF2-40B4-BE49-F238E27FC236}">
                    <a16:creationId xmlns:a16="http://schemas.microsoft.com/office/drawing/2014/main" id="{F1EC9B32-3650-7FB7-761B-AB4820642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8" y="3286126"/>
                <a:ext cx="0" cy="3492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0" name="Freeform 143">
                <a:extLst>
                  <a:ext uri="{FF2B5EF4-FFF2-40B4-BE49-F238E27FC236}">
                    <a16:creationId xmlns:a16="http://schemas.microsoft.com/office/drawing/2014/main" id="{3A950C1F-3607-3FC9-3170-D3EB14357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900" y="3792538"/>
                <a:ext cx="363538" cy="36513"/>
              </a:xfrm>
              <a:custGeom>
                <a:avLst/>
                <a:gdLst>
                  <a:gd name="T0" fmla="*/ 687 w 687"/>
                  <a:gd name="T1" fmla="*/ 68 h 68"/>
                  <a:gd name="T2" fmla="*/ 687 w 687"/>
                  <a:gd name="T3" fmla="*/ 0 h 68"/>
                  <a:gd name="T4" fmla="*/ 0 w 687"/>
                  <a:gd name="T5" fmla="*/ 0 h 68"/>
                  <a:gd name="T6" fmla="*/ 0 w 687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68">
                    <a:moveTo>
                      <a:pt x="687" y="68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1" name="Line 144">
                <a:extLst>
                  <a:ext uri="{FF2B5EF4-FFF2-40B4-BE49-F238E27FC236}">
                    <a16:creationId xmlns:a16="http://schemas.microsoft.com/office/drawing/2014/main" id="{BE6036BB-69B2-0C2E-AAC6-8E18A6737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0925" y="3286126"/>
                <a:ext cx="0" cy="3492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2" name="Line 145">
                <a:extLst>
                  <a:ext uri="{FF2B5EF4-FFF2-40B4-BE49-F238E27FC236}">
                    <a16:creationId xmlns:a16="http://schemas.microsoft.com/office/drawing/2014/main" id="{9C69915A-C433-9FC0-A3B6-141658DE3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7388" y="29591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3" name="Line 146">
                <a:extLst>
                  <a:ext uri="{FF2B5EF4-FFF2-40B4-BE49-F238E27FC236}">
                    <a16:creationId xmlns:a16="http://schemas.microsoft.com/office/drawing/2014/main" id="{D253E031-A9DB-C45A-19E0-51EA616F4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3000" y="3221038"/>
                <a:ext cx="0" cy="3270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4" name="Line 147">
                <a:extLst>
                  <a:ext uri="{FF2B5EF4-FFF2-40B4-BE49-F238E27FC236}">
                    <a16:creationId xmlns:a16="http://schemas.microsoft.com/office/drawing/2014/main" id="{47EA688C-C904-FA78-86A1-A9F662F9A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7388" y="363537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5" name="Line 148">
                <a:extLst>
                  <a:ext uri="{FF2B5EF4-FFF2-40B4-BE49-F238E27FC236}">
                    <a16:creationId xmlns:a16="http://schemas.microsoft.com/office/drawing/2014/main" id="{D141386A-AAD7-5627-138F-FC8F93254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7388" y="32861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6" name="Line 149">
                <a:extLst>
                  <a:ext uri="{FF2B5EF4-FFF2-40B4-BE49-F238E27FC236}">
                    <a16:creationId xmlns:a16="http://schemas.microsoft.com/office/drawing/2014/main" id="{F0D303EC-3CEF-7843-2C70-6702DE023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7388" y="3130551"/>
                <a:ext cx="0" cy="155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7" name="Line 150">
                <a:extLst>
                  <a:ext uri="{FF2B5EF4-FFF2-40B4-BE49-F238E27FC236}">
                    <a16:creationId xmlns:a16="http://schemas.microsoft.com/office/drawing/2014/main" id="{C2661B8A-3E56-ACF7-65D1-A87B759A2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0925" y="3130551"/>
                <a:ext cx="0" cy="155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8" name="Line 151">
                <a:extLst>
                  <a:ext uri="{FF2B5EF4-FFF2-40B4-BE49-F238E27FC236}">
                    <a16:creationId xmlns:a16="http://schemas.microsoft.com/office/drawing/2014/main" id="{8ADC4657-1446-AF0B-9918-AF800C541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7388" y="31305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39" name="Line 152">
                <a:extLst>
                  <a:ext uri="{FF2B5EF4-FFF2-40B4-BE49-F238E27FC236}">
                    <a16:creationId xmlns:a16="http://schemas.microsoft.com/office/drawing/2014/main" id="{7F3C3214-3283-30C5-D0AF-9471EEF70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7388" y="300037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0" name="Line 153">
                <a:extLst>
                  <a:ext uri="{FF2B5EF4-FFF2-40B4-BE49-F238E27FC236}">
                    <a16:creationId xmlns:a16="http://schemas.microsoft.com/office/drawing/2014/main" id="{57B66C21-6F2A-D085-E0CB-CA7F60F66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7388" y="292893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1" name="Freeform 154">
                <a:extLst>
                  <a:ext uri="{FF2B5EF4-FFF2-40B4-BE49-F238E27FC236}">
                    <a16:creationId xmlns:a16="http://schemas.microsoft.com/office/drawing/2014/main" id="{D22B3A45-A6BE-25E2-AB22-CA0AEFE77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4963" y="2719388"/>
                <a:ext cx="363538" cy="46038"/>
              </a:xfrm>
              <a:custGeom>
                <a:avLst/>
                <a:gdLst>
                  <a:gd name="T0" fmla="*/ 687 w 687"/>
                  <a:gd name="T1" fmla="*/ 88 h 88"/>
                  <a:gd name="T2" fmla="*/ 687 w 687"/>
                  <a:gd name="T3" fmla="*/ 0 h 88"/>
                  <a:gd name="T4" fmla="*/ 0 w 687"/>
                  <a:gd name="T5" fmla="*/ 0 h 88"/>
                  <a:gd name="T6" fmla="*/ 0 w 687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88">
                    <a:moveTo>
                      <a:pt x="687" y="88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8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2" name="Line 155">
                <a:extLst>
                  <a:ext uri="{FF2B5EF4-FFF2-40B4-BE49-F238E27FC236}">
                    <a16:creationId xmlns:a16="http://schemas.microsoft.com/office/drawing/2014/main" id="{D685BA0A-4ED8-971D-3359-0053CA6BD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5" y="2733676"/>
                <a:ext cx="0" cy="1079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3" name="Line 156">
                <a:extLst>
                  <a:ext uri="{FF2B5EF4-FFF2-40B4-BE49-F238E27FC236}">
                    <a16:creationId xmlns:a16="http://schemas.microsoft.com/office/drawing/2014/main" id="{CA0E883E-7E46-EB77-C98F-F3A2B6873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8500" y="2765426"/>
                <a:ext cx="0" cy="317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4" name="Line 157">
                <a:extLst>
                  <a:ext uri="{FF2B5EF4-FFF2-40B4-BE49-F238E27FC236}">
                    <a16:creationId xmlns:a16="http://schemas.microsoft.com/office/drawing/2014/main" id="{8C663495-5F9F-3FDF-4CFD-DF36DAC2C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8500" y="27971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5" name="Line 158">
                <a:extLst>
                  <a:ext uri="{FF2B5EF4-FFF2-40B4-BE49-F238E27FC236}">
                    <a16:creationId xmlns:a16="http://schemas.microsoft.com/office/drawing/2014/main" id="{39C6697A-7644-EA85-3277-2A09B1E7C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5" y="2689226"/>
                <a:ext cx="0" cy="44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6" name="Line 159">
                <a:extLst>
                  <a:ext uri="{FF2B5EF4-FFF2-40B4-BE49-F238E27FC236}">
                    <a16:creationId xmlns:a16="http://schemas.microsoft.com/office/drawing/2014/main" id="{C43EAF23-40EA-2B03-7425-E9BAFC4FE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5" y="2660651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7" name="Line 160">
                <a:extLst>
                  <a:ext uri="{FF2B5EF4-FFF2-40B4-BE49-F238E27FC236}">
                    <a16:creationId xmlns:a16="http://schemas.microsoft.com/office/drawing/2014/main" id="{307D5F09-E7D7-5AC6-F308-6277134B8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8500" y="2976563"/>
                <a:ext cx="0" cy="1349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8" name="Line 161">
                <a:extLst>
                  <a:ext uri="{FF2B5EF4-FFF2-40B4-BE49-F238E27FC236}">
                    <a16:creationId xmlns:a16="http://schemas.microsoft.com/office/drawing/2014/main" id="{67FEF9A8-FB39-C438-2BFB-BED40D5ED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8500" y="2843213"/>
                <a:ext cx="0" cy="1333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49" name="Line 162">
                <a:extLst>
                  <a:ext uri="{FF2B5EF4-FFF2-40B4-BE49-F238E27FC236}">
                    <a16:creationId xmlns:a16="http://schemas.microsoft.com/office/drawing/2014/main" id="{C86FC6F2-55D8-F0C9-25DD-AC3F38665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5" y="284162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0" name="Line 163">
                <a:extLst>
                  <a:ext uri="{FF2B5EF4-FFF2-40B4-BE49-F238E27FC236}">
                    <a16:creationId xmlns:a16="http://schemas.microsoft.com/office/drawing/2014/main" id="{D42C17D5-ED77-70A9-3B16-4177C29D9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963" y="2765426"/>
                <a:ext cx="0" cy="317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1" name="Line 164">
                <a:extLst>
                  <a:ext uri="{FF2B5EF4-FFF2-40B4-BE49-F238E27FC236}">
                    <a16:creationId xmlns:a16="http://schemas.microsoft.com/office/drawing/2014/main" id="{509F1342-3AFE-4DDB-F4E3-FC82166FA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963" y="27971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2" name="Line 165">
                <a:extLst>
                  <a:ext uri="{FF2B5EF4-FFF2-40B4-BE49-F238E27FC236}">
                    <a16:creationId xmlns:a16="http://schemas.microsoft.com/office/drawing/2014/main" id="{712AC8F5-CEE6-A846-9B1D-4BE34F396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6538" y="2855913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3" name="Line 166">
                <a:extLst>
                  <a:ext uri="{FF2B5EF4-FFF2-40B4-BE49-F238E27FC236}">
                    <a16:creationId xmlns:a16="http://schemas.microsoft.com/office/drawing/2014/main" id="{0D049E9B-62CB-C586-4878-1E79BACE3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6538" y="3087688"/>
                <a:ext cx="0" cy="1333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4" name="Line 167">
                <a:extLst>
                  <a:ext uri="{FF2B5EF4-FFF2-40B4-BE49-F238E27FC236}">
                    <a16:creationId xmlns:a16="http://schemas.microsoft.com/office/drawing/2014/main" id="{62DEF000-6997-6C83-236A-9FCF02F6D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6538" y="2930526"/>
                <a:ext cx="0" cy="157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5" name="Line 168">
                <a:extLst>
                  <a:ext uri="{FF2B5EF4-FFF2-40B4-BE49-F238E27FC236}">
                    <a16:creationId xmlns:a16="http://schemas.microsoft.com/office/drawing/2014/main" id="{141FB4E0-504F-46CF-1DCC-712246676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963" y="2976563"/>
                <a:ext cx="0" cy="1349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6" name="Line 169">
                <a:extLst>
                  <a:ext uri="{FF2B5EF4-FFF2-40B4-BE49-F238E27FC236}">
                    <a16:creationId xmlns:a16="http://schemas.microsoft.com/office/drawing/2014/main" id="{6DEDCAFF-88FE-2391-C841-BBFD7FA7C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963" y="2843213"/>
                <a:ext cx="0" cy="1333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7" name="Line 170">
                <a:extLst>
                  <a:ext uri="{FF2B5EF4-FFF2-40B4-BE49-F238E27FC236}">
                    <a16:creationId xmlns:a16="http://schemas.microsoft.com/office/drawing/2014/main" id="{971F5483-6783-AD2C-14ED-2855321F1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6538" y="2881313"/>
                <a:ext cx="0" cy="49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8" name="Line 171">
                <a:extLst>
                  <a:ext uri="{FF2B5EF4-FFF2-40B4-BE49-F238E27FC236}">
                    <a16:creationId xmlns:a16="http://schemas.microsoft.com/office/drawing/2014/main" id="{C43B0DB4-1614-21A7-4AC0-5AE583AE1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4963" y="279717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59" name="Line 172">
                <a:extLst>
                  <a:ext uri="{FF2B5EF4-FFF2-40B4-BE49-F238E27FC236}">
                    <a16:creationId xmlns:a16="http://schemas.microsoft.com/office/drawing/2014/main" id="{8A4EF47E-4385-3048-9EDA-B00F8A2D0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5" y="2971801"/>
                <a:ext cx="0" cy="6223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0" name="Line 173">
                <a:extLst>
                  <a:ext uri="{FF2B5EF4-FFF2-40B4-BE49-F238E27FC236}">
                    <a16:creationId xmlns:a16="http://schemas.microsoft.com/office/drawing/2014/main" id="{B2FE54BC-0BCE-1503-CC71-55FC40C54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4963" y="368141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1" name="Line 174">
                <a:extLst>
                  <a:ext uri="{FF2B5EF4-FFF2-40B4-BE49-F238E27FC236}">
                    <a16:creationId xmlns:a16="http://schemas.microsoft.com/office/drawing/2014/main" id="{FCF60208-42B6-9869-6FC4-595364113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8500" y="3111501"/>
                <a:ext cx="0" cy="5699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2" name="Line 175">
                <a:extLst>
                  <a:ext uri="{FF2B5EF4-FFF2-40B4-BE49-F238E27FC236}">
                    <a16:creationId xmlns:a16="http://schemas.microsoft.com/office/drawing/2014/main" id="{0A7A8C7B-43C9-F36C-7BC4-97DDE996D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54963" y="3111501"/>
                <a:ext cx="0" cy="5699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3" name="Line 176">
                <a:extLst>
                  <a:ext uri="{FF2B5EF4-FFF2-40B4-BE49-F238E27FC236}">
                    <a16:creationId xmlns:a16="http://schemas.microsoft.com/office/drawing/2014/main" id="{3C0FDB32-6098-FD2B-59F8-4C615C677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4963" y="31115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4" name="Line 177">
                <a:extLst>
                  <a:ext uri="{FF2B5EF4-FFF2-40B4-BE49-F238E27FC236}">
                    <a16:creationId xmlns:a16="http://schemas.microsoft.com/office/drawing/2014/main" id="{24EF2A77-2CA0-764D-D5BF-08D95F553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4963" y="29765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5" name="Line 178">
                <a:extLst>
                  <a:ext uri="{FF2B5EF4-FFF2-40B4-BE49-F238E27FC236}">
                    <a16:creationId xmlns:a16="http://schemas.microsoft.com/office/drawing/2014/main" id="{D89FF9E3-B515-4967-8FF9-1565416A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4963" y="284321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6" name="Line 179">
                <a:extLst>
                  <a:ext uri="{FF2B5EF4-FFF2-40B4-BE49-F238E27FC236}">
                    <a16:creationId xmlns:a16="http://schemas.microsoft.com/office/drawing/2014/main" id="{DDCBFBC4-C4B8-C80D-909D-2C36AB5EC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54963" y="27654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7" name="Line 180">
                <a:extLst>
                  <a:ext uri="{FF2B5EF4-FFF2-40B4-BE49-F238E27FC236}">
                    <a16:creationId xmlns:a16="http://schemas.microsoft.com/office/drawing/2014/main" id="{078AF1D6-562A-7BD4-56C9-8887DAC0B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6538" y="3221038"/>
                <a:ext cx="0" cy="3270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8" name="Line 181">
                <a:extLst>
                  <a:ext uri="{FF2B5EF4-FFF2-40B4-BE49-F238E27FC236}">
                    <a16:creationId xmlns:a16="http://schemas.microsoft.com/office/drawing/2014/main" id="{8E76BFC2-E4BC-AA9F-1DE6-B24D2A823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3000" y="288131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69" name="Line 182">
                <a:extLst>
                  <a:ext uri="{FF2B5EF4-FFF2-40B4-BE49-F238E27FC236}">
                    <a16:creationId xmlns:a16="http://schemas.microsoft.com/office/drawing/2014/main" id="{A6C309B2-3CF1-1E00-FF66-B2DB4552B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3000" y="285591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0" name="Line 183">
                <a:extLst>
                  <a:ext uri="{FF2B5EF4-FFF2-40B4-BE49-F238E27FC236}">
                    <a16:creationId xmlns:a16="http://schemas.microsoft.com/office/drawing/2014/main" id="{FC35F8C1-5BE1-D0FF-FC19-FC0F0427F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3000" y="29305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1" name="Line 184">
                <a:extLst>
                  <a:ext uri="{FF2B5EF4-FFF2-40B4-BE49-F238E27FC236}">
                    <a16:creationId xmlns:a16="http://schemas.microsoft.com/office/drawing/2014/main" id="{177E3A70-44B0-5276-C11B-12DBBB167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3000" y="308768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2" name="Line 185">
                <a:extLst>
                  <a:ext uri="{FF2B5EF4-FFF2-40B4-BE49-F238E27FC236}">
                    <a16:creationId xmlns:a16="http://schemas.microsoft.com/office/drawing/2014/main" id="{DDD67B32-4E04-AD6B-1FD0-23ADC51D4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3000" y="322103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3" name="Line 186">
                <a:extLst>
                  <a:ext uri="{FF2B5EF4-FFF2-40B4-BE49-F238E27FC236}">
                    <a16:creationId xmlns:a16="http://schemas.microsoft.com/office/drawing/2014/main" id="{6156DD7E-F3B1-D72F-7A7A-14E9FAC55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3000" y="35480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4" name="Line 187">
                <a:extLst>
                  <a:ext uri="{FF2B5EF4-FFF2-40B4-BE49-F238E27FC236}">
                    <a16:creationId xmlns:a16="http://schemas.microsoft.com/office/drawing/2014/main" id="{33328F75-E8D6-26AD-A580-FE8910F7D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9438" y="4005263"/>
                <a:ext cx="0" cy="1190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5" name="Line 188">
                <a:extLst>
                  <a:ext uri="{FF2B5EF4-FFF2-40B4-BE49-F238E27FC236}">
                    <a16:creationId xmlns:a16="http://schemas.microsoft.com/office/drawing/2014/main" id="{A363684D-D2EA-D6F3-360C-23DB18CC9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9438" y="3903663"/>
                <a:ext cx="0" cy="1016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6" name="Freeform 190">
                <a:extLst>
                  <a:ext uri="{FF2B5EF4-FFF2-40B4-BE49-F238E27FC236}">
                    <a16:creationId xmlns:a16="http://schemas.microsoft.com/office/drawing/2014/main" id="{7D743F14-5785-8576-ECDD-49E713DB0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7388" y="3635376"/>
                <a:ext cx="363538" cy="1550988"/>
              </a:xfrm>
              <a:custGeom>
                <a:avLst/>
                <a:gdLst>
                  <a:gd name="T0" fmla="*/ 0 w 687"/>
                  <a:gd name="T1" fmla="*/ 0 h 2929"/>
                  <a:gd name="T2" fmla="*/ 0 w 687"/>
                  <a:gd name="T3" fmla="*/ 2929 h 2929"/>
                  <a:gd name="T4" fmla="*/ 687 w 687"/>
                  <a:gd name="T5" fmla="*/ 2929 h 2929"/>
                  <a:gd name="T6" fmla="*/ 687 w 687"/>
                  <a:gd name="T7" fmla="*/ 0 h 2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2929">
                    <a:moveTo>
                      <a:pt x="0" y="0"/>
                    </a:moveTo>
                    <a:lnTo>
                      <a:pt x="0" y="2929"/>
                    </a:lnTo>
                    <a:lnTo>
                      <a:pt x="687" y="2929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7" name="Freeform 191">
                <a:extLst>
                  <a:ext uri="{FF2B5EF4-FFF2-40B4-BE49-F238E27FC236}">
                    <a16:creationId xmlns:a16="http://schemas.microsoft.com/office/drawing/2014/main" id="{14453A7F-3076-77DA-0F36-7897D30E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4963" y="3681413"/>
                <a:ext cx="363538" cy="1504950"/>
              </a:xfrm>
              <a:custGeom>
                <a:avLst/>
                <a:gdLst>
                  <a:gd name="T0" fmla="*/ 0 w 687"/>
                  <a:gd name="T1" fmla="*/ 0 h 2843"/>
                  <a:gd name="T2" fmla="*/ 0 w 687"/>
                  <a:gd name="T3" fmla="*/ 2843 h 2843"/>
                  <a:gd name="T4" fmla="*/ 687 w 687"/>
                  <a:gd name="T5" fmla="*/ 2843 h 2843"/>
                  <a:gd name="T6" fmla="*/ 687 w 687"/>
                  <a:gd name="T7" fmla="*/ 0 h 2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2843">
                    <a:moveTo>
                      <a:pt x="0" y="0"/>
                    </a:moveTo>
                    <a:lnTo>
                      <a:pt x="0" y="2843"/>
                    </a:lnTo>
                    <a:lnTo>
                      <a:pt x="687" y="2843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8" name="Freeform 192">
                <a:extLst>
                  <a:ext uri="{FF2B5EF4-FFF2-40B4-BE49-F238E27FC236}">
                    <a16:creationId xmlns:a16="http://schemas.microsoft.com/office/drawing/2014/main" id="{7E184C73-1706-EC89-565E-06D76A77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900" y="4294188"/>
                <a:ext cx="363538" cy="892175"/>
              </a:xfrm>
              <a:custGeom>
                <a:avLst/>
                <a:gdLst>
                  <a:gd name="T0" fmla="*/ 0 w 687"/>
                  <a:gd name="T1" fmla="*/ 0 h 1684"/>
                  <a:gd name="T2" fmla="*/ 0 w 687"/>
                  <a:gd name="T3" fmla="*/ 1684 h 1684"/>
                  <a:gd name="T4" fmla="*/ 687 w 687"/>
                  <a:gd name="T5" fmla="*/ 1684 h 1684"/>
                  <a:gd name="T6" fmla="*/ 687 w 687"/>
                  <a:gd name="T7" fmla="*/ 0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1684">
                    <a:moveTo>
                      <a:pt x="0" y="0"/>
                    </a:moveTo>
                    <a:lnTo>
                      <a:pt x="0" y="1684"/>
                    </a:lnTo>
                    <a:lnTo>
                      <a:pt x="687" y="1684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79" name="Freeform 193">
                <a:extLst>
                  <a:ext uri="{FF2B5EF4-FFF2-40B4-BE49-F238E27FC236}">
                    <a16:creationId xmlns:a16="http://schemas.microsoft.com/office/drawing/2014/main" id="{F43F48AC-B45D-71D9-4962-4D04E15CA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3000" y="3548063"/>
                <a:ext cx="363538" cy="1638300"/>
              </a:xfrm>
              <a:custGeom>
                <a:avLst/>
                <a:gdLst>
                  <a:gd name="T0" fmla="*/ 0 w 687"/>
                  <a:gd name="T1" fmla="*/ 0 h 3094"/>
                  <a:gd name="T2" fmla="*/ 0 w 687"/>
                  <a:gd name="T3" fmla="*/ 3094 h 3094"/>
                  <a:gd name="T4" fmla="*/ 687 w 687"/>
                  <a:gd name="T5" fmla="*/ 3094 h 3094"/>
                  <a:gd name="T6" fmla="*/ 687 w 687"/>
                  <a:gd name="T7" fmla="*/ 0 h 3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094">
                    <a:moveTo>
                      <a:pt x="0" y="0"/>
                    </a:moveTo>
                    <a:lnTo>
                      <a:pt x="0" y="3094"/>
                    </a:lnTo>
                    <a:lnTo>
                      <a:pt x="687" y="3094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0" name="Line 195">
                <a:extLst>
                  <a:ext uri="{FF2B5EF4-FFF2-40B4-BE49-F238E27FC236}">
                    <a16:creationId xmlns:a16="http://schemas.microsoft.com/office/drawing/2014/main" id="{3558A367-49E2-500B-79AC-0C03AB3CC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0575" y="26892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1" name="Line 196">
                <a:extLst>
                  <a:ext uri="{FF2B5EF4-FFF2-40B4-BE49-F238E27FC236}">
                    <a16:creationId xmlns:a16="http://schemas.microsoft.com/office/drawing/2014/main" id="{253C6DB3-10A9-71E0-BA6A-19D703351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9438" y="385762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2" name="Line 197">
                <a:extLst>
                  <a:ext uri="{FF2B5EF4-FFF2-40B4-BE49-F238E27FC236}">
                    <a16:creationId xmlns:a16="http://schemas.microsoft.com/office/drawing/2014/main" id="{FE111DE4-FC5F-4148-603B-A7A8353DB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0575" y="26606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3" name="Line 198">
                <a:extLst>
                  <a:ext uri="{FF2B5EF4-FFF2-40B4-BE49-F238E27FC236}">
                    <a16:creationId xmlns:a16="http://schemas.microsoft.com/office/drawing/2014/main" id="{A8C753F4-8641-2FCB-0F5C-A2675A9BC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0575" y="273367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4" name="Line 199">
                <a:extLst>
                  <a:ext uri="{FF2B5EF4-FFF2-40B4-BE49-F238E27FC236}">
                    <a16:creationId xmlns:a16="http://schemas.microsoft.com/office/drawing/2014/main" id="{B3944B8B-030C-0D9C-3825-FDFC47064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0575" y="28416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5" name="Line 200">
                <a:extLst>
                  <a:ext uri="{FF2B5EF4-FFF2-40B4-BE49-F238E27FC236}">
                    <a16:creationId xmlns:a16="http://schemas.microsoft.com/office/drawing/2014/main" id="{9461CC26-686B-2396-0B76-667B637C1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0575" y="29718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6" name="Line 201">
                <a:extLst>
                  <a:ext uri="{FF2B5EF4-FFF2-40B4-BE49-F238E27FC236}">
                    <a16:creationId xmlns:a16="http://schemas.microsoft.com/office/drawing/2014/main" id="{F60A004A-C365-E711-ED91-231330F21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0575" y="35941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7" name="Freeform 202">
                <a:extLst>
                  <a:ext uri="{FF2B5EF4-FFF2-40B4-BE49-F238E27FC236}">
                    <a16:creationId xmlns:a16="http://schemas.microsoft.com/office/drawing/2014/main" id="{DB504E51-4990-478D-280E-F2F0AEF11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3594101"/>
                <a:ext cx="363538" cy="1592263"/>
              </a:xfrm>
              <a:custGeom>
                <a:avLst/>
                <a:gdLst>
                  <a:gd name="T0" fmla="*/ 0 w 686"/>
                  <a:gd name="T1" fmla="*/ 0 h 3009"/>
                  <a:gd name="T2" fmla="*/ 0 w 686"/>
                  <a:gd name="T3" fmla="*/ 3009 h 3009"/>
                  <a:gd name="T4" fmla="*/ 686 w 686"/>
                  <a:gd name="T5" fmla="*/ 3009 h 3009"/>
                  <a:gd name="T6" fmla="*/ 686 w 686"/>
                  <a:gd name="T7" fmla="*/ 0 h 3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6" h="3009">
                    <a:moveTo>
                      <a:pt x="0" y="0"/>
                    </a:moveTo>
                    <a:lnTo>
                      <a:pt x="0" y="3009"/>
                    </a:lnTo>
                    <a:lnTo>
                      <a:pt x="686" y="3009"/>
                    </a:lnTo>
                    <a:lnTo>
                      <a:pt x="68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8" name="Line 203">
                <a:extLst>
                  <a:ext uri="{FF2B5EF4-FFF2-40B4-BE49-F238E27FC236}">
                    <a16:creationId xmlns:a16="http://schemas.microsoft.com/office/drawing/2014/main" id="{FE837D5E-E9E0-B247-23F3-A30DB951D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5900" y="3829051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89" name="Line 204">
                <a:extLst>
                  <a:ext uri="{FF2B5EF4-FFF2-40B4-BE49-F238E27FC236}">
                    <a16:creationId xmlns:a16="http://schemas.microsoft.com/office/drawing/2014/main" id="{7967604A-ED75-19C8-31EE-C15C95177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238" y="5011738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0" name="Freeform 206">
                <a:extLst>
                  <a:ext uri="{FF2B5EF4-FFF2-40B4-BE49-F238E27FC236}">
                    <a16:creationId xmlns:a16="http://schemas.microsoft.com/office/drawing/2014/main" id="{DDA29E0F-5EB1-73A7-D4D2-826C6905A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4999038"/>
                <a:ext cx="363538" cy="12700"/>
              </a:xfrm>
              <a:custGeom>
                <a:avLst/>
                <a:gdLst>
                  <a:gd name="T0" fmla="*/ 687 w 687"/>
                  <a:gd name="T1" fmla="*/ 25 h 25"/>
                  <a:gd name="T2" fmla="*/ 687 w 687"/>
                  <a:gd name="T3" fmla="*/ 0 h 25"/>
                  <a:gd name="T4" fmla="*/ 0 w 687"/>
                  <a:gd name="T5" fmla="*/ 0 h 25"/>
                  <a:gd name="T6" fmla="*/ 0 w 687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25">
                    <a:moveTo>
                      <a:pt x="687" y="25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2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1" name="Line 207">
                <a:extLst>
                  <a:ext uri="{FF2B5EF4-FFF2-40B4-BE49-F238E27FC236}">
                    <a16:creationId xmlns:a16="http://schemas.microsoft.com/office/drawing/2014/main" id="{7BD9679E-3C61-E8AC-FA81-64B675564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050" y="5075238"/>
                <a:ext cx="0" cy="95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2" name="Line 208">
                <a:extLst>
                  <a:ext uri="{FF2B5EF4-FFF2-40B4-BE49-F238E27FC236}">
                    <a16:creationId xmlns:a16="http://schemas.microsoft.com/office/drawing/2014/main" id="{A54689BC-0197-E20F-DD8C-5F0EEC14E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050" y="5057776"/>
                <a:ext cx="0" cy="174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3" name="Freeform 209">
                <a:extLst>
                  <a:ext uri="{FF2B5EF4-FFF2-40B4-BE49-F238E27FC236}">
                    <a16:creationId xmlns:a16="http://schemas.microsoft.com/office/drawing/2014/main" id="{9A6463D4-FF3A-6A81-C0B1-34FD0A44F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513" y="5046663"/>
                <a:ext cx="363538" cy="11113"/>
              </a:xfrm>
              <a:custGeom>
                <a:avLst/>
                <a:gdLst>
                  <a:gd name="T0" fmla="*/ 687 w 687"/>
                  <a:gd name="T1" fmla="*/ 22 h 22"/>
                  <a:gd name="T2" fmla="*/ 687 w 687"/>
                  <a:gd name="T3" fmla="*/ 0 h 22"/>
                  <a:gd name="T4" fmla="*/ 0 w 687"/>
                  <a:gd name="T5" fmla="*/ 0 h 22"/>
                  <a:gd name="T6" fmla="*/ 0 w 687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22">
                    <a:moveTo>
                      <a:pt x="687" y="22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4" name="Line 210">
                <a:extLst>
                  <a:ext uri="{FF2B5EF4-FFF2-40B4-BE49-F238E27FC236}">
                    <a16:creationId xmlns:a16="http://schemas.microsoft.com/office/drawing/2014/main" id="{865E1CC1-42B3-C944-E5BD-BC8C906DC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050" y="5084763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5" name="Line 211">
                <a:extLst>
                  <a:ext uri="{FF2B5EF4-FFF2-40B4-BE49-F238E27FC236}">
                    <a16:creationId xmlns:a16="http://schemas.microsoft.com/office/drawing/2014/main" id="{D2CF9041-FC7E-0F34-09E2-33081A198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050" y="5099051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6" name="Line 212">
                <a:extLst>
                  <a:ext uri="{FF2B5EF4-FFF2-40B4-BE49-F238E27FC236}">
                    <a16:creationId xmlns:a16="http://schemas.microsoft.com/office/drawing/2014/main" id="{8C0B06A3-E799-4B10-CD91-28A28CA93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238" y="5086351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7" name="Line 213">
                <a:extLst>
                  <a:ext uri="{FF2B5EF4-FFF2-40B4-BE49-F238E27FC236}">
                    <a16:creationId xmlns:a16="http://schemas.microsoft.com/office/drawing/2014/main" id="{F2C16337-AA41-7C18-1A2D-03AF63A6E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238" y="5057776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8" name="Line 214">
                <a:extLst>
                  <a:ext uri="{FF2B5EF4-FFF2-40B4-BE49-F238E27FC236}">
                    <a16:creationId xmlns:a16="http://schemas.microsoft.com/office/drawing/2014/main" id="{4BF477E2-D5F6-8761-BEFF-6365A545D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238" y="5041901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199" name="Line 215">
                <a:extLst>
                  <a:ext uri="{FF2B5EF4-FFF2-40B4-BE49-F238E27FC236}">
                    <a16:creationId xmlns:a16="http://schemas.microsoft.com/office/drawing/2014/main" id="{87FDC50C-E18F-F6FD-8437-3299F2B58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238" y="5030788"/>
                <a:ext cx="0" cy="11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0" name="Freeform 216">
                <a:extLst>
                  <a:ext uri="{FF2B5EF4-FFF2-40B4-BE49-F238E27FC236}">
                    <a16:creationId xmlns:a16="http://schemas.microsoft.com/office/drawing/2014/main" id="{F00049F0-5803-400E-1730-962402787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0" y="4941888"/>
                <a:ext cx="363538" cy="9525"/>
              </a:xfrm>
              <a:custGeom>
                <a:avLst/>
                <a:gdLst>
                  <a:gd name="T0" fmla="*/ 687 w 687"/>
                  <a:gd name="T1" fmla="*/ 16 h 16"/>
                  <a:gd name="T2" fmla="*/ 687 w 687"/>
                  <a:gd name="T3" fmla="*/ 0 h 16"/>
                  <a:gd name="T4" fmla="*/ 2 w 687"/>
                  <a:gd name="T5" fmla="*/ 0 h 16"/>
                  <a:gd name="T6" fmla="*/ 2 w 687"/>
                  <a:gd name="T7" fmla="*/ 1 h 16"/>
                  <a:gd name="T8" fmla="*/ 0 w 68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" h="16">
                    <a:moveTo>
                      <a:pt x="687" y="16"/>
                    </a:moveTo>
                    <a:lnTo>
                      <a:pt x="68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1" name="Line 217">
                <a:extLst>
                  <a:ext uri="{FF2B5EF4-FFF2-40B4-BE49-F238E27FC236}">
                    <a16:creationId xmlns:a16="http://schemas.microsoft.com/office/drawing/2014/main" id="{15E5C869-1978-76B1-E5F1-F593EF114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8775" y="5011738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2" name="Line 218">
                <a:extLst>
                  <a:ext uri="{FF2B5EF4-FFF2-40B4-BE49-F238E27FC236}">
                    <a16:creationId xmlns:a16="http://schemas.microsoft.com/office/drawing/2014/main" id="{456D2E8A-7173-4CCE-5BCF-EFA5598C7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8775" y="5041901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3" name="Line 219">
                <a:extLst>
                  <a:ext uri="{FF2B5EF4-FFF2-40B4-BE49-F238E27FC236}">
                    <a16:creationId xmlns:a16="http://schemas.microsoft.com/office/drawing/2014/main" id="{ACAFC7FB-9EB6-56DC-87D9-0E780DE8E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8775" y="5057776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4" name="Line 220">
                <a:extLst>
                  <a:ext uri="{FF2B5EF4-FFF2-40B4-BE49-F238E27FC236}">
                    <a16:creationId xmlns:a16="http://schemas.microsoft.com/office/drawing/2014/main" id="{E293A33D-0006-8225-1546-E096E37DC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8775" y="5086351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5" name="Line 221">
                <a:extLst>
                  <a:ext uri="{FF2B5EF4-FFF2-40B4-BE49-F238E27FC236}">
                    <a16:creationId xmlns:a16="http://schemas.microsoft.com/office/drawing/2014/main" id="{B8477E01-6FAD-F459-3C42-1B3D48B57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8775" y="5030788"/>
                <a:ext cx="0" cy="111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6" name="Line 222">
                <a:extLst>
                  <a:ext uri="{FF2B5EF4-FFF2-40B4-BE49-F238E27FC236}">
                    <a16:creationId xmlns:a16="http://schemas.microsoft.com/office/drawing/2014/main" id="{85E3469B-3A83-5C0D-8126-881235A7E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0850" y="4970463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7" name="Line 223">
                <a:extLst>
                  <a:ext uri="{FF2B5EF4-FFF2-40B4-BE49-F238E27FC236}">
                    <a16:creationId xmlns:a16="http://schemas.microsoft.com/office/drawing/2014/main" id="{326F0466-2176-9441-C8DD-2BE6C98F3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850" y="5048251"/>
                <a:ext cx="0" cy="44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8" name="Line 224">
                <a:extLst>
                  <a:ext uri="{FF2B5EF4-FFF2-40B4-BE49-F238E27FC236}">
                    <a16:creationId xmlns:a16="http://schemas.microsoft.com/office/drawing/2014/main" id="{85F5DFC5-8D96-8B8B-63D6-6BB312A79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850" y="5005388"/>
                <a:ext cx="0" cy="428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09" name="Line 225">
                <a:extLst>
                  <a:ext uri="{FF2B5EF4-FFF2-40B4-BE49-F238E27FC236}">
                    <a16:creationId xmlns:a16="http://schemas.microsoft.com/office/drawing/2014/main" id="{AC1434D0-791D-BB91-79A3-46383E861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850" y="4986338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0" name="Line 226">
                <a:extLst>
                  <a:ext uri="{FF2B5EF4-FFF2-40B4-BE49-F238E27FC236}">
                    <a16:creationId xmlns:a16="http://schemas.microsoft.com/office/drawing/2014/main" id="{843639F0-AA66-278F-29F4-87FF93426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0850" y="4951413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1" name="Line 227">
                <a:extLst>
                  <a:ext uri="{FF2B5EF4-FFF2-40B4-BE49-F238E27FC236}">
                    <a16:creationId xmlns:a16="http://schemas.microsoft.com/office/drawing/2014/main" id="{AECB622B-6F8A-1E9D-4461-AE9F80E26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5238" y="503078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2" name="Line 228">
                <a:extLst>
                  <a:ext uri="{FF2B5EF4-FFF2-40B4-BE49-F238E27FC236}">
                    <a16:creationId xmlns:a16="http://schemas.microsoft.com/office/drawing/2014/main" id="{0AC9B8F8-DACF-D48A-9EED-4CA83E1E8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5238" y="501173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3" name="Line 229">
                <a:extLst>
                  <a:ext uri="{FF2B5EF4-FFF2-40B4-BE49-F238E27FC236}">
                    <a16:creationId xmlns:a16="http://schemas.microsoft.com/office/drawing/2014/main" id="{F6F1BBD5-BAC8-4241-BD3E-ED50809D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5238" y="50419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4" name="Line 230">
                <a:extLst>
                  <a:ext uri="{FF2B5EF4-FFF2-40B4-BE49-F238E27FC236}">
                    <a16:creationId xmlns:a16="http://schemas.microsoft.com/office/drawing/2014/main" id="{43448C93-2BD4-BE89-2D27-3334D0E94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5238" y="505777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5" name="Line 231">
                <a:extLst>
                  <a:ext uri="{FF2B5EF4-FFF2-40B4-BE49-F238E27FC236}">
                    <a16:creationId xmlns:a16="http://schemas.microsoft.com/office/drawing/2014/main" id="{CA5D7F5E-B75F-8FC6-F11C-AC79E3246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5238" y="50863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6" name="Line 232">
                <a:extLst>
                  <a:ext uri="{FF2B5EF4-FFF2-40B4-BE49-F238E27FC236}">
                    <a16:creationId xmlns:a16="http://schemas.microsoft.com/office/drawing/2014/main" id="{DFB385D4-0A80-8630-62E2-D691B2659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5238" y="511651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7" name="Line 233">
                <a:extLst>
                  <a:ext uri="{FF2B5EF4-FFF2-40B4-BE49-F238E27FC236}">
                    <a16:creationId xmlns:a16="http://schemas.microsoft.com/office/drawing/2014/main" id="{EE51A9FF-B821-7114-135A-9F82DD5FE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5057776"/>
                <a:ext cx="0" cy="174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8" name="Line 234">
                <a:extLst>
                  <a:ext uri="{FF2B5EF4-FFF2-40B4-BE49-F238E27FC236}">
                    <a16:creationId xmlns:a16="http://schemas.microsoft.com/office/drawing/2014/main" id="{8DA02F5A-5D4C-4401-2DB0-E951BBC6E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5075238"/>
                <a:ext cx="0" cy="95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19" name="Line 235">
                <a:extLst>
                  <a:ext uri="{FF2B5EF4-FFF2-40B4-BE49-F238E27FC236}">
                    <a16:creationId xmlns:a16="http://schemas.microsoft.com/office/drawing/2014/main" id="{549570DD-DFF2-4830-E0A9-04F217DEF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5099051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0" name="Line 236">
                <a:extLst>
                  <a:ext uri="{FF2B5EF4-FFF2-40B4-BE49-F238E27FC236}">
                    <a16:creationId xmlns:a16="http://schemas.microsoft.com/office/drawing/2014/main" id="{3E76BCAF-AF0B-48C4-1AB3-22EE131C4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5084763"/>
                <a:ext cx="0" cy="142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1" name="Freeform 237">
                <a:extLst>
                  <a:ext uri="{FF2B5EF4-FFF2-40B4-BE49-F238E27FC236}">
                    <a16:creationId xmlns:a16="http://schemas.microsoft.com/office/drawing/2014/main" id="{93185C0E-848A-DBD4-3FB1-0B4FE28DA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513" y="5138738"/>
                <a:ext cx="363538" cy="47625"/>
              </a:xfrm>
              <a:custGeom>
                <a:avLst/>
                <a:gdLst>
                  <a:gd name="T0" fmla="*/ 0 w 687"/>
                  <a:gd name="T1" fmla="*/ 0 h 89"/>
                  <a:gd name="T2" fmla="*/ 0 w 687"/>
                  <a:gd name="T3" fmla="*/ 89 h 89"/>
                  <a:gd name="T4" fmla="*/ 687 w 687"/>
                  <a:gd name="T5" fmla="*/ 89 h 89"/>
                  <a:gd name="T6" fmla="*/ 687 w 68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89">
                    <a:moveTo>
                      <a:pt x="0" y="0"/>
                    </a:moveTo>
                    <a:lnTo>
                      <a:pt x="0" y="89"/>
                    </a:lnTo>
                    <a:lnTo>
                      <a:pt x="687" y="89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2" name="Freeform 238">
                <a:extLst>
                  <a:ext uri="{FF2B5EF4-FFF2-40B4-BE49-F238E27FC236}">
                    <a16:creationId xmlns:a16="http://schemas.microsoft.com/office/drawing/2014/main" id="{3C980A3A-4F21-BB6D-9876-637E76EC0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238" y="5116513"/>
                <a:ext cx="363538" cy="68263"/>
              </a:xfrm>
              <a:custGeom>
                <a:avLst/>
                <a:gdLst>
                  <a:gd name="T0" fmla="*/ 0 w 687"/>
                  <a:gd name="T1" fmla="*/ 0 h 130"/>
                  <a:gd name="T2" fmla="*/ 0 w 687"/>
                  <a:gd name="T3" fmla="*/ 130 h 130"/>
                  <a:gd name="T4" fmla="*/ 687 w 687"/>
                  <a:gd name="T5" fmla="*/ 130 h 130"/>
                  <a:gd name="T6" fmla="*/ 687 w 687"/>
                  <a:gd name="T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130">
                    <a:moveTo>
                      <a:pt x="0" y="0"/>
                    </a:moveTo>
                    <a:lnTo>
                      <a:pt x="0" y="130"/>
                    </a:lnTo>
                    <a:lnTo>
                      <a:pt x="687" y="130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3" name="Line 239">
                <a:extLst>
                  <a:ext uri="{FF2B5EF4-FFF2-40B4-BE49-F238E27FC236}">
                    <a16:creationId xmlns:a16="http://schemas.microsoft.com/office/drawing/2014/main" id="{2175DDD1-4361-2D9C-A242-8C88A9835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513" y="507523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4" name="Line 240">
                <a:extLst>
                  <a:ext uri="{FF2B5EF4-FFF2-40B4-BE49-F238E27FC236}">
                    <a16:creationId xmlns:a16="http://schemas.microsoft.com/office/drawing/2014/main" id="{78A673EB-A7A6-7A55-8ACD-CFD96C940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513" y="505777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5" name="Freeform 241">
                <a:extLst>
                  <a:ext uri="{FF2B5EF4-FFF2-40B4-BE49-F238E27FC236}">
                    <a16:creationId xmlns:a16="http://schemas.microsoft.com/office/drawing/2014/main" id="{46209CDF-75E0-F8FB-F3AF-E4ED366D0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0" y="5092701"/>
                <a:ext cx="363538" cy="93663"/>
              </a:xfrm>
              <a:custGeom>
                <a:avLst/>
                <a:gdLst>
                  <a:gd name="T0" fmla="*/ 0 w 687"/>
                  <a:gd name="T1" fmla="*/ 0 h 177"/>
                  <a:gd name="T2" fmla="*/ 0 w 687"/>
                  <a:gd name="T3" fmla="*/ 177 h 177"/>
                  <a:gd name="T4" fmla="*/ 687 w 687"/>
                  <a:gd name="T5" fmla="*/ 177 h 177"/>
                  <a:gd name="T6" fmla="*/ 687 w 687"/>
                  <a:gd name="T7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177">
                    <a:moveTo>
                      <a:pt x="0" y="0"/>
                    </a:moveTo>
                    <a:lnTo>
                      <a:pt x="0" y="177"/>
                    </a:lnTo>
                    <a:lnTo>
                      <a:pt x="687" y="177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6" name="Line 242">
                <a:extLst>
                  <a:ext uri="{FF2B5EF4-FFF2-40B4-BE49-F238E27FC236}">
                    <a16:creationId xmlns:a16="http://schemas.microsoft.com/office/drawing/2014/main" id="{A8CEBE56-BDE7-9E1E-CCC5-173B39E20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513" y="513873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7" name="Line 243">
                <a:extLst>
                  <a:ext uri="{FF2B5EF4-FFF2-40B4-BE49-F238E27FC236}">
                    <a16:creationId xmlns:a16="http://schemas.microsoft.com/office/drawing/2014/main" id="{28ED9E1D-134D-5379-5EA0-C2F280D09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513" y="5118101"/>
                <a:ext cx="0" cy="206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8" name="Line 244">
                <a:extLst>
                  <a:ext uri="{FF2B5EF4-FFF2-40B4-BE49-F238E27FC236}">
                    <a16:creationId xmlns:a16="http://schemas.microsoft.com/office/drawing/2014/main" id="{AA81A9B5-C152-EEEA-485C-0D2EAC5CA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2050" y="5118101"/>
                <a:ext cx="0" cy="206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29" name="Line 245">
                <a:extLst>
                  <a:ext uri="{FF2B5EF4-FFF2-40B4-BE49-F238E27FC236}">
                    <a16:creationId xmlns:a16="http://schemas.microsoft.com/office/drawing/2014/main" id="{0B02D7FD-D670-588E-5A8F-F4EA83EC1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513" y="51181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0" name="Line 246">
                <a:extLst>
                  <a:ext uri="{FF2B5EF4-FFF2-40B4-BE49-F238E27FC236}">
                    <a16:creationId xmlns:a16="http://schemas.microsoft.com/office/drawing/2014/main" id="{70B99B0A-C56E-9A38-3008-DC6AD2FD9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513" y="50990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1" name="Line 247">
                <a:extLst>
                  <a:ext uri="{FF2B5EF4-FFF2-40B4-BE49-F238E27FC236}">
                    <a16:creationId xmlns:a16="http://schemas.microsoft.com/office/drawing/2014/main" id="{63BBEFE9-C15F-F991-6E0A-B82296F09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513" y="50847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2" name="Line 248">
                <a:extLst>
                  <a:ext uri="{FF2B5EF4-FFF2-40B4-BE49-F238E27FC236}">
                    <a16:creationId xmlns:a16="http://schemas.microsoft.com/office/drawing/2014/main" id="{FCD0C06D-C9AC-D5EC-31F6-8A8B456B9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3825" y="4289426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3" name="Line 249">
                <a:extLst>
                  <a:ext uri="{FF2B5EF4-FFF2-40B4-BE49-F238E27FC236}">
                    <a16:creationId xmlns:a16="http://schemas.microsoft.com/office/drawing/2014/main" id="{EDB1F365-BBE2-A028-DEEB-3F9AC3DE5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3825" y="4264026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4" name="Line 250">
                <a:extLst>
                  <a:ext uri="{FF2B5EF4-FFF2-40B4-BE49-F238E27FC236}">
                    <a16:creationId xmlns:a16="http://schemas.microsoft.com/office/drawing/2014/main" id="{41FFF340-38A8-93A9-07A0-A8C0962E7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5900" y="3903663"/>
                <a:ext cx="0" cy="1016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5" name="Line 251">
                <a:extLst>
                  <a:ext uri="{FF2B5EF4-FFF2-40B4-BE49-F238E27FC236}">
                    <a16:creationId xmlns:a16="http://schemas.microsoft.com/office/drawing/2014/main" id="{1DB4647E-4066-B0E1-EB01-E97D2F22E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5900" y="4005263"/>
                <a:ext cx="0" cy="1190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6" name="Line 252">
                <a:extLst>
                  <a:ext uri="{FF2B5EF4-FFF2-40B4-BE49-F238E27FC236}">
                    <a16:creationId xmlns:a16="http://schemas.microsoft.com/office/drawing/2014/main" id="{EB935663-D340-71EE-B096-972F96C0A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5900" y="4124326"/>
                <a:ext cx="0" cy="1698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7" name="Freeform 253">
                <a:extLst>
                  <a:ext uri="{FF2B5EF4-FFF2-40B4-BE49-F238E27FC236}">
                    <a16:creationId xmlns:a16="http://schemas.microsoft.com/office/drawing/2014/main" id="{213FD954-4AC6-2E33-C149-5AFDD78CE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4237038"/>
                <a:ext cx="363538" cy="26988"/>
              </a:xfrm>
              <a:custGeom>
                <a:avLst/>
                <a:gdLst>
                  <a:gd name="T0" fmla="*/ 687 w 687"/>
                  <a:gd name="T1" fmla="*/ 49 h 49"/>
                  <a:gd name="T2" fmla="*/ 687 w 687"/>
                  <a:gd name="T3" fmla="*/ 0 h 49"/>
                  <a:gd name="T4" fmla="*/ 0 w 687"/>
                  <a:gd name="T5" fmla="*/ 0 h 49"/>
                  <a:gd name="T6" fmla="*/ 0 w 687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49">
                    <a:moveTo>
                      <a:pt x="687" y="49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8" name="Line 254">
                <a:extLst>
                  <a:ext uri="{FF2B5EF4-FFF2-40B4-BE49-F238E27FC236}">
                    <a16:creationId xmlns:a16="http://schemas.microsoft.com/office/drawing/2014/main" id="{B1589AD4-CE95-B337-0482-1B3021EC7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3825" y="4318001"/>
                <a:ext cx="0" cy="682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39" name="Line 255">
                <a:extLst>
                  <a:ext uri="{FF2B5EF4-FFF2-40B4-BE49-F238E27FC236}">
                    <a16:creationId xmlns:a16="http://schemas.microsoft.com/office/drawing/2014/main" id="{867560F6-6621-3574-A0C9-922113C56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288" y="4264026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0" name="Line 256">
                <a:extLst>
                  <a:ext uri="{FF2B5EF4-FFF2-40B4-BE49-F238E27FC236}">
                    <a16:creationId xmlns:a16="http://schemas.microsoft.com/office/drawing/2014/main" id="{CA8EAFCC-0890-C6FA-8567-4497350C4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288" y="4289426"/>
                <a:ext cx="0" cy="285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1" name="Line 257">
                <a:extLst>
                  <a:ext uri="{FF2B5EF4-FFF2-40B4-BE49-F238E27FC236}">
                    <a16:creationId xmlns:a16="http://schemas.microsoft.com/office/drawing/2014/main" id="{B3E0A9C3-D45F-E220-14F4-A26B5A5DB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288" y="4318001"/>
                <a:ext cx="0" cy="682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2" name="Freeform 258">
                <a:extLst>
                  <a:ext uri="{FF2B5EF4-FFF2-40B4-BE49-F238E27FC236}">
                    <a16:creationId xmlns:a16="http://schemas.microsoft.com/office/drawing/2014/main" id="{2482C055-4C75-3929-864D-A79430CD5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913" y="4491038"/>
                <a:ext cx="363538" cy="17463"/>
              </a:xfrm>
              <a:custGeom>
                <a:avLst/>
                <a:gdLst>
                  <a:gd name="T0" fmla="*/ 687 w 687"/>
                  <a:gd name="T1" fmla="*/ 34 h 34"/>
                  <a:gd name="T2" fmla="*/ 687 w 687"/>
                  <a:gd name="T3" fmla="*/ 0 h 34"/>
                  <a:gd name="T4" fmla="*/ 0 w 687"/>
                  <a:gd name="T5" fmla="*/ 0 h 34"/>
                  <a:gd name="T6" fmla="*/ 0 w 68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4">
                    <a:moveTo>
                      <a:pt x="687" y="34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3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3" name="Line 259">
                <a:extLst>
                  <a:ext uri="{FF2B5EF4-FFF2-40B4-BE49-F238E27FC236}">
                    <a16:creationId xmlns:a16="http://schemas.microsoft.com/office/drawing/2014/main" id="{D72032CF-00B4-A2DB-CA49-AB423A55A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3450" y="4530726"/>
                <a:ext cx="0" cy="36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4" name="Line 260">
                <a:extLst>
                  <a:ext uri="{FF2B5EF4-FFF2-40B4-BE49-F238E27FC236}">
                    <a16:creationId xmlns:a16="http://schemas.microsoft.com/office/drawing/2014/main" id="{341EDE83-BC60-2FE8-3A35-84E10E32E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3450" y="4508501"/>
                <a:ext cx="0" cy="222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5" name="Line 261">
                <a:extLst>
                  <a:ext uri="{FF2B5EF4-FFF2-40B4-BE49-F238E27FC236}">
                    <a16:creationId xmlns:a16="http://schemas.microsoft.com/office/drawing/2014/main" id="{46AC5436-CDF1-56F9-2276-376F2EF18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288" y="4497388"/>
                <a:ext cx="0" cy="157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6" name="Line 262">
                <a:extLst>
                  <a:ext uri="{FF2B5EF4-FFF2-40B4-BE49-F238E27FC236}">
                    <a16:creationId xmlns:a16="http://schemas.microsoft.com/office/drawing/2014/main" id="{4B84B07D-9206-1FA3-37C8-43E50D884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3450" y="4622801"/>
                <a:ext cx="0" cy="952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7" name="Line 263">
                <a:extLst>
                  <a:ext uri="{FF2B5EF4-FFF2-40B4-BE49-F238E27FC236}">
                    <a16:creationId xmlns:a16="http://schemas.microsoft.com/office/drawing/2014/main" id="{B7AD125D-83E4-A020-9356-5FA6446C8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3450" y="4567238"/>
                <a:ext cx="0" cy="555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8" name="Line 264">
                <a:extLst>
                  <a:ext uri="{FF2B5EF4-FFF2-40B4-BE49-F238E27FC236}">
                    <a16:creationId xmlns:a16="http://schemas.microsoft.com/office/drawing/2014/main" id="{1A9D807F-6700-14E2-DE81-003DE095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913" y="4508501"/>
                <a:ext cx="0" cy="222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49" name="Line 265">
                <a:extLst>
                  <a:ext uri="{FF2B5EF4-FFF2-40B4-BE49-F238E27FC236}">
                    <a16:creationId xmlns:a16="http://schemas.microsoft.com/office/drawing/2014/main" id="{665235BC-15B2-8B16-A525-2CD530959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913" y="4530726"/>
                <a:ext cx="0" cy="36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0" name="Line 266">
                <a:extLst>
                  <a:ext uri="{FF2B5EF4-FFF2-40B4-BE49-F238E27FC236}">
                    <a16:creationId xmlns:a16="http://schemas.microsoft.com/office/drawing/2014/main" id="{2DF43D88-A87B-0975-D762-967585523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913" y="4622801"/>
                <a:ext cx="0" cy="952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1" name="Line 267">
                <a:extLst>
                  <a:ext uri="{FF2B5EF4-FFF2-40B4-BE49-F238E27FC236}">
                    <a16:creationId xmlns:a16="http://schemas.microsoft.com/office/drawing/2014/main" id="{72AB0595-94FF-7A27-4640-2A5CF3FC7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913" y="4567238"/>
                <a:ext cx="0" cy="555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2" name="Line 268">
                <a:extLst>
                  <a:ext uri="{FF2B5EF4-FFF2-40B4-BE49-F238E27FC236}">
                    <a16:creationId xmlns:a16="http://schemas.microsoft.com/office/drawing/2014/main" id="{3588D207-3EE8-73D6-2ED1-45D6178F3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9913" y="45307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3" name="Line 269">
                <a:extLst>
                  <a:ext uri="{FF2B5EF4-FFF2-40B4-BE49-F238E27FC236}">
                    <a16:creationId xmlns:a16="http://schemas.microsoft.com/office/drawing/2014/main" id="{39B5CFC6-4EEB-D572-108B-0B4FEFD52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9913" y="45085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4" name="Line 270">
                <a:extLst>
                  <a:ext uri="{FF2B5EF4-FFF2-40B4-BE49-F238E27FC236}">
                    <a16:creationId xmlns:a16="http://schemas.microsoft.com/office/drawing/2014/main" id="{D75CFDAF-310C-6675-46FB-9DA2C0439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9913" y="456723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5" name="Line 271">
                <a:extLst>
                  <a:ext uri="{FF2B5EF4-FFF2-40B4-BE49-F238E27FC236}">
                    <a16:creationId xmlns:a16="http://schemas.microsoft.com/office/drawing/2014/main" id="{35DFAD1E-FF49-2F0E-427B-F470CDCE0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9913" y="482441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6" name="Line 272">
                <a:extLst>
                  <a:ext uri="{FF2B5EF4-FFF2-40B4-BE49-F238E27FC236}">
                    <a16:creationId xmlns:a16="http://schemas.microsoft.com/office/drawing/2014/main" id="{76ED7527-20C2-897D-DF0C-1B94B6342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3450" y="4718051"/>
                <a:ext cx="0" cy="1063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7" name="Line 273">
                <a:extLst>
                  <a:ext uri="{FF2B5EF4-FFF2-40B4-BE49-F238E27FC236}">
                    <a16:creationId xmlns:a16="http://schemas.microsoft.com/office/drawing/2014/main" id="{11BA46D3-E9BA-5EE3-56C9-C8BC425E6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9913" y="4718051"/>
                <a:ext cx="0" cy="1063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8" name="Line 274">
                <a:extLst>
                  <a:ext uri="{FF2B5EF4-FFF2-40B4-BE49-F238E27FC236}">
                    <a16:creationId xmlns:a16="http://schemas.microsoft.com/office/drawing/2014/main" id="{45BF65C7-1959-CFD1-57E6-CEAA21D1F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9913" y="47180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59" name="Line 275">
                <a:extLst>
                  <a:ext uri="{FF2B5EF4-FFF2-40B4-BE49-F238E27FC236}">
                    <a16:creationId xmlns:a16="http://schemas.microsoft.com/office/drawing/2014/main" id="{7F7B89D9-5916-F91B-98AF-09C7F71BD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9913" y="46228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0" name="Line 276">
                <a:extLst>
                  <a:ext uri="{FF2B5EF4-FFF2-40B4-BE49-F238E27FC236}">
                    <a16:creationId xmlns:a16="http://schemas.microsoft.com/office/drawing/2014/main" id="{2796E7BD-806B-0364-7F3E-DC20472BA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3825" y="4497388"/>
                <a:ext cx="0" cy="157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1" name="Line 277">
                <a:extLst>
                  <a:ext uri="{FF2B5EF4-FFF2-40B4-BE49-F238E27FC236}">
                    <a16:creationId xmlns:a16="http://schemas.microsoft.com/office/drawing/2014/main" id="{7739B41B-385E-2D1E-7ACF-EFFE06FE0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0288" y="42894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2" name="Line 278">
                <a:extLst>
                  <a:ext uri="{FF2B5EF4-FFF2-40B4-BE49-F238E27FC236}">
                    <a16:creationId xmlns:a16="http://schemas.microsoft.com/office/drawing/2014/main" id="{A793FB01-E712-B48E-60B4-AAF3AA711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0288" y="42640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3" name="Line 279">
                <a:extLst>
                  <a:ext uri="{FF2B5EF4-FFF2-40B4-BE49-F238E27FC236}">
                    <a16:creationId xmlns:a16="http://schemas.microsoft.com/office/drawing/2014/main" id="{A4D8E85F-DABD-D383-3E12-113AC74E4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0288" y="43180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4" name="Line 280">
                <a:extLst>
                  <a:ext uri="{FF2B5EF4-FFF2-40B4-BE49-F238E27FC236}">
                    <a16:creationId xmlns:a16="http://schemas.microsoft.com/office/drawing/2014/main" id="{659C62B9-0D3D-DD8F-2A8A-968DA0FFB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0288" y="43862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5" name="Line 281">
                <a:extLst>
                  <a:ext uri="{FF2B5EF4-FFF2-40B4-BE49-F238E27FC236}">
                    <a16:creationId xmlns:a16="http://schemas.microsoft.com/office/drawing/2014/main" id="{0F15A694-AB88-B012-0A74-11EE808EE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3825" y="4386263"/>
                <a:ext cx="0" cy="1111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6" name="Line 282">
                <a:extLst>
                  <a:ext uri="{FF2B5EF4-FFF2-40B4-BE49-F238E27FC236}">
                    <a16:creationId xmlns:a16="http://schemas.microsoft.com/office/drawing/2014/main" id="{864CE780-C218-069E-8DB6-1C4D42339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288" y="4386263"/>
                <a:ext cx="0" cy="1111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7" name="Line 283">
                <a:extLst>
                  <a:ext uri="{FF2B5EF4-FFF2-40B4-BE49-F238E27FC236}">
                    <a16:creationId xmlns:a16="http://schemas.microsoft.com/office/drawing/2014/main" id="{0CCA806C-61DF-8A88-650F-F47117065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0288" y="449738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8" name="Line 284">
                <a:extLst>
                  <a:ext uri="{FF2B5EF4-FFF2-40B4-BE49-F238E27FC236}">
                    <a16:creationId xmlns:a16="http://schemas.microsoft.com/office/drawing/2014/main" id="{C834B9D1-9D53-98A3-82ED-77B6C78FF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0288" y="46545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69" name="Line 285">
                <a:extLst>
                  <a:ext uri="{FF2B5EF4-FFF2-40B4-BE49-F238E27FC236}">
                    <a16:creationId xmlns:a16="http://schemas.microsoft.com/office/drawing/2014/main" id="{A3D869BE-14E4-7CF4-B567-450517A05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4908551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0" name="Line 286">
                <a:extLst>
                  <a:ext uri="{FF2B5EF4-FFF2-40B4-BE49-F238E27FC236}">
                    <a16:creationId xmlns:a16="http://schemas.microsoft.com/office/drawing/2014/main" id="{DE8FD8E7-75AC-B7E7-887B-0C6F4A61B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4933951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1" name="Freeform 287">
                <a:extLst>
                  <a:ext uri="{FF2B5EF4-FFF2-40B4-BE49-F238E27FC236}">
                    <a16:creationId xmlns:a16="http://schemas.microsoft.com/office/drawing/2014/main" id="{316FF0DE-5A55-CA28-27E7-0C658A7AD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4891088"/>
                <a:ext cx="363538" cy="17463"/>
              </a:xfrm>
              <a:custGeom>
                <a:avLst/>
                <a:gdLst>
                  <a:gd name="T0" fmla="*/ 687 w 687"/>
                  <a:gd name="T1" fmla="*/ 32 h 32"/>
                  <a:gd name="T2" fmla="*/ 687 w 687"/>
                  <a:gd name="T3" fmla="*/ 0 h 32"/>
                  <a:gd name="T4" fmla="*/ 0 w 687"/>
                  <a:gd name="T5" fmla="*/ 0 h 32"/>
                  <a:gd name="T6" fmla="*/ 0 w 687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2">
                    <a:moveTo>
                      <a:pt x="687" y="32"/>
                    </a:moveTo>
                    <a:lnTo>
                      <a:pt x="687" y="0"/>
                    </a:lnTo>
                    <a:lnTo>
                      <a:pt x="0" y="0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2" name="Line 288">
                <a:extLst>
                  <a:ext uri="{FF2B5EF4-FFF2-40B4-BE49-F238E27FC236}">
                    <a16:creationId xmlns:a16="http://schemas.microsoft.com/office/drawing/2014/main" id="{E14103A3-EFBF-47FA-6E76-33F2FB973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4388" y="4970463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3" name="Line 289">
                <a:extLst>
                  <a:ext uri="{FF2B5EF4-FFF2-40B4-BE49-F238E27FC236}">
                    <a16:creationId xmlns:a16="http://schemas.microsoft.com/office/drawing/2014/main" id="{E70F6E3C-3355-8C04-5B94-3600C018C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4388" y="4986338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4" name="Line 290">
                <a:extLst>
                  <a:ext uri="{FF2B5EF4-FFF2-40B4-BE49-F238E27FC236}">
                    <a16:creationId xmlns:a16="http://schemas.microsoft.com/office/drawing/2014/main" id="{E6AC6A13-6409-B033-6868-12ADBBAF0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4388" y="5048251"/>
                <a:ext cx="0" cy="444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5" name="Line 291">
                <a:extLst>
                  <a:ext uri="{FF2B5EF4-FFF2-40B4-BE49-F238E27FC236}">
                    <a16:creationId xmlns:a16="http://schemas.microsoft.com/office/drawing/2014/main" id="{69B1BF82-7016-15A1-1459-F69FD2A7D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5026026"/>
                <a:ext cx="0" cy="412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6" name="Line 292">
                <a:extLst>
                  <a:ext uri="{FF2B5EF4-FFF2-40B4-BE49-F238E27FC236}">
                    <a16:creationId xmlns:a16="http://schemas.microsoft.com/office/drawing/2014/main" id="{0A65A25C-3F32-D944-D881-9B721D49B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4975226"/>
                <a:ext cx="0" cy="508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7" name="Line 293">
                <a:extLst>
                  <a:ext uri="{FF2B5EF4-FFF2-40B4-BE49-F238E27FC236}">
                    <a16:creationId xmlns:a16="http://schemas.microsoft.com/office/drawing/2014/main" id="{EA283C18-13B9-931F-FABE-5DCFF427B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4388" y="5005388"/>
                <a:ext cx="0" cy="428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8" name="Line 294">
                <a:extLst>
                  <a:ext uri="{FF2B5EF4-FFF2-40B4-BE49-F238E27FC236}">
                    <a16:creationId xmlns:a16="http://schemas.microsoft.com/office/drawing/2014/main" id="{FBD826B5-095C-9AE1-DB83-D5632C1A1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4388" y="4951413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79" name="Line 295">
                <a:extLst>
                  <a:ext uri="{FF2B5EF4-FFF2-40B4-BE49-F238E27FC236}">
                    <a16:creationId xmlns:a16="http://schemas.microsoft.com/office/drawing/2014/main" id="{D86B6BBD-7670-1F1B-D2B3-60365AE9C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2813" y="4949826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0" name="Line 296">
                <a:extLst>
                  <a:ext uri="{FF2B5EF4-FFF2-40B4-BE49-F238E27FC236}">
                    <a16:creationId xmlns:a16="http://schemas.microsoft.com/office/drawing/2014/main" id="{CFA2A23B-3E97-5BCA-8F68-315B48ADD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6350" y="4933951"/>
                <a:ext cx="0" cy="158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1" name="Line 297">
                <a:extLst>
                  <a:ext uri="{FF2B5EF4-FFF2-40B4-BE49-F238E27FC236}">
                    <a16:creationId xmlns:a16="http://schemas.microsoft.com/office/drawing/2014/main" id="{51963395-2C77-CD97-1F7C-6B2927522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6350" y="4908551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2" name="Line 298">
                <a:extLst>
                  <a:ext uri="{FF2B5EF4-FFF2-40B4-BE49-F238E27FC236}">
                    <a16:creationId xmlns:a16="http://schemas.microsoft.com/office/drawing/2014/main" id="{BF7E63F2-17B6-942C-0796-D61F397F1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6350" y="4949826"/>
                <a:ext cx="0" cy="254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3" name="Line 299">
                <a:extLst>
                  <a:ext uri="{FF2B5EF4-FFF2-40B4-BE49-F238E27FC236}">
                    <a16:creationId xmlns:a16="http://schemas.microsoft.com/office/drawing/2014/main" id="{45206D75-725C-4CF8-9487-1DB194C1D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6350" y="4975226"/>
                <a:ext cx="0" cy="508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4" name="Line 300">
                <a:extLst>
                  <a:ext uri="{FF2B5EF4-FFF2-40B4-BE49-F238E27FC236}">
                    <a16:creationId xmlns:a16="http://schemas.microsoft.com/office/drawing/2014/main" id="{968E437E-D6BA-9BD1-038F-532B0C231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6350" y="5026026"/>
                <a:ext cx="0" cy="412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5" name="Line 301">
                <a:extLst>
                  <a:ext uri="{FF2B5EF4-FFF2-40B4-BE49-F238E27FC236}">
                    <a16:creationId xmlns:a16="http://schemas.microsoft.com/office/drawing/2014/main" id="{4BB69477-C5BC-00A8-C7BE-23B237CC8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2813" y="49339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6" name="Line 302">
                <a:extLst>
                  <a:ext uri="{FF2B5EF4-FFF2-40B4-BE49-F238E27FC236}">
                    <a16:creationId xmlns:a16="http://schemas.microsoft.com/office/drawing/2014/main" id="{EB2976F6-F03A-3EF7-0D50-BDF4B5F6B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2813" y="49085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7" name="Line 303">
                <a:extLst>
                  <a:ext uri="{FF2B5EF4-FFF2-40B4-BE49-F238E27FC236}">
                    <a16:creationId xmlns:a16="http://schemas.microsoft.com/office/drawing/2014/main" id="{5A7AC1D2-AA8F-80DE-99B4-C621EC4CE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2813" y="49498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8" name="Line 304">
                <a:extLst>
                  <a:ext uri="{FF2B5EF4-FFF2-40B4-BE49-F238E27FC236}">
                    <a16:creationId xmlns:a16="http://schemas.microsoft.com/office/drawing/2014/main" id="{2F730832-91C1-0557-8678-201B96FFE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2813" y="49752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89" name="Line 305">
                <a:extLst>
                  <a:ext uri="{FF2B5EF4-FFF2-40B4-BE49-F238E27FC236}">
                    <a16:creationId xmlns:a16="http://schemas.microsoft.com/office/drawing/2014/main" id="{17596A08-BA39-AFDD-1906-2C3E962F8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2813" y="50260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0" name="Line 306">
                <a:extLst>
                  <a:ext uri="{FF2B5EF4-FFF2-40B4-BE49-F238E27FC236}">
                    <a16:creationId xmlns:a16="http://schemas.microsoft.com/office/drawing/2014/main" id="{878136BC-14A0-2C90-9420-A56BBEF22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2813" y="50673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1" name="Line 307">
                <a:extLst>
                  <a:ext uri="{FF2B5EF4-FFF2-40B4-BE49-F238E27FC236}">
                    <a16:creationId xmlns:a16="http://schemas.microsoft.com/office/drawing/2014/main" id="{4B3E8CEC-1C95-499D-E042-696AF6019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1963" y="4775201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2" name="Line 308">
                <a:extLst>
                  <a:ext uri="{FF2B5EF4-FFF2-40B4-BE49-F238E27FC236}">
                    <a16:creationId xmlns:a16="http://schemas.microsoft.com/office/drawing/2014/main" id="{1C4AE4C6-5B57-6332-8DE9-D55FFE388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1963" y="4756151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3" name="Freeform 309">
                <a:extLst>
                  <a:ext uri="{FF2B5EF4-FFF2-40B4-BE49-F238E27FC236}">
                    <a16:creationId xmlns:a16="http://schemas.microsoft.com/office/drawing/2014/main" id="{47D2D69C-E878-9C80-5B63-0F440C529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425" y="4740276"/>
                <a:ext cx="363538" cy="15875"/>
              </a:xfrm>
              <a:custGeom>
                <a:avLst/>
                <a:gdLst>
                  <a:gd name="T0" fmla="*/ 686 w 686"/>
                  <a:gd name="T1" fmla="*/ 30 h 30"/>
                  <a:gd name="T2" fmla="*/ 686 w 686"/>
                  <a:gd name="T3" fmla="*/ 0 h 30"/>
                  <a:gd name="T4" fmla="*/ 0 w 686"/>
                  <a:gd name="T5" fmla="*/ 0 h 30"/>
                  <a:gd name="T6" fmla="*/ 0 w 68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6" h="30">
                    <a:moveTo>
                      <a:pt x="686" y="30"/>
                    </a:moveTo>
                    <a:lnTo>
                      <a:pt x="686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4" name="Line 310">
                <a:extLst>
                  <a:ext uri="{FF2B5EF4-FFF2-40B4-BE49-F238E27FC236}">
                    <a16:creationId xmlns:a16="http://schemas.microsoft.com/office/drawing/2014/main" id="{5256A74F-1783-E38B-B81B-396DA9CB3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425" y="4756151"/>
                <a:ext cx="0" cy="190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5" name="Line 311">
                <a:extLst>
                  <a:ext uri="{FF2B5EF4-FFF2-40B4-BE49-F238E27FC236}">
                    <a16:creationId xmlns:a16="http://schemas.microsoft.com/office/drawing/2014/main" id="{B45C71FE-90BB-F5BE-8769-816AF2EA9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425" y="4775201"/>
                <a:ext cx="0" cy="30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6" name="Line 312">
                <a:extLst>
                  <a:ext uri="{FF2B5EF4-FFF2-40B4-BE49-F238E27FC236}">
                    <a16:creationId xmlns:a16="http://schemas.microsoft.com/office/drawing/2014/main" id="{01E4BDCF-C90C-7888-CEA8-C111E7175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425" y="4914901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7" name="Line 313">
                <a:extLst>
                  <a:ext uri="{FF2B5EF4-FFF2-40B4-BE49-F238E27FC236}">
                    <a16:creationId xmlns:a16="http://schemas.microsoft.com/office/drawing/2014/main" id="{AEA0FF55-7EF6-A516-ED23-FEC0668AB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425" y="4841876"/>
                <a:ext cx="0" cy="730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8" name="Line 314">
                <a:extLst>
                  <a:ext uri="{FF2B5EF4-FFF2-40B4-BE49-F238E27FC236}">
                    <a16:creationId xmlns:a16="http://schemas.microsoft.com/office/drawing/2014/main" id="{A6D34E9E-9652-B0B4-5B64-9290246CD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1963" y="4914901"/>
                <a:ext cx="0" cy="90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299" name="Line 315">
                <a:extLst>
                  <a:ext uri="{FF2B5EF4-FFF2-40B4-BE49-F238E27FC236}">
                    <a16:creationId xmlns:a16="http://schemas.microsoft.com/office/drawing/2014/main" id="{5EBBDD97-51CC-D1A4-4A17-6003E6DCA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1963" y="4841876"/>
                <a:ext cx="0" cy="730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0" name="Line 316">
                <a:extLst>
                  <a:ext uri="{FF2B5EF4-FFF2-40B4-BE49-F238E27FC236}">
                    <a16:creationId xmlns:a16="http://schemas.microsoft.com/office/drawing/2014/main" id="{E26AA235-3E9A-1EA2-C054-4A4BED22E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8425" y="47752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1" name="Line 317">
                <a:extLst>
                  <a:ext uri="{FF2B5EF4-FFF2-40B4-BE49-F238E27FC236}">
                    <a16:creationId xmlns:a16="http://schemas.microsoft.com/office/drawing/2014/main" id="{92E9147B-9FF1-48B2-6AA9-711B7BC89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8425" y="500538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2" name="Line 318">
                <a:extLst>
                  <a:ext uri="{FF2B5EF4-FFF2-40B4-BE49-F238E27FC236}">
                    <a16:creationId xmlns:a16="http://schemas.microsoft.com/office/drawing/2014/main" id="{81C96D3E-9F8A-EC4C-4943-FEA741456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8425" y="49149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3" name="Line 319">
                <a:extLst>
                  <a:ext uri="{FF2B5EF4-FFF2-40B4-BE49-F238E27FC236}">
                    <a16:creationId xmlns:a16="http://schemas.microsoft.com/office/drawing/2014/main" id="{045BC0D5-F8B4-1B36-F33C-2C6E1182D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8425" y="484187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4" name="Line 320">
                <a:extLst>
                  <a:ext uri="{FF2B5EF4-FFF2-40B4-BE49-F238E27FC236}">
                    <a16:creationId xmlns:a16="http://schemas.microsoft.com/office/drawing/2014/main" id="{A4A039FD-5657-963A-03AE-55745185F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8425" y="47561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5" name="Line 321">
                <a:extLst>
                  <a:ext uri="{FF2B5EF4-FFF2-40B4-BE49-F238E27FC236}">
                    <a16:creationId xmlns:a16="http://schemas.microsoft.com/office/drawing/2014/main" id="{27D86692-DB51-D3CB-A615-BA2D3F408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8425" y="48053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6" name="Line 322">
                <a:extLst>
                  <a:ext uri="{FF2B5EF4-FFF2-40B4-BE49-F238E27FC236}">
                    <a16:creationId xmlns:a16="http://schemas.microsoft.com/office/drawing/2014/main" id="{C402F8BA-394E-98D6-E22A-F54C1069B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425" y="4805363"/>
                <a:ext cx="0" cy="36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7" name="Line 323">
                <a:extLst>
                  <a:ext uri="{FF2B5EF4-FFF2-40B4-BE49-F238E27FC236}">
                    <a16:creationId xmlns:a16="http://schemas.microsoft.com/office/drawing/2014/main" id="{043959AD-9DBD-3073-B569-91EEB22FF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1963" y="4805363"/>
                <a:ext cx="0" cy="365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8" name="Freeform 324">
                <a:extLst>
                  <a:ext uri="{FF2B5EF4-FFF2-40B4-BE49-F238E27FC236}">
                    <a16:creationId xmlns:a16="http://schemas.microsoft.com/office/drawing/2014/main" id="{13AF872E-2C61-EA7A-325B-3FC0BD5FF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425" y="5005388"/>
                <a:ext cx="363538" cy="180975"/>
              </a:xfrm>
              <a:custGeom>
                <a:avLst/>
                <a:gdLst>
                  <a:gd name="T0" fmla="*/ 0 w 686"/>
                  <a:gd name="T1" fmla="*/ 0 h 341"/>
                  <a:gd name="T2" fmla="*/ 0 w 686"/>
                  <a:gd name="T3" fmla="*/ 341 h 341"/>
                  <a:gd name="T4" fmla="*/ 686 w 686"/>
                  <a:gd name="T5" fmla="*/ 341 h 341"/>
                  <a:gd name="T6" fmla="*/ 686 w 686"/>
                  <a:gd name="T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6" h="341">
                    <a:moveTo>
                      <a:pt x="0" y="0"/>
                    </a:moveTo>
                    <a:lnTo>
                      <a:pt x="0" y="341"/>
                    </a:lnTo>
                    <a:lnTo>
                      <a:pt x="686" y="341"/>
                    </a:lnTo>
                    <a:lnTo>
                      <a:pt x="68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09" name="Freeform 325">
                <a:extLst>
                  <a:ext uri="{FF2B5EF4-FFF2-40B4-BE49-F238E27FC236}">
                    <a16:creationId xmlns:a16="http://schemas.microsoft.com/office/drawing/2014/main" id="{6C38A026-0524-3898-4A35-F6C2F3B4E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2813" y="5067301"/>
                <a:ext cx="363538" cy="119063"/>
              </a:xfrm>
              <a:custGeom>
                <a:avLst/>
                <a:gdLst>
                  <a:gd name="T0" fmla="*/ 0 w 687"/>
                  <a:gd name="T1" fmla="*/ 0 h 224"/>
                  <a:gd name="T2" fmla="*/ 0 w 687"/>
                  <a:gd name="T3" fmla="*/ 224 h 224"/>
                  <a:gd name="T4" fmla="*/ 687 w 687"/>
                  <a:gd name="T5" fmla="*/ 224 h 224"/>
                  <a:gd name="T6" fmla="*/ 687 w 687"/>
                  <a:gd name="T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224">
                    <a:moveTo>
                      <a:pt x="0" y="0"/>
                    </a:moveTo>
                    <a:lnTo>
                      <a:pt x="0" y="224"/>
                    </a:lnTo>
                    <a:lnTo>
                      <a:pt x="687" y="224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0" name="Freeform 326">
                <a:extLst>
                  <a:ext uri="{FF2B5EF4-FFF2-40B4-BE49-F238E27FC236}">
                    <a16:creationId xmlns:a16="http://schemas.microsoft.com/office/drawing/2014/main" id="{6B94ED4E-15DD-BCCE-6438-BF8B713FF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913" y="4824413"/>
                <a:ext cx="363538" cy="361950"/>
              </a:xfrm>
              <a:custGeom>
                <a:avLst/>
                <a:gdLst>
                  <a:gd name="T0" fmla="*/ 0 w 687"/>
                  <a:gd name="T1" fmla="*/ 0 h 684"/>
                  <a:gd name="T2" fmla="*/ 0 w 687"/>
                  <a:gd name="T3" fmla="*/ 684 h 684"/>
                  <a:gd name="T4" fmla="*/ 687 w 687"/>
                  <a:gd name="T5" fmla="*/ 684 h 684"/>
                  <a:gd name="T6" fmla="*/ 687 w 687"/>
                  <a:gd name="T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684">
                    <a:moveTo>
                      <a:pt x="0" y="0"/>
                    </a:moveTo>
                    <a:lnTo>
                      <a:pt x="0" y="684"/>
                    </a:lnTo>
                    <a:lnTo>
                      <a:pt x="687" y="684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1" name="Freeform 327">
                <a:extLst>
                  <a:ext uri="{FF2B5EF4-FFF2-40B4-BE49-F238E27FC236}">
                    <a16:creationId xmlns:a16="http://schemas.microsoft.com/office/drawing/2014/main" id="{791F3ED5-1969-B0A5-60F6-2FF1A8714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4654551"/>
                <a:ext cx="363538" cy="531813"/>
              </a:xfrm>
              <a:custGeom>
                <a:avLst/>
                <a:gdLst>
                  <a:gd name="T0" fmla="*/ 0 w 687"/>
                  <a:gd name="T1" fmla="*/ 0 h 1004"/>
                  <a:gd name="T2" fmla="*/ 0 w 687"/>
                  <a:gd name="T3" fmla="*/ 1004 h 1004"/>
                  <a:gd name="T4" fmla="*/ 687 w 687"/>
                  <a:gd name="T5" fmla="*/ 1004 h 1004"/>
                  <a:gd name="T6" fmla="*/ 687 w 687"/>
                  <a:gd name="T7" fmla="*/ 0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1004">
                    <a:moveTo>
                      <a:pt x="0" y="0"/>
                    </a:moveTo>
                    <a:lnTo>
                      <a:pt x="0" y="1004"/>
                    </a:lnTo>
                    <a:lnTo>
                      <a:pt x="687" y="1004"/>
                    </a:lnTo>
                    <a:lnTo>
                      <a:pt x="687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2" name="Line 328">
                <a:extLst>
                  <a:ext uri="{FF2B5EF4-FFF2-40B4-BE49-F238E27FC236}">
                    <a16:creationId xmlns:a16="http://schemas.microsoft.com/office/drawing/2014/main" id="{118AB79A-774B-5582-6856-6562742B2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0" y="49704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3" name="Line 329">
                <a:extLst>
                  <a:ext uri="{FF2B5EF4-FFF2-40B4-BE49-F238E27FC236}">
                    <a16:creationId xmlns:a16="http://schemas.microsoft.com/office/drawing/2014/main" id="{C8E64A65-7F3C-4D26-EDF7-9C2A03D2D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5900" y="385762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4" name="Line 330">
                <a:extLst>
                  <a:ext uri="{FF2B5EF4-FFF2-40B4-BE49-F238E27FC236}">
                    <a16:creationId xmlns:a16="http://schemas.microsoft.com/office/drawing/2014/main" id="{891BE919-9C8C-125A-7628-FC887030E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0" y="498633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5" name="Line 331">
                <a:extLst>
                  <a:ext uri="{FF2B5EF4-FFF2-40B4-BE49-F238E27FC236}">
                    <a16:creationId xmlns:a16="http://schemas.microsoft.com/office/drawing/2014/main" id="{2EF652DB-3F63-921F-D41B-6AF5FADA4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0" y="50482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6" name="Line 332">
                <a:extLst>
                  <a:ext uri="{FF2B5EF4-FFF2-40B4-BE49-F238E27FC236}">
                    <a16:creationId xmlns:a16="http://schemas.microsoft.com/office/drawing/2014/main" id="{D2287C7C-2304-7F54-3E7E-3180FE860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0" y="495141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7" name="Line 333">
                <a:extLst>
                  <a:ext uri="{FF2B5EF4-FFF2-40B4-BE49-F238E27FC236}">
                    <a16:creationId xmlns:a16="http://schemas.microsoft.com/office/drawing/2014/main" id="{1C2AFECD-5A22-DEBB-1022-227F837AE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0" y="509270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8" name="Line 334">
                <a:extLst>
                  <a:ext uri="{FF2B5EF4-FFF2-40B4-BE49-F238E27FC236}">
                    <a16:creationId xmlns:a16="http://schemas.microsoft.com/office/drawing/2014/main" id="{820EB11E-3946-6EB1-FEC4-58E9BB0BB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60850" y="500538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19" name="Line 335">
                <a:extLst>
                  <a:ext uri="{FF2B5EF4-FFF2-40B4-BE49-F238E27FC236}">
                    <a16:creationId xmlns:a16="http://schemas.microsoft.com/office/drawing/2014/main" id="{A1F70713-6DDE-72AC-5559-C6805A640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65900" y="38576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0" name="Line 336">
                <a:extLst>
                  <a:ext uri="{FF2B5EF4-FFF2-40B4-BE49-F238E27FC236}">
                    <a16:creationId xmlns:a16="http://schemas.microsoft.com/office/drawing/2014/main" id="{13819773-4FE2-2F9D-4A23-70779F636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65900" y="40052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1" name="Line 337">
                <a:extLst>
                  <a:ext uri="{FF2B5EF4-FFF2-40B4-BE49-F238E27FC236}">
                    <a16:creationId xmlns:a16="http://schemas.microsoft.com/office/drawing/2014/main" id="{338A122C-0F1C-4DEE-9C49-70A627438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65900" y="4124326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2" name="Line 338">
                <a:extLst>
                  <a:ext uri="{FF2B5EF4-FFF2-40B4-BE49-F238E27FC236}">
                    <a16:creationId xmlns:a16="http://schemas.microsoft.com/office/drawing/2014/main" id="{643E5137-5AB3-3682-F4CF-8A6D4D16A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65900" y="3903663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3" name="Line 339">
                <a:extLst>
                  <a:ext uri="{FF2B5EF4-FFF2-40B4-BE49-F238E27FC236}">
                    <a16:creationId xmlns:a16="http://schemas.microsoft.com/office/drawing/2014/main" id="{602CBC43-A545-6DDD-9073-15A60F546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65900" y="3829051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  <p:sp>
            <p:nvSpPr>
              <p:cNvPr id="324" name="Line 340">
                <a:extLst>
                  <a:ext uri="{FF2B5EF4-FFF2-40B4-BE49-F238E27FC236}">
                    <a16:creationId xmlns:a16="http://schemas.microsoft.com/office/drawing/2014/main" id="{F1F79F04-CEA7-7C05-DDBC-23BB38FB8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65900" y="4294188"/>
                <a:ext cx="3635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25" name="ZoneTexte 324">
              <a:extLst>
                <a:ext uri="{FF2B5EF4-FFF2-40B4-BE49-F238E27FC236}">
                  <a16:creationId xmlns:a16="http://schemas.microsoft.com/office/drawing/2014/main" id="{D58BE488-495F-A1E3-142A-BF846C2147AB}"/>
                </a:ext>
              </a:extLst>
            </p:cNvPr>
            <p:cNvSpPr txBox="1"/>
            <p:nvPr/>
          </p:nvSpPr>
          <p:spPr>
            <a:xfrm>
              <a:off x="2634039" y="2395539"/>
              <a:ext cx="427242" cy="24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600</a:t>
              </a:r>
            </a:p>
          </p:txBody>
        </p:sp>
        <p:sp>
          <p:nvSpPr>
            <p:cNvPr id="326" name="ZoneTexte 325">
              <a:extLst>
                <a:ext uri="{FF2B5EF4-FFF2-40B4-BE49-F238E27FC236}">
                  <a16:creationId xmlns:a16="http://schemas.microsoft.com/office/drawing/2014/main" id="{DB1A975A-642E-E24B-7ED6-11A591E87AE1}"/>
                </a:ext>
              </a:extLst>
            </p:cNvPr>
            <p:cNvSpPr txBox="1"/>
            <p:nvPr/>
          </p:nvSpPr>
          <p:spPr>
            <a:xfrm>
              <a:off x="2634039" y="2828927"/>
              <a:ext cx="427242" cy="24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500</a:t>
              </a:r>
            </a:p>
          </p:txBody>
        </p:sp>
        <p:sp>
          <p:nvSpPr>
            <p:cNvPr id="327" name="ZoneTexte 326">
              <a:extLst>
                <a:ext uri="{FF2B5EF4-FFF2-40B4-BE49-F238E27FC236}">
                  <a16:creationId xmlns:a16="http://schemas.microsoft.com/office/drawing/2014/main" id="{F121A988-3A82-1BAF-FD6B-486F71D669A6}"/>
                </a:ext>
              </a:extLst>
            </p:cNvPr>
            <p:cNvSpPr txBox="1"/>
            <p:nvPr/>
          </p:nvSpPr>
          <p:spPr>
            <a:xfrm>
              <a:off x="2634039" y="3276604"/>
              <a:ext cx="427242" cy="24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400</a:t>
              </a:r>
            </a:p>
          </p:txBody>
        </p:sp>
        <p:sp>
          <p:nvSpPr>
            <p:cNvPr id="328" name="ZoneTexte 327">
              <a:extLst>
                <a:ext uri="{FF2B5EF4-FFF2-40B4-BE49-F238E27FC236}">
                  <a16:creationId xmlns:a16="http://schemas.microsoft.com/office/drawing/2014/main" id="{A5A98D0A-81B4-3F04-F9B9-6ECFFAA4FAFC}"/>
                </a:ext>
              </a:extLst>
            </p:cNvPr>
            <p:cNvSpPr txBox="1"/>
            <p:nvPr/>
          </p:nvSpPr>
          <p:spPr>
            <a:xfrm>
              <a:off x="2634039" y="3719517"/>
              <a:ext cx="427242" cy="24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300</a:t>
              </a:r>
            </a:p>
          </p:txBody>
        </p:sp>
        <p:sp>
          <p:nvSpPr>
            <p:cNvPr id="329" name="ZoneTexte 328">
              <a:extLst>
                <a:ext uri="{FF2B5EF4-FFF2-40B4-BE49-F238E27FC236}">
                  <a16:creationId xmlns:a16="http://schemas.microsoft.com/office/drawing/2014/main" id="{38A32F54-AE51-4E74-21C9-DFE990EDAE72}"/>
                </a:ext>
              </a:extLst>
            </p:cNvPr>
            <p:cNvSpPr txBox="1"/>
            <p:nvPr/>
          </p:nvSpPr>
          <p:spPr>
            <a:xfrm>
              <a:off x="2634039" y="4162434"/>
              <a:ext cx="427242" cy="24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200</a:t>
              </a:r>
            </a:p>
          </p:txBody>
        </p:sp>
        <p:sp>
          <p:nvSpPr>
            <p:cNvPr id="330" name="ZoneTexte 329">
              <a:extLst>
                <a:ext uri="{FF2B5EF4-FFF2-40B4-BE49-F238E27FC236}">
                  <a16:creationId xmlns:a16="http://schemas.microsoft.com/office/drawing/2014/main" id="{A3F52997-FF9C-1E2F-5C3B-4432D0901852}"/>
                </a:ext>
              </a:extLst>
            </p:cNvPr>
            <p:cNvSpPr txBox="1"/>
            <p:nvPr/>
          </p:nvSpPr>
          <p:spPr>
            <a:xfrm>
              <a:off x="2634039" y="4602172"/>
              <a:ext cx="427242" cy="24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331" name="ZoneTexte 330">
              <a:extLst>
                <a:ext uri="{FF2B5EF4-FFF2-40B4-BE49-F238E27FC236}">
                  <a16:creationId xmlns:a16="http://schemas.microsoft.com/office/drawing/2014/main" id="{D995F95C-5834-CD4D-F4B8-DEF4072167E9}"/>
                </a:ext>
              </a:extLst>
            </p:cNvPr>
            <p:cNvSpPr txBox="1"/>
            <p:nvPr/>
          </p:nvSpPr>
          <p:spPr>
            <a:xfrm>
              <a:off x="2813089" y="5039519"/>
              <a:ext cx="248192" cy="243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332" name="ZoneTexte 331">
              <a:extLst>
                <a:ext uri="{FF2B5EF4-FFF2-40B4-BE49-F238E27FC236}">
                  <a16:creationId xmlns:a16="http://schemas.microsoft.com/office/drawing/2014/main" id="{5B515B6E-4164-F86D-3B8F-02D0C2CAE2C8}"/>
                </a:ext>
              </a:extLst>
            </p:cNvPr>
            <p:cNvSpPr txBox="1"/>
            <p:nvPr/>
          </p:nvSpPr>
          <p:spPr>
            <a:xfrm rot="16200000">
              <a:off x="3305808" y="5299865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2004</a:t>
              </a:r>
            </a:p>
          </p:txBody>
        </p:sp>
        <p:sp>
          <p:nvSpPr>
            <p:cNvPr id="333" name="ZoneTexte 332">
              <a:extLst>
                <a:ext uri="{FF2B5EF4-FFF2-40B4-BE49-F238E27FC236}">
                  <a16:creationId xmlns:a16="http://schemas.microsoft.com/office/drawing/2014/main" id="{57D75E18-21AF-BF1A-952A-1FF05A9C363F}"/>
                </a:ext>
              </a:extLst>
            </p:cNvPr>
            <p:cNvSpPr txBox="1"/>
            <p:nvPr/>
          </p:nvSpPr>
          <p:spPr>
            <a:xfrm rot="16200000">
              <a:off x="3776695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2005</a:t>
              </a:r>
            </a:p>
          </p:txBody>
        </p:sp>
        <p:sp>
          <p:nvSpPr>
            <p:cNvPr id="334" name="ZoneTexte 333">
              <a:extLst>
                <a:ext uri="{FF2B5EF4-FFF2-40B4-BE49-F238E27FC236}">
                  <a16:creationId xmlns:a16="http://schemas.microsoft.com/office/drawing/2014/main" id="{C7F87F17-9B00-8B13-8749-8813FAF8AD75}"/>
                </a:ext>
              </a:extLst>
            </p:cNvPr>
            <p:cNvSpPr txBox="1"/>
            <p:nvPr/>
          </p:nvSpPr>
          <p:spPr>
            <a:xfrm rot="16200000">
              <a:off x="4223766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2006</a:t>
              </a:r>
            </a:p>
          </p:txBody>
        </p:sp>
        <p:sp>
          <p:nvSpPr>
            <p:cNvPr id="335" name="ZoneTexte 334">
              <a:extLst>
                <a:ext uri="{FF2B5EF4-FFF2-40B4-BE49-F238E27FC236}">
                  <a16:creationId xmlns:a16="http://schemas.microsoft.com/office/drawing/2014/main" id="{5D535E62-8062-F4B1-C596-C2DBBFFE1837}"/>
                </a:ext>
              </a:extLst>
            </p:cNvPr>
            <p:cNvSpPr txBox="1"/>
            <p:nvPr/>
          </p:nvSpPr>
          <p:spPr>
            <a:xfrm rot="16200000">
              <a:off x="4694655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2007</a:t>
              </a:r>
            </a:p>
          </p:txBody>
        </p:sp>
        <p:sp>
          <p:nvSpPr>
            <p:cNvPr id="336" name="ZoneTexte 335">
              <a:extLst>
                <a:ext uri="{FF2B5EF4-FFF2-40B4-BE49-F238E27FC236}">
                  <a16:creationId xmlns:a16="http://schemas.microsoft.com/office/drawing/2014/main" id="{BDA00BC6-EC45-D105-2DAC-841F04C0ED13}"/>
                </a:ext>
              </a:extLst>
            </p:cNvPr>
            <p:cNvSpPr txBox="1"/>
            <p:nvPr/>
          </p:nvSpPr>
          <p:spPr>
            <a:xfrm rot="16200000">
              <a:off x="5156015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2008</a:t>
              </a:r>
            </a:p>
          </p:txBody>
        </p:sp>
        <p:sp>
          <p:nvSpPr>
            <p:cNvPr id="337" name="ZoneTexte 336">
              <a:extLst>
                <a:ext uri="{FF2B5EF4-FFF2-40B4-BE49-F238E27FC236}">
                  <a16:creationId xmlns:a16="http://schemas.microsoft.com/office/drawing/2014/main" id="{D84CE14F-F9C6-DD41-6F60-74E9E543500F}"/>
                </a:ext>
              </a:extLst>
            </p:cNvPr>
            <p:cNvSpPr txBox="1"/>
            <p:nvPr/>
          </p:nvSpPr>
          <p:spPr>
            <a:xfrm rot="16200000">
              <a:off x="5626901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2010</a:t>
              </a:r>
            </a:p>
          </p:txBody>
        </p:sp>
        <p:sp>
          <p:nvSpPr>
            <p:cNvPr id="338" name="ZoneTexte 337">
              <a:extLst>
                <a:ext uri="{FF2B5EF4-FFF2-40B4-BE49-F238E27FC236}">
                  <a16:creationId xmlns:a16="http://schemas.microsoft.com/office/drawing/2014/main" id="{48BAC7F9-5D30-6637-5F42-79595636A659}"/>
                </a:ext>
              </a:extLst>
            </p:cNvPr>
            <p:cNvSpPr txBox="1"/>
            <p:nvPr/>
          </p:nvSpPr>
          <p:spPr>
            <a:xfrm rot="16200000">
              <a:off x="6073974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2011</a:t>
              </a:r>
            </a:p>
          </p:txBody>
        </p:sp>
        <p:sp>
          <p:nvSpPr>
            <p:cNvPr id="339" name="ZoneTexte 338">
              <a:extLst>
                <a:ext uri="{FF2B5EF4-FFF2-40B4-BE49-F238E27FC236}">
                  <a16:creationId xmlns:a16="http://schemas.microsoft.com/office/drawing/2014/main" id="{AABF22FC-E247-DBE4-F0A2-7F410C1C8803}"/>
                </a:ext>
              </a:extLst>
            </p:cNvPr>
            <p:cNvSpPr txBox="1"/>
            <p:nvPr/>
          </p:nvSpPr>
          <p:spPr>
            <a:xfrm rot="16200000">
              <a:off x="6544861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2014</a:t>
              </a:r>
            </a:p>
          </p:txBody>
        </p:sp>
        <p:sp>
          <p:nvSpPr>
            <p:cNvPr id="340" name="ZoneTexte 339">
              <a:extLst>
                <a:ext uri="{FF2B5EF4-FFF2-40B4-BE49-F238E27FC236}">
                  <a16:creationId xmlns:a16="http://schemas.microsoft.com/office/drawing/2014/main" id="{3F264BAC-7982-2A82-4F3C-B4B03D265397}"/>
                </a:ext>
              </a:extLst>
            </p:cNvPr>
            <p:cNvSpPr txBox="1"/>
            <p:nvPr/>
          </p:nvSpPr>
          <p:spPr>
            <a:xfrm rot="16200000">
              <a:off x="6996695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2017</a:t>
              </a:r>
            </a:p>
          </p:txBody>
        </p:sp>
        <p:sp>
          <p:nvSpPr>
            <p:cNvPr id="341" name="ZoneTexte 340">
              <a:extLst>
                <a:ext uri="{FF2B5EF4-FFF2-40B4-BE49-F238E27FC236}">
                  <a16:creationId xmlns:a16="http://schemas.microsoft.com/office/drawing/2014/main" id="{96F75884-47D9-CEE9-3CC4-925A7CA964CA}"/>
                </a:ext>
              </a:extLst>
            </p:cNvPr>
            <p:cNvSpPr txBox="1"/>
            <p:nvPr/>
          </p:nvSpPr>
          <p:spPr>
            <a:xfrm rot="16200000">
              <a:off x="7467583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2018</a:t>
              </a:r>
            </a:p>
          </p:txBody>
        </p:sp>
        <p:sp>
          <p:nvSpPr>
            <p:cNvPr id="342" name="ZoneTexte 341">
              <a:extLst>
                <a:ext uri="{FF2B5EF4-FFF2-40B4-BE49-F238E27FC236}">
                  <a16:creationId xmlns:a16="http://schemas.microsoft.com/office/drawing/2014/main" id="{B20C72A6-0F35-1C1A-1C57-CCD113447878}"/>
                </a:ext>
              </a:extLst>
            </p:cNvPr>
            <p:cNvSpPr txBox="1"/>
            <p:nvPr/>
          </p:nvSpPr>
          <p:spPr>
            <a:xfrm rot="16200000">
              <a:off x="7914655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2021</a:t>
              </a:r>
            </a:p>
          </p:txBody>
        </p:sp>
        <p:sp>
          <p:nvSpPr>
            <p:cNvPr id="343" name="ZoneTexte 342">
              <a:extLst>
                <a:ext uri="{FF2B5EF4-FFF2-40B4-BE49-F238E27FC236}">
                  <a16:creationId xmlns:a16="http://schemas.microsoft.com/office/drawing/2014/main" id="{1B0C34A5-9065-F29C-8791-919656AFE23B}"/>
                </a:ext>
              </a:extLst>
            </p:cNvPr>
            <p:cNvSpPr txBox="1"/>
            <p:nvPr/>
          </p:nvSpPr>
          <p:spPr>
            <a:xfrm rot="16200000">
              <a:off x="8385541" y="5299864"/>
              <a:ext cx="424144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2022</a:t>
              </a:r>
            </a:p>
          </p:txBody>
        </p:sp>
        <p:sp>
          <p:nvSpPr>
            <p:cNvPr id="344" name="ZoneTexte 343">
              <a:extLst>
                <a:ext uri="{FF2B5EF4-FFF2-40B4-BE49-F238E27FC236}">
                  <a16:creationId xmlns:a16="http://schemas.microsoft.com/office/drawing/2014/main" id="{F98AF6BA-ECF5-7864-1CA9-0E2EC3C5D0F7}"/>
                </a:ext>
              </a:extLst>
            </p:cNvPr>
            <p:cNvSpPr txBox="1"/>
            <p:nvPr/>
          </p:nvSpPr>
          <p:spPr>
            <a:xfrm rot="16200000">
              <a:off x="2026694" y="3647645"/>
              <a:ext cx="854220" cy="278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</a:rPr>
                <a:t>US$ millions</a:t>
              </a:r>
            </a:p>
          </p:txBody>
        </p:sp>
        <p:sp>
          <p:nvSpPr>
            <p:cNvPr id="345" name="Google Shape;194;p19">
              <a:extLst>
                <a:ext uri="{FF2B5EF4-FFF2-40B4-BE49-F238E27FC236}">
                  <a16:creationId xmlns:a16="http://schemas.microsoft.com/office/drawing/2014/main" id="{2556F80E-1E81-EC39-F933-7EDFBA405688}"/>
                </a:ext>
              </a:extLst>
            </p:cNvPr>
            <p:cNvSpPr txBox="1"/>
            <p:nvPr/>
          </p:nvSpPr>
          <p:spPr>
            <a:xfrm>
              <a:off x="9072479" y="2633181"/>
              <a:ext cx="674989" cy="23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000066"/>
                  </a:solidFill>
                  <a:ea typeface="Verdana"/>
                  <a:cs typeface="Verdana"/>
                  <a:sym typeface="Verdana"/>
                </a:rPr>
                <a:t>PEPFAR</a:t>
              </a:r>
              <a:endParaRPr sz="1400" b="1" dirty="0">
                <a:solidFill>
                  <a:srgbClr val="000066"/>
                </a:solidFill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6" name="Google Shape;195;p19">
              <a:extLst>
                <a:ext uri="{FF2B5EF4-FFF2-40B4-BE49-F238E27FC236}">
                  <a16:creationId xmlns:a16="http://schemas.microsoft.com/office/drawing/2014/main" id="{347E0A61-A166-E0C1-A902-1D60A36B2B0E}"/>
                </a:ext>
              </a:extLst>
            </p:cNvPr>
            <p:cNvSpPr txBox="1"/>
            <p:nvPr/>
          </p:nvSpPr>
          <p:spPr>
            <a:xfrm>
              <a:off x="9072479" y="2856041"/>
              <a:ext cx="952274" cy="23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000066"/>
                  </a:solidFill>
                  <a:ea typeface="Verdana"/>
                  <a:cs typeface="Verdana"/>
                  <a:sym typeface="Verdana"/>
                </a:rPr>
                <a:t>Global fund</a:t>
              </a:r>
              <a:endParaRPr sz="1400" b="1" dirty="0">
                <a:solidFill>
                  <a:srgbClr val="000066"/>
                </a:solidFill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7" name="Google Shape;196;p19">
              <a:extLst>
                <a:ext uri="{FF2B5EF4-FFF2-40B4-BE49-F238E27FC236}">
                  <a16:creationId xmlns:a16="http://schemas.microsoft.com/office/drawing/2014/main" id="{7386F7DC-D8CD-084E-F946-8AB63E20D74C}"/>
                </a:ext>
              </a:extLst>
            </p:cNvPr>
            <p:cNvSpPr txBox="1"/>
            <p:nvPr/>
          </p:nvSpPr>
          <p:spPr>
            <a:xfrm>
              <a:off x="9072479" y="3956123"/>
              <a:ext cx="1122390" cy="23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000066"/>
                  </a:solidFill>
                  <a:ea typeface="Verdana"/>
                  <a:cs typeface="Verdana"/>
                  <a:sym typeface="Verdana"/>
                </a:rPr>
                <a:t>Public sources</a:t>
              </a:r>
              <a:endParaRPr sz="1400" b="1">
                <a:solidFill>
                  <a:srgbClr val="000066"/>
                </a:solidFill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8" name="Google Shape;197;p19">
              <a:extLst>
                <a:ext uri="{FF2B5EF4-FFF2-40B4-BE49-F238E27FC236}">
                  <a16:creationId xmlns:a16="http://schemas.microsoft.com/office/drawing/2014/main" id="{7EAD5709-324B-49ED-D792-C84FDDABD49F}"/>
                </a:ext>
              </a:extLst>
            </p:cNvPr>
            <p:cNvSpPr txBox="1"/>
            <p:nvPr/>
          </p:nvSpPr>
          <p:spPr>
            <a:xfrm>
              <a:off x="9072479" y="3737106"/>
              <a:ext cx="1186090" cy="23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rgbClr val="000066"/>
                  </a:solidFill>
                  <a:ea typeface="Verdana"/>
                  <a:cs typeface="Verdana"/>
                  <a:sym typeface="Verdana"/>
                </a:rPr>
                <a:t>Private sources</a:t>
              </a:r>
              <a:endParaRPr sz="1400" b="1" dirty="0">
                <a:solidFill>
                  <a:srgbClr val="000066"/>
                </a:solidFill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9" name="Google Shape;198;p19">
              <a:extLst>
                <a:ext uri="{FF2B5EF4-FFF2-40B4-BE49-F238E27FC236}">
                  <a16:creationId xmlns:a16="http://schemas.microsoft.com/office/drawing/2014/main" id="{97FE4206-F236-F114-6E57-CB9F160E3866}"/>
                </a:ext>
              </a:extLst>
            </p:cNvPr>
            <p:cNvSpPr txBox="1"/>
            <p:nvPr/>
          </p:nvSpPr>
          <p:spPr>
            <a:xfrm>
              <a:off x="9072479" y="3519214"/>
              <a:ext cx="1467491" cy="23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000066"/>
                  </a:solidFill>
                  <a:ea typeface="Verdana"/>
                  <a:cs typeface="Verdana"/>
                  <a:sym typeface="Verdana"/>
                </a:rPr>
                <a:t>International NGOs</a:t>
              </a:r>
              <a:endParaRPr sz="1400" b="1">
                <a:solidFill>
                  <a:srgbClr val="000066"/>
                </a:solidFill>
              </a:endParaRPr>
            </a:p>
          </p:txBody>
        </p:sp>
        <p:sp>
          <p:nvSpPr>
            <p:cNvPr id="350" name="Google Shape;199;p19">
              <a:extLst>
                <a:ext uri="{FF2B5EF4-FFF2-40B4-BE49-F238E27FC236}">
                  <a16:creationId xmlns:a16="http://schemas.microsoft.com/office/drawing/2014/main" id="{C37A61AB-491D-07CA-57A8-8CFEB3715FDD}"/>
                </a:ext>
              </a:extLst>
            </p:cNvPr>
            <p:cNvSpPr txBox="1"/>
            <p:nvPr/>
          </p:nvSpPr>
          <p:spPr>
            <a:xfrm>
              <a:off x="9072479" y="3071758"/>
              <a:ext cx="1217620" cy="23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000066"/>
                  </a:solidFill>
                  <a:ea typeface="Verdana"/>
                  <a:cs typeface="Verdana"/>
                  <a:sym typeface="Verdana"/>
                </a:rPr>
                <a:t>Other bilaterals</a:t>
              </a:r>
              <a:endParaRPr sz="1400" b="1">
                <a:solidFill>
                  <a:srgbClr val="000066"/>
                </a:solidFill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1" name="Google Shape;200;p19">
              <a:extLst>
                <a:ext uri="{FF2B5EF4-FFF2-40B4-BE49-F238E27FC236}">
                  <a16:creationId xmlns:a16="http://schemas.microsoft.com/office/drawing/2014/main" id="{B1F3014C-0A3E-4CA0-79CA-CFDDFAA93658}"/>
                </a:ext>
              </a:extLst>
            </p:cNvPr>
            <p:cNvSpPr txBox="1"/>
            <p:nvPr/>
          </p:nvSpPr>
          <p:spPr>
            <a:xfrm>
              <a:off x="9072479" y="3295486"/>
              <a:ext cx="1446567" cy="237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000066"/>
                  </a:solidFill>
                  <a:ea typeface="Verdana"/>
                  <a:cs typeface="Verdana"/>
                  <a:sym typeface="Verdana"/>
                </a:rPr>
                <a:t>Other multilaterals</a:t>
              </a:r>
              <a:endParaRPr sz="1400" b="1">
                <a:solidFill>
                  <a:srgbClr val="000066"/>
                </a:solidFill>
              </a:endParaRPr>
            </a:p>
          </p:txBody>
        </p:sp>
        <p:sp>
          <p:nvSpPr>
            <p:cNvPr id="352" name="ZoneTexte 351">
              <a:extLst>
                <a:ext uri="{FF2B5EF4-FFF2-40B4-BE49-F238E27FC236}">
                  <a16:creationId xmlns:a16="http://schemas.microsoft.com/office/drawing/2014/main" id="{984CF13E-B088-997A-B284-86A5AF495B59}"/>
                </a:ext>
              </a:extLst>
            </p:cNvPr>
            <p:cNvSpPr txBox="1"/>
            <p:nvPr/>
          </p:nvSpPr>
          <p:spPr>
            <a:xfrm>
              <a:off x="7024597" y="2640706"/>
              <a:ext cx="368343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</a:rPr>
                <a:t>2%</a:t>
              </a:r>
            </a:p>
          </p:txBody>
        </p:sp>
        <p:sp>
          <p:nvSpPr>
            <p:cNvPr id="353" name="ZoneTexte 352">
              <a:extLst>
                <a:ext uri="{FF2B5EF4-FFF2-40B4-BE49-F238E27FC236}">
                  <a16:creationId xmlns:a16="http://schemas.microsoft.com/office/drawing/2014/main" id="{6E6CF634-B688-3815-C9F7-BB5D459CF314}"/>
                </a:ext>
              </a:extLst>
            </p:cNvPr>
            <p:cNvSpPr txBox="1"/>
            <p:nvPr/>
          </p:nvSpPr>
          <p:spPr>
            <a:xfrm>
              <a:off x="7486559" y="2568968"/>
              <a:ext cx="368343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</a:rPr>
                <a:t>2%</a:t>
              </a:r>
            </a:p>
          </p:txBody>
        </p:sp>
        <p:sp>
          <p:nvSpPr>
            <p:cNvPr id="354" name="ZoneTexte 353">
              <a:extLst>
                <a:ext uri="{FF2B5EF4-FFF2-40B4-BE49-F238E27FC236}">
                  <a16:creationId xmlns:a16="http://schemas.microsoft.com/office/drawing/2014/main" id="{1979E2C6-D8FB-456D-1C4D-3C793F1F265E}"/>
                </a:ext>
              </a:extLst>
            </p:cNvPr>
            <p:cNvSpPr txBox="1"/>
            <p:nvPr/>
          </p:nvSpPr>
          <p:spPr>
            <a:xfrm>
              <a:off x="7953285" y="2476100"/>
              <a:ext cx="368343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</a:rPr>
                <a:t>2%</a:t>
              </a:r>
            </a:p>
          </p:txBody>
        </p:sp>
        <p:sp>
          <p:nvSpPr>
            <p:cNvPr id="355" name="ZoneTexte 354">
              <a:extLst>
                <a:ext uri="{FF2B5EF4-FFF2-40B4-BE49-F238E27FC236}">
                  <a16:creationId xmlns:a16="http://schemas.microsoft.com/office/drawing/2014/main" id="{F898EFC5-7461-6594-20B0-8337548AD8CB}"/>
                </a:ext>
              </a:extLst>
            </p:cNvPr>
            <p:cNvSpPr txBox="1"/>
            <p:nvPr/>
          </p:nvSpPr>
          <p:spPr>
            <a:xfrm>
              <a:off x="8410486" y="2342650"/>
              <a:ext cx="368343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66"/>
                  </a:solidFill>
                </a:rPr>
                <a:t>5%</a:t>
              </a:r>
            </a:p>
          </p:txBody>
        </p:sp>
        <p:sp>
          <p:nvSpPr>
            <p:cNvPr id="356" name="ZoneTexte 355">
              <a:extLst>
                <a:ext uri="{FF2B5EF4-FFF2-40B4-BE49-F238E27FC236}">
                  <a16:creationId xmlns:a16="http://schemas.microsoft.com/office/drawing/2014/main" id="{D4FA8DDE-8C5F-686A-D23C-B1C6F1AEE4D5}"/>
                </a:ext>
              </a:extLst>
            </p:cNvPr>
            <p:cNvSpPr txBox="1"/>
            <p:nvPr/>
          </p:nvSpPr>
          <p:spPr>
            <a:xfrm>
              <a:off x="6983298" y="4227610"/>
              <a:ext cx="450938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69%</a:t>
              </a:r>
            </a:p>
          </p:txBody>
        </p:sp>
        <p:sp>
          <p:nvSpPr>
            <p:cNvPr id="357" name="ZoneTexte 356">
              <a:extLst>
                <a:ext uri="{FF2B5EF4-FFF2-40B4-BE49-F238E27FC236}">
                  <a16:creationId xmlns:a16="http://schemas.microsoft.com/office/drawing/2014/main" id="{B86FE9AB-FA8A-CB1A-E6C1-D6CA5418D84B}"/>
                </a:ext>
              </a:extLst>
            </p:cNvPr>
            <p:cNvSpPr txBox="1"/>
            <p:nvPr/>
          </p:nvSpPr>
          <p:spPr>
            <a:xfrm>
              <a:off x="7445263" y="4227610"/>
              <a:ext cx="450938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68%</a:t>
              </a:r>
            </a:p>
          </p:txBody>
        </p:sp>
        <p:sp>
          <p:nvSpPr>
            <p:cNvPr id="358" name="ZoneTexte 357">
              <a:extLst>
                <a:ext uri="{FF2B5EF4-FFF2-40B4-BE49-F238E27FC236}">
                  <a16:creationId xmlns:a16="http://schemas.microsoft.com/office/drawing/2014/main" id="{C16DDA31-B07B-1F4E-CB9C-47BAC7CF391B}"/>
                </a:ext>
              </a:extLst>
            </p:cNvPr>
            <p:cNvSpPr txBox="1"/>
            <p:nvPr/>
          </p:nvSpPr>
          <p:spPr>
            <a:xfrm>
              <a:off x="7911987" y="4227610"/>
              <a:ext cx="450938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70%</a:t>
              </a:r>
            </a:p>
          </p:txBody>
        </p:sp>
        <p:sp>
          <p:nvSpPr>
            <p:cNvPr id="359" name="ZoneTexte 358">
              <a:extLst>
                <a:ext uri="{FF2B5EF4-FFF2-40B4-BE49-F238E27FC236}">
                  <a16:creationId xmlns:a16="http://schemas.microsoft.com/office/drawing/2014/main" id="{FC16FE95-6026-4910-B492-7336BC7003F6}"/>
                </a:ext>
              </a:extLst>
            </p:cNvPr>
            <p:cNvSpPr txBox="1"/>
            <p:nvPr/>
          </p:nvSpPr>
          <p:spPr>
            <a:xfrm>
              <a:off x="8369188" y="4227610"/>
              <a:ext cx="450938" cy="237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67%</a:t>
              </a:r>
            </a:p>
          </p:txBody>
        </p:sp>
        <p:sp>
          <p:nvSpPr>
            <p:cNvPr id="360" name="Rectangle 26">
              <a:extLst>
                <a:ext uri="{FF2B5EF4-FFF2-40B4-BE49-F238E27FC236}">
                  <a16:creationId xmlns:a16="http://schemas.microsoft.com/office/drawing/2014/main" id="{5D1CE6CD-5187-DEDD-E63C-00832C8D6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900" y="2689226"/>
              <a:ext cx="120650" cy="11906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1" name="Rectangle 27">
              <a:extLst>
                <a:ext uri="{FF2B5EF4-FFF2-40B4-BE49-F238E27FC236}">
                  <a16:creationId xmlns:a16="http://schemas.microsoft.com/office/drawing/2014/main" id="{E8F946C2-66A9-B168-BC7C-1D10914FF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900" y="2906713"/>
              <a:ext cx="120650" cy="11906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2" name="Rectangle 28">
              <a:extLst>
                <a:ext uri="{FF2B5EF4-FFF2-40B4-BE49-F238E27FC236}">
                  <a16:creationId xmlns:a16="http://schemas.microsoft.com/office/drawing/2014/main" id="{794B7603-DCB2-438C-255A-D207FD26D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900" y="3128963"/>
              <a:ext cx="120650" cy="11906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3" name="Rectangle 29">
              <a:extLst>
                <a:ext uri="{FF2B5EF4-FFF2-40B4-BE49-F238E27FC236}">
                  <a16:creationId xmlns:a16="http://schemas.microsoft.com/office/drawing/2014/main" id="{2CDA1D0D-AF15-2A8C-7F90-61216B28E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900" y="3346451"/>
              <a:ext cx="120650" cy="119063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4" name="Rectangle 30">
              <a:extLst>
                <a:ext uri="{FF2B5EF4-FFF2-40B4-BE49-F238E27FC236}">
                  <a16:creationId xmlns:a16="http://schemas.microsoft.com/office/drawing/2014/main" id="{A5259D2B-EF0F-CFA2-2F6A-014C244CF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900" y="3790951"/>
              <a:ext cx="120650" cy="1206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5" name="Rectangle 31">
              <a:extLst>
                <a:ext uri="{FF2B5EF4-FFF2-40B4-BE49-F238E27FC236}">
                  <a16:creationId xmlns:a16="http://schemas.microsoft.com/office/drawing/2014/main" id="{660BF0A4-9D9A-0786-9560-C22574E9E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900" y="3568701"/>
              <a:ext cx="120650" cy="120650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6" name="Rectangle 32">
              <a:extLst>
                <a:ext uri="{FF2B5EF4-FFF2-40B4-BE49-F238E27FC236}">
                  <a16:creationId xmlns:a16="http://schemas.microsoft.com/office/drawing/2014/main" id="{13576152-C62D-EA31-F436-8662862B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8900" y="4010026"/>
              <a:ext cx="120650" cy="11906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7" name="Rectangle 117">
              <a:extLst>
                <a:ext uri="{FF2B5EF4-FFF2-40B4-BE49-F238E27FC236}">
                  <a16:creationId xmlns:a16="http://schemas.microsoft.com/office/drawing/2014/main" id="{66549961-D942-42E3-29DB-1F6A22A58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075" y="2909888"/>
              <a:ext cx="114300" cy="1127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8" name="Rectangle 118">
              <a:extLst>
                <a:ext uri="{FF2B5EF4-FFF2-40B4-BE49-F238E27FC236}">
                  <a16:creationId xmlns:a16="http://schemas.microsoft.com/office/drawing/2014/main" id="{D81BBB9E-C809-A656-080D-3115DC72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075" y="2692401"/>
              <a:ext cx="114300" cy="1127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69" name="Rectangle 122">
              <a:extLst>
                <a:ext uri="{FF2B5EF4-FFF2-40B4-BE49-F238E27FC236}">
                  <a16:creationId xmlns:a16="http://schemas.microsoft.com/office/drawing/2014/main" id="{E86FA74B-6DC8-5547-BA9C-BF28448C5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075" y="3132138"/>
              <a:ext cx="114300" cy="1127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70" name="Rectangle 124">
              <a:extLst>
                <a:ext uri="{FF2B5EF4-FFF2-40B4-BE49-F238E27FC236}">
                  <a16:creationId xmlns:a16="http://schemas.microsoft.com/office/drawing/2014/main" id="{F1754C8E-93A5-2A98-5A7B-CD92CB81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075" y="3349626"/>
              <a:ext cx="114300" cy="1127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71" name="Rectangle 125">
              <a:extLst>
                <a:ext uri="{FF2B5EF4-FFF2-40B4-BE49-F238E27FC236}">
                  <a16:creationId xmlns:a16="http://schemas.microsoft.com/office/drawing/2014/main" id="{8434DDF8-0F47-EB6A-2E28-48487150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075" y="3794126"/>
              <a:ext cx="114300" cy="1143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72" name="Rectangle 126">
              <a:extLst>
                <a:ext uri="{FF2B5EF4-FFF2-40B4-BE49-F238E27FC236}">
                  <a16:creationId xmlns:a16="http://schemas.microsoft.com/office/drawing/2014/main" id="{BF1AF242-4A16-CC84-CABF-EDC72A5FB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075" y="3571876"/>
              <a:ext cx="114300" cy="1143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  <p:sp>
          <p:nvSpPr>
            <p:cNvPr id="373" name="Line 189">
              <a:extLst>
                <a:ext uri="{FF2B5EF4-FFF2-40B4-BE49-F238E27FC236}">
                  <a16:creationId xmlns:a16="http://schemas.microsoft.com/office/drawing/2014/main" id="{700179CB-F594-B7DC-842A-4FBF0EA88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9438" y="4124326"/>
              <a:ext cx="0" cy="1698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>
                <a:solidFill>
                  <a:srgbClr val="000066"/>
                </a:solidFill>
              </a:endParaRPr>
            </a:p>
          </p:txBody>
        </p:sp>
        <p:sp>
          <p:nvSpPr>
            <p:cNvPr id="374" name="Rectangle 194">
              <a:extLst>
                <a:ext uri="{FF2B5EF4-FFF2-40B4-BE49-F238E27FC236}">
                  <a16:creationId xmlns:a16="http://schemas.microsoft.com/office/drawing/2014/main" id="{E9CB5DE6-38C5-F29B-55ED-04D622B4C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075" y="4013201"/>
              <a:ext cx="114300" cy="11271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 b="1">
                <a:solidFill>
                  <a:srgbClr val="000066"/>
                </a:solidFill>
              </a:endParaRPr>
            </a:p>
          </p:txBody>
        </p:sp>
      </p:grpSp>
      <p:sp>
        <p:nvSpPr>
          <p:cNvPr id="377" name="Titre 4">
            <a:extLst>
              <a:ext uri="{FF2B5EF4-FFF2-40B4-BE49-F238E27FC236}">
                <a16:creationId xmlns:a16="http://schemas.microsoft.com/office/drawing/2014/main" id="{61B23FA9-3497-03B1-F54F-A5381D97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0471"/>
            <a:ext cx="8726337" cy="1157527"/>
          </a:xfrm>
        </p:spPr>
        <p:txBody>
          <a:bodyPr/>
          <a:lstStyle/>
          <a:p>
            <a:r>
              <a:rPr lang="en-US" noProof="0" dirty="0"/>
              <a:t>US funding interruption: impact in Mozambique</a:t>
            </a:r>
          </a:p>
        </p:txBody>
      </p:sp>
      <p:sp>
        <p:nvSpPr>
          <p:cNvPr id="378" name="Espace réservé du contenu 374">
            <a:extLst>
              <a:ext uri="{FF2B5EF4-FFF2-40B4-BE49-F238E27FC236}">
                <a16:creationId xmlns:a16="http://schemas.microsoft.com/office/drawing/2014/main" id="{BC92FEC6-714A-3034-4423-2D85F74E4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081" y="1016358"/>
            <a:ext cx="8635415" cy="978909"/>
          </a:xfrm>
        </p:spPr>
        <p:txBody>
          <a:bodyPr>
            <a:normAutofit lnSpcReduction="10000"/>
          </a:bodyPr>
          <a:lstStyle/>
          <a:p>
            <a:r>
              <a:rPr lang="en-US" sz="2000" noProof="0" dirty="0"/>
              <a:t>Mozambique: 2.4 M PLWH (2 M on ART)</a:t>
            </a:r>
          </a:p>
          <a:p>
            <a:r>
              <a:rPr lang="en-US" sz="2000" noProof="0" dirty="0"/>
              <a:t>Mozambique relies heavily on external funds for HIV response: PEPFAR </a:t>
            </a:r>
            <a:br>
              <a:rPr lang="en-US" sz="2000" noProof="0" dirty="0"/>
            </a:br>
            <a:r>
              <a:rPr lang="en-US" sz="2000" noProof="0" dirty="0"/>
              <a:t>and the Global Fund are major funders</a:t>
            </a:r>
          </a:p>
        </p:txBody>
      </p:sp>
    </p:spTree>
    <p:extLst>
      <p:ext uri="{BB962C8B-B14F-4D97-AF65-F5344CB8AC3E}">
        <p14:creationId xmlns:p14="http://schemas.microsoft.com/office/powerpoint/2010/main" val="3278697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noProof="0" dirty="0"/>
              <a:t>February-May 2025: </a:t>
            </a:r>
          </a:p>
          <a:p>
            <a:pPr lvl="1"/>
            <a:r>
              <a:rPr lang="en-US" noProof="0" dirty="0"/>
              <a:t>14% decrease in ART initiations</a:t>
            </a:r>
          </a:p>
          <a:p>
            <a:pPr lvl="1"/>
            <a:r>
              <a:rPr lang="en-US" noProof="0" dirty="0"/>
              <a:t>39% increase in ART interruption</a:t>
            </a:r>
          </a:p>
          <a:p>
            <a:pPr lvl="1"/>
            <a:r>
              <a:rPr lang="en-US" noProof="0" dirty="0"/>
              <a:t>VL performed: 38% reduction in adults, 44%in children</a:t>
            </a:r>
          </a:p>
          <a:p>
            <a:pPr lvl="1"/>
            <a:r>
              <a:rPr lang="en-US" noProof="0" dirty="0"/>
              <a:t>Viral suppression: 33% reduction in adults, 43% reduction in children</a:t>
            </a:r>
          </a:p>
          <a:p>
            <a:endParaRPr lang="en-US" noProof="0" dirty="0"/>
          </a:p>
          <a:p>
            <a:r>
              <a:rPr lang="en-US" noProof="0" dirty="0"/>
              <a:t>What will be the impact ?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DBD050E-2D76-3C9E-3EB6-C0BD95146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 err="1">
                <a:solidFill>
                  <a:srgbClr val="0070C0"/>
                </a:solidFill>
                <a:cs typeface="Arial" charset="0"/>
              </a:rPr>
              <a:t>Uetela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 DM,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OAS0102LB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960DAFB-F06E-DDBB-9A33-08926A5A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0471"/>
            <a:ext cx="8726337" cy="1157527"/>
          </a:xfrm>
        </p:spPr>
        <p:txBody>
          <a:bodyPr/>
          <a:lstStyle/>
          <a:p>
            <a:r>
              <a:rPr lang="en-US" noProof="0" dirty="0"/>
              <a:t>US funding interruption: impact in Mozambique</a:t>
            </a:r>
          </a:p>
        </p:txBody>
      </p:sp>
    </p:spTree>
    <p:extLst>
      <p:ext uri="{BB962C8B-B14F-4D97-AF65-F5344CB8AC3E}">
        <p14:creationId xmlns:p14="http://schemas.microsoft.com/office/powerpoint/2010/main" val="3278561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212D6E5-8D96-6833-3841-3A08AA53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i="1" dirty="0" err="1">
                <a:solidFill>
                  <a:srgbClr val="0070C0"/>
                </a:solidFill>
                <a:cs typeface="Arial" charset="0"/>
              </a:rPr>
              <a:t>Uetela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 DM,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IAS </a:t>
            </a:r>
            <a:r>
              <a:rPr lang="en-GB" sz="1200" i="1" dirty="0">
                <a:solidFill>
                  <a:srgbClr val="0070C0"/>
                </a:solidFill>
                <a:cs typeface="Arial" charset="0"/>
              </a:rPr>
              <a:t>2025, Abs. </a:t>
            </a:r>
            <a:r>
              <a:rPr lang="fr-FR" sz="1200" i="1" dirty="0">
                <a:solidFill>
                  <a:srgbClr val="0070C0"/>
                </a:solidFill>
                <a:cs typeface="Arial" charset="0"/>
              </a:rPr>
              <a:t>OAS0102LB</a:t>
            </a:r>
            <a:endParaRPr lang="en-GB" sz="1200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692303A-9ACA-A39C-0501-CF2900F2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87" y="1829686"/>
            <a:ext cx="37412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Estimated increase of 83 000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new HIV infections (15%) by 2030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6327B9E-58A6-0129-F0BD-153F950B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434" y="1796808"/>
            <a:ext cx="37301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Estimated increase of 14 000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HIV-related deaths (10%) by 2030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0F6EBB1-501B-943C-5B42-1AF2F898FFF1}"/>
              </a:ext>
            </a:extLst>
          </p:cNvPr>
          <p:cNvGrpSpPr/>
          <p:nvPr/>
        </p:nvGrpSpPr>
        <p:grpSpPr>
          <a:xfrm>
            <a:off x="7052134" y="2893843"/>
            <a:ext cx="3823487" cy="2831586"/>
            <a:chOff x="7741036" y="3085214"/>
            <a:chExt cx="3823487" cy="2831586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AFF60DB-62A7-0C43-B07C-A1E30642E78A}"/>
                </a:ext>
              </a:extLst>
            </p:cNvPr>
            <p:cNvGrpSpPr/>
            <p:nvPr/>
          </p:nvGrpSpPr>
          <p:grpSpPr>
            <a:xfrm>
              <a:off x="8127464" y="3521133"/>
              <a:ext cx="3170238" cy="2127251"/>
              <a:chOff x="6368693" y="2868613"/>
              <a:chExt cx="3170238" cy="2127251"/>
            </a:xfrm>
          </p:grpSpPr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DFD7DC70-E3EC-E470-FA5B-B8F1C369B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7431" y="2868613"/>
                <a:ext cx="3111500" cy="2068513"/>
              </a:xfrm>
              <a:custGeom>
                <a:avLst/>
                <a:gdLst>
                  <a:gd name="T0" fmla="*/ 5881 w 5881"/>
                  <a:gd name="T1" fmla="*/ 3909 h 3909"/>
                  <a:gd name="T2" fmla="*/ 0 w 5881"/>
                  <a:gd name="T3" fmla="*/ 3909 h 3909"/>
                  <a:gd name="T4" fmla="*/ 0 w 5881"/>
                  <a:gd name="T5" fmla="*/ 0 h 3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81" h="3909">
                    <a:moveTo>
                      <a:pt x="5881" y="3909"/>
                    </a:moveTo>
                    <a:lnTo>
                      <a:pt x="0" y="390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33" name="Line 8">
                <a:extLst>
                  <a:ext uri="{FF2B5EF4-FFF2-40B4-BE49-F238E27FC236}">
                    <a16:creationId xmlns:a16="http://schemas.microsoft.com/office/drawing/2014/main" id="{ABD7248C-BB0C-E6D0-FD06-CEB7CE0FD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3297238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34" name="Line 9">
                <a:extLst>
                  <a:ext uri="{FF2B5EF4-FFF2-40B4-BE49-F238E27FC236}">
                    <a16:creationId xmlns:a16="http://schemas.microsoft.com/office/drawing/2014/main" id="{759E1FA8-0C46-3D54-3EB7-01253503C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3530601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35" name="Line 10">
                <a:extLst>
                  <a:ext uri="{FF2B5EF4-FFF2-40B4-BE49-F238E27FC236}">
                    <a16:creationId xmlns:a16="http://schemas.microsoft.com/office/drawing/2014/main" id="{D905A05F-F855-1197-5E56-D5A9BAF70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3765551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36" name="Line 11">
                <a:extLst>
                  <a:ext uri="{FF2B5EF4-FFF2-40B4-BE49-F238E27FC236}">
                    <a16:creationId xmlns:a16="http://schemas.microsoft.com/office/drawing/2014/main" id="{416A1DDD-656C-5080-47B5-F8DD810B9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4000501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37" name="Line 12">
                <a:extLst>
                  <a:ext uri="{FF2B5EF4-FFF2-40B4-BE49-F238E27FC236}">
                    <a16:creationId xmlns:a16="http://schemas.microsoft.com/office/drawing/2014/main" id="{903A5673-09A4-0FE1-D7B1-7F364F4F1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4233863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38" name="Line 13">
                <a:extLst>
                  <a:ext uri="{FF2B5EF4-FFF2-40B4-BE49-F238E27FC236}">
                    <a16:creationId xmlns:a16="http://schemas.microsoft.com/office/drawing/2014/main" id="{7A1EE51C-D02E-EF28-F0F7-51DD19598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4468813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39" name="Line 14">
                <a:extLst>
                  <a:ext uri="{FF2B5EF4-FFF2-40B4-BE49-F238E27FC236}">
                    <a16:creationId xmlns:a16="http://schemas.microsoft.com/office/drawing/2014/main" id="{8A7F1634-10AE-94D3-99DC-64CBB9A9D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4697413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0" name="Line 15">
                <a:extLst>
                  <a:ext uri="{FF2B5EF4-FFF2-40B4-BE49-F238E27FC236}">
                    <a16:creationId xmlns:a16="http://schemas.microsoft.com/office/drawing/2014/main" id="{341E28AB-9C2C-A6E7-2692-6AD0DB62B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6543" y="493712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68D3D7FC-79EC-64D9-80F5-434BB739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693" y="4937126"/>
                <a:ext cx="58738" cy="58738"/>
              </a:xfrm>
              <a:custGeom>
                <a:avLst/>
                <a:gdLst>
                  <a:gd name="T0" fmla="*/ 110 w 110"/>
                  <a:gd name="T1" fmla="*/ 112 h 112"/>
                  <a:gd name="T2" fmla="*/ 110 w 110"/>
                  <a:gd name="T3" fmla="*/ 0 h 112"/>
                  <a:gd name="T4" fmla="*/ 0 w 110"/>
                  <a:gd name="T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12">
                    <a:moveTo>
                      <a:pt x="110" y="112"/>
                    </a:moveTo>
                    <a:lnTo>
                      <a:pt x="11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2" name="Line 17">
                <a:extLst>
                  <a:ext uri="{FF2B5EF4-FFF2-40B4-BE49-F238E27FC236}">
                    <a16:creationId xmlns:a16="http://schemas.microsoft.com/office/drawing/2014/main" id="{234248D5-C416-0CC8-DD0D-C4BA43D4C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65718" y="493712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3" name="Line 18">
                <a:extLst>
                  <a:ext uri="{FF2B5EF4-FFF2-40B4-BE49-F238E27FC236}">
                    <a16:creationId xmlns:a16="http://schemas.microsoft.com/office/drawing/2014/main" id="{409E4F42-B557-F7B4-6712-139F92811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9306" y="493712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4" name="Line 19">
                <a:extLst>
                  <a:ext uri="{FF2B5EF4-FFF2-40B4-BE49-F238E27FC236}">
                    <a16:creationId xmlns:a16="http://schemas.microsoft.com/office/drawing/2014/main" id="{17FCC331-8DDD-D0F6-A4B0-FB91E8582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1243" y="493712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5" name="Line 20">
                <a:extLst>
                  <a:ext uri="{FF2B5EF4-FFF2-40B4-BE49-F238E27FC236}">
                    <a16:creationId xmlns:a16="http://schemas.microsoft.com/office/drawing/2014/main" id="{2EE243D4-3629-2AFA-F5AA-A28D50AB9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78481" y="493712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6" name="Line 21">
                <a:extLst>
                  <a:ext uri="{FF2B5EF4-FFF2-40B4-BE49-F238E27FC236}">
                    <a16:creationId xmlns:a16="http://schemas.microsoft.com/office/drawing/2014/main" id="{AC39047D-C310-E6A6-4A6D-37E643DC5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04006" y="493712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7" name="Line 37">
                <a:extLst>
                  <a:ext uri="{FF2B5EF4-FFF2-40B4-BE49-F238E27FC236}">
                    <a16:creationId xmlns:a16="http://schemas.microsoft.com/office/drawing/2014/main" id="{21FE2F44-8101-9FF4-2005-D0A9A68A5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68693" y="3062288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C68E3E82-6CC4-137E-BE48-98BFABFC2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118" y="4533901"/>
                <a:ext cx="614363" cy="153988"/>
              </a:xfrm>
              <a:custGeom>
                <a:avLst/>
                <a:gdLst>
                  <a:gd name="T0" fmla="*/ 1162 w 1162"/>
                  <a:gd name="T1" fmla="*/ 289 h 289"/>
                  <a:gd name="T2" fmla="*/ 1082 w 1162"/>
                  <a:gd name="T3" fmla="*/ 277 h 289"/>
                  <a:gd name="T4" fmla="*/ 1004 w 1162"/>
                  <a:gd name="T5" fmla="*/ 266 h 289"/>
                  <a:gd name="T6" fmla="*/ 850 w 1162"/>
                  <a:gd name="T7" fmla="*/ 240 h 289"/>
                  <a:gd name="T8" fmla="*/ 773 w 1162"/>
                  <a:gd name="T9" fmla="*/ 224 h 289"/>
                  <a:gd name="T10" fmla="*/ 699 w 1162"/>
                  <a:gd name="T11" fmla="*/ 210 h 289"/>
                  <a:gd name="T12" fmla="*/ 625 w 1162"/>
                  <a:gd name="T13" fmla="*/ 193 h 289"/>
                  <a:gd name="T14" fmla="*/ 553 w 1162"/>
                  <a:gd name="T15" fmla="*/ 176 h 289"/>
                  <a:gd name="T16" fmla="*/ 408 w 1162"/>
                  <a:gd name="T17" fmla="*/ 138 h 289"/>
                  <a:gd name="T18" fmla="*/ 268 w 1162"/>
                  <a:gd name="T19" fmla="*/ 96 h 289"/>
                  <a:gd name="T20" fmla="*/ 199 w 1162"/>
                  <a:gd name="T21" fmla="*/ 72 h 289"/>
                  <a:gd name="T22" fmla="*/ 132 w 1162"/>
                  <a:gd name="T23" fmla="*/ 49 h 289"/>
                  <a:gd name="T24" fmla="*/ 65 w 1162"/>
                  <a:gd name="T25" fmla="*/ 24 h 289"/>
                  <a:gd name="T26" fmla="*/ 0 w 1162"/>
                  <a:gd name="T27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2" h="289">
                    <a:moveTo>
                      <a:pt x="1162" y="289"/>
                    </a:moveTo>
                    <a:lnTo>
                      <a:pt x="1082" y="277"/>
                    </a:lnTo>
                    <a:lnTo>
                      <a:pt x="1004" y="266"/>
                    </a:lnTo>
                    <a:lnTo>
                      <a:pt x="850" y="240"/>
                    </a:lnTo>
                    <a:lnTo>
                      <a:pt x="773" y="224"/>
                    </a:lnTo>
                    <a:lnTo>
                      <a:pt x="699" y="210"/>
                    </a:lnTo>
                    <a:lnTo>
                      <a:pt x="625" y="193"/>
                    </a:lnTo>
                    <a:lnTo>
                      <a:pt x="553" y="176"/>
                    </a:lnTo>
                    <a:lnTo>
                      <a:pt x="408" y="138"/>
                    </a:lnTo>
                    <a:lnTo>
                      <a:pt x="268" y="96"/>
                    </a:lnTo>
                    <a:lnTo>
                      <a:pt x="199" y="72"/>
                    </a:lnTo>
                    <a:lnTo>
                      <a:pt x="132" y="49"/>
                    </a:lnTo>
                    <a:lnTo>
                      <a:pt x="65" y="24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F4AF100B-0870-0EB3-338A-190D0B5B4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406" y="3964782"/>
                <a:ext cx="1231900" cy="757238"/>
              </a:xfrm>
              <a:custGeom>
                <a:avLst/>
                <a:gdLst>
                  <a:gd name="T0" fmla="*/ 2327 w 2327"/>
                  <a:gd name="T1" fmla="*/ 1431 h 1431"/>
                  <a:gd name="T2" fmla="*/ 2238 w 2327"/>
                  <a:gd name="T3" fmla="*/ 1418 h 1431"/>
                  <a:gd name="T4" fmla="*/ 2153 w 2327"/>
                  <a:gd name="T5" fmla="*/ 1403 h 1431"/>
                  <a:gd name="T6" fmla="*/ 2068 w 2327"/>
                  <a:gd name="T7" fmla="*/ 1387 h 1431"/>
                  <a:gd name="T8" fmla="*/ 1987 w 2327"/>
                  <a:gd name="T9" fmla="*/ 1370 h 1431"/>
                  <a:gd name="T10" fmla="*/ 1906 w 2327"/>
                  <a:gd name="T11" fmla="*/ 1351 h 1431"/>
                  <a:gd name="T12" fmla="*/ 1827 w 2327"/>
                  <a:gd name="T13" fmla="*/ 1330 h 1431"/>
                  <a:gd name="T14" fmla="*/ 1748 w 2327"/>
                  <a:gd name="T15" fmla="*/ 1308 h 1431"/>
                  <a:gd name="T16" fmla="*/ 1672 w 2327"/>
                  <a:gd name="T17" fmla="*/ 1284 h 1431"/>
                  <a:gd name="T18" fmla="*/ 1397 w 2327"/>
                  <a:gd name="T19" fmla="*/ 1186 h 1431"/>
                  <a:gd name="T20" fmla="*/ 1194 w 2327"/>
                  <a:gd name="T21" fmla="*/ 1090 h 1431"/>
                  <a:gd name="T22" fmla="*/ 989 w 2327"/>
                  <a:gd name="T23" fmla="*/ 928 h 1431"/>
                  <a:gd name="T24" fmla="*/ 837 w 2327"/>
                  <a:gd name="T25" fmla="*/ 767 h 1431"/>
                  <a:gd name="T26" fmla="*/ 410 w 2327"/>
                  <a:gd name="T27" fmla="*/ 351 h 1431"/>
                  <a:gd name="T28" fmla="*/ 0 w 2327"/>
                  <a:gd name="T29" fmla="*/ 0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27" h="1431">
                    <a:moveTo>
                      <a:pt x="2327" y="1431"/>
                    </a:moveTo>
                    <a:lnTo>
                      <a:pt x="2238" y="1418"/>
                    </a:lnTo>
                    <a:lnTo>
                      <a:pt x="2153" y="1403"/>
                    </a:lnTo>
                    <a:lnTo>
                      <a:pt x="2068" y="1387"/>
                    </a:lnTo>
                    <a:lnTo>
                      <a:pt x="1987" y="1370"/>
                    </a:lnTo>
                    <a:lnTo>
                      <a:pt x="1906" y="1351"/>
                    </a:lnTo>
                    <a:lnTo>
                      <a:pt x="1827" y="1330"/>
                    </a:lnTo>
                    <a:lnTo>
                      <a:pt x="1748" y="1308"/>
                    </a:lnTo>
                    <a:lnTo>
                      <a:pt x="1672" y="1284"/>
                    </a:lnTo>
                    <a:lnTo>
                      <a:pt x="1397" y="1186"/>
                    </a:lnTo>
                    <a:lnTo>
                      <a:pt x="1194" y="1090"/>
                    </a:lnTo>
                    <a:lnTo>
                      <a:pt x="989" y="928"/>
                    </a:lnTo>
                    <a:lnTo>
                      <a:pt x="837" y="767"/>
                    </a:lnTo>
                    <a:lnTo>
                      <a:pt x="410" y="351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50" name="Freeform 48">
                <a:extLst>
                  <a:ext uri="{FF2B5EF4-FFF2-40B4-BE49-F238E27FC236}">
                    <a16:creationId xmlns:a16="http://schemas.microsoft.com/office/drawing/2014/main" id="{3B3A8E47-63A1-6B3F-ED20-AA2C4E5E4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5368" y="2979738"/>
                <a:ext cx="1839137" cy="997668"/>
              </a:xfrm>
              <a:custGeom>
                <a:avLst/>
                <a:gdLst>
                  <a:gd name="T0" fmla="*/ 0 w 3435"/>
                  <a:gd name="T1" fmla="*/ 110 h 1861"/>
                  <a:gd name="T2" fmla="*/ 180 w 3435"/>
                  <a:gd name="T3" fmla="*/ 833 h 1861"/>
                  <a:gd name="T4" fmla="*/ 371 w 3435"/>
                  <a:gd name="T5" fmla="*/ 1285 h 1861"/>
                  <a:gd name="T6" fmla="*/ 568 w 3435"/>
                  <a:gd name="T7" fmla="*/ 1520 h 1861"/>
                  <a:gd name="T8" fmla="*/ 761 w 3435"/>
                  <a:gd name="T9" fmla="*/ 1520 h 1861"/>
                  <a:gd name="T10" fmla="*/ 1028 w 3435"/>
                  <a:gd name="T11" fmla="*/ 1397 h 1861"/>
                  <a:gd name="T12" fmla="*/ 1200 w 3435"/>
                  <a:gd name="T13" fmla="*/ 1278 h 1861"/>
                  <a:gd name="T14" fmla="*/ 1355 w 3435"/>
                  <a:gd name="T15" fmla="*/ 1138 h 1861"/>
                  <a:gd name="T16" fmla="*/ 1625 w 3435"/>
                  <a:gd name="T17" fmla="*/ 783 h 1861"/>
                  <a:gd name="T18" fmla="*/ 2113 w 3435"/>
                  <a:gd name="T19" fmla="*/ 75 h 1861"/>
                  <a:gd name="T20" fmla="*/ 2305 w 3435"/>
                  <a:gd name="T21" fmla="*/ 0 h 1861"/>
                  <a:gd name="T22" fmla="*/ 2502 w 3435"/>
                  <a:gd name="T23" fmla="*/ 820 h 1861"/>
                  <a:gd name="T24" fmla="*/ 2694 w 3435"/>
                  <a:gd name="T25" fmla="*/ 1234 h 1861"/>
                  <a:gd name="T26" fmla="*/ 2911 w 3435"/>
                  <a:gd name="T27" fmla="*/ 1463 h 1861"/>
                  <a:gd name="T28" fmla="*/ 3435 w 3435"/>
                  <a:gd name="T29" fmla="*/ 1861 h 1861"/>
                  <a:gd name="connsiteX0" fmla="*/ 0 w 10092"/>
                  <a:gd name="connsiteY0" fmla="*/ 591 h 10024"/>
                  <a:gd name="connsiteX1" fmla="*/ 524 w 10092"/>
                  <a:gd name="connsiteY1" fmla="*/ 4476 h 10024"/>
                  <a:gd name="connsiteX2" fmla="*/ 1080 w 10092"/>
                  <a:gd name="connsiteY2" fmla="*/ 6905 h 10024"/>
                  <a:gd name="connsiteX3" fmla="*/ 1654 w 10092"/>
                  <a:gd name="connsiteY3" fmla="*/ 8168 h 10024"/>
                  <a:gd name="connsiteX4" fmla="*/ 2215 w 10092"/>
                  <a:gd name="connsiteY4" fmla="*/ 8168 h 10024"/>
                  <a:gd name="connsiteX5" fmla="*/ 2993 w 10092"/>
                  <a:gd name="connsiteY5" fmla="*/ 7507 h 10024"/>
                  <a:gd name="connsiteX6" fmla="*/ 3493 w 10092"/>
                  <a:gd name="connsiteY6" fmla="*/ 6867 h 10024"/>
                  <a:gd name="connsiteX7" fmla="*/ 3945 w 10092"/>
                  <a:gd name="connsiteY7" fmla="*/ 6115 h 10024"/>
                  <a:gd name="connsiteX8" fmla="*/ 4731 w 10092"/>
                  <a:gd name="connsiteY8" fmla="*/ 4207 h 10024"/>
                  <a:gd name="connsiteX9" fmla="*/ 6151 w 10092"/>
                  <a:gd name="connsiteY9" fmla="*/ 403 h 10024"/>
                  <a:gd name="connsiteX10" fmla="*/ 6710 w 10092"/>
                  <a:gd name="connsiteY10" fmla="*/ 0 h 10024"/>
                  <a:gd name="connsiteX11" fmla="*/ 7284 w 10092"/>
                  <a:gd name="connsiteY11" fmla="*/ 4406 h 10024"/>
                  <a:gd name="connsiteX12" fmla="*/ 7843 w 10092"/>
                  <a:gd name="connsiteY12" fmla="*/ 6631 h 10024"/>
                  <a:gd name="connsiteX13" fmla="*/ 8475 w 10092"/>
                  <a:gd name="connsiteY13" fmla="*/ 7861 h 10024"/>
                  <a:gd name="connsiteX14" fmla="*/ 10092 w 10092"/>
                  <a:gd name="connsiteY14" fmla="*/ 10024 h 10024"/>
                  <a:gd name="connsiteX0" fmla="*/ 0 w 10092"/>
                  <a:gd name="connsiteY0" fmla="*/ 591 h 10145"/>
                  <a:gd name="connsiteX1" fmla="*/ 524 w 10092"/>
                  <a:gd name="connsiteY1" fmla="*/ 4476 h 10145"/>
                  <a:gd name="connsiteX2" fmla="*/ 1080 w 10092"/>
                  <a:gd name="connsiteY2" fmla="*/ 6905 h 10145"/>
                  <a:gd name="connsiteX3" fmla="*/ 1654 w 10092"/>
                  <a:gd name="connsiteY3" fmla="*/ 8168 h 10145"/>
                  <a:gd name="connsiteX4" fmla="*/ 2215 w 10092"/>
                  <a:gd name="connsiteY4" fmla="*/ 8168 h 10145"/>
                  <a:gd name="connsiteX5" fmla="*/ 2993 w 10092"/>
                  <a:gd name="connsiteY5" fmla="*/ 7507 h 10145"/>
                  <a:gd name="connsiteX6" fmla="*/ 3493 w 10092"/>
                  <a:gd name="connsiteY6" fmla="*/ 6867 h 10145"/>
                  <a:gd name="connsiteX7" fmla="*/ 3945 w 10092"/>
                  <a:gd name="connsiteY7" fmla="*/ 6115 h 10145"/>
                  <a:gd name="connsiteX8" fmla="*/ 4731 w 10092"/>
                  <a:gd name="connsiteY8" fmla="*/ 4207 h 10145"/>
                  <a:gd name="connsiteX9" fmla="*/ 6151 w 10092"/>
                  <a:gd name="connsiteY9" fmla="*/ 403 h 10145"/>
                  <a:gd name="connsiteX10" fmla="*/ 6710 w 10092"/>
                  <a:gd name="connsiteY10" fmla="*/ 0 h 10145"/>
                  <a:gd name="connsiteX11" fmla="*/ 7284 w 10092"/>
                  <a:gd name="connsiteY11" fmla="*/ 4406 h 10145"/>
                  <a:gd name="connsiteX12" fmla="*/ 7843 w 10092"/>
                  <a:gd name="connsiteY12" fmla="*/ 6631 h 10145"/>
                  <a:gd name="connsiteX13" fmla="*/ 8475 w 10092"/>
                  <a:gd name="connsiteY13" fmla="*/ 7861 h 10145"/>
                  <a:gd name="connsiteX14" fmla="*/ 10092 w 10092"/>
                  <a:gd name="connsiteY14" fmla="*/ 10145 h 10145"/>
                  <a:gd name="connsiteX0" fmla="*/ 0 w 10092"/>
                  <a:gd name="connsiteY0" fmla="*/ 591 h 10048"/>
                  <a:gd name="connsiteX1" fmla="*/ 524 w 10092"/>
                  <a:gd name="connsiteY1" fmla="*/ 4476 h 10048"/>
                  <a:gd name="connsiteX2" fmla="*/ 1080 w 10092"/>
                  <a:gd name="connsiteY2" fmla="*/ 6905 h 10048"/>
                  <a:gd name="connsiteX3" fmla="*/ 1654 w 10092"/>
                  <a:gd name="connsiteY3" fmla="*/ 8168 h 10048"/>
                  <a:gd name="connsiteX4" fmla="*/ 2215 w 10092"/>
                  <a:gd name="connsiteY4" fmla="*/ 8168 h 10048"/>
                  <a:gd name="connsiteX5" fmla="*/ 2993 w 10092"/>
                  <a:gd name="connsiteY5" fmla="*/ 7507 h 10048"/>
                  <a:gd name="connsiteX6" fmla="*/ 3493 w 10092"/>
                  <a:gd name="connsiteY6" fmla="*/ 6867 h 10048"/>
                  <a:gd name="connsiteX7" fmla="*/ 3945 w 10092"/>
                  <a:gd name="connsiteY7" fmla="*/ 6115 h 10048"/>
                  <a:gd name="connsiteX8" fmla="*/ 4731 w 10092"/>
                  <a:gd name="connsiteY8" fmla="*/ 4207 h 10048"/>
                  <a:gd name="connsiteX9" fmla="*/ 6151 w 10092"/>
                  <a:gd name="connsiteY9" fmla="*/ 403 h 10048"/>
                  <a:gd name="connsiteX10" fmla="*/ 6710 w 10092"/>
                  <a:gd name="connsiteY10" fmla="*/ 0 h 10048"/>
                  <a:gd name="connsiteX11" fmla="*/ 7284 w 10092"/>
                  <a:gd name="connsiteY11" fmla="*/ 4406 h 10048"/>
                  <a:gd name="connsiteX12" fmla="*/ 7843 w 10092"/>
                  <a:gd name="connsiteY12" fmla="*/ 6631 h 10048"/>
                  <a:gd name="connsiteX13" fmla="*/ 8475 w 10092"/>
                  <a:gd name="connsiteY13" fmla="*/ 7861 h 10048"/>
                  <a:gd name="connsiteX14" fmla="*/ 10092 w 10092"/>
                  <a:gd name="connsiteY14" fmla="*/ 10048 h 10048"/>
                  <a:gd name="connsiteX0" fmla="*/ 0 w 10118"/>
                  <a:gd name="connsiteY0" fmla="*/ 591 h 10120"/>
                  <a:gd name="connsiteX1" fmla="*/ 524 w 10118"/>
                  <a:gd name="connsiteY1" fmla="*/ 4476 h 10120"/>
                  <a:gd name="connsiteX2" fmla="*/ 1080 w 10118"/>
                  <a:gd name="connsiteY2" fmla="*/ 6905 h 10120"/>
                  <a:gd name="connsiteX3" fmla="*/ 1654 w 10118"/>
                  <a:gd name="connsiteY3" fmla="*/ 8168 h 10120"/>
                  <a:gd name="connsiteX4" fmla="*/ 2215 w 10118"/>
                  <a:gd name="connsiteY4" fmla="*/ 8168 h 10120"/>
                  <a:gd name="connsiteX5" fmla="*/ 2993 w 10118"/>
                  <a:gd name="connsiteY5" fmla="*/ 7507 h 10120"/>
                  <a:gd name="connsiteX6" fmla="*/ 3493 w 10118"/>
                  <a:gd name="connsiteY6" fmla="*/ 6867 h 10120"/>
                  <a:gd name="connsiteX7" fmla="*/ 3945 w 10118"/>
                  <a:gd name="connsiteY7" fmla="*/ 6115 h 10120"/>
                  <a:gd name="connsiteX8" fmla="*/ 4731 w 10118"/>
                  <a:gd name="connsiteY8" fmla="*/ 4207 h 10120"/>
                  <a:gd name="connsiteX9" fmla="*/ 6151 w 10118"/>
                  <a:gd name="connsiteY9" fmla="*/ 403 h 10120"/>
                  <a:gd name="connsiteX10" fmla="*/ 6710 w 10118"/>
                  <a:gd name="connsiteY10" fmla="*/ 0 h 10120"/>
                  <a:gd name="connsiteX11" fmla="*/ 7284 w 10118"/>
                  <a:gd name="connsiteY11" fmla="*/ 4406 h 10120"/>
                  <a:gd name="connsiteX12" fmla="*/ 7843 w 10118"/>
                  <a:gd name="connsiteY12" fmla="*/ 6631 h 10120"/>
                  <a:gd name="connsiteX13" fmla="*/ 8475 w 10118"/>
                  <a:gd name="connsiteY13" fmla="*/ 7861 h 10120"/>
                  <a:gd name="connsiteX14" fmla="*/ 10118 w 10118"/>
                  <a:gd name="connsiteY14" fmla="*/ 10120 h 1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18" h="10120">
                    <a:moveTo>
                      <a:pt x="0" y="591"/>
                    </a:moveTo>
                    <a:cubicBezTo>
                      <a:pt x="175" y="1886"/>
                      <a:pt x="349" y="3181"/>
                      <a:pt x="524" y="4476"/>
                    </a:cubicBezTo>
                    <a:lnTo>
                      <a:pt x="1080" y="6905"/>
                    </a:lnTo>
                    <a:lnTo>
                      <a:pt x="1654" y="8168"/>
                    </a:lnTo>
                    <a:lnTo>
                      <a:pt x="2215" y="8168"/>
                    </a:lnTo>
                    <a:lnTo>
                      <a:pt x="2993" y="7507"/>
                    </a:lnTo>
                    <a:lnTo>
                      <a:pt x="3493" y="6867"/>
                    </a:lnTo>
                    <a:lnTo>
                      <a:pt x="3945" y="6115"/>
                    </a:lnTo>
                    <a:lnTo>
                      <a:pt x="4731" y="4207"/>
                    </a:lnTo>
                    <a:lnTo>
                      <a:pt x="6151" y="403"/>
                    </a:lnTo>
                    <a:lnTo>
                      <a:pt x="6710" y="0"/>
                    </a:lnTo>
                    <a:cubicBezTo>
                      <a:pt x="6901" y="1469"/>
                      <a:pt x="7093" y="2937"/>
                      <a:pt x="7284" y="4406"/>
                    </a:cubicBezTo>
                    <a:lnTo>
                      <a:pt x="7843" y="6631"/>
                    </a:lnTo>
                    <a:lnTo>
                      <a:pt x="8475" y="7861"/>
                    </a:lnTo>
                    <a:lnTo>
                      <a:pt x="10118" y="10120"/>
                    </a:lnTo>
                  </a:path>
                </a:pathLst>
              </a:custGeom>
              <a:noFill/>
              <a:ln w="2222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</p:grp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83F27157-58E8-0C04-818D-4AB7FAF0EBEB}"/>
                </a:ext>
              </a:extLst>
            </p:cNvPr>
            <p:cNvSpPr txBox="1"/>
            <p:nvPr/>
          </p:nvSpPr>
          <p:spPr>
            <a:xfrm>
              <a:off x="8696055" y="3085214"/>
              <a:ext cx="1779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0066"/>
                  </a:solidFill>
                </a:rPr>
                <a:t>HIV-related deaths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F49EE174-293B-A3EB-73A6-263E0736B796}"/>
                </a:ext>
              </a:extLst>
            </p:cNvPr>
            <p:cNvSpPr txBox="1"/>
            <p:nvPr/>
          </p:nvSpPr>
          <p:spPr>
            <a:xfrm>
              <a:off x="7747386" y="3576780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80k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D43D6828-D972-D2E3-743F-B3B1760AD3D0}"/>
                </a:ext>
              </a:extLst>
            </p:cNvPr>
            <p:cNvSpPr txBox="1"/>
            <p:nvPr/>
          </p:nvSpPr>
          <p:spPr>
            <a:xfrm>
              <a:off x="7741036" y="3812603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70k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C8613EFA-8B76-C83E-3115-13645E79D550}"/>
                </a:ext>
              </a:extLst>
            </p:cNvPr>
            <p:cNvSpPr txBox="1"/>
            <p:nvPr/>
          </p:nvSpPr>
          <p:spPr>
            <a:xfrm>
              <a:off x="7747386" y="4054534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60k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7D7A37C7-7D74-7B38-F04D-AE03BCBF64E9}"/>
                </a:ext>
              </a:extLst>
            </p:cNvPr>
            <p:cNvSpPr txBox="1"/>
            <p:nvPr/>
          </p:nvSpPr>
          <p:spPr>
            <a:xfrm>
              <a:off x="7741036" y="4290357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50k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CE721FC-8305-DEEE-7DC5-1E208ADDA2F2}"/>
                </a:ext>
              </a:extLst>
            </p:cNvPr>
            <p:cNvSpPr txBox="1"/>
            <p:nvPr/>
          </p:nvSpPr>
          <p:spPr>
            <a:xfrm>
              <a:off x="7747386" y="4516909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40k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D8E38FF0-D3CA-95ED-140B-B0E488E5C758}"/>
                </a:ext>
              </a:extLst>
            </p:cNvPr>
            <p:cNvSpPr txBox="1"/>
            <p:nvPr/>
          </p:nvSpPr>
          <p:spPr>
            <a:xfrm>
              <a:off x="7741036" y="4752732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30k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6FFC209E-5CF0-78A4-C9A0-27E83451A03B}"/>
                </a:ext>
              </a:extLst>
            </p:cNvPr>
            <p:cNvSpPr txBox="1"/>
            <p:nvPr/>
          </p:nvSpPr>
          <p:spPr>
            <a:xfrm>
              <a:off x="7747386" y="4994663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20k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A9E115E7-4DA2-3F41-1B67-0A845C48B899}"/>
                </a:ext>
              </a:extLst>
            </p:cNvPr>
            <p:cNvSpPr txBox="1"/>
            <p:nvPr/>
          </p:nvSpPr>
          <p:spPr>
            <a:xfrm>
              <a:off x="7741036" y="5230486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10k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A84733B2-2440-ED23-E635-E6C94650A88E}"/>
                </a:ext>
              </a:extLst>
            </p:cNvPr>
            <p:cNvSpPr txBox="1"/>
            <p:nvPr/>
          </p:nvSpPr>
          <p:spPr>
            <a:xfrm>
              <a:off x="7914160" y="545495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EF49673-92F5-655C-AE5F-6B304A9BFC78}"/>
                </a:ext>
              </a:extLst>
            </p:cNvPr>
            <p:cNvSpPr txBox="1"/>
            <p:nvPr/>
          </p:nvSpPr>
          <p:spPr>
            <a:xfrm>
              <a:off x="7892078" y="56090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2000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D5C88EB-B743-7BA8-F553-D01F8FFBD7BA}"/>
                </a:ext>
              </a:extLst>
            </p:cNvPr>
            <p:cNvSpPr txBox="1"/>
            <p:nvPr/>
          </p:nvSpPr>
          <p:spPr>
            <a:xfrm>
              <a:off x="8417540" y="56090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2005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9D58457-F42A-AD12-AD57-3A6452534364}"/>
                </a:ext>
              </a:extLst>
            </p:cNvPr>
            <p:cNvSpPr txBox="1"/>
            <p:nvPr/>
          </p:nvSpPr>
          <p:spPr>
            <a:xfrm>
              <a:off x="8933159" y="56090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2010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3C81F3A0-1185-37DE-B001-70D221E6C43A}"/>
                </a:ext>
              </a:extLst>
            </p:cNvPr>
            <p:cNvSpPr txBox="1"/>
            <p:nvPr/>
          </p:nvSpPr>
          <p:spPr>
            <a:xfrm>
              <a:off x="9458621" y="56090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2015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BEAA34B0-6FEE-3D1D-0F21-D171F97FF34C}"/>
                </a:ext>
              </a:extLst>
            </p:cNvPr>
            <p:cNvSpPr txBox="1"/>
            <p:nvPr/>
          </p:nvSpPr>
          <p:spPr>
            <a:xfrm>
              <a:off x="9973758" y="56090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2020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E93D2E43-DAB1-AA33-57B5-FB465FF8524E}"/>
                </a:ext>
              </a:extLst>
            </p:cNvPr>
            <p:cNvSpPr txBox="1"/>
            <p:nvPr/>
          </p:nvSpPr>
          <p:spPr>
            <a:xfrm>
              <a:off x="10499220" y="56090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2025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7587C758-B23E-0711-D493-7980D9C6E628}"/>
                </a:ext>
              </a:extLst>
            </p:cNvPr>
            <p:cNvSpPr txBox="1"/>
            <p:nvPr/>
          </p:nvSpPr>
          <p:spPr>
            <a:xfrm>
              <a:off x="11014372" y="560902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2030</a:t>
              </a:r>
            </a:p>
          </p:txBody>
        </p:sp>
      </p:grpSp>
      <p:sp>
        <p:nvSpPr>
          <p:cNvPr id="89" name="Titre 4">
            <a:extLst>
              <a:ext uri="{FF2B5EF4-FFF2-40B4-BE49-F238E27FC236}">
                <a16:creationId xmlns:a16="http://schemas.microsoft.com/office/drawing/2014/main" id="{AF3EF650-0CF2-F7A8-3852-EF9F0CE4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1" y="10471"/>
            <a:ext cx="8726337" cy="1157527"/>
          </a:xfrm>
        </p:spPr>
        <p:txBody>
          <a:bodyPr/>
          <a:lstStyle/>
          <a:p>
            <a:r>
              <a:rPr lang="en-US" noProof="0" dirty="0"/>
              <a:t>US funding interruption: impact in Mozambique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DA831CD-CCDC-B082-0695-379CCF3D9784}"/>
              </a:ext>
            </a:extLst>
          </p:cNvPr>
          <p:cNvGrpSpPr/>
          <p:nvPr/>
        </p:nvGrpSpPr>
        <p:grpSpPr>
          <a:xfrm>
            <a:off x="1043767" y="2811418"/>
            <a:ext cx="5728838" cy="2914011"/>
            <a:chOff x="1043767" y="3213091"/>
            <a:chExt cx="5728838" cy="2914011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582CD28D-A2DE-50B8-F788-78FD26871655}"/>
                </a:ext>
              </a:extLst>
            </p:cNvPr>
            <p:cNvGrpSpPr/>
            <p:nvPr/>
          </p:nvGrpSpPr>
          <p:grpSpPr>
            <a:xfrm>
              <a:off x="1604681" y="3712385"/>
              <a:ext cx="3170238" cy="2127251"/>
              <a:chOff x="2355493" y="2849563"/>
              <a:chExt cx="3170238" cy="2127251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3BE7C2D-585D-B731-339B-0FBA91EE4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231" y="2849563"/>
                <a:ext cx="3111500" cy="2068513"/>
              </a:xfrm>
              <a:custGeom>
                <a:avLst/>
                <a:gdLst>
                  <a:gd name="T0" fmla="*/ 0 w 5880"/>
                  <a:gd name="T1" fmla="*/ 0 h 3909"/>
                  <a:gd name="T2" fmla="*/ 0 w 5880"/>
                  <a:gd name="T3" fmla="*/ 3909 h 3909"/>
                  <a:gd name="T4" fmla="*/ 5880 w 5880"/>
                  <a:gd name="T5" fmla="*/ 3909 h 3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80" h="3909">
                    <a:moveTo>
                      <a:pt x="0" y="0"/>
                    </a:moveTo>
                    <a:lnTo>
                      <a:pt x="0" y="3909"/>
                    </a:lnTo>
                    <a:lnTo>
                      <a:pt x="5880" y="390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1" name="Line 22">
                <a:extLst>
                  <a:ext uri="{FF2B5EF4-FFF2-40B4-BE49-F238E27FC236}">
                    <a16:creationId xmlns:a16="http://schemas.microsoft.com/office/drawing/2014/main" id="{A94D097A-8B92-571E-4AD4-E53995D33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2903538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2" name="Line 23">
                <a:extLst>
                  <a:ext uri="{FF2B5EF4-FFF2-40B4-BE49-F238E27FC236}">
                    <a16:creationId xmlns:a16="http://schemas.microsoft.com/office/drawing/2014/main" id="{1D4F76F9-ABC3-7160-E920-59ACCE3C9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3157538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3" name="Line 24">
                <a:extLst>
                  <a:ext uri="{FF2B5EF4-FFF2-40B4-BE49-F238E27FC236}">
                    <a16:creationId xmlns:a16="http://schemas.microsoft.com/office/drawing/2014/main" id="{9BE8AE57-DF12-735A-81E8-B64F8AD73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3411538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4" name="Line 25">
                <a:extLst>
                  <a:ext uri="{FF2B5EF4-FFF2-40B4-BE49-F238E27FC236}">
                    <a16:creationId xmlns:a16="http://schemas.microsoft.com/office/drawing/2014/main" id="{1135FB12-7CA8-B5F7-2430-7FAA3DCB4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3911601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5" name="Line 26">
                <a:extLst>
                  <a:ext uri="{FF2B5EF4-FFF2-40B4-BE49-F238E27FC236}">
                    <a16:creationId xmlns:a16="http://schemas.microsoft.com/office/drawing/2014/main" id="{12CE1499-7987-49FC-3DED-062A7178A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3657601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6" name="Line 27">
                <a:extLst>
                  <a:ext uri="{FF2B5EF4-FFF2-40B4-BE49-F238E27FC236}">
                    <a16:creationId xmlns:a16="http://schemas.microsoft.com/office/drawing/2014/main" id="{10C5457E-4D23-EB60-F9E3-0CBE9C3AF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4164013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7" name="Line 28">
                <a:extLst>
                  <a:ext uri="{FF2B5EF4-FFF2-40B4-BE49-F238E27FC236}">
                    <a16:creationId xmlns:a16="http://schemas.microsoft.com/office/drawing/2014/main" id="{B1D86F4F-A86A-5405-9051-73D556CC2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4418013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8" name="Line 29">
                <a:extLst>
                  <a:ext uri="{FF2B5EF4-FFF2-40B4-BE49-F238E27FC236}">
                    <a16:creationId xmlns:a16="http://schemas.microsoft.com/office/drawing/2014/main" id="{3DE90E50-D296-DED5-BFBB-C1CEDD568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493" y="4665663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19" name="Line 30">
                <a:extLst>
                  <a:ext uri="{FF2B5EF4-FFF2-40B4-BE49-F238E27FC236}">
                    <a16:creationId xmlns:a16="http://schemas.microsoft.com/office/drawing/2014/main" id="{9B929DEE-41EA-9025-0F80-1E930F235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3343" y="491807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38CC04CF-AD05-E75E-F9D9-EF9BEDEB4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493" y="4918076"/>
                <a:ext cx="58738" cy="58738"/>
              </a:xfrm>
              <a:custGeom>
                <a:avLst/>
                <a:gdLst>
                  <a:gd name="T0" fmla="*/ 110 w 110"/>
                  <a:gd name="T1" fmla="*/ 112 h 112"/>
                  <a:gd name="T2" fmla="*/ 110 w 110"/>
                  <a:gd name="T3" fmla="*/ 0 h 112"/>
                  <a:gd name="T4" fmla="*/ 0 w 110"/>
                  <a:gd name="T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12">
                    <a:moveTo>
                      <a:pt x="110" y="112"/>
                    </a:moveTo>
                    <a:lnTo>
                      <a:pt x="11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060DF410-7604-1467-3DD4-1749D1122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8868" y="491807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FC554ECE-F8F2-0FE8-8FA4-DE305E376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2456" y="491807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76411566-D8A6-60E5-2D98-0455A4A92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7093" y="491807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53EC28CA-FCC8-FF9F-1E73-39C42631A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4331" y="491807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5B550CFC-0070-D9D5-1482-EBD72BAD7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9856" y="4918076"/>
                <a:ext cx="0" cy="587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0D7AA810-3A9A-F415-E5BD-6038ACFF9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731" y="4376738"/>
                <a:ext cx="617538" cy="28575"/>
              </a:xfrm>
              <a:custGeom>
                <a:avLst/>
                <a:gdLst>
                  <a:gd name="T0" fmla="*/ 1168 w 1168"/>
                  <a:gd name="T1" fmla="*/ 56 h 56"/>
                  <a:gd name="T2" fmla="*/ 1079 w 1168"/>
                  <a:gd name="T3" fmla="*/ 47 h 56"/>
                  <a:gd name="T4" fmla="*/ 996 w 1168"/>
                  <a:gd name="T5" fmla="*/ 38 h 56"/>
                  <a:gd name="T6" fmla="*/ 915 w 1168"/>
                  <a:gd name="T7" fmla="*/ 30 h 56"/>
                  <a:gd name="T8" fmla="*/ 839 w 1168"/>
                  <a:gd name="T9" fmla="*/ 24 h 56"/>
                  <a:gd name="T10" fmla="*/ 765 w 1168"/>
                  <a:gd name="T11" fmla="*/ 18 h 56"/>
                  <a:gd name="T12" fmla="*/ 695 w 1168"/>
                  <a:gd name="T13" fmla="*/ 13 h 56"/>
                  <a:gd name="T14" fmla="*/ 630 w 1168"/>
                  <a:gd name="T15" fmla="*/ 8 h 56"/>
                  <a:gd name="T16" fmla="*/ 568 w 1168"/>
                  <a:gd name="T17" fmla="*/ 6 h 56"/>
                  <a:gd name="T18" fmla="*/ 509 w 1168"/>
                  <a:gd name="T19" fmla="*/ 2 h 56"/>
                  <a:gd name="T20" fmla="*/ 454 w 1168"/>
                  <a:gd name="T21" fmla="*/ 1 h 56"/>
                  <a:gd name="T22" fmla="*/ 401 w 1168"/>
                  <a:gd name="T23" fmla="*/ 0 h 56"/>
                  <a:gd name="T24" fmla="*/ 353 w 1168"/>
                  <a:gd name="T25" fmla="*/ 0 h 56"/>
                  <a:gd name="T26" fmla="*/ 308 w 1168"/>
                  <a:gd name="T27" fmla="*/ 0 h 56"/>
                  <a:gd name="T28" fmla="*/ 267 w 1168"/>
                  <a:gd name="T29" fmla="*/ 1 h 56"/>
                  <a:gd name="T30" fmla="*/ 230 w 1168"/>
                  <a:gd name="T31" fmla="*/ 4 h 56"/>
                  <a:gd name="T32" fmla="*/ 196 w 1168"/>
                  <a:gd name="T33" fmla="*/ 7 h 56"/>
                  <a:gd name="T34" fmla="*/ 0 w 1168"/>
                  <a:gd name="T35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68" h="56">
                    <a:moveTo>
                      <a:pt x="1168" y="56"/>
                    </a:moveTo>
                    <a:lnTo>
                      <a:pt x="1079" y="47"/>
                    </a:lnTo>
                    <a:lnTo>
                      <a:pt x="996" y="38"/>
                    </a:lnTo>
                    <a:lnTo>
                      <a:pt x="915" y="30"/>
                    </a:lnTo>
                    <a:lnTo>
                      <a:pt x="839" y="24"/>
                    </a:lnTo>
                    <a:lnTo>
                      <a:pt x="765" y="18"/>
                    </a:lnTo>
                    <a:lnTo>
                      <a:pt x="695" y="13"/>
                    </a:lnTo>
                    <a:lnTo>
                      <a:pt x="630" y="8"/>
                    </a:lnTo>
                    <a:lnTo>
                      <a:pt x="568" y="6"/>
                    </a:lnTo>
                    <a:lnTo>
                      <a:pt x="509" y="2"/>
                    </a:lnTo>
                    <a:lnTo>
                      <a:pt x="454" y="1"/>
                    </a:lnTo>
                    <a:lnTo>
                      <a:pt x="401" y="0"/>
                    </a:lnTo>
                    <a:lnTo>
                      <a:pt x="353" y="0"/>
                    </a:lnTo>
                    <a:lnTo>
                      <a:pt x="308" y="0"/>
                    </a:lnTo>
                    <a:lnTo>
                      <a:pt x="267" y="1"/>
                    </a:lnTo>
                    <a:lnTo>
                      <a:pt x="230" y="4"/>
                    </a:lnTo>
                    <a:lnTo>
                      <a:pt x="196" y="7"/>
                    </a:lnTo>
                    <a:lnTo>
                      <a:pt x="0" y="37"/>
                    </a:lnTo>
                  </a:path>
                </a:pathLst>
              </a:custGeom>
              <a:noFill/>
              <a:ln w="2222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7" name="Line 40">
                <a:extLst>
                  <a:ext uri="{FF2B5EF4-FFF2-40B4-BE49-F238E27FC236}">
                    <a16:creationId xmlns:a16="http://schemas.microsoft.com/office/drawing/2014/main" id="{1CFC762A-0A65-ED26-49FA-5395389FC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293" y="4348163"/>
                <a:ext cx="71438" cy="47625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8" name="Line 41">
                <a:extLst>
                  <a:ext uri="{FF2B5EF4-FFF2-40B4-BE49-F238E27FC236}">
                    <a16:creationId xmlns:a16="http://schemas.microsoft.com/office/drawing/2014/main" id="{ACD5B8BD-4461-AC5E-689B-A3797EB6A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0731" y="4395788"/>
                <a:ext cx="6350" cy="4763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29" name="Freeform 45">
                <a:extLst>
                  <a:ext uri="{FF2B5EF4-FFF2-40B4-BE49-F238E27FC236}">
                    <a16:creationId xmlns:a16="http://schemas.microsoft.com/office/drawing/2014/main" id="{ABC72EF7-3DCC-1E6F-0CA2-8D54571E0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231" y="3282951"/>
                <a:ext cx="706438" cy="200025"/>
              </a:xfrm>
              <a:custGeom>
                <a:avLst/>
                <a:gdLst>
                  <a:gd name="T0" fmla="*/ 1336 w 1336"/>
                  <a:gd name="T1" fmla="*/ 0 h 377"/>
                  <a:gd name="T2" fmla="*/ 1125 w 1336"/>
                  <a:gd name="T3" fmla="*/ 132 h 377"/>
                  <a:gd name="T4" fmla="*/ 810 w 1336"/>
                  <a:gd name="T5" fmla="*/ 292 h 377"/>
                  <a:gd name="T6" fmla="*/ 594 w 1336"/>
                  <a:gd name="T7" fmla="*/ 377 h 377"/>
                  <a:gd name="T8" fmla="*/ 373 w 1336"/>
                  <a:gd name="T9" fmla="*/ 327 h 377"/>
                  <a:gd name="T10" fmla="*/ 0 w 1336"/>
                  <a:gd name="T11" fmla="*/ 4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6" h="377">
                    <a:moveTo>
                      <a:pt x="1336" y="0"/>
                    </a:moveTo>
                    <a:lnTo>
                      <a:pt x="1125" y="132"/>
                    </a:lnTo>
                    <a:lnTo>
                      <a:pt x="810" y="292"/>
                    </a:lnTo>
                    <a:lnTo>
                      <a:pt x="594" y="377"/>
                    </a:lnTo>
                    <a:lnTo>
                      <a:pt x="373" y="327"/>
                    </a:lnTo>
                    <a:lnTo>
                      <a:pt x="0" y="46"/>
                    </a:lnTo>
                  </a:path>
                </a:pathLst>
              </a:custGeom>
              <a:noFill/>
              <a:ln w="2222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  <p:sp>
            <p:nvSpPr>
              <p:cNvPr id="30" name="Freeform 46">
                <a:extLst>
                  <a:ext uri="{FF2B5EF4-FFF2-40B4-BE49-F238E27FC236}">
                    <a16:creationId xmlns:a16="http://schemas.microsoft.com/office/drawing/2014/main" id="{C4A178D6-C8E6-EEE1-AC9D-BEEFA2982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668" y="2930526"/>
                <a:ext cx="2386013" cy="1558925"/>
              </a:xfrm>
              <a:custGeom>
                <a:avLst/>
                <a:gdLst>
                  <a:gd name="T0" fmla="*/ 4508 w 4508"/>
                  <a:gd name="T1" fmla="*/ 2944 h 2944"/>
                  <a:gd name="T2" fmla="*/ 3927 w 4508"/>
                  <a:gd name="T3" fmla="*/ 2876 h 2944"/>
                  <a:gd name="T4" fmla="*/ 3351 w 4508"/>
                  <a:gd name="T5" fmla="*/ 2781 h 2944"/>
                  <a:gd name="T6" fmla="*/ 3152 w 4508"/>
                  <a:gd name="T7" fmla="*/ 2638 h 2944"/>
                  <a:gd name="T8" fmla="*/ 2756 w 4508"/>
                  <a:gd name="T9" fmla="*/ 2295 h 2944"/>
                  <a:gd name="T10" fmla="*/ 2566 w 4508"/>
                  <a:gd name="T11" fmla="*/ 2062 h 2944"/>
                  <a:gd name="T12" fmla="*/ 2379 w 4508"/>
                  <a:gd name="T13" fmla="*/ 1953 h 2944"/>
                  <a:gd name="T14" fmla="*/ 1977 w 4508"/>
                  <a:gd name="T15" fmla="*/ 1656 h 2944"/>
                  <a:gd name="T16" fmla="*/ 1785 w 4508"/>
                  <a:gd name="T17" fmla="*/ 1455 h 2944"/>
                  <a:gd name="T18" fmla="*/ 1610 w 4508"/>
                  <a:gd name="T19" fmla="*/ 1344 h 2944"/>
                  <a:gd name="T20" fmla="*/ 1394 w 4508"/>
                  <a:gd name="T21" fmla="*/ 1131 h 2944"/>
                  <a:gd name="T22" fmla="*/ 1204 w 4508"/>
                  <a:gd name="T23" fmla="*/ 630 h 2944"/>
                  <a:gd name="T24" fmla="*/ 1004 w 4508"/>
                  <a:gd name="T25" fmla="*/ 8 h 2944"/>
                  <a:gd name="T26" fmla="*/ 798 w 4508"/>
                  <a:gd name="T27" fmla="*/ 0 h 2944"/>
                  <a:gd name="T28" fmla="*/ 0 w 4508"/>
                  <a:gd name="T29" fmla="*/ 666 h 2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08" h="2944">
                    <a:moveTo>
                      <a:pt x="4508" y="2944"/>
                    </a:moveTo>
                    <a:lnTo>
                      <a:pt x="3927" y="2876"/>
                    </a:lnTo>
                    <a:lnTo>
                      <a:pt x="3351" y="2781"/>
                    </a:lnTo>
                    <a:lnTo>
                      <a:pt x="3152" y="2638"/>
                    </a:lnTo>
                    <a:lnTo>
                      <a:pt x="2756" y="2295"/>
                    </a:lnTo>
                    <a:lnTo>
                      <a:pt x="2566" y="2062"/>
                    </a:lnTo>
                    <a:lnTo>
                      <a:pt x="2379" y="1953"/>
                    </a:lnTo>
                    <a:lnTo>
                      <a:pt x="1977" y="1656"/>
                    </a:lnTo>
                    <a:lnTo>
                      <a:pt x="1785" y="1455"/>
                    </a:lnTo>
                    <a:lnTo>
                      <a:pt x="1610" y="1344"/>
                    </a:lnTo>
                    <a:lnTo>
                      <a:pt x="1394" y="1131"/>
                    </a:lnTo>
                    <a:lnTo>
                      <a:pt x="1204" y="630"/>
                    </a:lnTo>
                    <a:lnTo>
                      <a:pt x="1004" y="8"/>
                    </a:lnTo>
                    <a:lnTo>
                      <a:pt x="798" y="0"/>
                    </a:lnTo>
                    <a:lnTo>
                      <a:pt x="0" y="666"/>
                    </a:lnTo>
                  </a:path>
                </a:pathLst>
              </a:custGeom>
              <a:noFill/>
              <a:ln w="2222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noProof="0" dirty="0"/>
              </a:p>
            </p:txBody>
          </p:sp>
        </p:grp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C692D80-AAE8-1ED5-4FEA-D8CC4B0B2B90}"/>
                </a:ext>
              </a:extLst>
            </p:cNvPr>
            <p:cNvSpPr txBox="1"/>
            <p:nvPr/>
          </p:nvSpPr>
          <p:spPr>
            <a:xfrm>
              <a:off x="1135137" y="3626660"/>
              <a:ext cx="540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200k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8A92D71-613C-83BB-FA24-AB708403C84A}"/>
                </a:ext>
              </a:extLst>
            </p:cNvPr>
            <p:cNvSpPr txBox="1"/>
            <p:nvPr/>
          </p:nvSpPr>
          <p:spPr>
            <a:xfrm>
              <a:off x="1135137" y="3894948"/>
              <a:ext cx="540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175k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C27049B7-2A00-4C1C-7882-21FE9D28A569}"/>
                </a:ext>
              </a:extLst>
            </p:cNvPr>
            <p:cNvSpPr txBox="1"/>
            <p:nvPr/>
          </p:nvSpPr>
          <p:spPr>
            <a:xfrm>
              <a:off x="1043767" y="413720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1500k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1608D9F-F927-522E-D3D3-36252817D2A2}"/>
                </a:ext>
              </a:extLst>
            </p:cNvPr>
            <p:cNvSpPr txBox="1"/>
            <p:nvPr/>
          </p:nvSpPr>
          <p:spPr>
            <a:xfrm>
              <a:off x="1135137" y="4380724"/>
              <a:ext cx="540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120k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4E4326E-17DA-8D77-F7F4-C900A0665084}"/>
                </a:ext>
              </a:extLst>
            </p:cNvPr>
            <p:cNvSpPr txBox="1"/>
            <p:nvPr/>
          </p:nvSpPr>
          <p:spPr>
            <a:xfrm>
              <a:off x="1135137" y="4649012"/>
              <a:ext cx="540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100k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3644842-2983-9F2E-7275-B1BAA5B2C9EE}"/>
                </a:ext>
              </a:extLst>
            </p:cNvPr>
            <p:cNvSpPr txBox="1"/>
            <p:nvPr/>
          </p:nvSpPr>
          <p:spPr>
            <a:xfrm>
              <a:off x="1226509" y="4891269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75k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9306DBF-8AD5-4565-47BA-C44D8FEE0DF8}"/>
                </a:ext>
              </a:extLst>
            </p:cNvPr>
            <p:cNvSpPr txBox="1"/>
            <p:nvPr/>
          </p:nvSpPr>
          <p:spPr>
            <a:xfrm>
              <a:off x="1226509" y="5137330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50k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46A9E24-9B8F-889D-F46A-A8D651CF4F14}"/>
                </a:ext>
              </a:extLst>
            </p:cNvPr>
            <p:cNvSpPr txBox="1"/>
            <p:nvPr/>
          </p:nvSpPr>
          <p:spPr>
            <a:xfrm>
              <a:off x="1226509" y="5405618"/>
              <a:ext cx="449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25k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8417905C-2EE9-6A0F-1066-535F61FB6E04}"/>
                </a:ext>
              </a:extLst>
            </p:cNvPr>
            <p:cNvSpPr txBox="1"/>
            <p:nvPr/>
          </p:nvSpPr>
          <p:spPr>
            <a:xfrm>
              <a:off x="1399633" y="564787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863BF4B-790F-D753-0940-AD503004572B}"/>
                </a:ext>
              </a:extLst>
            </p:cNvPr>
            <p:cNvSpPr txBox="1"/>
            <p:nvPr/>
          </p:nvSpPr>
          <p:spPr>
            <a:xfrm>
              <a:off x="1377551" y="58193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2000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323A2E1-73F1-B353-EC36-319C313CEB1B}"/>
                </a:ext>
              </a:extLst>
            </p:cNvPr>
            <p:cNvSpPr txBox="1"/>
            <p:nvPr/>
          </p:nvSpPr>
          <p:spPr>
            <a:xfrm>
              <a:off x="1903013" y="58193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2005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C57E3B1-E332-5C75-6F77-6D54239996B6}"/>
                </a:ext>
              </a:extLst>
            </p:cNvPr>
            <p:cNvSpPr txBox="1"/>
            <p:nvPr/>
          </p:nvSpPr>
          <p:spPr>
            <a:xfrm>
              <a:off x="2418632" y="58193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2010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84E9C4D1-322E-A505-DF7A-71AFD0139646}"/>
                </a:ext>
              </a:extLst>
            </p:cNvPr>
            <p:cNvSpPr txBox="1"/>
            <p:nvPr/>
          </p:nvSpPr>
          <p:spPr>
            <a:xfrm>
              <a:off x="2944094" y="58193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2015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40E910A-E4EF-8E9D-98E1-1F411CDCCFE8}"/>
                </a:ext>
              </a:extLst>
            </p:cNvPr>
            <p:cNvSpPr txBox="1"/>
            <p:nvPr/>
          </p:nvSpPr>
          <p:spPr>
            <a:xfrm>
              <a:off x="3459231" y="58193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2020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3F671158-8EA4-E665-A7ED-C5DDD35D7273}"/>
                </a:ext>
              </a:extLst>
            </p:cNvPr>
            <p:cNvSpPr txBox="1"/>
            <p:nvPr/>
          </p:nvSpPr>
          <p:spPr>
            <a:xfrm>
              <a:off x="3984693" y="58193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2025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E9D03119-9C82-E883-45D7-0B8E57EC992C}"/>
                </a:ext>
              </a:extLst>
            </p:cNvPr>
            <p:cNvSpPr txBox="1"/>
            <p:nvPr/>
          </p:nvSpPr>
          <p:spPr>
            <a:xfrm>
              <a:off x="4499845" y="581932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2030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9B3AB9A6-6CA9-77E0-35C6-FFF82F421153}"/>
                </a:ext>
              </a:extLst>
            </p:cNvPr>
            <p:cNvSpPr txBox="1"/>
            <p:nvPr/>
          </p:nvSpPr>
          <p:spPr>
            <a:xfrm>
              <a:off x="2188758" y="3213091"/>
              <a:ext cx="1806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noProof="0" dirty="0">
                  <a:solidFill>
                    <a:srgbClr val="000066"/>
                  </a:solidFill>
                </a:rPr>
                <a:t>New HIV infections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C7BFB0E0-E961-29E5-9A2B-A737B78844D3}"/>
                </a:ext>
              </a:extLst>
            </p:cNvPr>
            <p:cNvGrpSpPr/>
            <p:nvPr/>
          </p:nvGrpSpPr>
          <p:grpSpPr>
            <a:xfrm>
              <a:off x="4850479" y="3318539"/>
              <a:ext cx="1922126" cy="515426"/>
              <a:chOff x="4850479" y="3318539"/>
              <a:chExt cx="1922126" cy="515426"/>
            </a:xfrm>
          </p:grpSpPr>
          <p:sp>
            <p:nvSpPr>
              <p:cNvPr id="90" name="Line 42">
                <a:extLst>
                  <a:ext uri="{FF2B5EF4-FFF2-40B4-BE49-F238E27FC236}">
                    <a16:creationId xmlns:a16="http://schemas.microsoft.com/office/drawing/2014/main" id="{C4B195EC-77F6-99DA-0C8E-920A64D48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50479" y="3709419"/>
                <a:ext cx="184150" cy="0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91" name="Line 43">
                <a:extLst>
                  <a:ext uri="{FF2B5EF4-FFF2-40B4-BE49-F238E27FC236}">
                    <a16:creationId xmlns:a16="http://schemas.microsoft.com/office/drawing/2014/main" id="{99A1EEE0-2ED3-A197-EE2E-0EA8F92A8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50479" y="3501139"/>
                <a:ext cx="184150" cy="0"/>
              </a:xfrm>
              <a:prstGeom prst="line">
                <a:avLst/>
              </a:prstGeom>
              <a:noFill/>
              <a:ln w="2222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noProof="0" dirty="0"/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41838B09-36C0-1F86-975A-1FF2D89E74FD}"/>
                  </a:ext>
                </a:extLst>
              </p:cNvPr>
              <p:cNvSpPr txBox="1"/>
              <p:nvPr/>
            </p:nvSpPr>
            <p:spPr>
              <a:xfrm>
                <a:off x="5034629" y="3318539"/>
                <a:ext cx="17379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noProof="0" dirty="0">
                    <a:solidFill>
                      <a:srgbClr val="000066"/>
                    </a:solidFill>
                  </a:rPr>
                  <a:t>PEPFAR continuation</a:t>
                </a:r>
              </a:p>
            </p:txBody>
          </p:sp>
          <p:sp>
            <p:nvSpPr>
              <p:cNvPr id="93" name="ZoneTexte 92">
                <a:extLst>
                  <a:ext uri="{FF2B5EF4-FFF2-40B4-BE49-F238E27FC236}">
                    <a16:creationId xmlns:a16="http://schemas.microsoft.com/office/drawing/2014/main" id="{829D622E-41D1-949C-873B-12E990CAE6B4}"/>
                  </a:ext>
                </a:extLst>
              </p:cNvPr>
              <p:cNvSpPr txBox="1"/>
              <p:nvPr/>
            </p:nvSpPr>
            <p:spPr>
              <a:xfrm>
                <a:off x="5034629" y="3526188"/>
                <a:ext cx="16959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noProof="0" dirty="0">
                    <a:solidFill>
                      <a:srgbClr val="000066"/>
                    </a:solidFill>
                  </a:rPr>
                  <a:t>PEPFAR interruption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822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4CEC5CA5-7E62-86FB-99B1-A4A497F2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Stone J, IAS 2025, Abs. OAS0103LB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3A3A5F67-F7E4-A749-B267-2C823EC9141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065580" y="1262999"/>
            <a:ext cx="644811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533E9CA-871A-B4FC-2FC7-15CB9A19B32A}"/>
              </a:ext>
            </a:extLst>
          </p:cNvPr>
          <p:cNvGrpSpPr/>
          <p:nvPr/>
        </p:nvGrpSpPr>
        <p:grpSpPr>
          <a:xfrm>
            <a:off x="10029190" y="2014194"/>
            <a:ext cx="1262367" cy="4047518"/>
            <a:chOff x="10029190" y="2049307"/>
            <a:chExt cx="1262367" cy="4047518"/>
          </a:xfrm>
        </p:grpSpPr>
        <p:grpSp>
          <p:nvGrpSpPr>
            <p:cNvPr id="2189" name="Groupe 2188">
              <a:extLst>
                <a:ext uri="{FF2B5EF4-FFF2-40B4-BE49-F238E27FC236}">
                  <a16:creationId xmlns:a16="http://schemas.microsoft.com/office/drawing/2014/main" id="{2654892D-5533-821A-7D0A-D32EA0CFB74F}"/>
                </a:ext>
              </a:extLst>
            </p:cNvPr>
            <p:cNvGrpSpPr/>
            <p:nvPr/>
          </p:nvGrpSpPr>
          <p:grpSpPr>
            <a:xfrm>
              <a:off x="10029190" y="2086851"/>
              <a:ext cx="151990" cy="3890963"/>
              <a:chOff x="7749828" y="1963738"/>
              <a:chExt cx="115888" cy="3632200"/>
            </a:xfrm>
          </p:grpSpPr>
          <p:sp>
            <p:nvSpPr>
              <p:cNvPr id="87" name="Rectangle 279">
                <a:extLst>
                  <a:ext uri="{FF2B5EF4-FFF2-40B4-BE49-F238E27FC236}">
                    <a16:creationId xmlns:a16="http://schemas.microsoft.com/office/drawing/2014/main" id="{5928908F-8E71-14E1-90BE-32F83EEE5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2487613"/>
                <a:ext cx="115888" cy="125413"/>
              </a:xfrm>
              <a:prstGeom prst="rect">
                <a:avLst/>
              </a:prstGeom>
              <a:solidFill>
                <a:srgbClr val="C09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88" name="Rectangle 280">
                <a:extLst>
                  <a:ext uri="{FF2B5EF4-FFF2-40B4-BE49-F238E27FC236}">
                    <a16:creationId xmlns:a16="http://schemas.microsoft.com/office/drawing/2014/main" id="{357DCF67-583E-8884-D2C5-64B93D994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2613026"/>
                <a:ext cx="115888" cy="134938"/>
              </a:xfrm>
              <a:prstGeom prst="rect">
                <a:avLst/>
              </a:prstGeom>
              <a:solidFill>
                <a:srgbClr val="B4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89" name="Rectangle 281">
                <a:extLst>
                  <a:ext uri="{FF2B5EF4-FFF2-40B4-BE49-F238E27FC236}">
                    <a16:creationId xmlns:a16="http://schemas.microsoft.com/office/drawing/2014/main" id="{64027A26-62C9-740C-9301-9DC556F80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2747963"/>
                <a:ext cx="115888" cy="130175"/>
              </a:xfrm>
              <a:prstGeom prst="rect">
                <a:avLst/>
              </a:prstGeom>
              <a:solidFill>
                <a:srgbClr val="98A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0" name="Rectangle 282">
                <a:extLst>
                  <a:ext uri="{FF2B5EF4-FFF2-40B4-BE49-F238E27FC236}">
                    <a16:creationId xmlns:a16="http://schemas.microsoft.com/office/drawing/2014/main" id="{C9A6748E-F1A4-FC2A-5F1B-66224B622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2878138"/>
                <a:ext cx="115888" cy="133350"/>
              </a:xfrm>
              <a:prstGeom prst="rect">
                <a:avLst/>
              </a:prstGeom>
              <a:solidFill>
                <a:srgbClr val="7BB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1" name="Rectangle 283">
                <a:extLst>
                  <a:ext uri="{FF2B5EF4-FFF2-40B4-BE49-F238E27FC236}">
                    <a16:creationId xmlns:a16="http://schemas.microsoft.com/office/drawing/2014/main" id="{C71A2075-90E5-D2A5-5181-D400E90D4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011488"/>
                <a:ext cx="115888" cy="115888"/>
              </a:xfrm>
              <a:prstGeom prst="rect">
                <a:avLst/>
              </a:prstGeom>
              <a:solidFill>
                <a:srgbClr val="4F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2" name="Rectangle 284">
                <a:extLst>
                  <a:ext uri="{FF2B5EF4-FFF2-40B4-BE49-F238E27FC236}">
                    <a16:creationId xmlns:a16="http://schemas.microsoft.com/office/drawing/2014/main" id="{7A257013-1EA9-8AC7-3A36-E4CF6757A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127376"/>
                <a:ext cx="115888" cy="133350"/>
              </a:xfrm>
              <a:prstGeom prst="rect">
                <a:avLst/>
              </a:prstGeom>
              <a:solidFill>
                <a:srgbClr val="07B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3" name="Rectangle 285">
                <a:extLst>
                  <a:ext uri="{FF2B5EF4-FFF2-40B4-BE49-F238E27FC236}">
                    <a16:creationId xmlns:a16="http://schemas.microsoft.com/office/drawing/2014/main" id="{B5A4C05D-7821-7F67-3D06-22CB00D03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260726"/>
                <a:ext cx="115888" cy="130175"/>
              </a:xfrm>
              <a:prstGeom prst="rect">
                <a:avLst/>
              </a:prstGeom>
              <a:solidFill>
                <a:srgbClr val="03BB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4" name="Rectangle 286">
                <a:extLst>
                  <a:ext uri="{FF2B5EF4-FFF2-40B4-BE49-F238E27FC236}">
                    <a16:creationId xmlns:a16="http://schemas.microsoft.com/office/drawing/2014/main" id="{C96086E5-E23C-9CB7-5826-4D7BEDEC2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525838"/>
                <a:ext cx="115888" cy="125413"/>
              </a:xfrm>
              <a:prstGeom prst="rect">
                <a:avLst/>
              </a:prstGeom>
              <a:solidFill>
                <a:srgbClr val="00B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5" name="Rectangle 287">
                <a:extLst>
                  <a:ext uri="{FF2B5EF4-FFF2-40B4-BE49-F238E27FC236}">
                    <a16:creationId xmlns:a16="http://schemas.microsoft.com/office/drawing/2014/main" id="{01B505C7-E80C-0A17-4C7F-EEE008B8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651251"/>
                <a:ext cx="115888" cy="134938"/>
              </a:xfrm>
              <a:prstGeom prst="rect">
                <a:avLst/>
              </a:prstGeom>
              <a:solidFill>
                <a:srgbClr val="04C1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6" name="Rectangle 288">
                <a:extLst>
                  <a:ext uri="{FF2B5EF4-FFF2-40B4-BE49-F238E27FC236}">
                    <a16:creationId xmlns:a16="http://schemas.microsoft.com/office/drawing/2014/main" id="{DCBE3959-F863-DA9D-7955-22D41F096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390901"/>
                <a:ext cx="115888" cy="134938"/>
              </a:xfrm>
              <a:prstGeom prst="rect">
                <a:avLst/>
              </a:prstGeom>
              <a:solidFill>
                <a:srgbClr val="0DB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7" name="Rectangle 289">
                <a:extLst>
                  <a:ext uri="{FF2B5EF4-FFF2-40B4-BE49-F238E27FC236}">
                    <a16:creationId xmlns:a16="http://schemas.microsoft.com/office/drawing/2014/main" id="{62D05866-A3E2-EF81-E488-BD38FFF5E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786188"/>
                <a:ext cx="115888" cy="130175"/>
              </a:xfrm>
              <a:prstGeom prst="rect">
                <a:avLst/>
              </a:prstGeom>
              <a:solidFill>
                <a:srgbClr val="07B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8" name="Rectangle 290">
                <a:extLst>
                  <a:ext uri="{FF2B5EF4-FFF2-40B4-BE49-F238E27FC236}">
                    <a16:creationId xmlns:a16="http://schemas.microsoft.com/office/drawing/2014/main" id="{06F3DC53-643C-5D0A-89DD-593F51BD6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3916363"/>
                <a:ext cx="115888" cy="133350"/>
              </a:xfrm>
              <a:prstGeom prst="rect">
                <a:avLst/>
              </a:prstGeom>
              <a:solidFill>
                <a:srgbClr val="02B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99" name="Rectangle 291">
                <a:extLst>
                  <a:ext uri="{FF2B5EF4-FFF2-40B4-BE49-F238E27FC236}">
                    <a16:creationId xmlns:a16="http://schemas.microsoft.com/office/drawing/2014/main" id="{3DCBB773-391C-84A4-2156-FABF7F02F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049713"/>
                <a:ext cx="115888" cy="119063"/>
              </a:xfrm>
              <a:prstGeom prst="rect">
                <a:avLst/>
              </a:prstGeom>
              <a:solidFill>
                <a:srgbClr val="04B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0" name="Rectangle 292">
                <a:extLst>
                  <a:ext uri="{FF2B5EF4-FFF2-40B4-BE49-F238E27FC236}">
                    <a16:creationId xmlns:a16="http://schemas.microsoft.com/office/drawing/2014/main" id="{163C3B7E-8B51-FC8A-0494-5BF038F89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168776"/>
                <a:ext cx="115888" cy="134938"/>
              </a:xfrm>
              <a:prstGeom prst="rect">
                <a:avLst/>
              </a:prstGeom>
              <a:solidFill>
                <a:srgbClr val="06A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1" name="Rectangle 293">
                <a:extLst>
                  <a:ext uri="{FF2B5EF4-FFF2-40B4-BE49-F238E27FC236}">
                    <a16:creationId xmlns:a16="http://schemas.microsoft.com/office/drawing/2014/main" id="{FEBB5661-C31C-518D-5208-A351174DE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303713"/>
                <a:ext cx="115888" cy="130175"/>
              </a:xfrm>
              <a:prstGeom prst="rect">
                <a:avLst/>
              </a:prstGeom>
              <a:solidFill>
                <a:srgbClr val="0EA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2" name="Rectangle 294">
                <a:extLst>
                  <a:ext uri="{FF2B5EF4-FFF2-40B4-BE49-F238E27FC236}">
                    <a16:creationId xmlns:a16="http://schemas.microsoft.com/office/drawing/2014/main" id="{2CCF1DD1-6DC2-ACF5-B2E8-4958F4EBA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567238"/>
                <a:ext cx="115888" cy="127000"/>
              </a:xfrm>
              <a:prstGeom prst="rect">
                <a:avLst/>
              </a:prstGeom>
              <a:solidFill>
                <a:srgbClr val="A48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3" name="Rectangle 295">
                <a:extLst>
                  <a:ext uri="{FF2B5EF4-FFF2-40B4-BE49-F238E27FC236}">
                    <a16:creationId xmlns:a16="http://schemas.microsoft.com/office/drawing/2014/main" id="{47F0DA10-FAD8-92E5-1A28-1018EC93F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694238"/>
                <a:ext cx="115888" cy="133350"/>
              </a:xfrm>
              <a:prstGeom prst="rect">
                <a:avLst/>
              </a:prstGeom>
              <a:solidFill>
                <a:srgbClr val="BF7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4" name="Rectangle 296">
                <a:extLst>
                  <a:ext uri="{FF2B5EF4-FFF2-40B4-BE49-F238E27FC236}">
                    <a16:creationId xmlns:a16="http://schemas.microsoft.com/office/drawing/2014/main" id="{92322A07-EC9E-1BCB-28BD-1214511F9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433888"/>
                <a:ext cx="115888" cy="133350"/>
              </a:xfrm>
              <a:prstGeom prst="rect">
                <a:avLst/>
              </a:prstGeom>
              <a:solidFill>
                <a:srgbClr val="7794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5" name="Rectangle 297">
                <a:extLst>
                  <a:ext uri="{FF2B5EF4-FFF2-40B4-BE49-F238E27FC236}">
                    <a16:creationId xmlns:a16="http://schemas.microsoft.com/office/drawing/2014/main" id="{F5036505-3465-E2F2-A439-5C327A342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827588"/>
                <a:ext cx="115888" cy="130175"/>
              </a:xfrm>
              <a:prstGeom prst="rect">
                <a:avLst/>
              </a:prstGeom>
              <a:solidFill>
                <a:srgbClr val="D77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6" name="Rectangle 298">
                <a:extLst>
                  <a:ext uri="{FF2B5EF4-FFF2-40B4-BE49-F238E27FC236}">
                    <a16:creationId xmlns:a16="http://schemas.microsoft.com/office/drawing/2014/main" id="{59BAE553-21E3-ED1E-D582-38BCAC802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4957763"/>
                <a:ext cx="115888" cy="133350"/>
              </a:xfrm>
              <a:prstGeom prst="rect">
                <a:avLst/>
              </a:prstGeom>
              <a:solidFill>
                <a:srgbClr val="F56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7" name="Rectangle 299">
                <a:extLst>
                  <a:ext uri="{FF2B5EF4-FFF2-40B4-BE49-F238E27FC236}">
                    <a16:creationId xmlns:a16="http://schemas.microsoft.com/office/drawing/2014/main" id="{F763FFD9-48D9-8586-8868-C682407AE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5091113"/>
                <a:ext cx="115888" cy="117475"/>
              </a:xfrm>
              <a:prstGeom prst="rect">
                <a:avLst/>
              </a:prstGeom>
              <a:solidFill>
                <a:srgbClr val="F86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8" name="Rectangle 300">
                <a:extLst>
                  <a:ext uri="{FF2B5EF4-FFF2-40B4-BE49-F238E27FC236}">
                    <a16:creationId xmlns:a16="http://schemas.microsoft.com/office/drawing/2014/main" id="{5C18F4A9-D7C0-14E1-C7DD-8C922DD42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5208588"/>
                <a:ext cx="115888" cy="133350"/>
              </a:xfrm>
              <a:prstGeom prst="rect">
                <a:avLst/>
              </a:prstGeom>
              <a:solidFill>
                <a:srgbClr val="FF5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09" name="Rectangle 301">
                <a:extLst>
                  <a:ext uri="{FF2B5EF4-FFF2-40B4-BE49-F238E27FC236}">
                    <a16:creationId xmlns:a16="http://schemas.microsoft.com/office/drawing/2014/main" id="{ADF6D33C-6AAF-8076-54C9-957E87FEA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5341938"/>
                <a:ext cx="115888" cy="130175"/>
              </a:xfrm>
              <a:prstGeom prst="rect">
                <a:avLst/>
              </a:prstGeom>
              <a:solidFill>
                <a:srgbClr val="FE6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0" name="Rectangle 302">
                <a:extLst>
                  <a:ext uri="{FF2B5EF4-FFF2-40B4-BE49-F238E27FC236}">
                    <a16:creationId xmlns:a16="http://schemas.microsoft.com/office/drawing/2014/main" id="{47A2E5F7-7359-ED5C-1AEF-3759A614A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5472113"/>
                <a:ext cx="115888" cy="123825"/>
              </a:xfrm>
              <a:prstGeom prst="rect">
                <a:avLst/>
              </a:prstGeom>
              <a:solidFill>
                <a:srgbClr val="FC6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1" name="Rectangle 303">
                <a:extLst>
                  <a:ext uri="{FF2B5EF4-FFF2-40B4-BE49-F238E27FC236}">
                    <a16:creationId xmlns:a16="http://schemas.microsoft.com/office/drawing/2014/main" id="{7A13AA13-325E-5350-73D6-4A0A57B4E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1963738"/>
                <a:ext cx="115888" cy="125413"/>
              </a:xfrm>
              <a:prstGeom prst="rect">
                <a:avLst/>
              </a:prstGeom>
              <a:solidFill>
                <a:srgbClr val="F377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2" name="Rectangle 304">
                <a:extLst>
                  <a:ext uri="{FF2B5EF4-FFF2-40B4-BE49-F238E27FC236}">
                    <a16:creationId xmlns:a16="http://schemas.microsoft.com/office/drawing/2014/main" id="{6C7EFDC1-3EB2-00FC-6902-AF799DAD2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2089151"/>
                <a:ext cx="115888" cy="133350"/>
              </a:xfrm>
              <a:prstGeom prst="rect">
                <a:avLst/>
              </a:prstGeom>
              <a:solidFill>
                <a:srgbClr val="EC8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3" name="Rectangle 305">
                <a:extLst>
                  <a:ext uri="{FF2B5EF4-FFF2-40B4-BE49-F238E27FC236}">
                    <a16:creationId xmlns:a16="http://schemas.microsoft.com/office/drawing/2014/main" id="{B57CBB9A-29D9-E376-8E73-F302715E4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2222501"/>
                <a:ext cx="115888" cy="130175"/>
              </a:xfrm>
              <a:prstGeom prst="rect">
                <a:avLst/>
              </a:prstGeom>
              <a:solidFill>
                <a:srgbClr val="E88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4" name="Rectangle 306">
                <a:extLst>
                  <a:ext uri="{FF2B5EF4-FFF2-40B4-BE49-F238E27FC236}">
                    <a16:creationId xmlns:a16="http://schemas.microsoft.com/office/drawing/2014/main" id="{7429301E-F637-8AE6-BF59-E98786CB7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828" y="2352676"/>
                <a:ext cx="115888" cy="134938"/>
              </a:xfrm>
              <a:prstGeom prst="rect">
                <a:avLst/>
              </a:prstGeom>
              <a:solidFill>
                <a:srgbClr val="CF9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5" name="Freeform 307">
                <a:extLst>
                  <a:ext uri="{FF2B5EF4-FFF2-40B4-BE49-F238E27FC236}">
                    <a16:creationId xmlns:a16="http://schemas.microsoft.com/office/drawing/2014/main" id="{58A0B9BF-6575-BB27-B05E-7FB325DAA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9828" y="1963738"/>
                <a:ext cx="115888" cy="125413"/>
              </a:xfrm>
              <a:custGeom>
                <a:avLst/>
                <a:gdLst>
                  <a:gd name="T0" fmla="*/ 218 w 218"/>
                  <a:gd name="T1" fmla="*/ 237 h 237"/>
                  <a:gd name="T2" fmla="*/ 218 w 218"/>
                  <a:gd name="T3" fmla="*/ 0 h 237"/>
                  <a:gd name="T4" fmla="*/ 0 w 218"/>
                  <a:gd name="T5" fmla="*/ 0 h 237"/>
                  <a:gd name="T6" fmla="*/ 0 w 218"/>
                  <a:gd name="T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237">
                    <a:moveTo>
                      <a:pt x="218" y="237"/>
                    </a:moveTo>
                    <a:lnTo>
                      <a:pt x="218" y="0"/>
                    </a:lnTo>
                    <a:lnTo>
                      <a:pt x="0" y="0"/>
                    </a:lnTo>
                    <a:lnTo>
                      <a:pt x="0" y="237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6" name="Line 308">
                <a:extLst>
                  <a:ext uri="{FF2B5EF4-FFF2-40B4-BE49-F238E27FC236}">
                    <a16:creationId xmlns:a16="http://schemas.microsoft.com/office/drawing/2014/main" id="{09D0523F-3103-EE85-AB6D-1CFB0B8B9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2222501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7" name="Line 309">
                <a:extLst>
                  <a:ext uri="{FF2B5EF4-FFF2-40B4-BE49-F238E27FC236}">
                    <a16:creationId xmlns:a16="http://schemas.microsoft.com/office/drawing/2014/main" id="{4DA65495-CDAB-4653-BD96-EC365877D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2089151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8" name="Line 310">
                <a:extLst>
                  <a:ext uri="{FF2B5EF4-FFF2-40B4-BE49-F238E27FC236}">
                    <a16:creationId xmlns:a16="http://schemas.microsoft.com/office/drawing/2014/main" id="{CCCB6D81-1578-3608-D1B3-AD6578D20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2089151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19" name="Line 311">
                <a:extLst>
                  <a:ext uri="{FF2B5EF4-FFF2-40B4-BE49-F238E27FC236}">
                    <a16:creationId xmlns:a16="http://schemas.microsoft.com/office/drawing/2014/main" id="{3A1A4FD1-759E-F891-2AA9-9896F8D2F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2089151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0" name="Line 312">
                <a:extLst>
                  <a:ext uri="{FF2B5EF4-FFF2-40B4-BE49-F238E27FC236}">
                    <a16:creationId xmlns:a16="http://schemas.microsoft.com/office/drawing/2014/main" id="{4EE952AB-DE47-F630-3D8A-1A2FC437A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2352676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1" name="Line 313">
                <a:extLst>
                  <a:ext uri="{FF2B5EF4-FFF2-40B4-BE49-F238E27FC236}">
                    <a16:creationId xmlns:a16="http://schemas.microsoft.com/office/drawing/2014/main" id="{D35D3A00-928A-B2AA-5598-F272B248B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2352676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2" name="Line 314">
                <a:extLst>
                  <a:ext uri="{FF2B5EF4-FFF2-40B4-BE49-F238E27FC236}">
                    <a16:creationId xmlns:a16="http://schemas.microsoft.com/office/drawing/2014/main" id="{BFFDF725-DD3A-0F35-BD87-1BFB2AEDA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2352676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3" name="Line 315">
                <a:extLst>
                  <a:ext uri="{FF2B5EF4-FFF2-40B4-BE49-F238E27FC236}">
                    <a16:creationId xmlns:a16="http://schemas.microsoft.com/office/drawing/2014/main" id="{68EDA3E4-2B45-7214-73D6-1A409A9E6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248761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4" name="Line 316">
                <a:extLst>
                  <a:ext uri="{FF2B5EF4-FFF2-40B4-BE49-F238E27FC236}">
                    <a16:creationId xmlns:a16="http://schemas.microsoft.com/office/drawing/2014/main" id="{A89C9B28-ABC2-41FB-AD6D-5C539FD45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2613026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5" name="Line 317">
                <a:extLst>
                  <a:ext uri="{FF2B5EF4-FFF2-40B4-BE49-F238E27FC236}">
                    <a16:creationId xmlns:a16="http://schemas.microsoft.com/office/drawing/2014/main" id="{D8E84594-33D4-CCC1-7C4F-81681EBC2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2487613"/>
                <a:ext cx="0" cy="12541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6" name="Line 318">
                <a:extLst>
                  <a:ext uri="{FF2B5EF4-FFF2-40B4-BE49-F238E27FC236}">
                    <a16:creationId xmlns:a16="http://schemas.microsoft.com/office/drawing/2014/main" id="{3183D18E-E75A-F361-6204-70CC8204D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2487613"/>
                <a:ext cx="0" cy="12541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7" name="Line 319">
                <a:extLst>
                  <a:ext uri="{FF2B5EF4-FFF2-40B4-BE49-F238E27FC236}">
                    <a16:creationId xmlns:a16="http://schemas.microsoft.com/office/drawing/2014/main" id="{4BF97CF8-E209-82DD-EC74-94F87014A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287813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8" name="Line 320">
                <a:extLst>
                  <a:ext uri="{FF2B5EF4-FFF2-40B4-BE49-F238E27FC236}">
                    <a16:creationId xmlns:a16="http://schemas.microsoft.com/office/drawing/2014/main" id="{2B56FA03-8867-1C5F-3B1A-6E64EBC75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2747963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29" name="Line 321">
                <a:extLst>
                  <a:ext uri="{FF2B5EF4-FFF2-40B4-BE49-F238E27FC236}">
                    <a16:creationId xmlns:a16="http://schemas.microsoft.com/office/drawing/2014/main" id="{EC8BEECE-F2F5-B9C6-81EF-ED341BA4E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2747963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0" name="Line 322">
                <a:extLst>
                  <a:ext uri="{FF2B5EF4-FFF2-40B4-BE49-F238E27FC236}">
                    <a16:creationId xmlns:a16="http://schemas.microsoft.com/office/drawing/2014/main" id="{3638BA9D-8BBE-ED3C-4AD2-26E1AC125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274796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1" name="Line 323">
                <a:extLst>
                  <a:ext uri="{FF2B5EF4-FFF2-40B4-BE49-F238E27FC236}">
                    <a16:creationId xmlns:a16="http://schemas.microsoft.com/office/drawing/2014/main" id="{CC5F8134-185E-76EE-5256-EC043B782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2613026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2" name="Line 324">
                <a:extLst>
                  <a:ext uri="{FF2B5EF4-FFF2-40B4-BE49-F238E27FC236}">
                    <a16:creationId xmlns:a16="http://schemas.microsoft.com/office/drawing/2014/main" id="{23956ED0-5067-D48F-3F62-610089B65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2613026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3" name="Line 325">
                <a:extLst>
                  <a:ext uri="{FF2B5EF4-FFF2-40B4-BE49-F238E27FC236}">
                    <a16:creationId xmlns:a16="http://schemas.microsoft.com/office/drawing/2014/main" id="{86315A7D-29F0-CB02-E9C9-2A77BE31D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01148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4" name="Line 326">
                <a:extLst>
                  <a:ext uri="{FF2B5EF4-FFF2-40B4-BE49-F238E27FC236}">
                    <a16:creationId xmlns:a16="http://schemas.microsoft.com/office/drawing/2014/main" id="{312DFD7C-CE03-82CA-A1E1-073BE5AD6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011488"/>
                <a:ext cx="0" cy="11588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5" name="Line 327">
                <a:extLst>
                  <a:ext uri="{FF2B5EF4-FFF2-40B4-BE49-F238E27FC236}">
                    <a16:creationId xmlns:a16="http://schemas.microsoft.com/office/drawing/2014/main" id="{A973872B-86B5-9194-8DBA-BDB79B427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011488"/>
                <a:ext cx="0" cy="11588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6" name="Line 328">
                <a:extLst>
                  <a:ext uri="{FF2B5EF4-FFF2-40B4-BE49-F238E27FC236}">
                    <a16:creationId xmlns:a16="http://schemas.microsoft.com/office/drawing/2014/main" id="{D05EF5CC-C408-7BE4-CC0D-9D67DDA6C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260726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7" name="Line 329">
                <a:extLst>
                  <a:ext uri="{FF2B5EF4-FFF2-40B4-BE49-F238E27FC236}">
                    <a16:creationId xmlns:a16="http://schemas.microsoft.com/office/drawing/2014/main" id="{932CC495-57A6-C451-5614-E394C8372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127376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8" name="Line 330">
                <a:extLst>
                  <a:ext uri="{FF2B5EF4-FFF2-40B4-BE49-F238E27FC236}">
                    <a16:creationId xmlns:a16="http://schemas.microsoft.com/office/drawing/2014/main" id="{D9694DCE-E187-2D62-5BB5-8A9A73773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127376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39" name="Line 331">
                <a:extLst>
                  <a:ext uri="{FF2B5EF4-FFF2-40B4-BE49-F238E27FC236}">
                    <a16:creationId xmlns:a16="http://schemas.microsoft.com/office/drawing/2014/main" id="{F2DC4B9A-C0C6-EB06-4336-BA147E36C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127376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0" name="Line 332">
                <a:extLst>
                  <a:ext uri="{FF2B5EF4-FFF2-40B4-BE49-F238E27FC236}">
                    <a16:creationId xmlns:a16="http://schemas.microsoft.com/office/drawing/2014/main" id="{C08B6470-DC46-38CF-4991-7F5BE220B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651251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1" name="Line 333">
                <a:extLst>
                  <a:ext uri="{FF2B5EF4-FFF2-40B4-BE49-F238E27FC236}">
                    <a16:creationId xmlns:a16="http://schemas.microsoft.com/office/drawing/2014/main" id="{63FE6F36-8A2C-BC1E-43D9-821EF4242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390901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2" name="Line 334">
                <a:extLst>
                  <a:ext uri="{FF2B5EF4-FFF2-40B4-BE49-F238E27FC236}">
                    <a16:creationId xmlns:a16="http://schemas.microsoft.com/office/drawing/2014/main" id="{9714A0A7-6E7F-6892-4FDF-AE24A9940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390901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3" name="Line 335">
                <a:extLst>
                  <a:ext uri="{FF2B5EF4-FFF2-40B4-BE49-F238E27FC236}">
                    <a16:creationId xmlns:a16="http://schemas.microsoft.com/office/drawing/2014/main" id="{4DA9193A-2121-EE42-88E5-08295F8B1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525838"/>
                <a:ext cx="0" cy="12541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4" name="Line 336">
                <a:extLst>
                  <a:ext uri="{FF2B5EF4-FFF2-40B4-BE49-F238E27FC236}">
                    <a16:creationId xmlns:a16="http://schemas.microsoft.com/office/drawing/2014/main" id="{C970F201-E49A-B6B5-8795-07C8E5350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525838"/>
                <a:ext cx="0" cy="12541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5" name="Line 337">
                <a:extLst>
                  <a:ext uri="{FF2B5EF4-FFF2-40B4-BE49-F238E27FC236}">
                    <a16:creationId xmlns:a16="http://schemas.microsoft.com/office/drawing/2014/main" id="{8838B9BA-9774-23BC-DAE7-94F0A650F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390901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6" name="Line 338">
                <a:extLst>
                  <a:ext uri="{FF2B5EF4-FFF2-40B4-BE49-F238E27FC236}">
                    <a16:creationId xmlns:a16="http://schemas.microsoft.com/office/drawing/2014/main" id="{D8F55778-8831-3F74-3CC8-7A47E5F9B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52583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7" name="Line 339">
                <a:extLst>
                  <a:ext uri="{FF2B5EF4-FFF2-40B4-BE49-F238E27FC236}">
                    <a16:creationId xmlns:a16="http://schemas.microsoft.com/office/drawing/2014/main" id="{63778521-3006-5A99-9101-658C40694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260726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8" name="Line 340">
                <a:extLst>
                  <a:ext uri="{FF2B5EF4-FFF2-40B4-BE49-F238E27FC236}">
                    <a16:creationId xmlns:a16="http://schemas.microsoft.com/office/drawing/2014/main" id="{AB83684B-7B48-61F6-9AA3-1730730C5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260726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49" name="Line 341">
                <a:extLst>
                  <a:ext uri="{FF2B5EF4-FFF2-40B4-BE49-F238E27FC236}">
                    <a16:creationId xmlns:a16="http://schemas.microsoft.com/office/drawing/2014/main" id="{934F91AD-9457-9D62-7650-BC6A9390A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287813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0" name="Line 342">
                <a:extLst>
                  <a:ext uri="{FF2B5EF4-FFF2-40B4-BE49-F238E27FC236}">
                    <a16:creationId xmlns:a16="http://schemas.microsoft.com/office/drawing/2014/main" id="{43CC7F79-152C-CCEF-C9D6-EECB51491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287813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1" name="Line 343">
                <a:extLst>
                  <a:ext uri="{FF2B5EF4-FFF2-40B4-BE49-F238E27FC236}">
                    <a16:creationId xmlns:a16="http://schemas.microsoft.com/office/drawing/2014/main" id="{77C79B4B-E273-C2D5-4231-D39DD2CB6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2222501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2" name="Line 344">
                <a:extLst>
                  <a:ext uri="{FF2B5EF4-FFF2-40B4-BE49-F238E27FC236}">
                    <a16:creationId xmlns:a16="http://schemas.microsoft.com/office/drawing/2014/main" id="{0EA42662-A868-D605-3576-04266C6C4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2222501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3" name="Line 345">
                <a:extLst>
                  <a:ext uri="{FF2B5EF4-FFF2-40B4-BE49-F238E27FC236}">
                    <a16:creationId xmlns:a16="http://schemas.microsoft.com/office/drawing/2014/main" id="{F9F78957-7DCD-16A7-FD68-92109C990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78618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4" name="Line 346">
                <a:extLst>
                  <a:ext uri="{FF2B5EF4-FFF2-40B4-BE49-F238E27FC236}">
                    <a16:creationId xmlns:a16="http://schemas.microsoft.com/office/drawing/2014/main" id="{0A501DA3-7A04-1690-AB1A-AF07DB136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786188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5" name="Line 347">
                <a:extLst>
                  <a:ext uri="{FF2B5EF4-FFF2-40B4-BE49-F238E27FC236}">
                    <a16:creationId xmlns:a16="http://schemas.microsoft.com/office/drawing/2014/main" id="{FF77C841-28B9-1129-4B4B-D94D8FCCC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786188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6" name="Line 348">
                <a:extLst>
                  <a:ext uri="{FF2B5EF4-FFF2-40B4-BE49-F238E27FC236}">
                    <a16:creationId xmlns:a16="http://schemas.microsoft.com/office/drawing/2014/main" id="{693A102F-2E05-1842-F3FE-DA5043CB5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391636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7" name="Line 349">
                <a:extLst>
                  <a:ext uri="{FF2B5EF4-FFF2-40B4-BE49-F238E27FC236}">
                    <a16:creationId xmlns:a16="http://schemas.microsoft.com/office/drawing/2014/main" id="{970FA71B-C8B1-AB4D-5721-EA31D6E4E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04971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8" name="Line 350">
                <a:extLst>
                  <a:ext uri="{FF2B5EF4-FFF2-40B4-BE49-F238E27FC236}">
                    <a16:creationId xmlns:a16="http://schemas.microsoft.com/office/drawing/2014/main" id="{819CAC4C-3769-87D9-E81B-FFEC5820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916363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59" name="Line 351">
                <a:extLst>
                  <a:ext uri="{FF2B5EF4-FFF2-40B4-BE49-F238E27FC236}">
                    <a16:creationId xmlns:a16="http://schemas.microsoft.com/office/drawing/2014/main" id="{B46C420E-7470-EBD7-D37D-C67599D48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916363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0" name="Line 352">
                <a:extLst>
                  <a:ext uri="{FF2B5EF4-FFF2-40B4-BE49-F238E27FC236}">
                    <a16:creationId xmlns:a16="http://schemas.microsoft.com/office/drawing/2014/main" id="{5A81986D-4E03-F1A5-DC2A-1125B9171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168776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1" name="Line 353">
                <a:extLst>
                  <a:ext uri="{FF2B5EF4-FFF2-40B4-BE49-F238E27FC236}">
                    <a16:creationId xmlns:a16="http://schemas.microsoft.com/office/drawing/2014/main" id="{1F5F4414-153F-C92D-C082-A26CB89CA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168776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2" name="Line 354">
                <a:extLst>
                  <a:ext uri="{FF2B5EF4-FFF2-40B4-BE49-F238E27FC236}">
                    <a16:creationId xmlns:a16="http://schemas.microsoft.com/office/drawing/2014/main" id="{6B553616-03B3-280B-8BE3-D6966B0DE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168776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3" name="Line 355">
                <a:extLst>
                  <a:ext uri="{FF2B5EF4-FFF2-40B4-BE49-F238E27FC236}">
                    <a16:creationId xmlns:a16="http://schemas.microsoft.com/office/drawing/2014/main" id="{96B718A4-CCEA-20B7-C6E0-B3FF08869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30371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4" name="Line 356">
                <a:extLst>
                  <a:ext uri="{FF2B5EF4-FFF2-40B4-BE49-F238E27FC236}">
                    <a16:creationId xmlns:a16="http://schemas.microsoft.com/office/drawing/2014/main" id="{9DF3D79E-D44D-CB61-BCCD-4C5C3C08F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049713"/>
                <a:ext cx="0" cy="11906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5" name="Line 357">
                <a:extLst>
                  <a:ext uri="{FF2B5EF4-FFF2-40B4-BE49-F238E27FC236}">
                    <a16:creationId xmlns:a16="http://schemas.microsoft.com/office/drawing/2014/main" id="{E653BDF2-8146-6B3E-68BC-6718C19E9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049713"/>
                <a:ext cx="0" cy="11906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6" name="Line 358">
                <a:extLst>
                  <a:ext uri="{FF2B5EF4-FFF2-40B4-BE49-F238E27FC236}">
                    <a16:creationId xmlns:a16="http://schemas.microsoft.com/office/drawing/2014/main" id="{6078B601-63CE-E757-2FB1-57C2FC39D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69423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7" name="Line 359">
                <a:extLst>
                  <a:ext uri="{FF2B5EF4-FFF2-40B4-BE49-F238E27FC236}">
                    <a16:creationId xmlns:a16="http://schemas.microsoft.com/office/drawing/2014/main" id="{B74BCD2F-6BCA-F2AD-E123-9B8E4708C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567238"/>
                <a:ext cx="0" cy="12700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8" name="Line 360">
                <a:extLst>
                  <a:ext uri="{FF2B5EF4-FFF2-40B4-BE49-F238E27FC236}">
                    <a16:creationId xmlns:a16="http://schemas.microsoft.com/office/drawing/2014/main" id="{BCE8C580-91D9-1898-2CB1-2D5DCD914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567238"/>
                <a:ext cx="0" cy="12700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69" name="Line 361">
                <a:extLst>
                  <a:ext uri="{FF2B5EF4-FFF2-40B4-BE49-F238E27FC236}">
                    <a16:creationId xmlns:a16="http://schemas.microsoft.com/office/drawing/2014/main" id="{5FF4A612-17C1-9B44-CD96-800EE0309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43388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0" name="Line 362">
                <a:extLst>
                  <a:ext uri="{FF2B5EF4-FFF2-40B4-BE49-F238E27FC236}">
                    <a16:creationId xmlns:a16="http://schemas.microsoft.com/office/drawing/2014/main" id="{3348937F-9B81-FDFC-EC67-C83B525BD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43388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1" name="Line 363">
                <a:extLst>
                  <a:ext uri="{FF2B5EF4-FFF2-40B4-BE49-F238E27FC236}">
                    <a16:creationId xmlns:a16="http://schemas.microsoft.com/office/drawing/2014/main" id="{17CDA5B7-A362-91E4-F572-7910586C6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43388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2" name="Line 364">
                <a:extLst>
                  <a:ext uri="{FF2B5EF4-FFF2-40B4-BE49-F238E27FC236}">
                    <a16:creationId xmlns:a16="http://schemas.microsoft.com/office/drawing/2014/main" id="{3C45C3CE-0578-C358-068D-15B140EC6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56723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3" name="Line 365">
                <a:extLst>
                  <a:ext uri="{FF2B5EF4-FFF2-40B4-BE49-F238E27FC236}">
                    <a16:creationId xmlns:a16="http://schemas.microsoft.com/office/drawing/2014/main" id="{0A79361D-4BDB-18C4-1C49-0947EE666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95776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4" name="Line 366">
                <a:extLst>
                  <a:ext uri="{FF2B5EF4-FFF2-40B4-BE49-F238E27FC236}">
                    <a16:creationId xmlns:a16="http://schemas.microsoft.com/office/drawing/2014/main" id="{A4F1D253-2CBA-9438-5314-36082B49C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827588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5" name="Line 367">
                <a:extLst>
                  <a:ext uri="{FF2B5EF4-FFF2-40B4-BE49-F238E27FC236}">
                    <a16:creationId xmlns:a16="http://schemas.microsoft.com/office/drawing/2014/main" id="{26CBA8CD-53BD-C717-3F22-C9AA15A3D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957763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6" name="Line 368">
                <a:extLst>
                  <a:ext uri="{FF2B5EF4-FFF2-40B4-BE49-F238E27FC236}">
                    <a16:creationId xmlns:a16="http://schemas.microsoft.com/office/drawing/2014/main" id="{928810E4-D8FC-3EB7-79F1-51AFF0DC3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957763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7" name="Line 369">
                <a:extLst>
                  <a:ext uri="{FF2B5EF4-FFF2-40B4-BE49-F238E27FC236}">
                    <a16:creationId xmlns:a16="http://schemas.microsoft.com/office/drawing/2014/main" id="{C0001A47-A5D4-A7DF-0662-D837F8AC2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827588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8" name="Line 370">
                <a:extLst>
                  <a:ext uri="{FF2B5EF4-FFF2-40B4-BE49-F238E27FC236}">
                    <a16:creationId xmlns:a16="http://schemas.microsoft.com/office/drawing/2014/main" id="{E1FC3036-EECD-A419-3755-4FCDF92AD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482758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79" name="Line 371">
                <a:extLst>
                  <a:ext uri="{FF2B5EF4-FFF2-40B4-BE49-F238E27FC236}">
                    <a16:creationId xmlns:a16="http://schemas.microsoft.com/office/drawing/2014/main" id="{FDA82BC3-AFF7-CC30-F6D1-973F8E5B5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509111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0" name="Line 372">
                <a:extLst>
                  <a:ext uri="{FF2B5EF4-FFF2-40B4-BE49-F238E27FC236}">
                    <a16:creationId xmlns:a16="http://schemas.microsoft.com/office/drawing/2014/main" id="{07BA57B8-6599-7ED1-4322-BBE219E2F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69423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1" name="Line 373">
                <a:extLst>
                  <a:ext uri="{FF2B5EF4-FFF2-40B4-BE49-F238E27FC236}">
                    <a16:creationId xmlns:a16="http://schemas.microsoft.com/office/drawing/2014/main" id="{A13C9F9D-BC6D-B3A0-DA37-438BB3C43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69423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2" name="Line 374">
                <a:extLst>
                  <a:ext uri="{FF2B5EF4-FFF2-40B4-BE49-F238E27FC236}">
                    <a16:creationId xmlns:a16="http://schemas.microsoft.com/office/drawing/2014/main" id="{529ADC94-B07B-9728-D849-D8BB0563E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4303713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3" name="Line 375">
                <a:extLst>
                  <a:ext uri="{FF2B5EF4-FFF2-40B4-BE49-F238E27FC236}">
                    <a16:creationId xmlns:a16="http://schemas.microsoft.com/office/drawing/2014/main" id="{B19874C5-2DF5-7D31-FF8A-01C3B196A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4303713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4" name="Line 376">
                <a:extLst>
                  <a:ext uri="{FF2B5EF4-FFF2-40B4-BE49-F238E27FC236}">
                    <a16:creationId xmlns:a16="http://schemas.microsoft.com/office/drawing/2014/main" id="{26DA24A8-C68B-34F1-77B8-0AEFA31F6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520858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5" name="Line 377">
                <a:extLst>
                  <a:ext uri="{FF2B5EF4-FFF2-40B4-BE49-F238E27FC236}">
                    <a16:creationId xmlns:a16="http://schemas.microsoft.com/office/drawing/2014/main" id="{7F4CD765-2C1F-1EC1-01B4-D675ADC24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5341938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6" name="Line 378">
                <a:extLst>
                  <a:ext uri="{FF2B5EF4-FFF2-40B4-BE49-F238E27FC236}">
                    <a16:creationId xmlns:a16="http://schemas.microsoft.com/office/drawing/2014/main" id="{CC343A22-1082-03FB-ACB9-5FD0ACB3D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520858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7" name="Line 379">
                <a:extLst>
                  <a:ext uri="{FF2B5EF4-FFF2-40B4-BE49-F238E27FC236}">
                    <a16:creationId xmlns:a16="http://schemas.microsoft.com/office/drawing/2014/main" id="{B72E731C-A19C-A683-B179-96C11479A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5208588"/>
                <a:ext cx="0" cy="13335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8" name="Freeform 380">
                <a:extLst>
                  <a:ext uri="{FF2B5EF4-FFF2-40B4-BE49-F238E27FC236}">
                    <a16:creationId xmlns:a16="http://schemas.microsoft.com/office/drawing/2014/main" id="{ABB849C3-E439-8F0A-04F9-CD93CC37A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9828" y="5472113"/>
                <a:ext cx="115888" cy="123825"/>
              </a:xfrm>
              <a:custGeom>
                <a:avLst/>
                <a:gdLst>
                  <a:gd name="T0" fmla="*/ 0 w 218"/>
                  <a:gd name="T1" fmla="*/ 0 h 234"/>
                  <a:gd name="T2" fmla="*/ 0 w 218"/>
                  <a:gd name="T3" fmla="*/ 234 h 234"/>
                  <a:gd name="T4" fmla="*/ 218 w 218"/>
                  <a:gd name="T5" fmla="*/ 234 h 234"/>
                  <a:gd name="T6" fmla="*/ 218 w 218"/>
                  <a:gd name="T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234">
                    <a:moveTo>
                      <a:pt x="0" y="0"/>
                    </a:moveTo>
                    <a:lnTo>
                      <a:pt x="0" y="234"/>
                    </a:lnTo>
                    <a:lnTo>
                      <a:pt x="218" y="234"/>
                    </a:lnTo>
                    <a:lnTo>
                      <a:pt x="218" y="0"/>
                    </a:lnTo>
                  </a:path>
                </a:pathLst>
              </a:cu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89" name="Line 381">
                <a:extLst>
                  <a:ext uri="{FF2B5EF4-FFF2-40B4-BE49-F238E27FC236}">
                    <a16:creationId xmlns:a16="http://schemas.microsoft.com/office/drawing/2014/main" id="{9321942B-4589-C0ED-B448-E1C8FF021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9828" y="5472113"/>
                <a:ext cx="115888" cy="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90" name="Line 382">
                <a:extLst>
                  <a:ext uri="{FF2B5EF4-FFF2-40B4-BE49-F238E27FC236}">
                    <a16:creationId xmlns:a16="http://schemas.microsoft.com/office/drawing/2014/main" id="{11E72884-3D4A-E210-DBAC-2CD15A9DA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5341938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91" name="Line 383">
                <a:extLst>
                  <a:ext uri="{FF2B5EF4-FFF2-40B4-BE49-F238E27FC236}">
                    <a16:creationId xmlns:a16="http://schemas.microsoft.com/office/drawing/2014/main" id="{72C9FA13-466C-06C6-8751-82604880D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5341938"/>
                <a:ext cx="0" cy="1301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92" name="Line 384">
                <a:extLst>
                  <a:ext uri="{FF2B5EF4-FFF2-40B4-BE49-F238E27FC236}">
                    <a16:creationId xmlns:a16="http://schemas.microsoft.com/office/drawing/2014/main" id="{971349AD-C77B-2758-E5B6-DD4D173D9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5091113"/>
                <a:ext cx="0" cy="1174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93" name="Line 385">
                <a:extLst>
                  <a:ext uri="{FF2B5EF4-FFF2-40B4-BE49-F238E27FC236}">
                    <a16:creationId xmlns:a16="http://schemas.microsoft.com/office/drawing/2014/main" id="{9B78153C-2EB3-EBFC-A349-73521D0D7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5091113"/>
                <a:ext cx="0" cy="117475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94" name="Line 386">
                <a:extLst>
                  <a:ext uri="{FF2B5EF4-FFF2-40B4-BE49-F238E27FC236}">
                    <a16:creationId xmlns:a16="http://schemas.microsoft.com/office/drawing/2014/main" id="{D7CCD88F-692E-2E5D-3B1B-B57AC7CED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9828" y="3651251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  <p:sp>
            <p:nvSpPr>
              <p:cNvPr id="195" name="Line 387">
                <a:extLst>
                  <a:ext uri="{FF2B5EF4-FFF2-40B4-BE49-F238E27FC236}">
                    <a16:creationId xmlns:a16="http://schemas.microsoft.com/office/drawing/2014/main" id="{7DAD4D10-4C57-AC8F-C7E7-DF89214EB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5716" y="3651251"/>
                <a:ext cx="0" cy="13493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noProof="0" dirty="0"/>
              </a:p>
            </p:txBody>
          </p:sp>
        </p:grpSp>
        <p:sp>
          <p:nvSpPr>
            <p:cNvPr id="2190" name="ZoneTexte 2189">
              <a:extLst>
                <a:ext uri="{FF2B5EF4-FFF2-40B4-BE49-F238E27FC236}">
                  <a16:creationId xmlns:a16="http://schemas.microsoft.com/office/drawing/2014/main" id="{7A29C4B1-EBD6-9782-E229-FCE9FDE13017}"/>
                </a:ext>
              </a:extLst>
            </p:cNvPr>
            <p:cNvSpPr txBox="1"/>
            <p:nvPr/>
          </p:nvSpPr>
          <p:spPr>
            <a:xfrm>
              <a:off x="10265635" y="2049307"/>
              <a:ext cx="1025922" cy="4047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Benin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Botswana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Burkina Faso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Burundi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Cameroon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Ivory Coast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DR Congo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Eswatini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Ethiopia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Ghana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Kenya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Lesotho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Liberia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Malawi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Mali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Mozambique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Namibia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Nigeria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Rwanda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Senegal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Sierra Leone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South Africa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South Sudan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Tanzania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Togo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Uganda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Zambia</a:t>
              </a:r>
            </a:p>
            <a:p>
              <a:pPr>
                <a:lnSpc>
                  <a:spcPts val="1100"/>
                </a:lnSpc>
              </a:pPr>
              <a:r>
                <a:rPr lang="en-US" sz="1200" b="1" noProof="0" dirty="0">
                  <a:solidFill>
                    <a:srgbClr val="000066"/>
                  </a:solidFill>
                </a:rPr>
                <a:t>Zimbabwe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637D69D-858D-D42C-1E67-83B9C568F3AD}"/>
              </a:ext>
            </a:extLst>
          </p:cNvPr>
          <p:cNvGrpSpPr/>
          <p:nvPr/>
        </p:nvGrpSpPr>
        <p:grpSpPr>
          <a:xfrm>
            <a:off x="4844949" y="1694822"/>
            <a:ext cx="5036416" cy="4702926"/>
            <a:chOff x="4844949" y="1491539"/>
            <a:chExt cx="5036416" cy="5134749"/>
          </a:xfrm>
        </p:grpSpPr>
        <p:sp>
          <p:nvSpPr>
            <p:cNvPr id="196" name="Freeform 6">
              <a:extLst>
                <a:ext uri="{FF2B5EF4-FFF2-40B4-BE49-F238E27FC236}">
                  <a16:creationId xmlns:a16="http://schemas.microsoft.com/office/drawing/2014/main" id="{265EC2AC-9826-FAB0-3816-F315D412F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616" y="1602664"/>
              <a:ext cx="782851" cy="4740275"/>
            </a:xfrm>
            <a:custGeom>
              <a:avLst/>
              <a:gdLst>
                <a:gd name="T0" fmla="*/ 0 w 1127"/>
                <a:gd name="T1" fmla="*/ 0 h 8957"/>
                <a:gd name="T2" fmla="*/ 0 w 1127"/>
                <a:gd name="T3" fmla="*/ 8957 h 8957"/>
                <a:gd name="T4" fmla="*/ 1127 w 1127"/>
                <a:gd name="T5" fmla="*/ 8957 h 8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7" h="8957">
                  <a:moveTo>
                    <a:pt x="0" y="0"/>
                  </a:moveTo>
                  <a:lnTo>
                    <a:pt x="0" y="8957"/>
                  </a:lnTo>
                  <a:lnTo>
                    <a:pt x="1127" y="89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Line 7">
              <a:extLst>
                <a:ext uri="{FF2B5EF4-FFF2-40B4-BE49-F238E27FC236}">
                  <a16:creationId xmlns:a16="http://schemas.microsoft.com/office/drawing/2014/main" id="{BAA43FDA-6527-DE76-150D-90AFBBEB24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8513" y="6342939"/>
              <a:ext cx="281285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Line 8">
              <a:extLst>
                <a:ext uri="{FF2B5EF4-FFF2-40B4-BE49-F238E27FC236}">
                  <a16:creationId xmlns:a16="http://schemas.microsoft.com/office/drawing/2014/main" id="{B5BAFFA6-7389-E5E0-BEDC-701AD8511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1467" y="6342939"/>
              <a:ext cx="737046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Line 9">
              <a:extLst>
                <a:ext uri="{FF2B5EF4-FFF2-40B4-BE49-F238E27FC236}">
                  <a16:creationId xmlns:a16="http://schemas.microsoft.com/office/drawing/2014/main" id="{7A8268F0-85B7-98A4-A0AE-CBB8211D5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4544" y="6342939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Line 10">
              <a:extLst>
                <a:ext uri="{FF2B5EF4-FFF2-40B4-BE49-F238E27FC236}">
                  <a16:creationId xmlns:a16="http://schemas.microsoft.com/office/drawing/2014/main" id="{4440C0E6-E940-3E7A-02B2-5A3FDD476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6565" y="1653464"/>
              <a:ext cx="5205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1" name="Line 11">
              <a:extLst>
                <a:ext uri="{FF2B5EF4-FFF2-40B4-BE49-F238E27FC236}">
                  <a16:creationId xmlns:a16="http://schemas.microsoft.com/office/drawing/2014/main" id="{D4E73053-D826-400A-6ED4-E260D82DF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6565" y="2836152"/>
              <a:ext cx="5205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2" name="Line 12">
              <a:extLst>
                <a:ext uri="{FF2B5EF4-FFF2-40B4-BE49-F238E27FC236}">
                  <a16:creationId xmlns:a16="http://schemas.microsoft.com/office/drawing/2014/main" id="{F429D99C-D22E-D225-9D8B-EBA58F2CC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6565" y="3998202"/>
              <a:ext cx="5205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Line 13">
              <a:extLst>
                <a:ext uri="{FF2B5EF4-FFF2-40B4-BE49-F238E27FC236}">
                  <a16:creationId xmlns:a16="http://schemas.microsoft.com/office/drawing/2014/main" id="{51B118C3-B3F3-1960-AA7C-702FEBD64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6565" y="5172952"/>
              <a:ext cx="5205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Line 14">
              <a:extLst>
                <a:ext uri="{FF2B5EF4-FFF2-40B4-BE49-F238E27FC236}">
                  <a16:creationId xmlns:a16="http://schemas.microsoft.com/office/drawing/2014/main" id="{9619773C-4E10-9347-46D4-98B20AD44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5026" y="6342939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Line 15">
              <a:extLst>
                <a:ext uri="{FF2B5EF4-FFF2-40B4-BE49-F238E27FC236}">
                  <a16:creationId xmlns:a16="http://schemas.microsoft.com/office/drawing/2014/main" id="{E48CF6EA-5A95-3E98-5E49-5D67D60F2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6565" y="6342939"/>
              <a:ext cx="5205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" name="Line 16">
              <a:extLst>
                <a:ext uri="{FF2B5EF4-FFF2-40B4-BE49-F238E27FC236}">
                  <a16:creationId xmlns:a16="http://schemas.microsoft.com/office/drawing/2014/main" id="{51915191-B603-33F1-1C85-3545ECFA4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1652" y="6342939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" name="Line 17">
              <a:extLst>
                <a:ext uri="{FF2B5EF4-FFF2-40B4-BE49-F238E27FC236}">
                  <a16:creationId xmlns:a16="http://schemas.microsoft.com/office/drawing/2014/main" id="{7C5697A6-C4F2-54F5-2F4B-D58DCB287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0000" y="6342939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Line 18">
              <a:extLst>
                <a:ext uri="{FF2B5EF4-FFF2-40B4-BE49-F238E27FC236}">
                  <a16:creationId xmlns:a16="http://schemas.microsoft.com/office/drawing/2014/main" id="{6A9AE258-20C3-C162-4BDF-C78C08056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52893" y="6342939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" name="Line 19">
              <a:extLst>
                <a:ext uri="{FF2B5EF4-FFF2-40B4-BE49-F238E27FC236}">
                  <a16:creationId xmlns:a16="http://schemas.microsoft.com/office/drawing/2014/main" id="{6622A386-F34F-3FE8-B44F-3F7CE4D43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6678" y="6342939"/>
              <a:ext cx="0" cy="365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" name="Rectangle 20">
              <a:extLst>
                <a:ext uri="{FF2B5EF4-FFF2-40B4-BE49-F238E27FC236}">
                  <a16:creationId xmlns:a16="http://schemas.microsoft.com/office/drawing/2014/main" id="{1744F96F-D433-7A7D-62CC-D15391146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2431339"/>
              <a:ext cx="635026" cy="698500"/>
            </a:xfrm>
            <a:prstGeom prst="rect">
              <a:avLst/>
            </a:prstGeom>
            <a:solidFill>
              <a:srgbClr val="EE6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" name="Rectangle 21">
              <a:extLst>
                <a:ext uri="{FF2B5EF4-FFF2-40B4-BE49-F238E27FC236}">
                  <a16:creationId xmlns:a16="http://schemas.microsoft.com/office/drawing/2014/main" id="{F81BB232-14CA-5D7E-4CE5-52A984DD6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3129839"/>
              <a:ext cx="635026" cy="565150"/>
            </a:xfrm>
            <a:prstGeom prst="rect">
              <a:avLst/>
            </a:prstGeom>
            <a:solidFill>
              <a:srgbClr val="00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" name="Rectangle 22">
              <a:extLst>
                <a:ext uri="{FF2B5EF4-FFF2-40B4-BE49-F238E27FC236}">
                  <a16:creationId xmlns:a16="http://schemas.microsoft.com/office/drawing/2014/main" id="{7B9B3432-13F3-470E-85EB-CFCDDF2D3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3694989"/>
              <a:ext cx="635026" cy="557213"/>
            </a:xfrm>
            <a:prstGeom prst="rect">
              <a:avLst/>
            </a:prstGeom>
            <a:solidFill>
              <a:srgbClr val="C47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" name="Rectangle 23">
              <a:extLst>
                <a:ext uri="{FF2B5EF4-FFF2-40B4-BE49-F238E27FC236}">
                  <a16:creationId xmlns:a16="http://schemas.microsoft.com/office/drawing/2014/main" id="{4F380E50-F6A7-9B53-BD9B-244332B0D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4252202"/>
              <a:ext cx="635026" cy="434975"/>
            </a:xfrm>
            <a:prstGeom prst="rect">
              <a:avLst/>
            </a:prstGeom>
            <a:solidFill>
              <a:srgbClr val="FE6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4BF83B17-3D76-1991-164C-1D013FB38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4687177"/>
              <a:ext cx="635026" cy="406400"/>
            </a:xfrm>
            <a:prstGeom prst="rect">
              <a:avLst/>
            </a:prstGeom>
            <a:solidFill>
              <a:srgbClr val="F862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" name="Rectangle 25">
              <a:extLst>
                <a:ext uri="{FF2B5EF4-FFF2-40B4-BE49-F238E27FC236}">
                  <a16:creationId xmlns:a16="http://schemas.microsoft.com/office/drawing/2014/main" id="{8A5E6C7F-2E62-A73D-CE6E-967CBBA09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5093577"/>
              <a:ext cx="635026" cy="223838"/>
            </a:xfrm>
            <a:prstGeom prst="rect">
              <a:avLst/>
            </a:prstGeom>
            <a:solidFill>
              <a:srgbClr val="FE6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Rectangle 26">
              <a:extLst>
                <a:ext uri="{FF2B5EF4-FFF2-40B4-BE49-F238E27FC236}">
                  <a16:creationId xmlns:a16="http://schemas.microsoft.com/office/drawing/2014/main" id="{0E39D3A2-5074-D8DF-4C75-EDEC92858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5317414"/>
              <a:ext cx="635026" cy="179388"/>
            </a:xfrm>
            <a:prstGeom prst="rect">
              <a:avLst/>
            </a:prstGeom>
            <a:solidFill>
              <a:srgbClr val="05B8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Rectangle 27">
              <a:extLst>
                <a:ext uri="{FF2B5EF4-FFF2-40B4-BE49-F238E27FC236}">
                  <a16:creationId xmlns:a16="http://schemas.microsoft.com/office/drawing/2014/main" id="{8D75FE61-7A5F-EFEA-F040-E7788D071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5496802"/>
              <a:ext cx="635026" cy="152400"/>
            </a:xfrm>
            <a:prstGeom prst="rect">
              <a:avLst/>
            </a:prstGeom>
            <a:solidFill>
              <a:srgbClr val="08A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Rectangle 28">
              <a:extLst>
                <a:ext uri="{FF2B5EF4-FFF2-40B4-BE49-F238E27FC236}">
                  <a16:creationId xmlns:a16="http://schemas.microsoft.com/office/drawing/2014/main" id="{A2687C24-9F1C-8D5B-5FA5-A5DA8438C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5649202"/>
              <a:ext cx="635026" cy="119063"/>
            </a:xfrm>
            <a:prstGeom prst="rect">
              <a:avLst/>
            </a:prstGeom>
            <a:solidFill>
              <a:srgbClr val="54B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Rectangle 29">
              <a:extLst>
                <a:ext uri="{FF2B5EF4-FFF2-40B4-BE49-F238E27FC236}">
                  <a16:creationId xmlns:a16="http://schemas.microsoft.com/office/drawing/2014/main" id="{5DD2FED6-C051-19F5-A12B-F571A7DBD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5768264"/>
              <a:ext cx="635026" cy="114300"/>
            </a:xfrm>
            <a:prstGeom prst="rect">
              <a:avLst/>
            </a:prstGeom>
            <a:solidFill>
              <a:srgbClr val="09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Rectangle 30">
              <a:extLst>
                <a:ext uri="{FF2B5EF4-FFF2-40B4-BE49-F238E27FC236}">
                  <a16:creationId xmlns:a16="http://schemas.microsoft.com/office/drawing/2014/main" id="{5A814766-C711-29D8-611A-5FC0AC317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166727"/>
              <a:ext cx="635026" cy="28575"/>
            </a:xfrm>
            <a:prstGeom prst="rect">
              <a:avLst/>
            </a:prstGeom>
            <a:solidFill>
              <a:srgbClr val="05A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Rectangle 31">
              <a:extLst>
                <a:ext uri="{FF2B5EF4-FFF2-40B4-BE49-F238E27FC236}">
                  <a16:creationId xmlns:a16="http://schemas.microsoft.com/office/drawing/2014/main" id="{22BAEADD-CBCA-81E0-F321-E0CBF73CE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195302"/>
              <a:ext cx="635026" cy="15875"/>
            </a:xfrm>
            <a:prstGeom prst="rect">
              <a:avLst/>
            </a:prstGeom>
            <a:solidFill>
              <a:srgbClr val="005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Rectangle 32">
              <a:extLst>
                <a:ext uri="{FF2B5EF4-FFF2-40B4-BE49-F238E27FC236}">
                  <a16:creationId xmlns:a16="http://schemas.microsoft.com/office/drawing/2014/main" id="{B8AC37F4-3DE4-7534-5B7C-CBA6E4505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211177"/>
              <a:ext cx="635026" cy="23813"/>
            </a:xfrm>
            <a:prstGeom prst="rect">
              <a:avLst/>
            </a:prstGeom>
            <a:solidFill>
              <a:srgbClr val="827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Rectangle 33">
              <a:extLst>
                <a:ext uri="{FF2B5EF4-FFF2-40B4-BE49-F238E27FC236}">
                  <a16:creationId xmlns:a16="http://schemas.microsoft.com/office/drawing/2014/main" id="{5601AFA2-1CDD-9997-BD5E-B68C1CEFF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234989"/>
              <a:ext cx="635026" cy="20638"/>
            </a:xfrm>
            <a:prstGeom prst="rect">
              <a:avLst/>
            </a:prstGeom>
            <a:solidFill>
              <a:srgbClr val="356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Rectangle 34">
              <a:extLst>
                <a:ext uri="{FF2B5EF4-FFF2-40B4-BE49-F238E27FC236}">
                  <a16:creationId xmlns:a16="http://schemas.microsoft.com/office/drawing/2014/main" id="{6C8048D4-B6E4-91F3-2E8A-794CF60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255627"/>
              <a:ext cx="635026" cy="23813"/>
            </a:xfrm>
            <a:prstGeom prst="rect">
              <a:avLst/>
            </a:prstGeom>
            <a:solidFill>
              <a:srgbClr val="137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Rectangle 35">
              <a:extLst>
                <a:ext uri="{FF2B5EF4-FFF2-40B4-BE49-F238E27FC236}">
                  <a16:creationId xmlns:a16="http://schemas.microsoft.com/office/drawing/2014/main" id="{C45BE300-128D-A933-2D93-7544FFAE0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303252"/>
              <a:ext cx="635026" cy="20638"/>
            </a:xfrm>
            <a:prstGeom prst="rect">
              <a:avLst/>
            </a:prstGeom>
            <a:solidFill>
              <a:srgbClr val="41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Rectangle 36">
              <a:extLst>
                <a:ext uri="{FF2B5EF4-FFF2-40B4-BE49-F238E27FC236}">
                  <a16:creationId xmlns:a16="http://schemas.microsoft.com/office/drawing/2014/main" id="{7A012318-F79C-8840-A3FE-F1F37E75F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279439"/>
              <a:ext cx="635026" cy="23813"/>
            </a:xfrm>
            <a:prstGeom prst="rect">
              <a:avLst/>
            </a:prstGeom>
            <a:solidFill>
              <a:srgbClr val="606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Rectangle 37">
              <a:extLst>
                <a:ext uri="{FF2B5EF4-FFF2-40B4-BE49-F238E27FC236}">
                  <a16:creationId xmlns:a16="http://schemas.microsoft.com/office/drawing/2014/main" id="{8DE1796C-4B0E-2F98-3C99-D379BD475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323889"/>
              <a:ext cx="635026" cy="12700"/>
            </a:xfrm>
            <a:prstGeom prst="rect">
              <a:avLst/>
            </a:prstGeom>
            <a:solidFill>
              <a:srgbClr val="12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8" name="Rectangle 38">
              <a:extLst>
                <a:ext uri="{FF2B5EF4-FFF2-40B4-BE49-F238E27FC236}">
                  <a16:creationId xmlns:a16="http://schemas.microsoft.com/office/drawing/2014/main" id="{FE4B3DA0-17D4-EEA5-9A83-B3C0EB8D1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5982577"/>
              <a:ext cx="635026" cy="90488"/>
            </a:xfrm>
            <a:prstGeom prst="rect">
              <a:avLst/>
            </a:prstGeom>
            <a:solidFill>
              <a:srgbClr val="05B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9" name="Rectangle 39">
              <a:extLst>
                <a:ext uri="{FF2B5EF4-FFF2-40B4-BE49-F238E27FC236}">
                  <a16:creationId xmlns:a16="http://schemas.microsoft.com/office/drawing/2014/main" id="{3AE7042D-0BDD-E7AA-C6E5-D28E955FA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073064"/>
              <a:ext cx="635026" cy="58738"/>
            </a:xfrm>
            <a:prstGeom prst="rect">
              <a:avLst/>
            </a:prstGeom>
            <a:solidFill>
              <a:srgbClr val="CA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0" name="Rectangle 40">
              <a:extLst>
                <a:ext uri="{FF2B5EF4-FFF2-40B4-BE49-F238E27FC236}">
                  <a16:creationId xmlns:a16="http://schemas.microsoft.com/office/drawing/2014/main" id="{3E948C0B-2DEF-09E3-3890-79C60F676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6131802"/>
              <a:ext cx="635026" cy="34925"/>
            </a:xfrm>
            <a:prstGeom prst="rect">
              <a:avLst/>
            </a:prstGeom>
            <a:solidFill>
              <a:srgbClr val="49A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Rectangle 41">
              <a:extLst>
                <a:ext uri="{FF2B5EF4-FFF2-40B4-BE49-F238E27FC236}">
                  <a16:creationId xmlns:a16="http://schemas.microsoft.com/office/drawing/2014/main" id="{17428E28-C16F-F3D0-B747-0E78CA9E4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718" y="5882564"/>
              <a:ext cx="635026" cy="100013"/>
            </a:xfrm>
            <a:prstGeom prst="rect">
              <a:avLst/>
            </a:prstGeom>
            <a:solidFill>
              <a:srgbClr val="00C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Rectangle 42">
              <a:extLst>
                <a:ext uri="{FF2B5EF4-FFF2-40B4-BE49-F238E27FC236}">
                  <a16:creationId xmlns:a16="http://schemas.microsoft.com/office/drawing/2014/main" id="{D87B73D8-8F82-E0B8-E395-9E4255A28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5158664"/>
              <a:ext cx="632944" cy="533400"/>
            </a:xfrm>
            <a:prstGeom prst="rect">
              <a:avLst/>
            </a:prstGeom>
            <a:solidFill>
              <a:srgbClr val="EE65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Rectangle 43">
              <a:extLst>
                <a:ext uri="{FF2B5EF4-FFF2-40B4-BE49-F238E27FC236}">
                  <a16:creationId xmlns:a16="http://schemas.microsoft.com/office/drawing/2014/main" id="{27F0C66A-EB65-30E0-85FC-5E373AF29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5692064"/>
              <a:ext cx="632944" cy="115888"/>
            </a:xfrm>
            <a:prstGeom prst="rect">
              <a:avLst/>
            </a:prstGeom>
            <a:solidFill>
              <a:srgbClr val="54B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Rectangle 44">
              <a:extLst>
                <a:ext uri="{FF2B5EF4-FFF2-40B4-BE49-F238E27FC236}">
                  <a16:creationId xmlns:a16="http://schemas.microsoft.com/office/drawing/2014/main" id="{BF378039-854D-2397-7E29-30597FAA4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5807952"/>
              <a:ext cx="632944" cy="98425"/>
            </a:xfrm>
            <a:prstGeom prst="rect">
              <a:avLst/>
            </a:prstGeom>
            <a:solidFill>
              <a:srgbClr val="FF6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Rectangle 45">
              <a:extLst>
                <a:ext uri="{FF2B5EF4-FFF2-40B4-BE49-F238E27FC236}">
                  <a16:creationId xmlns:a16="http://schemas.microsoft.com/office/drawing/2014/main" id="{5433414B-D9F0-5F57-71B4-5CBD6D0A9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5906377"/>
              <a:ext cx="632944" cy="95250"/>
            </a:xfrm>
            <a:prstGeom prst="rect">
              <a:avLst/>
            </a:prstGeom>
            <a:solidFill>
              <a:srgbClr val="09A4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Rectangle 46">
              <a:extLst>
                <a:ext uri="{FF2B5EF4-FFF2-40B4-BE49-F238E27FC236}">
                  <a16:creationId xmlns:a16="http://schemas.microsoft.com/office/drawing/2014/main" id="{0E90F4D2-19ED-F7A1-6E19-18B77C279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001627"/>
              <a:ext cx="632944" cy="80963"/>
            </a:xfrm>
            <a:prstGeom prst="rect">
              <a:avLst/>
            </a:prstGeom>
            <a:solidFill>
              <a:srgbClr val="FD6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Rectangle 47">
              <a:extLst>
                <a:ext uri="{FF2B5EF4-FFF2-40B4-BE49-F238E27FC236}">
                  <a16:creationId xmlns:a16="http://schemas.microsoft.com/office/drawing/2014/main" id="{8B863760-19CF-B209-92CA-D51559A61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082589"/>
              <a:ext cx="632944" cy="49213"/>
            </a:xfrm>
            <a:prstGeom prst="rect">
              <a:avLst/>
            </a:prstGeom>
            <a:solidFill>
              <a:srgbClr val="14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8" name="Rectangle 48">
              <a:extLst>
                <a:ext uri="{FF2B5EF4-FFF2-40B4-BE49-F238E27FC236}">
                  <a16:creationId xmlns:a16="http://schemas.microsoft.com/office/drawing/2014/main" id="{A7BE516C-395E-7145-50F4-43EA8C700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131802"/>
              <a:ext cx="632944" cy="55563"/>
            </a:xfrm>
            <a:prstGeom prst="rect">
              <a:avLst/>
            </a:prstGeom>
            <a:solidFill>
              <a:srgbClr val="08AB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Rectangle 49">
              <a:extLst>
                <a:ext uri="{FF2B5EF4-FFF2-40B4-BE49-F238E27FC236}">
                  <a16:creationId xmlns:a16="http://schemas.microsoft.com/office/drawing/2014/main" id="{C2D8F859-C3B0-3821-1460-52657691A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187364"/>
              <a:ext cx="632944" cy="31750"/>
            </a:xfrm>
            <a:prstGeom prst="rect">
              <a:avLst/>
            </a:prstGeom>
            <a:solidFill>
              <a:srgbClr val="1EB4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0" name="Rectangle 50">
              <a:extLst>
                <a:ext uri="{FF2B5EF4-FFF2-40B4-BE49-F238E27FC236}">
                  <a16:creationId xmlns:a16="http://schemas.microsoft.com/office/drawing/2014/main" id="{2CE834DA-9D53-29EC-C139-642C03ED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219114"/>
              <a:ext cx="632944" cy="23813"/>
            </a:xfrm>
            <a:prstGeom prst="rect">
              <a:avLst/>
            </a:prstGeom>
            <a:solidFill>
              <a:srgbClr val="1077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Rectangle 51">
              <a:extLst>
                <a:ext uri="{FF2B5EF4-FFF2-40B4-BE49-F238E27FC236}">
                  <a16:creationId xmlns:a16="http://schemas.microsoft.com/office/drawing/2014/main" id="{1B904F4D-7B12-1A85-4D79-FB3F5BA53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269914"/>
              <a:ext cx="632944" cy="34925"/>
            </a:xfrm>
            <a:prstGeom prst="rect">
              <a:avLst/>
            </a:prstGeom>
            <a:solidFill>
              <a:srgbClr val="1C5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Rectangle 52">
              <a:extLst>
                <a:ext uri="{FF2B5EF4-FFF2-40B4-BE49-F238E27FC236}">
                  <a16:creationId xmlns:a16="http://schemas.microsoft.com/office/drawing/2014/main" id="{7A94298D-4AC9-BB28-0808-53A715BE9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242927"/>
              <a:ext cx="632944" cy="26988"/>
            </a:xfrm>
            <a:prstGeom prst="rect">
              <a:avLst/>
            </a:prstGeom>
            <a:solidFill>
              <a:srgbClr val="912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Rectangle 53">
              <a:extLst>
                <a:ext uri="{FF2B5EF4-FFF2-40B4-BE49-F238E27FC236}">
                  <a16:creationId xmlns:a16="http://schemas.microsoft.com/office/drawing/2014/main" id="{390B76D1-07A1-92A5-8128-F51032D6D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693" y="6304839"/>
              <a:ext cx="632944" cy="38100"/>
            </a:xfrm>
            <a:prstGeom prst="rect">
              <a:avLst/>
            </a:prstGeom>
            <a:solidFill>
              <a:srgbClr val="12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Rectangle 54">
              <a:extLst>
                <a:ext uri="{FF2B5EF4-FFF2-40B4-BE49-F238E27FC236}">
                  <a16:creationId xmlns:a16="http://schemas.microsoft.com/office/drawing/2014/main" id="{32529FEF-DCEF-390B-83CA-C5ED2DFE8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67" y="6117514"/>
              <a:ext cx="632944" cy="68263"/>
            </a:xfrm>
            <a:prstGeom prst="rect">
              <a:avLst/>
            </a:prstGeom>
            <a:solidFill>
              <a:srgbClr val="F96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Rectangle 55">
              <a:extLst>
                <a:ext uri="{FF2B5EF4-FFF2-40B4-BE49-F238E27FC236}">
                  <a16:creationId xmlns:a16="http://schemas.microsoft.com/office/drawing/2014/main" id="{2A042935-B9D2-09AF-5F17-FD695228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67" y="6185777"/>
              <a:ext cx="632944" cy="41275"/>
            </a:xfrm>
            <a:prstGeom prst="rect">
              <a:avLst/>
            </a:prstGeom>
            <a:solidFill>
              <a:srgbClr val="2C9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Rectangle 56">
              <a:extLst>
                <a:ext uri="{FF2B5EF4-FFF2-40B4-BE49-F238E27FC236}">
                  <a16:creationId xmlns:a16="http://schemas.microsoft.com/office/drawing/2014/main" id="{F21DFB0D-9F8C-3F08-AE80-A82DC61DB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67" y="6227052"/>
              <a:ext cx="632944" cy="31750"/>
            </a:xfrm>
            <a:prstGeom prst="rect">
              <a:avLst/>
            </a:prstGeom>
            <a:solidFill>
              <a:srgbClr val="E46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Rectangle 57">
              <a:extLst>
                <a:ext uri="{FF2B5EF4-FFF2-40B4-BE49-F238E27FC236}">
                  <a16:creationId xmlns:a16="http://schemas.microsoft.com/office/drawing/2014/main" id="{FC74F5BB-3B7A-C573-3C41-282CBB75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67" y="6293727"/>
              <a:ext cx="632944" cy="28575"/>
            </a:xfrm>
            <a:prstGeom prst="rect">
              <a:avLst/>
            </a:prstGeom>
            <a:solidFill>
              <a:srgbClr val="014C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Rectangle 58">
              <a:extLst>
                <a:ext uri="{FF2B5EF4-FFF2-40B4-BE49-F238E27FC236}">
                  <a16:creationId xmlns:a16="http://schemas.microsoft.com/office/drawing/2014/main" id="{09A33532-1BBF-7547-7312-55A509AC0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67" y="6258802"/>
              <a:ext cx="632944" cy="34925"/>
            </a:xfrm>
            <a:prstGeom prst="rect">
              <a:avLst/>
            </a:prstGeom>
            <a:solidFill>
              <a:srgbClr val="F65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9" name="Rectangle 59">
              <a:extLst>
                <a:ext uri="{FF2B5EF4-FFF2-40B4-BE49-F238E27FC236}">
                  <a16:creationId xmlns:a16="http://schemas.microsoft.com/office/drawing/2014/main" id="{21DB3042-F9A8-0AB9-15C4-B7C17EF2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67" y="6322302"/>
              <a:ext cx="632944" cy="20638"/>
            </a:xfrm>
            <a:prstGeom prst="rect">
              <a:avLst/>
            </a:prstGeom>
            <a:solidFill>
              <a:srgbClr val="12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0" name="Rectangle 60">
              <a:extLst>
                <a:ext uri="{FF2B5EF4-FFF2-40B4-BE49-F238E27FC236}">
                  <a16:creationId xmlns:a16="http://schemas.microsoft.com/office/drawing/2014/main" id="{F7A7D053-B34F-8100-6203-FEFE1C845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667" y="6034964"/>
              <a:ext cx="632944" cy="82550"/>
            </a:xfrm>
            <a:prstGeom prst="rect">
              <a:avLst/>
            </a:prstGeom>
            <a:solidFill>
              <a:srgbClr val="C07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1" name="Rectangle 61">
              <a:extLst>
                <a:ext uri="{FF2B5EF4-FFF2-40B4-BE49-F238E27FC236}">
                  <a16:creationId xmlns:a16="http://schemas.microsoft.com/office/drawing/2014/main" id="{137D717D-1B04-7AB4-E512-0411C2EFC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908" y="6306427"/>
              <a:ext cx="632944" cy="36513"/>
            </a:xfrm>
            <a:prstGeom prst="rect">
              <a:avLst/>
            </a:prstGeom>
            <a:solidFill>
              <a:srgbClr val="5C1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2" name="Rectangle 62">
              <a:extLst>
                <a:ext uri="{FF2B5EF4-FFF2-40B4-BE49-F238E27FC236}">
                  <a16:creationId xmlns:a16="http://schemas.microsoft.com/office/drawing/2014/main" id="{E7CA2D44-0567-156E-AEB8-C0A2DE0C1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908" y="6273089"/>
              <a:ext cx="632944" cy="33338"/>
            </a:xfrm>
            <a:prstGeom prst="rect">
              <a:avLst/>
            </a:prstGeom>
            <a:solidFill>
              <a:srgbClr val="D13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3" name="Rectangle 63">
              <a:extLst>
                <a:ext uri="{FF2B5EF4-FFF2-40B4-BE49-F238E27FC236}">
                  <a16:creationId xmlns:a16="http://schemas.microsoft.com/office/drawing/2014/main" id="{B25CA443-C5B5-6069-0ED3-3A680C90C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908" y="6219114"/>
              <a:ext cx="632944" cy="53975"/>
            </a:xfrm>
            <a:prstGeom prst="rect">
              <a:avLst/>
            </a:prstGeom>
            <a:solidFill>
              <a:srgbClr val="2C99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4" name="Rectangle 64">
              <a:extLst>
                <a:ext uri="{FF2B5EF4-FFF2-40B4-BE49-F238E27FC236}">
                  <a16:creationId xmlns:a16="http://schemas.microsoft.com/office/drawing/2014/main" id="{D26E2018-205B-DB22-9021-19600C7FD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6285789"/>
              <a:ext cx="632944" cy="14288"/>
            </a:xfrm>
            <a:prstGeom prst="rect">
              <a:avLst/>
            </a:prstGeom>
            <a:solidFill>
              <a:srgbClr val="006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Rectangle 65">
              <a:extLst>
                <a:ext uri="{FF2B5EF4-FFF2-40B4-BE49-F238E27FC236}">
                  <a16:creationId xmlns:a16="http://schemas.microsoft.com/office/drawing/2014/main" id="{B951A27F-3D1F-B94F-A6B0-AD0C5A506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6271502"/>
              <a:ext cx="632944" cy="14288"/>
            </a:xfrm>
            <a:prstGeom prst="rect">
              <a:avLst/>
            </a:prstGeom>
            <a:solidFill>
              <a:srgbClr val="009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" name="Rectangle 66">
              <a:extLst>
                <a:ext uri="{FF2B5EF4-FFF2-40B4-BE49-F238E27FC236}">
                  <a16:creationId xmlns:a16="http://schemas.microsoft.com/office/drawing/2014/main" id="{7EB26ED3-9170-544D-DDC9-5ACB8B8DA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6247689"/>
              <a:ext cx="632944" cy="23813"/>
            </a:xfrm>
            <a:prstGeom prst="rect">
              <a:avLst/>
            </a:prstGeom>
            <a:solidFill>
              <a:srgbClr val="207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" name="Rectangle 67">
              <a:extLst>
                <a:ext uri="{FF2B5EF4-FFF2-40B4-BE49-F238E27FC236}">
                  <a16:creationId xmlns:a16="http://schemas.microsoft.com/office/drawing/2014/main" id="{3C28B0F8-DD03-750E-B002-CCF0F7C97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6300077"/>
              <a:ext cx="632944" cy="42863"/>
            </a:xfrm>
            <a:prstGeom prst="rect">
              <a:avLst/>
            </a:prstGeom>
            <a:solidFill>
              <a:srgbClr val="12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Rectangle 68">
              <a:extLst>
                <a:ext uri="{FF2B5EF4-FFF2-40B4-BE49-F238E27FC236}">
                  <a16:creationId xmlns:a16="http://schemas.microsoft.com/office/drawing/2014/main" id="{88360264-B339-39D9-618D-6F067671F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5742864"/>
              <a:ext cx="632944" cy="241300"/>
            </a:xfrm>
            <a:prstGeom prst="rect">
              <a:avLst/>
            </a:prstGeom>
            <a:solidFill>
              <a:srgbClr val="C07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Rectangle 69">
              <a:extLst>
                <a:ext uri="{FF2B5EF4-FFF2-40B4-BE49-F238E27FC236}">
                  <a16:creationId xmlns:a16="http://schemas.microsoft.com/office/drawing/2014/main" id="{EFF6B0AC-376C-7DCB-97F9-D1B63486B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5984164"/>
              <a:ext cx="632944" cy="127000"/>
            </a:xfrm>
            <a:prstGeom prst="rect">
              <a:avLst/>
            </a:prstGeom>
            <a:solidFill>
              <a:srgbClr val="FD6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Rectangle 70">
              <a:extLst>
                <a:ext uri="{FF2B5EF4-FFF2-40B4-BE49-F238E27FC236}">
                  <a16:creationId xmlns:a16="http://schemas.microsoft.com/office/drawing/2014/main" id="{F97F9E8C-B0EF-BA91-6058-45576AAE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6177839"/>
              <a:ext cx="632944" cy="33338"/>
            </a:xfrm>
            <a:prstGeom prst="rect">
              <a:avLst/>
            </a:prstGeom>
            <a:solidFill>
              <a:srgbClr val="B36E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Rectangle 71">
              <a:extLst>
                <a:ext uri="{FF2B5EF4-FFF2-40B4-BE49-F238E27FC236}">
                  <a16:creationId xmlns:a16="http://schemas.microsoft.com/office/drawing/2014/main" id="{03E33E58-2990-0B6B-7FFD-0AE38BF36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6211177"/>
              <a:ext cx="632944" cy="36513"/>
            </a:xfrm>
            <a:prstGeom prst="rect">
              <a:avLst/>
            </a:prstGeom>
            <a:solidFill>
              <a:srgbClr val="E7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Rectangle 72">
              <a:extLst>
                <a:ext uri="{FF2B5EF4-FFF2-40B4-BE49-F238E27FC236}">
                  <a16:creationId xmlns:a16="http://schemas.microsoft.com/office/drawing/2014/main" id="{16761B5F-98BD-479B-C739-7E91BDE4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1016" y="6111164"/>
              <a:ext cx="632944" cy="66675"/>
            </a:xfrm>
            <a:prstGeom prst="rect">
              <a:avLst/>
            </a:prstGeom>
            <a:solidFill>
              <a:srgbClr val="FF6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Rectangle 73">
              <a:extLst>
                <a:ext uri="{FF2B5EF4-FFF2-40B4-BE49-F238E27FC236}">
                  <a16:creationId xmlns:a16="http://schemas.microsoft.com/office/drawing/2014/main" id="{FC04BA8C-2C32-46EB-5FFC-3B6FB8F20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131802"/>
              <a:ext cx="635026" cy="49213"/>
            </a:xfrm>
            <a:prstGeom prst="rect">
              <a:avLst/>
            </a:prstGeom>
            <a:solidFill>
              <a:srgbClr val="16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Rectangle 74">
              <a:extLst>
                <a:ext uri="{FF2B5EF4-FFF2-40B4-BE49-F238E27FC236}">
                  <a16:creationId xmlns:a16="http://schemas.microsoft.com/office/drawing/2014/main" id="{482821F6-66EB-E6F4-E0D9-B33A727BA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181014"/>
              <a:ext cx="635026" cy="38100"/>
            </a:xfrm>
            <a:prstGeom prst="rect">
              <a:avLst/>
            </a:prstGeom>
            <a:solidFill>
              <a:srgbClr val="29AB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Rectangle 75">
              <a:extLst>
                <a:ext uri="{FF2B5EF4-FFF2-40B4-BE49-F238E27FC236}">
                  <a16:creationId xmlns:a16="http://schemas.microsoft.com/office/drawing/2014/main" id="{3AB1E710-FD99-E3A9-5B6F-D02155DCF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219114"/>
              <a:ext cx="635026" cy="34925"/>
            </a:xfrm>
            <a:prstGeom prst="rect">
              <a:avLst/>
            </a:prstGeom>
            <a:solidFill>
              <a:srgbClr val="09A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Rectangle 76">
              <a:extLst>
                <a:ext uri="{FF2B5EF4-FFF2-40B4-BE49-F238E27FC236}">
                  <a16:creationId xmlns:a16="http://schemas.microsoft.com/office/drawing/2014/main" id="{202D7964-4943-67FB-3E36-AC260FFA0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293727"/>
              <a:ext cx="635026" cy="28575"/>
            </a:xfrm>
            <a:prstGeom prst="rect">
              <a:avLst/>
            </a:prstGeom>
            <a:solidFill>
              <a:srgbClr val="0C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Rectangle 77">
              <a:extLst>
                <a:ext uri="{FF2B5EF4-FFF2-40B4-BE49-F238E27FC236}">
                  <a16:creationId xmlns:a16="http://schemas.microsoft.com/office/drawing/2014/main" id="{A93AE2A4-882B-7E08-3FF2-783438FDA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254039"/>
              <a:ext cx="635026" cy="39688"/>
            </a:xfrm>
            <a:prstGeom prst="rect">
              <a:avLst/>
            </a:prstGeom>
            <a:solidFill>
              <a:srgbClr val="455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Rectangle 78">
              <a:extLst>
                <a:ext uri="{FF2B5EF4-FFF2-40B4-BE49-F238E27FC236}">
                  <a16:creationId xmlns:a16="http://schemas.microsoft.com/office/drawing/2014/main" id="{3BD5F1FA-26CC-F9D2-A2AE-DDCAA2EF0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322302"/>
              <a:ext cx="635026" cy="20638"/>
            </a:xfrm>
            <a:prstGeom prst="rect">
              <a:avLst/>
            </a:prstGeom>
            <a:solidFill>
              <a:srgbClr val="12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Rectangle 79">
              <a:extLst>
                <a:ext uri="{FF2B5EF4-FFF2-40B4-BE49-F238E27FC236}">
                  <a16:creationId xmlns:a16="http://schemas.microsoft.com/office/drawing/2014/main" id="{6E89D284-CFBB-B629-B64C-1DB628508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074652"/>
              <a:ext cx="635026" cy="57150"/>
            </a:xfrm>
            <a:prstGeom prst="rect">
              <a:avLst/>
            </a:prstGeom>
            <a:solidFill>
              <a:srgbClr val="0DA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Rectangle 80">
              <a:extLst>
                <a:ext uri="{FF2B5EF4-FFF2-40B4-BE49-F238E27FC236}">
                  <a16:creationId xmlns:a16="http://schemas.microsoft.com/office/drawing/2014/main" id="{9488E283-F073-1C14-4182-D172DC01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6023852"/>
              <a:ext cx="635026" cy="50800"/>
            </a:xfrm>
            <a:prstGeom prst="rect">
              <a:avLst/>
            </a:prstGeom>
            <a:solidFill>
              <a:srgbClr val="CA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Rectangle 81">
              <a:extLst>
                <a:ext uri="{FF2B5EF4-FFF2-40B4-BE49-F238E27FC236}">
                  <a16:creationId xmlns:a16="http://schemas.microsoft.com/office/drawing/2014/main" id="{1554C49C-63E3-1303-4D89-182706766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5949239"/>
              <a:ext cx="635026" cy="74613"/>
            </a:xfrm>
            <a:prstGeom prst="rect">
              <a:avLst/>
            </a:prstGeom>
            <a:solidFill>
              <a:srgbClr val="FF6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Rectangle 82">
              <a:extLst>
                <a:ext uri="{FF2B5EF4-FFF2-40B4-BE49-F238E27FC236}">
                  <a16:creationId xmlns:a16="http://schemas.microsoft.com/office/drawing/2014/main" id="{0B83F469-709C-5260-37DD-4335224C5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5857164"/>
              <a:ext cx="635026" cy="92075"/>
            </a:xfrm>
            <a:prstGeom prst="rect">
              <a:avLst/>
            </a:prstGeom>
            <a:solidFill>
              <a:srgbClr val="00C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Rectangle 83">
              <a:extLst>
                <a:ext uri="{FF2B5EF4-FFF2-40B4-BE49-F238E27FC236}">
                  <a16:creationId xmlns:a16="http://schemas.microsoft.com/office/drawing/2014/main" id="{CC3323A2-58A5-20E2-3F10-4AAE1500E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5780964"/>
              <a:ext cx="635026" cy="76200"/>
            </a:xfrm>
            <a:prstGeom prst="rect">
              <a:avLst/>
            </a:prstGeom>
            <a:solidFill>
              <a:srgbClr val="03B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Rectangle 84">
              <a:extLst>
                <a:ext uri="{FF2B5EF4-FFF2-40B4-BE49-F238E27FC236}">
                  <a16:creationId xmlns:a16="http://schemas.microsoft.com/office/drawing/2014/main" id="{AB58E98C-3504-F695-2CB1-51A6138E9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5653964"/>
              <a:ext cx="635026" cy="127000"/>
            </a:xfrm>
            <a:prstGeom prst="rect">
              <a:avLst/>
            </a:prstGeom>
            <a:solidFill>
              <a:srgbClr val="EE66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8" name="Rectangle 85">
              <a:extLst>
                <a:ext uri="{FF2B5EF4-FFF2-40B4-BE49-F238E27FC236}">
                  <a16:creationId xmlns:a16="http://schemas.microsoft.com/office/drawing/2014/main" id="{074E08CB-CE94-AE77-6593-F2ACD2BC2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4634789"/>
              <a:ext cx="635026" cy="442913"/>
            </a:xfrm>
            <a:prstGeom prst="rect">
              <a:avLst/>
            </a:prstGeom>
            <a:solidFill>
              <a:srgbClr val="00A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Rectangle 86">
              <a:extLst>
                <a:ext uri="{FF2B5EF4-FFF2-40B4-BE49-F238E27FC236}">
                  <a16:creationId xmlns:a16="http://schemas.microsoft.com/office/drawing/2014/main" id="{391121FD-4BE4-ABA9-2B9D-6B753C358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5077702"/>
              <a:ext cx="635026" cy="192088"/>
            </a:xfrm>
            <a:prstGeom prst="rect">
              <a:avLst/>
            </a:prstGeom>
            <a:solidFill>
              <a:srgbClr val="C07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0" name="Rectangle 87">
              <a:extLst>
                <a:ext uri="{FF2B5EF4-FFF2-40B4-BE49-F238E27FC236}">
                  <a16:creationId xmlns:a16="http://schemas.microsoft.com/office/drawing/2014/main" id="{BE20DD68-C3B0-28C2-3527-9D89E2EA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5269789"/>
              <a:ext cx="635026" cy="192088"/>
            </a:xfrm>
            <a:prstGeom prst="rect">
              <a:avLst/>
            </a:prstGeom>
            <a:solidFill>
              <a:srgbClr val="FF6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Rectangle 88">
              <a:extLst>
                <a:ext uri="{FF2B5EF4-FFF2-40B4-BE49-F238E27FC236}">
                  <a16:creationId xmlns:a16="http://schemas.microsoft.com/office/drawing/2014/main" id="{2E6FF9C1-2135-3FB0-53D4-B2B5F6DB2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70" y="5461877"/>
              <a:ext cx="635026" cy="192088"/>
            </a:xfrm>
            <a:prstGeom prst="rect">
              <a:avLst/>
            </a:prstGeom>
            <a:solidFill>
              <a:srgbClr val="FD6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Freeform 89">
              <a:extLst>
                <a:ext uri="{FF2B5EF4-FFF2-40B4-BE49-F238E27FC236}">
                  <a16:creationId xmlns:a16="http://schemas.microsoft.com/office/drawing/2014/main" id="{8192C863-3EE0-DB3A-2E05-6D255341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908" y="6306427"/>
              <a:ext cx="632944" cy="36513"/>
            </a:xfrm>
            <a:custGeom>
              <a:avLst/>
              <a:gdLst>
                <a:gd name="T0" fmla="*/ 0 w 912"/>
                <a:gd name="T1" fmla="*/ 0 h 67"/>
                <a:gd name="T2" fmla="*/ 0 w 912"/>
                <a:gd name="T3" fmla="*/ 67 h 67"/>
                <a:gd name="T4" fmla="*/ 912 w 912"/>
                <a:gd name="T5" fmla="*/ 67 h 67"/>
                <a:gd name="T6" fmla="*/ 912 w 912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67">
                  <a:moveTo>
                    <a:pt x="0" y="0"/>
                  </a:moveTo>
                  <a:lnTo>
                    <a:pt x="0" y="67"/>
                  </a:lnTo>
                  <a:lnTo>
                    <a:pt x="912" y="67"/>
                  </a:lnTo>
                  <a:lnTo>
                    <a:pt x="9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3" name="Line 90">
              <a:extLst>
                <a:ext uri="{FF2B5EF4-FFF2-40B4-BE49-F238E27FC236}">
                  <a16:creationId xmlns:a16="http://schemas.microsoft.com/office/drawing/2014/main" id="{E7CDD9F7-F40B-2019-4794-8092F1706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66852" y="6273089"/>
              <a:ext cx="0" cy="333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4" name="Freeform 91">
              <a:extLst>
                <a:ext uri="{FF2B5EF4-FFF2-40B4-BE49-F238E27FC236}">
                  <a16:creationId xmlns:a16="http://schemas.microsoft.com/office/drawing/2014/main" id="{6EEF0643-0630-CA63-AFD0-4ADCCCB5B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908" y="6219114"/>
              <a:ext cx="632944" cy="53975"/>
            </a:xfrm>
            <a:custGeom>
              <a:avLst/>
              <a:gdLst>
                <a:gd name="T0" fmla="*/ 912 w 912"/>
                <a:gd name="T1" fmla="*/ 103 h 103"/>
                <a:gd name="T2" fmla="*/ 912 w 912"/>
                <a:gd name="T3" fmla="*/ 0 h 103"/>
                <a:gd name="T4" fmla="*/ 0 w 912"/>
                <a:gd name="T5" fmla="*/ 0 h 103"/>
                <a:gd name="T6" fmla="*/ 0 w 912"/>
                <a:gd name="T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103">
                  <a:moveTo>
                    <a:pt x="912" y="103"/>
                  </a:moveTo>
                  <a:lnTo>
                    <a:pt x="912" y="0"/>
                  </a:lnTo>
                  <a:lnTo>
                    <a:pt x="0" y="0"/>
                  </a:lnTo>
                  <a:lnTo>
                    <a:pt x="0" y="10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5" name="Line 92">
              <a:extLst>
                <a:ext uri="{FF2B5EF4-FFF2-40B4-BE49-F238E27FC236}">
                  <a16:creationId xmlns:a16="http://schemas.microsoft.com/office/drawing/2014/main" id="{F337AD82-CB02-0169-5DB3-553FCA09E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3129839"/>
              <a:ext cx="0" cy="5651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6" name="Freeform 93">
              <a:extLst>
                <a:ext uri="{FF2B5EF4-FFF2-40B4-BE49-F238E27FC236}">
                  <a16:creationId xmlns:a16="http://schemas.microsoft.com/office/drawing/2014/main" id="{9AC7A318-E1F6-089D-EEA0-14B0B36B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718" y="2431339"/>
              <a:ext cx="635026" cy="698500"/>
            </a:xfrm>
            <a:custGeom>
              <a:avLst/>
              <a:gdLst>
                <a:gd name="T0" fmla="*/ 913 w 913"/>
                <a:gd name="T1" fmla="*/ 1320 h 1320"/>
                <a:gd name="T2" fmla="*/ 913 w 913"/>
                <a:gd name="T3" fmla="*/ 0 h 1320"/>
                <a:gd name="T4" fmla="*/ 0 w 913"/>
                <a:gd name="T5" fmla="*/ 0 h 1320"/>
                <a:gd name="T6" fmla="*/ 0 w 913"/>
                <a:gd name="T7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1320">
                  <a:moveTo>
                    <a:pt x="913" y="1320"/>
                  </a:moveTo>
                  <a:lnTo>
                    <a:pt x="913" y="0"/>
                  </a:lnTo>
                  <a:lnTo>
                    <a:pt x="0" y="0"/>
                  </a:lnTo>
                  <a:lnTo>
                    <a:pt x="0" y="13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7" name="Line 94">
              <a:extLst>
                <a:ext uri="{FF2B5EF4-FFF2-40B4-BE49-F238E27FC236}">
                  <a16:creationId xmlns:a16="http://schemas.microsoft.com/office/drawing/2014/main" id="{2B3F47D0-ED4C-66FF-61D9-EC9516110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3129839"/>
              <a:ext cx="0" cy="5651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8" name="Line 95">
              <a:extLst>
                <a:ext uri="{FF2B5EF4-FFF2-40B4-BE49-F238E27FC236}">
                  <a16:creationId xmlns:a16="http://schemas.microsoft.com/office/drawing/2014/main" id="{695E6985-58CF-2AB9-558D-8613E4215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4687177"/>
              <a:ext cx="0" cy="406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9" name="Line 96">
              <a:extLst>
                <a:ext uri="{FF2B5EF4-FFF2-40B4-BE49-F238E27FC236}">
                  <a16:creationId xmlns:a16="http://schemas.microsoft.com/office/drawing/2014/main" id="{85E9B0FE-377E-56F5-9608-30FD272CC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4252202"/>
              <a:ext cx="0" cy="434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0" name="Line 97">
              <a:extLst>
                <a:ext uri="{FF2B5EF4-FFF2-40B4-BE49-F238E27FC236}">
                  <a16:creationId xmlns:a16="http://schemas.microsoft.com/office/drawing/2014/main" id="{CA9820AC-8403-C0DE-2A5C-32463EB59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5768264"/>
              <a:ext cx="0" cy="114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1" name="Line 98">
              <a:extLst>
                <a:ext uri="{FF2B5EF4-FFF2-40B4-BE49-F238E27FC236}">
                  <a16:creationId xmlns:a16="http://schemas.microsoft.com/office/drawing/2014/main" id="{9BCCF4C4-0EB1-DA99-F8F9-4C642FAFA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5649202"/>
              <a:ext cx="0" cy="1190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2" name="Line 99">
              <a:extLst>
                <a:ext uri="{FF2B5EF4-FFF2-40B4-BE49-F238E27FC236}">
                  <a16:creationId xmlns:a16="http://schemas.microsoft.com/office/drawing/2014/main" id="{1206E040-A434-29B4-6A84-8DC1E69F8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5496802"/>
              <a:ext cx="0" cy="152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3" name="Line 100">
              <a:extLst>
                <a:ext uri="{FF2B5EF4-FFF2-40B4-BE49-F238E27FC236}">
                  <a16:creationId xmlns:a16="http://schemas.microsoft.com/office/drawing/2014/main" id="{B9009E4E-9B2C-E5C7-6744-2E300260B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5317414"/>
              <a:ext cx="0" cy="1793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4" name="Line 101">
              <a:extLst>
                <a:ext uri="{FF2B5EF4-FFF2-40B4-BE49-F238E27FC236}">
                  <a16:creationId xmlns:a16="http://schemas.microsoft.com/office/drawing/2014/main" id="{16873D0F-BC90-DF48-66FE-796632AC5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5982577"/>
              <a:ext cx="0" cy="90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5" name="Line 102">
              <a:extLst>
                <a:ext uri="{FF2B5EF4-FFF2-40B4-BE49-F238E27FC236}">
                  <a16:creationId xmlns:a16="http://schemas.microsoft.com/office/drawing/2014/main" id="{1B08C846-3B26-2884-CC1F-FF53FA959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073064"/>
              <a:ext cx="0" cy="587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6" name="Line 103">
              <a:extLst>
                <a:ext uri="{FF2B5EF4-FFF2-40B4-BE49-F238E27FC236}">
                  <a16:creationId xmlns:a16="http://schemas.microsoft.com/office/drawing/2014/main" id="{2ACA9ABB-CE81-5705-3D61-F4FFA14DD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303252"/>
              <a:ext cx="0" cy="206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7" name="Line 104">
              <a:extLst>
                <a:ext uri="{FF2B5EF4-FFF2-40B4-BE49-F238E27FC236}">
                  <a16:creationId xmlns:a16="http://schemas.microsoft.com/office/drawing/2014/main" id="{A43E3CE6-9B27-BCEF-1377-EC3065238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255627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8" name="Line 105">
              <a:extLst>
                <a:ext uri="{FF2B5EF4-FFF2-40B4-BE49-F238E27FC236}">
                  <a16:creationId xmlns:a16="http://schemas.microsoft.com/office/drawing/2014/main" id="{9256FFF7-7435-CD3A-3F9C-30F58ADAC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234989"/>
              <a:ext cx="0" cy="206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9" name="Line 106">
              <a:extLst>
                <a:ext uri="{FF2B5EF4-FFF2-40B4-BE49-F238E27FC236}">
                  <a16:creationId xmlns:a16="http://schemas.microsoft.com/office/drawing/2014/main" id="{33892695-CD06-DE08-0094-EF2AA4F56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211177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0" name="Line 107">
              <a:extLst>
                <a:ext uri="{FF2B5EF4-FFF2-40B4-BE49-F238E27FC236}">
                  <a16:creationId xmlns:a16="http://schemas.microsoft.com/office/drawing/2014/main" id="{291C9219-FE27-CD5F-D311-9C84F2A44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195302"/>
              <a:ext cx="0" cy="158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1" name="Line 108">
              <a:extLst>
                <a:ext uri="{FF2B5EF4-FFF2-40B4-BE49-F238E27FC236}">
                  <a16:creationId xmlns:a16="http://schemas.microsoft.com/office/drawing/2014/main" id="{84F3CAD1-0F9B-4AF3-A02A-EA7F4655D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166727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2" name="Line 109">
              <a:extLst>
                <a:ext uri="{FF2B5EF4-FFF2-40B4-BE49-F238E27FC236}">
                  <a16:creationId xmlns:a16="http://schemas.microsoft.com/office/drawing/2014/main" id="{4D9BF471-95F7-9671-8AFB-6ADEE2B85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279439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3" name="Line 110">
              <a:extLst>
                <a:ext uri="{FF2B5EF4-FFF2-40B4-BE49-F238E27FC236}">
                  <a16:creationId xmlns:a16="http://schemas.microsoft.com/office/drawing/2014/main" id="{B14AA3A9-8C1F-F335-9E46-45DB6D83C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6131802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4" name="Freeform 111">
              <a:extLst>
                <a:ext uri="{FF2B5EF4-FFF2-40B4-BE49-F238E27FC236}">
                  <a16:creationId xmlns:a16="http://schemas.microsoft.com/office/drawing/2014/main" id="{1D6399E6-5FE1-CAEB-CE0E-7B2DF7456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718" y="6323889"/>
              <a:ext cx="635026" cy="12700"/>
            </a:xfrm>
            <a:custGeom>
              <a:avLst/>
              <a:gdLst>
                <a:gd name="T0" fmla="*/ 0 w 913"/>
                <a:gd name="T1" fmla="*/ 0 h 25"/>
                <a:gd name="T2" fmla="*/ 0 w 913"/>
                <a:gd name="T3" fmla="*/ 25 h 25"/>
                <a:gd name="T4" fmla="*/ 913 w 913"/>
                <a:gd name="T5" fmla="*/ 25 h 25"/>
                <a:gd name="T6" fmla="*/ 913 w 91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25">
                  <a:moveTo>
                    <a:pt x="0" y="0"/>
                  </a:moveTo>
                  <a:lnTo>
                    <a:pt x="0" y="25"/>
                  </a:lnTo>
                  <a:lnTo>
                    <a:pt x="913" y="25"/>
                  </a:lnTo>
                  <a:lnTo>
                    <a:pt x="9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5" name="Line 112">
              <a:extLst>
                <a:ext uri="{FF2B5EF4-FFF2-40B4-BE49-F238E27FC236}">
                  <a16:creationId xmlns:a16="http://schemas.microsoft.com/office/drawing/2014/main" id="{6152A379-D2CA-7C6E-E085-3468FBD8A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5882564"/>
              <a:ext cx="0" cy="1000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6" name="Line 113">
              <a:extLst>
                <a:ext uri="{FF2B5EF4-FFF2-40B4-BE49-F238E27FC236}">
                  <a16:creationId xmlns:a16="http://schemas.microsoft.com/office/drawing/2014/main" id="{2C6E4AAF-3303-49D7-31E4-63C62A071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5093577"/>
              <a:ext cx="0" cy="2238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7" name="Freeform 114">
              <a:extLst>
                <a:ext uri="{FF2B5EF4-FFF2-40B4-BE49-F238E27FC236}">
                  <a16:creationId xmlns:a16="http://schemas.microsoft.com/office/drawing/2014/main" id="{6A65E334-7D15-0D45-4169-72051A1E3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370" y="4634789"/>
              <a:ext cx="635026" cy="442913"/>
            </a:xfrm>
            <a:custGeom>
              <a:avLst/>
              <a:gdLst>
                <a:gd name="T0" fmla="*/ 913 w 913"/>
                <a:gd name="T1" fmla="*/ 837 h 837"/>
                <a:gd name="T2" fmla="*/ 913 w 913"/>
                <a:gd name="T3" fmla="*/ 0 h 837"/>
                <a:gd name="T4" fmla="*/ 0 w 913"/>
                <a:gd name="T5" fmla="*/ 0 h 837"/>
                <a:gd name="T6" fmla="*/ 0 w 913"/>
                <a:gd name="T7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837">
                  <a:moveTo>
                    <a:pt x="913" y="837"/>
                  </a:moveTo>
                  <a:lnTo>
                    <a:pt x="913" y="0"/>
                  </a:lnTo>
                  <a:lnTo>
                    <a:pt x="0" y="0"/>
                  </a:lnTo>
                  <a:lnTo>
                    <a:pt x="0" y="8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8" name="Line 115">
              <a:extLst>
                <a:ext uri="{FF2B5EF4-FFF2-40B4-BE49-F238E27FC236}">
                  <a16:creationId xmlns:a16="http://schemas.microsoft.com/office/drawing/2014/main" id="{D6684D33-C028-7123-3171-37F4D24A9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5077702"/>
              <a:ext cx="0" cy="192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99" name="Line 116">
              <a:extLst>
                <a:ext uri="{FF2B5EF4-FFF2-40B4-BE49-F238E27FC236}">
                  <a16:creationId xmlns:a16="http://schemas.microsoft.com/office/drawing/2014/main" id="{391D6DB6-2387-1684-69F4-1E72141AFF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4687177"/>
              <a:ext cx="0" cy="406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0" name="Line 117">
              <a:extLst>
                <a:ext uri="{FF2B5EF4-FFF2-40B4-BE49-F238E27FC236}">
                  <a16:creationId xmlns:a16="http://schemas.microsoft.com/office/drawing/2014/main" id="{638B887E-321E-1F89-E012-A69AC76EA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5077702"/>
              <a:ext cx="0" cy="192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1" name="Freeform 118">
              <a:extLst>
                <a:ext uri="{FF2B5EF4-FFF2-40B4-BE49-F238E27FC236}">
                  <a16:creationId xmlns:a16="http://schemas.microsoft.com/office/drawing/2014/main" id="{8EB6A9C8-256B-2FAA-0F96-7AB51081E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693" y="5158664"/>
              <a:ext cx="632944" cy="533400"/>
            </a:xfrm>
            <a:custGeom>
              <a:avLst/>
              <a:gdLst>
                <a:gd name="T0" fmla="*/ 913 w 913"/>
                <a:gd name="T1" fmla="*/ 1007 h 1007"/>
                <a:gd name="T2" fmla="*/ 913 w 913"/>
                <a:gd name="T3" fmla="*/ 0 h 1007"/>
                <a:gd name="T4" fmla="*/ 0 w 913"/>
                <a:gd name="T5" fmla="*/ 0 h 1007"/>
                <a:gd name="T6" fmla="*/ 0 w 913"/>
                <a:gd name="T7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1007">
                  <a:moveTo>
                    <a:pt x="913" y="1007"/>
                  </a:moveTo>
                  <a:lnTo>
                    <a:pt x="913" y="0"/>
                  </a:lnTo>
                  <a:lnTo>
                    <a:pt x="0" y="0"/>
                  </a:lnTo>
                  <a:lnTo>
                    <a:pt x="0" y="100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2" name="Line 119">
              <a:extLst>
                <a:ext uri="{FF2B5EF4-FFF2-40B4-BE49-F238E27FC236}">
                  <a16:creationId xmlns:a16="http://schemas.microsoft.com/office/drawing/2014/main" id="{F754E3B1-CF89-1F8A-95AB-76BEB3EEF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526978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3" name="Line 120">
              <a:extLst>
                <a:ext uri="{FF2B5EF4-FFF2-40B4-BE49-F238E27FC236}">
                  <a16:creationId xmlns:a16="http://schemas.microsoft.com/office/drawing/2014/main" id="{C44E6524-6B1E-65C6-B059-9360F2FE8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50777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4" name="Line 121">
              <a:extLst>
                <a:ext uri="{FF2B5EF4-FFF2-40B4-BE49-F238E27FC236}">
                  <a16:creationId xmlns:a16="http://schemas.microsoft.com/office/drawing/2014/main" id="{A5768DFD-A0BD-1ED9-9783-C31D6A02F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4252202"/>
              <a:ext cx="0" cy="434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5" name="Line 122">
              <a:extLst>
                <a:ext uri="{FF2B5EF4-FFF2-40B4-BE49-F238E27FC236}">
                  <a16:creationId xmlns:a16="http://schemas.microsoft.com/office/drawing/2014/main" id="{3FBD75A3-834B-C043-19B1-0B61D5585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5807952"/>
              <a:ext cx="0" cy="98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6" name="Line 123">
              <a:extLst>
                <a:ext uri="{FF2B5EF4-FFF2-40B4-BE49-F238E27FC236}">
                  <a16:creationId xmlns:a16="http://schemas.microsoft.com/office/drawing/2014/main" id="{F56248BA-B3E1-A5E7-A59A-BB5FB27B1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5857164"/>
              <a:ext cx="0" cy="92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7" name="Line 124">
              <a:extLst>
                <a:ext uri="{FF2B5EF4-FFF2-40B4-BE49-F238E27FC236}">
                  <a16:creationId xmlns:a16="http://schemas.microsoft.com/office/drawing/2014/main" id="{9D3C5312-1424-3C81-A27B-F9D363E8E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5780964"/>
              <a:ext cx="0" cy="76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8" name="Line 125">
              <a:extLst>
                <a:ext uri="{FF2B5EF4-FFF2-40B4-BE49-F238E27FC236}">
                  <a16:creationId xmlns:a16="http://schemas.microsoft.com/office/drawing/2014/main" id="{C58166A6-0367-E2EA-3AD1-E319739F3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5653964"/>
              <a:ext cx="0" cy="12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09" name="Line 126">
              <a:extLst>
                <a:ext uri="{FF2B5EF4-FFF2-40B4-BE49-F238E27FC236}">
                  <a16:creationId xmlns:a16="http://schemas.microsoft.com/office/drawing/2014/main" id="{1A620744-94D4-C0FB-2CA1-096C26448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5692064"/>
              <a:ext cx="0" cy="1158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0" name="Line 127">
              <a:extLst>
                <a:ext uri="{FF2B5EF4-FFF2-40B4-BE49-F238E27FC236}">
                  <a16:creationId xmlns:a16="http://schemas.microsoft.com/office/drawing/2014/main" id="{415CBE03-8A87-D67F-3E06-F1F2EE74F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5692064"/>
              <a:ext cx="0" cy="1158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1" name="Line 128">
              <a:extLst>
                <a:ext uri="{FF2B5EF4-FFF2-40B4-BE49-F238E27FC236}">
                  <a16:creationId xmlns:a16="http://schemas.microsoft.com/office/drawing/2014/main" id="{532C456F-F031-47A4-B8AA-E67EB202E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5807952"/>
              <a:ext cx="0" cy="98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2" name="Line 129">
              <a:extLst>
                <a:ext uri="{FF2B5EF4-FFF2-40B4-BE49-F238E27FC236}">
                  <a16:creationId xmlns:a16="http://schemas.microsoft.com/office/drawing/2014/main" id="{EE33949C-F864-C529-4523-CCE3C56BC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590637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3" name="Line 130">
              <a:extLst>
                <a:ext uri="{FF2B5EF4-FFF2-40B4-BE49-F238E27FC236}">
                  <a16:creationId xmlns:a16="http://schemas.microsoft.com/office/drawing/2014/main" id="{BF76D914-3E32-7869-DB70-D28CEEC85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5461877"/>
              <a:ext cx="0" cy="192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4" name="Line 131">
              <a:extLst>
                <a:ext uri="{FF2B5EF4-FFF2-40B4-BE49-F238E27FC236}">
                  <a16:creationId xmlns:a16="http://schemas.microsoft.com/office/drawing/2014/main" id="{5F26FC4C-B6B7-813B-142D-EEB0B1F17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5692064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5" name="Line 132">
              <a:extLst>
                <a:ext uri="{FF2B5EF4-FFF2-40B4-BE49-F238E27FC236}">
                  <a16:creationId xmlns:a16="http://schemas.microsoft.com/office/drawing/2014/main" id="{21B0859C-D482-172B-576F-5D1F79655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5807952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6" name="Line 133">
              <a:extLst>
                <a:ext uri="{FF2B5EF4-FFF2-40B4-BE49-F238E27FC236}">
                  <a16:creationId xmlns:a16="http://schemas.microsoft.com/office/drawing/2014/main" id="{C306164E-137D-DEE9-1E89-FDC02E7ED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5461877"/>
              <a:ext cx="0" cy="192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7" name="Line 134">
              <a:extLst>
                <a:ext uri="{FF2B5EF4-FFF2-40B4-BE49-F238E27FC236}">
                  <a16:creationId xmlns:a16="http://schemas.microsoft.com/office/drawing/2014/main" id="{D9A886B3-4421-3CAE-BD34-6E0DEA546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5653964"/>
              <a:ext cx="0" cy="12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8" name="Line 135">
              <a:extLst>
                <a:ext uri="{FF2B5EF4-FFF2-40B4-BE49-F238E27FC236}">
                  <a16:creationId xmlns:a16="http://schemas.microsoft.com/office/drawing/2014/main" id="{B7BC3D95-3B25-A9FF-56AD-D7CAA6BFD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5780964"/>
              <a:ext cx="0" cy="76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19" name="Line 136">
              <a:extLst>
                <a:ext uri="{FF2B5EF4-FFF2-40B4-BE49-F238E27FC236}">
                  <a16:creationId xmlns:a16="http://schemas.microsoft.com/office/drawing/2014/main" id="{6A396B2D-8212-650B-01B7-EEAE11A9A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5857164"/>
              <a:ext cx="0" cy="92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0" name="Line 137">
              <a:extLst>
                <a:ext uri="{FF2B5EF4-FFF2-40B4-BE49-F238E27FC236}">
                  <a16:creationId xmlns:a16="http://schemas.microsoft.com/office/drawing/2014/main" id="{1C33AA25-1E37-3F59-E3A5-C435617CD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5768264"/>
              <a:ext cx="0" cy="114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1" name="Line 138">
              <a:extLst>
                <a:ext uri="{FF2B5EF4-FFF2-40B4-BE49-F238E27FC236}">
                  <a16:creationId xmlns:a16="http://schemas.microsoft.com/office/drawing/2014/main" id="{86A24168-DF5F-0F53-F9A9-B7ED46026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5649202"/>
              <a:ext cx="0" cy="1190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2" name="Line 139">
              <a:extLst>
                <a:ext uri="{FF2B5EF4-FFF2-40B4-BE49-F238E27FC236}">
                  <a16:creationId xmlns:a16="http://schemas.microsoft.com/office/drawing/2014/main" id="{ED09C028-AC36-0EF7-BAAA-899DB4E21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5496802"/>
              <a:ext cx="0" cy="1524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3" name="Line 140">
              <a:extLst>
                <a:ext uri="{FF2B5EF4-FFF2-40B4-BE49-F238E27FC236}">
                  <a16:creationId xmlns:a16="http://schemas.microsoft.com/office/drawing/2014/main" id="{02E07FBF-4B02-A345-CDD7-C535B97B0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5317414"/>
              <a:ext cx="0" cy="1793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4" name="Line 141">
              <a:extLst>
                <a:ext uri="{FF2B5EF4-FFF2-40B4-BE49-F238E27FC236}">
                  <a16:creationId xmlns:a16="http://schemas.microsoft.com/office/drawing/2014/main" id="{69367D1B-D739-CF6B-82E5-9B73E204A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6023852"/>
              <a:ext cx="0" cy="508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5" name="Line 142">
              <a:extLst>
                <a:ext uri="{FF2B5EF4-FFF2-40B4-BE49-F238E27FC236}">
                  <a16:creationId xmlns:a16="http://schemas.microsoft.com/office/drawing/2014/main" id="{1B979FA6-B8E5-E603-149F-7E088CC80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6074652"/>
              <a:ext cx="0" cy="571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6" name="Line 143">
              <a:extLst>
                <a:ext uri="{FF2B5EF4-FFF2-40B4-BE49-F238E27FC236}">
                  <a16:creationId xmlns:a16="http://schemas.microsoft.com/office/drawing/2014/main" id="{FE78A634-87B7-8D2F-AAC7-537FCEFAA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073064"/>
              <a:ext cx="0" cy="587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7" name="Line 144">
              <a:extLst>
                <a:ext uri="{FF2B5EF4-FFF2-40B4-BE49-F238E27FC236}">
                  <a16:creationId xmlns:a16="http://schemas.microsoft.com/office/drawing/2014/main" id="{75D70126-0C2E-F953-E7FB-6156DBD0B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5982577"/>
              <a:ext cx="0" cy="904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8" name="Line 145">
              <a:extLst>
                <a:ext uri="{FF2B5EF4-FFF2-40B4-BE49-F238E27FC236}">
                  <a16:creationId xmlns:a16="http://schemas.microsoft.com/office/drawing/2014/main" id="{C74A23FF-C90E-97A9-BE7B-CD0880388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6181014"/>
              <a:ext cx="0" cy="38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29" name="Line 146">
              <a:extLst>
                <a:ext uri="{FF2B5EF4-FFF2-40B4-BE49-F238E27FC236}">
                  <a16:creationId xmlns:a16="http://schemas.microsoft.com/office/drawing/2014/main" id="{D3A6B28A-59D9-62A9-85E4-CE0E96FABB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166727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0" name="Line 147">
              <a:extLst>
                <a:ext uri="{FF2B5EF4-FFF2-40B4-BE49-F238E27FC236}">
                  <a16:creationId xmlns:a16="http://schemas.microsoft.com/office/drawing/2014/main" id="{4CA69363-A0F5-636D-A494-558A9AB6D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195302"/>
              <a:ext cx="0" cy="158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1" name="Line 148">
              <a:extLst>
                <a:ext uri="{FF2B5EF4-FFF2-40B4-BE49-F238E27FC236}">
                  <a16:creationId xmlns:a16="http://schemas.microsoft.com/office/drawing/2014/main" id="{BE865EC4-2142-A424-5220-3C897931D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211177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2" name="Line 149">
              <a:extLst>
                <a:ext uri="{FF2B5EF4-FFF2-40B4-BE49-F238E27FC236}">
                  <a16:creationId xmlns:a16="http://schemas.microsoft.com/office/drawing/2014/main" id="{AAEB7065-F6E7-A3E4-F23A-688290514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279439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3" name="Line 150">
              <a:extLst>
                <a:ext uri="{FF2B5EF4-FFF2-40B4-BE49-F238E27FC236}">
                  <a16:creationId xmlns:a16="http://schemas.microsoft.com/office/drawing/2014/main" id="{1E1874A9-9ABF-E4FF-1CFE-D9732D495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255627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4" name="Line 151">
              <a:extLst>
                <a:ext uri="{FF2B5EF4-FFF2-40B4-BE49-F238E27FC236}">
                  <a16:creationId xmlns:a16="http://schemas.microsoft.com/office/drawing/2014/main" id="{5523B879-64C8-1C81-B182-9BF96CF37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303252"/>
              <a:ext cx="0" cy="206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5" name="Line 152">
              <a:extLst>
                <a:ext uri="{FF2B5EF4-FFF2-40B4-BE49-F238E27FC236}">
                  <a16:creationId xmlns:a16="http://schemas.microsoft.com/office/drawing/2014/main" id="{4508B39B-0D13-B678-8E3C-3CE503DFE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6293727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6" name="Line 153">
              <a:extLst>
                <a:ext uri="{FF2B5EF4-FFF2-40B4-BE49-F238E27FC236}">
                  <a16:creationId xmlns:a16="http://schemas.microsoft.com/office/drawing/2014/main" id="{862B2B3A-22C5-AF10-43BD-49EC24C0F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6254039"/>
              <a:ext cx="0" cy="396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7" name="Line 154">
              <a:extLst>
                <a:ext uri="{FF2B5EF4-FFF2-40B4-BE49-F238E27FC236}">
                  <a16:creationId xmlns:a16="http://schemas.microsoft.com/office/drawing/2014/main" id="{2344366A-50A8-B53D-5EB9-F2F284E08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234989"/>
              <a:ext cx="0" cy="206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8" name="Line 155">
              <a:extLst>
                <a:ext uri="{FF2B5EF4-FFF2-40B4-BE49-F238E27FC236}">
                  <a16:creationId xmlns:a16="http://schemas.microsoft.com/office/drawing/2014/main" id="{7C86F971-C3B3-3C95-C6EE-CA6C21DFC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6219114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39" name="Line 156">
              <a:extLst>
                <a:ext uri="{FF2B5EF4-FFF2-40B4-BE49-F238E27FC236}">
                  <a16:creationId xmlns:a16="http://schemas.microsoft.com/office/drawing/2014/main" id="{34363B73-45E1-5B39-F461-6080E2177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6131802"/>
              <a:ext cx="0" cy="49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0" name="Line 157">
              <a:extLst>
                <a:ext uri="{FF2B5EF4-FFF2-40B4-BE49-F238E27FC236}">
                  <a16:creationId xmlns:a16="http://schemas.microsoft.com/office/drawing/2014/main" id="{77DFA4DE-0BD4-4378-8FF8-FD88FD91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6131802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1" name="Freeform 158">
              <a:extLst>
                <a:ext uri="{FF2B5EF4-FFF2-40B4-BE49-F238E27FC236}">
                  <a16:creationId xmlns:a16="http://schemas.microsoft.com/office/drawing/2014/main" id="{C950865D-06ED-98B6-E6EF-9034B1462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370" y="6322302"/>
              <a:ext cx="635026" cy="20638"/>
            </a:xfrm>
            <a:custGeom>
              <a:avLst/>
              <a:gdLst>
                <a:gd name="T0" fmla="*/ 0 w 913"/>
                <a:gd name="T1" fmla="*/ 0 h 37"/>
                <a:gd name="T2" fmla="*/ 0 w 913"/>
                <a:gd name="T3" fmla="*/ 37 h 37"/>
                <a:gd name="T4" fmla="*/ 913 w 913"/>
                <a:gd name="T5" fmla="*/ 37 h 37"/>
                <a:gd name="T6" fmla="*/ 913 w 913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37">
                  <a:moveTo>
                    <a:pt x="0" y="0"/>
                  </a:moveTo>
                  <a:lnTo>
                    <a:pt x="0" y="37"/>
                  </a:lnTo>
                  <a:lnTo>
                    <a:pt x="913" y="37"/>
                  </a:lnTo>
                  <a:lnTo>
                    <a:pt x="9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2" name="Line 159">
              <a:extLst>
                <a:ext uri="{FF2B5EF4-FFF2-40B4-BE49-F238E27FC236}">
                  <a16:creationId xmlns:a16="http://schemas.microsoft.com/office/drawing/2014/main" id="{79E2E1C4-097D-EA5D-81E6-DE4CF2C72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6269914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3" name="Line 160">
              <a:extLst>
                <a:ext uri="{FF2B5EF4-FFF2-40B4-BE49-F238E27FC236}">
                  <a16:creationId xmlns:a16="http://schemas.microsoft.com/office/drawing/2014/main" id="{6D4BB4DD-3444-6838-BB45-C30395DA3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6242927"/>
              <a:ext cx="0" cy="269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4" name="Line 161">
              <a:extLst>
                <a:ext uri="{FF2B5EF4-FFF2-40B4-BE49-F238E27FC236}">
                  <a16:creationId xmlns:a16="http://schemas.microsoft.com/office/drawing/2014/main" id="{79478FCB-29A2-D6AF-1F61-D88F24B01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6219114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5" name="Line 162">
              <a:extLst>
                <a:ext uri="{FF2B5EF4-FFF2-40B4-BE49-F238E27FC236}">
                  <a16:creationId xmlns:a16="http://schemas.microsoft.com/office/drawing/2014/main" id="{2CAD5533-2CDB-D8BE-0BD4-4C2353A4A2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6187364"/>
              <a:ext cx="0" cy="31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6" name="Line 163">
              <a:extLst>
                <a:ext uri="{FF2B5EF4-FFF2-40B4-BE49-F238E27FC236}">
                  <a16:creationId xmlns:a16="http://schemas.microsoft.com/office/drawing/2014/main" id="{8E134FF8-5B23-04F0-8E4B-1F41AB390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6131802"/>
              <a:ext cx="0" cy="555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7" name="Line 164">
              <a:extLst>
                <a:ext uri="{FF2B5EF4-FFF2-40B4-BE49-F238E27FC236}">
                  <a16:creationId xmlns:a16="http://schemas.microsoft.com/office/drawing/2014/main" id="{F98AA536-2A5C-4BB1-1BEF-7D668FDB0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6082589"/>
              <a:ext cx="0" cy="49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8" name="Line 165">
              <a:extLst>
                <a:ext uri="{FF2B5EF4-FFF2-40B4-BE49-F238E27FC236}">
                  <a16:creationId xmlns:a16="http://schemas.microsoft.com/office/drawing/2014/main" id="{32D508AA-8A18-A3FC-80DD-F04DCBC8B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6001627"/>
              <a:ext cx="0" cy="809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49" name="Line 166">
              <a:extLst>
                <a:ext uri="{FF2B5EF4-FFF2-40B4-BE49-F238E27FC236}">
                  <a16:creationId xmlns:a16="http://schemas.microsoft.com/office/drawing/2014/main" id="{0562AB20-C57C-9855-4043-B2FAFF64C7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6023852"/>
              <a:ext cx="0" cy="508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0" name="Line 167">
              <a:extLst>
                <a:ext uri="{FF2B5EF4-FFF2-40B4-BE49-F238E27FC236}">
                  <a16:creationId xmlns:a16="http://schemas.microsoft.com/office/drawing/2014/main" id="{59A2C95B-3A8A-1D59-DA69-5AA38FA689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6074652"/>
              <a:ext cx="0" cy="571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1" name="Line 168">
              <a:extLst>
                <a:ext uri="{FF2B5EF4-FFF2-40B4-BE49-F238E27FC236}">
                  <a16:creationId xmlns:a16="http://schemas.microsoft.com/office/drawing/2014/main" id="{BDCB636F-9E22-EAD8-E6B9-F2CA74E51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6001627"/>
              <a:ext cx="0" cy="809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2" name="Line 169">
              <a:extLst>
                <a:ext uri="{FF2B5EF4-FFF2-40B4-BE49-F238E27FC236}">
                  <a16:creationId xmlns:a16="http://schemas.microsoft.com/office/drawing/2014/main" id="{2B80087E-31B3-FD90-8DE5-34863390A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6082589"/>
              <a:ext cx="0" cy="49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3" name="Line 170">
              <a:extLst>
                <a:ext uri="{FF2B5EF4-FFF2-40B4-BE49-F238E27FC236}">
                  <a16:creationId xmlns:a16="http://schemas.microsoft.com/office/drawing/2014/main" id="{1885F7E8-EDC6-2F9B-0E36-7D55ED6DB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6269914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4" name="Line 171">
              <a:extLst>
                <a:ext uri="{FF2B5EF4-FFF2-40B4-BE49-F238E27FC236}">
                  <a16:creationId xmlns:a16="http://schemas.microsoft.com/office/drawing/2014/main" id="{5AD4844E-4C63-4DD4-77F9-4F6C44DAA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6242927"/>
              <a:ext cx="0" cy="269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5" name="Line 172">
              <a:extLst>
                <a:ext uri="{FF2B5EF4-FFF2-40B4-BE49-F238E27FC236}">
                  <a16:creationId xmlns:a16="http://schemas.microsoft.com/office/drawing/2014/main" id="{57891E9C-B19D-97A1-3B64-1452930C1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6219114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6" name="Line 173">
              <a:extLst>
                <a:ext uri="{FF2B5EF4-FFF2-40B4-BE49-F238E27FC236}">
                  <a16:creationId xmlns:a16="http://schemas.microsoft.com/office/drawing/2014/main" id="{1D5CFB02-5337-1A51-70F1-2CFE2E92A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6187364"/>
              <a:ext cx="0" cy="31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7" name="Line 174">
              <a:extLst>
                <a:ext uri="{FF2B5EF4-FFF2-40B4-BE49-F238E27FC236}">
                  <a16:creationId xmlns:a16="http://schemas.microsoft.com/office/drawing/2014/main" id="{81A0DA27-629C-6D2B-D8E8-DB4B833EA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6293727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8" name="Line 175">
              <a:extLst>
                <a:ext uri="{FF2B5EF4-FFF2-40B4-BE49-F238E27FC236}">
                  <a16:creationId xmlns:a16="http://schemas.microsoft.com/office/drawing/2014/main" id="{F1D87D14-2622-3756-76F7-561CED493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6254039"/>
              <a:ext cx="0" cy="396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9" name="Line 176">
              <a:extLst>
                <a:ext uri="{FF2B5EF4-FFF2-40B4-BE49-F238E27FC236}">
                  <a16:creationId xmlns:a16="http://schemas.microsoft.com/office/drawing/2014/main" id="{4E37EA38-128B-5EDB-E3B6-BE1AFB043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6219114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0" name="Line 177">
              <a:extLst>
                <a:ext uri="{FF2B5EF4-FFF2-40B4-BE49-F238E27FC236}">
                  <a16:creationId xmlns:a16="http://schemas.microsoft.com/office/drawing/2014/main" id="{9BC32345-5B75-D49D-CA8B-C516E186C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6181014"/>
              <a:ext cx="0" cy="38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1" name="Line 178">
              <a:extLst>
                <a:ext uri="{FF2B5EF4-FFF2-40B4-BE49-F238E27FC236}">
                  <a16:creationId xmlns:a16="http://schemas.microsoft.com/office/drawing/2014/main" id="{2AC4D86E-D0BA-2934-EC5C-AB7B1C268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6131802"/>
              <a:ext cx="0" cy="555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2" name="Line 179">
              <a:extLst>
                <a:ext uri="{FF2B5EF4-FFF2-40B4-BE49-F238E27FC236}">
                  <a16:creationId xmlns:a16="http://schemas.microsoft.com/office/drawing/2014/main" id="{0DC8269D-08F7-CA06-9C77-986E29D383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6131802"/>
              <a:ext cx="0" cy="49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3" name="Line 180">
              <a:extLst>
                <a:ext uri="{FF2B5EF4-FFF2-40B4-BE49-F238E27FC236}">
                  <a16:creationId xmlns:a16="http://schemas.microsoft.com/office/drawing/2014/main" id="{9B5E7E45-B9F1-AC49-718D-AC3CA505F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304839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4" name="Freeform 181">
              <a:extLst>
                <a:ext uri="{FF2B5EF4-FFF2-40B4-BE49-F238E27FC236}">
                  <a16:creationId xmlns:a16="http://schemas.microsoft.com/office/drawing/2014/main" id="{6643C8AD-A5EA-E777-130B-7EF61B9F0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693" y="6304839"/>
              <a:ext cx="632944" cy="38100"/>
            </a:xfrm>
            <a:custGeom>
              <a:avLst/>
              <a:gdLst>
                <a:gd name="T0" fmla="*/ 0 w 913"/>
                <a:gd name="T1" fmla="*/ 0 h 72"/>
                <a:gd name="T2" fmla="*/ 0 w 913"/>
                <a:gd name="T3" fmla="*/ 72 h 72"/>
                <a:gd name="T4" fmla="*/ 913 w 913"/>
                <a:gd name="T5" fmla="*/ 72 h 72"/>
                <a:gd name="T6" fmla="*/ 913 w 91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72">
                  <a:moveTo>
                    <a:pt x="0" y="0"/>
                  </a:moveTo>
                  <a:lnTo>
                    <a:pt x="0" y="72"/>
                  </a:lnTo>
                  <a:lnTo>
                    <a:pt x="913" y="72"/>
                  </a:lnTo>
                  <a:lnTo>
                    <a:pt x="9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5" name="Line 182">
              <a:extLst>
                <a:ext uri="{FF2B5EF4-FFF2-40B4-BE49-F238E27FC236}">
                  <a16:creationId xmlns:a16="http://schemas.microsoft.com/office/drawing/2014/main" id="{A90B450B-AF8A-C2F3-0BD1-AB4BCC87B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269914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6" name="Line 183">
              <a:extLst>
                <a:ext uri="{FF2B5EF4-FFF2-40B4-BE49-F238E27FC236}">
                  <a16:creationId xmlns:a16="http://schemas.microsoft.com/office/drawing/2014/main" id="{0D5C8E87-7B12-9531-3D37-E84E8CC31A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24292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7" name="Line 184">
              <a:extLst>
                <a:ext uri="{FF2B5EF4-FFF2-40B4-BE49-F238E27FC236}">
                  <a16:creationId xmlns:a16="http://schemas.microsoft.com/office/drawing/2014/main" id="{AC39D278-185A-E867-1EE4-2483C6B19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219114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8" name="Line 185">
              <a:extLst>
                <a:ext uri="{FF2B5EF4-FFF2-40B4-BE49-F238E27FC236}">
                  <a16:creationId xmlns:a16="http://schemas.microsoft.com/office/drawing/2014/main" id="{FCFEF883-CD72-FAA2-5FC1-71400D933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187364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9" name="Line 186">
              <a:extLst>
                <a:ext uri="{FF2B5EF4-FFF2-40B4-BE49-F238E27FC236}">
                  <a16:creationId xmlns:a16="http://schemas.microsoft.com/office/drawing/2014/main" id="{EE4E430C-2376-9D3D-499A-2A9AA7E03E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131802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0" name="Line 187">
              <a:extLst>
                <a:ext uri="{FF2B5EF4-FFF2-40B4-BE49-F238E27FC236}">
                  <a16:creationId xmlns:a16="http://schemas.microsoft.com/office/drawing/2014/main" id="{0D5A0F7D-8CCD-B01B-25CD-0262C59F5B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082589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1" name="Line 188">
              <a:extLst>
                <a:ext uri="{FF2B5EF4-FFF2-40B4-BE49-F238E27FC236}">
                  <a16:creationId xmlns:a16="http://schemas.microsoft.com/office/drawing/2014/main" id="{D99F839C-2B10-D893-079F-A9147107C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7693" y="600162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2" name="Line 189">
              <a:extLst>
                <a:ext uri="{FF2B5EF4-FFF2-40B4-BE49-F238E27FC236}">
                  <a16:creationId xmlns:a16="http://schemas.microsoft.com/office/drawing/2014/main" id="{9B58301B-836D-19FB-23BF-BC6544E7C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546187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3" name="Line 190">
              <a:extLst>
                <a:ext uri="{FF2B5EF4-FFF2-40B4-BE49-F238E27FC236}">
                  <a16:creationId xmlns:a16="http://schemas.microsoft.com/office/drawing/2014/main" id="{59FB41B4-3086-26F6-9E99-2998A9E40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0636" y="5906377"/>
              <a:ext cx="0" cy="95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4" name="Line 191">
              <a:extLst>
                <a:ext uri="{FF2B5EF4-FFF2-40B4-BE49-F238E27FC236}">
                  <a16:creationId xmlns:a16="http://schemas.microsoft.com/office/drawing/2014/main" id="{173E55D0-A2E3-3497-898C-2E0EE7DF4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7693" y="5906377"/>
              <a:ext cx="0" cy="95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5" name="Line 192">
              <a:extLst>
                <a:ext uri="{FF2B5EF4-FFF2-40B4-BE49-F238E27FC236}">
                  <a16:creationId xmlns:a16="http://schemas.microsoft.com/office/drawing/2014/main" id="{C661B32E-84E4-BE28-DCEF-D637D5E51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565396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6" name="Line 193">
              <a:extLst>
                <a:ext uri="{FF2B5EF4-FFF2-40B4-BE49-F238E27FC236}">
                  <a16:creationId xmlns:a16="http://schemas.microsoft.com/office/drawing/2014/main" id="{1432F612-DEFB-7011-E1BC-199A457679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578096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7" name="Line 194">
              <a:extLst>
                <a:ext uri="{FF2B5EF4-FFF2-40B4-BE49-F238E27FC236}">
                  <a16:creationId xmlns:a16="http://schemas.microsoft.com/office/drawing/2014/main" id="{167DFB99-25C7-ECFA-8C69-8F617690F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585716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8" name="Line 195">
              <a:extLst>
                <a:ext uri="{FF2B5EF4-FFF2-40B4-BE49-F238E27FC236}">
                  <a16:creationId xmlns:a16="http://schemas.microsoft.com/office/drawing/2014/main" id="{A8BA123E-91F9-80C2-42F6-00794BCBC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594923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9" name="Line 196">
              <a:extLst>
                <a:ext uri="{FF2B5EF4-FFF2-40B4-BE49-F238E27FC236}">
                  <a16:creationId xmlns:a16="http://schemas.microsoft.com/office/drawing/2014/main" id="{61E61499-01FF-1AB9-FD7E-6185B1592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5949239"/>
              <a:ext cx="0" cy="746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0" name="Line 197">
              <a:extLst>
                <a:ext uri="{FF2B5EF4-FFF2-40B4-BE49-F238E27FC236}">
                  <a16:creationId xmlns:a16="http://schemas.microsoft.com/office/drawing/2014/main" id="{551193A3-128D-2EF0-7888-D476007D9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5949239"/>
              <a:ext cx="0" cy="746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1" name="Line 198">
              <a:extLst>
                <a:ext uri="{FF2B5EF4-FFF2-40B4-BE49-F238E27FC236}">
                  <a16:creationId xmlns:a16="http://schemas.microsoft.com/office/drawing/2014/main" id="{7C504FBA-5018-8D68-DC73-93B742B58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02385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2" name="Line 199">
              <a:extLst>
                <a:ext uri="{FF2B5EF4-FFF2-40B4-BE49-F238E27FC236}">
                  <a16:creationId xmlns:a16="http://schemas.microsoft.com/office/drawing/2014/main" id="{E817F029-2AC8-4C78-D6F0-7786BA803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3223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3" name="Line 200">
              <a:extLst>
                <a:ext uri="{FF2B5EF4-FFF2-40B4-BE49-F238E27FC236}">
                  <a16:creationId xmlns:a16="http://schemas.microsoft.com/office/drawing/2014/main" id="{B935231A-8135-36B5-3564-56BE5334E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29372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4" name="Line 201">
              <a:extLst>
                <a:ext uri="{FF2B5EF4-FFF2-40B4-BE49-F238E27FC236}">
                  <a16:creationId xmlns:a16="http://schemas.microsoft.com/office/drawing/2014/main" id="{86BE1230-87BC-B76B-B170-FCA5CB983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25403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5" name="Line 202">
              <a:extLst>
                <a:ext uri="{FF2B5EF4-FFF2-40B4-BE49-F238E27FC236}">
                  <a16:creationId xmlns:a16="http://schemas.microsoft.com/office/drawing/2014/main" id="{C03A6B4C-5FE7-C4E3-77BB-62EDF649DF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21911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6" name="Line 203">
              <a:extLst>
                <a:ext uri="{FF2B5EF4-FFF2-40B4-BE49-F238E27FC236}">
                  <a16:creationId xmlns:a16="http://schemas.microsoft.com/office/drawing/2014/main" id="{A7015D6C-27C7-7C53-EE07-B9EBFBBAF8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18101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7" name="Line 204">
              <a:extLst>
                <a:ext uri="{FF2B5EF4-FFF2-40B4-BE49-F238E27FC236}">
                  <a16:creationId xmlns:a16="http://schemas.microsoft.com/office/drawing/2014/main" id="{25272928-B9F6-2A06-5D39-82902E42D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1318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06">
              <a:extLst>
                <a:ext uri="{FF2B5EF4-FFF2-40B4-BE49-F238E27FC236}">
                  <a16:creationId xmlns:a16="http://schemas.microsoft.com/office/drawing/2014/main" id="{DE90811F-9DAD-963F-B91F-2109FF519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370" y="607465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07">
              <a:extLst>
                <a:ext uri="{FF2B5EF4-FFF2-40B4-BE49-F238E27FC236}">
                  <a16:creationId xmlns:a16="http://schemas.microsoft.com/office/drawing/2014/main" id="{F9C2424A-E9FA-EE6E-595E-54515797A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5882564"/>
              <a:ext cx="0" cy="1000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08">
              <a:extLst>
                <a:ext uri="{FF2B5EF4-FFF2-40B4-BE49-F238E27FC236}">
                  <a16:creationId xmlns:a16="http://schemas.microsoft.com/office/drawing/2014/main" id="{8D6DF223-1CA2-E5EA-C9AD-B2A25EDC0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1016" y="5742864"/>
              <a:ext cx="632944" cy="241300"/>
            </a:xfrm>
            <a:custGeom>
              <a:avLst/>
              <a:gdLst>
                <a:gd name="T0" fmla="*/ 913 w 913"/>
                <a:gd name="T1" fmla="*/ 455 h 455"/>
                <a:gd name="T2" fmla="*/ 913 w 913"/>
                <a:gd name="T3" fmla="*/ 0 h 455"/>
                <a:gd name="T4" fmla="*/ 0 w 913"/>
                <a:gd name="T5" fmla="*/ 0 h 455"/>
                <a:gd name="T6" fmla="*/ 0 w 913"/>
                <a:gd name="T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455">
                  <a:moveTo>
                    <a:pt x="913" y="455"/>
                  </a:moveTo>
                  <a:lnTo>
                    <a:pt x="913" y="0"/>
                  </a:lnTo>
                  <a:lnTo>
                    <a:pt x="0" y="0"/>
                  </a:lnTo>
                  <a:lnTo>
                    <a:pt x="0" y="4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09">
              <a:extLst>
                <a:ext uri="{FF2B5EF4-FFF2-40B4-BE49-F238E27FC236}">
                  <a16:creationId xmlns:a16="http://schemas.microsoft.com/office/drawing/2014/main" id="{BFC4BD37-CCDE-C227-6C94-1CBFCDFD0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3960" y="5984164"/>
              <a:ext cx="0" cy="12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10">
              <a:extLst>
                <a:ext uri="{FF2B5EF4-FFF2-40B4-BE49-F238E27FC236}">
                  <a16:creationId xmlns:a16="http://schemas.microsoft.com/office/drawing/2014/main" id="{5A2EE002-C1A5-68CE-E8AE-3FD43AAF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2667" y="6034964"/>
              <a:ext cx="632944" cy="82550"/>
            </a:xfrm>
            <a:custGeom>
              <a:avLst/>
              <a:gdLst>
                <a:gd name="T0" fmla="*/ 913 w 913"/>
                <a:gd name="T1" fmla="*/ 157 h 157"/>
                <a:gd name="T2" fmla="*/ 913 w 913"/>
                <a:gd name="T3" fmla="*/ 0 h 157"/>
                <a:gd name="T4" fmla="*/ 0 w 913"/>
                <a:gd name="T5" fmla="*/ 0 h 157"/>
                <a:gd name="T6" fmla="*/ 0 w 913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157">
                  <a:moveTo>
                    <a:pt x="913" y="157"/>
                  </a:moveTo>
                  <a:lnTo>
                    <a:pt x="913" y="0"/>
                  </a:lnTo>
                  <a:lnTo>
                    <a:pt x="0" y="0"/>
                  </a:lnTo>
                  <a:lnTo>
                    <a:pt x="0" y="15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11">
              <a:extLst>
                <a:ext uri="{FF2B5EF4-FFF2-40B4-BE49-F238E27FC236}">
                  <a16:creationId xmlns:a16="http://schemas.microsoft.com/office/drawing/2014/main" id="{0AD5E26F-F1E5-DACD-47E0-77113140A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667" y="6185777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212">
              <a:extLst>
                <a:ext uri="{FF2B5EF4-FFF2-40B4-BE49-F238E27FC236}">
                  <a16:creationId xmlns:a16="http://schemas.microsoft.com/office/drawing/2014/main" id="{3806CABF-8748-4827-9D64-75F10CEF8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3960" y="6177839"/>
              <a:ext cx="0" cy="333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213">
              <a:extLst>
                <a:ext uri="{FF2B5EF4-FFF2-40B4-BE49-F238E27FC236}">
                  <a16:creationId xmlns:a16="http://schemas.microsoft.com/office/drawing/2014/main" id="{CF801A50-338B-291B-08B0-3F15E1E94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3960" y="6247689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14">
              <a:extLst>
                <a:ext uri="{FF2B5EF4-FFF2-40B4-BE49-F238E27FC236}">
                  <a16:creationId xmlns:a16="http://schemas.microsoft.com/office/drawing/2014/main" id="{41891121-6F02-6DE9-3BD9-14337E034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3960" y="6271502"/>
              <a:ext cx="0" cy="14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5">
              <a:extLst>
                <a:ext uri="{FF2B5EF4-FFF2-40B4-BE49-F238E27FC236}">
                  <a16:creationId xmlns:a16="http://schemas.microsoft.com/office/drawing/2014/main" id="{B045B01C-1040-6BE9-BC25-4362BFC4C1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3960" y="6285789"/>
              <a:ext cx="0" cy="14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16">
              <a:extLst>
                <a:ext uri="{FF2B5EF4-FFF2-40B4-BE49-F238E27FC236}">
                  <a16:creationId xmlns:a16="http://schemas.microsoft.com/office/drawing/2014/main" id="{4995BA53-7263-F65C-71D3-CD2521E72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667" y="6293727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17">
              <a:extLst>
                <a:ext uri="{FF2B5EF4-FFF2-40B4-BE49-F238E27FC236}">
                  <a16:creationId xmlns:a16="http://schemas.microsoft.com/office/drawing/2014/main" id="{D67C91F9-00C3-443E-085E-3988155A3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667" y="6258802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18">
              <a:extLst>
                <a:ext uri="{FF2B5EF4-FFF2-40B4-BE49-F238E27FC236}">
                  <a16:creationId xmlns:a16="http://schemas.microsoft.com/office/drawing/2014/main" id="{CDCBE1C8-F1FA-AC0A-4428-BB3ED6826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667" y="6227052"/>
              <a:ext cx="0" cy="31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19">
              <a:extLst>
                <a:ext uri="{FF2B5EF4-FFF2-40B4-BE49-F238E27FC236}">
                  <a16:creationId xmlns:a16="http://schemas.microsoft.com/office/drawing/2014/main" id="{BCECE57F-8B2A-D6AE-2198-AFEE574BF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3960" y="6211177"/>
              <a:ext cx="0" cy="36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20">
              <a:extLst>
                <a:ext uri="{FF2B5EF4-FFF2-40B4-BE49-F238E27FC236}">
                  <a16:creationId xmlns:a16="http://schemas.microsoft.com/office/drawing/2014/main" id="{86FB318B-DC7D-3963-A441-F5264FCF2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3960" y="6111164"/>
              <a:ext cx="0" cy="666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1">
              <a:extLst>
                <a:ext uri="{FF2B5EF4-FFF2-40B4-BE49-F238E27FC236}">
                  <a16:creationId xmlns:a16="http://schemas.microsoft.com/office/drawing/2014/main" id="{A8138161-FB46-FA81-9A2C-6964FB3D9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667" y="6117514"/>
              <a:ext cx="0" cy="68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22">
              <a:extLst>
                <a:ext uri="{FF2B5EF4-FFF2-40B4-BE49-F238E27FC236}">
                  <a16:creationId xmlns:a16="http://schemas.microsoft.com/office/drawing/2014/main" id="{2FF22647-9E8E-5343-F68F-BBD41AF5C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1016" y="6285789"/>
              <a:ext cx="0" cy="14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23">
              <a:extLst>
                <a:ext uri="{FF2B5EF4-FFF2-40B4-BE49-F238E27FC236}">
                  <a16:creationId xmlns:a16="http://schemas.microsoft.com/office/drawing/2014/main" id="{835C7385-4831-8B88-EAB5-79E1BF7CC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1016" y="6271502"/>
              <a:ext cx="0" cy="14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24">
              <a:extLst>
                <a:ext uri="{FF2B5EF4-FFF2-40B4-BE49-F238E27FC236}">
                  <a16:creationId xmlns:a16="http://schemas.microsoft.com/office/drawing/2014/main" id="{AA3BFACC-3DA6-5C79-03B1-178931B4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1016" y="6247689"/>
              <a:ext cx="0" cy="238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25">
              <a:extLst>
                <a:ext uri="{FF2B5EF4-FFF2-40B4-BE49-F238E27FC236}">
                  <a16:creationId xmlns:a16="http://schemas.microsoft.com/office/drawing/2014/main" id="{C61E8F45-7F00-62E6-0FEB-F8FB4F25C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1016" y="6211177"/>
              <a:ext cx="0" cy="365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26">
              <a:extLst>
                <a:ext uri="{FF2B5EF4-FFF2-40B4-BE49-F238E27FC236}">
                  <a16:creationId xmlns:a16="http://schemas.microsoft.com/office/drawing/2014/main" id="{D9B3CA01-C16C-9052-54CB-B523A0DAE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1016" y="5984164"/>
              <a:ext cx="0" cy="12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27">
              <a:extLst>
                <a:ext uri="{FF2B5EF4-FFF2-40B4-BE49-F238E27FC236}">
                  <a16:creationId xmlns:a16="http://schemas.microsoft.com/office/drawing/2014/main" id="{0F870575-C6A7-DF77-2DC4-222500BA8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1016" y="6111164"/>
              <a:ext cx="0" cy="666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28">
              <a:extLst>
                <a:ext uri="{FF2B5EF4-FFF2-40B4-BE49-F238E27FC236}">
                  <a16:creationId xmlns:a16="http://schemas.microsoft.com/office/drawing/2014/main" id="{4B50274B-4EFE-C1CD-3442-04E627D85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1016" y="6177839"/>
              <a:ext cx="0" cy="333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29">
              <a:extLst>
                <a:ext uri="{FF2B5EF4-FFF2-40B4-BE49-F238E27FC236}">
                  <a16:creationId xmlns:a16="http://schemas.microsoft.com/office/drawing/2014/main" id="{69C9CC07-7FF5-9C4D-88E6-62F96AC61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6177839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30">
              <a:extLst>
                <a:ext uri="{FF2B5EF4-FFF2-40B4-BE49-F238E27FC236}">
                  <a16:creationId xmlns:a16="http://schemas.microsoft.com/office/drawing/2014/main" id="{A9EB8245-55D8-601D-5088-89BBADF83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5984164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31">
              <a:extLst>
                <a:ext uri="{FF2B5EF4-FFF2-40B4-BE49-F238E27FC236}">
                  <a16:creationId xmlns:a16="http://schemas.microsoft.com/office/drawing/2014/main" id="{7B22BCD0-5663-AFA0-CFC2-47DD0FD32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6111164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232">
              <a:extLst>
                <a:ext uri="{FF2B5EF4-FFF2-40B4-BE49-F238E27FC236}">
                  <a16:creationId xmlns:a16="http://schemas.microsoft.com/office/drawing/2014/main" id="{BE67BDAA-1CF1-FA1E-FE94-B47568DFA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621117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33">
              <a:extLst>
                <a:ext uri="{FF2B5EF4-FFF2-40B4-BE49-F238E27FC236}">
                  <a16:creationId xmlns:a16="http://schemas.microsoft.com/office/drawing/2014/main" id="{65BE79F0-3E84-DF1D-ABEF-10A7A8710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6247689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234">
              <a:extLst>
                <a:ext uri="{FF2B5EF4-FFF2-40B4-BE49-F238E27FC236}">
                  <a16:creationId xmlns:a16="http://schemas.microsoft.com/office/drawing/2014/main" id="{3729A8AF-1E87-52FD-24A4-4C81A6765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6271502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235">
              <a:extLst>
                <a:ext uri="{FF2B5EF4-FFF2-40B4-BE49-F238E27FC236}">
                  <a16:creationId xmlns:a16="http://schemas.microsoft.com/office/drawing/2014/main" id="{8176491A-FAFE-AAE7-B805-FF876D4FF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6285789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236">
              <a:extLst>
                <a:ext uri="{FF2B5EF4-FFF2-40B4-BE49-F238E27FC236}">
                  <a16:creationId xmlns:a16="http://schemas.microsoft.com/office/drawing/2014/main" id="{734E641E-12C1-94EF-ACE5-FCE602F9C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1016" y="630007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7">
              <a:extLst>
                <a:ext uri="{FF2B5EF4-FFF2-40B4-BE49-F238E27FC236}">
                  <a16:creationId xmlns:a16="http://schemas.microsoft.com/office/drawing/2014/main" id="{240B82B4-F2C3-ED48-5F31-C9C67C6E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1016" y="6300077"/>
              <a:ext cx="632944" cy="42863"/>
            </a:xfrm>
            <a:custGeom>
              <a:avLst/>
              <a:gdLst>
                <a:gd name="T0" fmla="*/ 0 w 913"/>
                <a:gd name="T1" fmla="*/ 0 h 81"/>
                <a:gd name="T2" fmla="*/ 0 w 913"/>
                <a:gd name="T3" fmla="*/ 81 h 81"/>
                <a:gd name="T4" fmla="*/ 913 w 913"/>
                <a:gd name="T5" fmla="*/ 81 h 81"/>
                <a:gd name="T6" fmla="*/ 913 w 91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81">
                  <a:moveTo>
                    <a:pt x="0" y="0"/>
                  </a:moveTo>
                  <a:lnTo>
                    <a:pt x="0" y="81"/>
                  </a:lnTo>
                  <a:lnTo>
                    <a:pt x="913" y="81"/>
                  </a:lnTo>
                  <a:lnTo>
                    <a:pt x="9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38">
              <a:extLst>
                <a:ext uri="{FF2B5EF4-FFF2-40B4-BE49-F238E27FC236}">
                  <a16:creationId xmlns:a16="http://schemas.microsoft.com/office/drawing/2014/main" id="{950E71C8-E826-7237-4A66-D0BB895D9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2667" y="6322302"/>
              <a:ext cx="632944" cy="20638"/>
            </a:xfrm>
            <a:custGeom>
              <a:avLst/>
              <a:gdLst>
                <a:gd name="T0" fmla="*/ 0 w 913"/>
                <a:gd name="T1" fmla="*/ 0 h 39"/>
                <a:gd name="T2" fmla="*/ 0 w 913"/>
                <a:gd name="T3" fmla="*/ 39 h 39"/>
                <a:gd name="T4" fmla="*/ 913 w 913"/>
                <a:gd name="T5" fmla="*/ 39 h 39"/>
                <a:gd name="T6" fmla="*/ 913 w 913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3" h="39">
                  <a:moveTo>
                    <a:pt x="0" y="0"/>
                  </a:moveTo>
                  <a:lnTo>
                    <a:pt x="0" y="39"/>
                  </a:lnTo>
                  <a:lnTo>
                    <a:pt x="913" y="39"/>
                  </a:lnTo>
                  <a:lnTo>
                    <a:pt x="9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239">
              <a:extLst>
                <a:ext uri="{FF2B5EF4-FFF2-40B4-BE49-F238E27FC236}">
                  <a16:creationId xmlns:a16="http://schemas.microsoft.com/office/drawing/2014/main" id="{E611D8AF-2954-C450-B44A-590681440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610" y="6185777"/>
              <a:ext cx="0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240">
              <a:extLst>
                <a:ext uri="{FF2B5EF4-FFF2-40B4-BE49-F238E27FC236}">
                  <a16:creationId xmlns:a16="http://schemas.microsoft.com/office/drawing/2014/main" id="{1F2E95FE-BAA5-ED6A-7CF0-347A56E7A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610" y="6258802"/>
              <a:ext cx="0" cy="349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41">
              <a:extLst>
                <a:ext uri="{FF2B5EF4-FFF2-40B4-BE49-F238E27FC236}">
                  <a16:creationId xmlns:a16="http://schemas.microsoft.com/office/drawing/2014/main" id="{90B66B0D-EAF7-836C-5161-A8AE1E0EF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610" y="6293727"/>
              <a:ext cx="0" cy="28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242">
              <a:extLst>
                <a:ext uri="{FF2B5EF4-FFF2-40B4-BE49-F238E27FC236}">
                  <a16:creationId xmlns:a16="http://schemas.microsoft.com/office/drawing/2014/main" id="{50636D91-9E12-0FD0-1989-2086613FE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3908" y="6273089"/>
              <a:ext cx="0" cy="333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243">
              <a:extLst>
                <a:ext uri="{FF2B5EF4-FFF2-40B4-BE49-F238E27FC236}">
                  <a16:creationId xmlns:a16="http://schemas.microsoft.com/office/drawing/2014/main" id="{61E83F0A-C901-9E0E-2496-04E68F6EE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610" y="6227052"/>
              <a:ext cx="0" cy="31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244">
              <a:extLst>
                <a:ext uri="{FF2B5EF4-FFF2-40B4-BE49-F238E27FC236}">
                  <a16:creationId xmlns:a16="http://schemas.microsoft.com/office/drawing/2014/main" id="{C84BAE68-DEF9-76B3-9F47-DD6795B4C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75610" y="6117514"/>
              <a:ext cx="0" cy="68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245">
              <a:extLst>
                <a:ext uri="{FF2B5EF4-FFF2-40B4-BE49-F238E27FC236}">
                  <a16:creationId xmlns:a16="http://schemas.microsoft.com/office/drawing/2014/main" id="{679F9E50-DED9-930D-DA90-8C84694AE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42667" y="6322302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246">
              <a:extLst>
                <a:ext uri="{FF2B5EF4-FFF2-40B4-BE49-F238E27FC236}">
                  <a16:creationId xmlns:a16="http://schemas.microsoft.com/office/drawing/2014/main" id="{69A1C224-8C49-552A-503E-1AE05616B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42667" y="629372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247">
              <a:extLst>
                <a:ext uri="{FF2B5EF4-FFF2-40B4-BE49-F238E27FC236}">
                  <a16:creationId xmlns:a16="http://schemas.microsoft.com/office/drawing/2014/main" id="{241CF761-9AF0-E3E6-21B1-F59864EFA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42667" y="6258802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248">
              <a:extLst>
                <a:ext uri="{FF2B5EF4-FFF2-40B4-BE49-F238E27FC236}">
                  <a16:creationId xmlns:a16="http://schemas.microsoft.com/office/drawing/2014/main" id="{1B0BD2AA-E280-8216-23BD-3B458AC46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42667" y="6227052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49">
              <a:extLst>
                <a:ext uri="{FF2B5EF4-FFF2-40B4-BE49-F238E27FC236}">
                  <a16:creationId xmlns:a16="http://schemas.microsoft.com/office/drawing/2014/main" id="{4BCBFC2F-D790-920D-6EA1-14851006C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42667" y="618577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250">
              <a:extLst>
                <a:ext uri="{FF2B5EF4-FFF2-40B4-BE49-F238E27FC236}">
                  <a16:creationId xmlns:a16="http://schemas.microsoft.com/office/drawing/2014/main" id="{E87C9841-4D9E-1C15-6346-13316A202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42667" y="6117514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251">
              <a:extLst>
                <a:ext uri="{FF2B5EF4-FFF2-40B4-BE49-F238E27FC236}">
                  <a16:creationId xmlns:a16="http://schemas.microsoft.com/office/drawing/2014/main" id="{A881096A-3FDA-E0F5-0EE7-CEEB0EE40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4370" y="5269789"/>
              <a:ext cx="0" cy="192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252">
              <a:extLst>
                <a:ext uri="{FF2B5EF4-FFF2-40B4-BE49-F238E27FC236}">
                  <a16:creationId xmlns:a16="http://schemas.microsoft.com/office/drawing/2014/main" id="{0AA866E2-B7C8-4B37-9E63-5A62DB756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95" y="5269789"/>
              <a:ext cx="0" cy="192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3">
              <a:extLst>
                <a:ext uri="{FF2B5EF4-FFF2-40B4-BE49-F238E27FC236}">
                  <a16:creationId xmlns:a16="http://schemas.microsoft.com/office/drawing/2014/main" id="{F45010B1-8DC4-293D-566F-EF5FA3F99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5093577"/>
              <a:ext cx="0" cy="2238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254">
              <a:extLst>
                <a:ext uri="{FF2B5EF4-FFF2-40B4-BE49-F238E27FC236}">
                  <a16:creationId xmlns:a16="http://schemas.microsoft.com/office/drawing/2014/main" id="{C368BE19-882B-E826-C26D-CC937976F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07306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5">
              <a:extLst>
                <a:ext uri="{FF2B5EF4-FFF2-40B4-BE49-F238E27FC236}">
                  <a16:creationId xmlns:a16="http://schemas.microsoft.com/office/drawing/2014/main" id="{A9F62A3A-C3A3-565B-5EC5-440B58837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32388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256">
              <a:extLst>
                <a:ext uri="{FF2B5EF4-FFF2-40B4-BE49-F238E27FC236}">
                  <a16:creationId xmlns:a16="http://schemas.microsoft.com/office/drawing/2014/main" id="{CB3275C1-92C8-FD38-C9B7-C5B817E73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30325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57">
              <a:extLst>
                <a:ext uri="{FF2B5EF4-FFF2-40B4-BE49-F238E27FC236}">
                  <a16:creationId xmlns:a16="http://schemas.microsoft.com/office/drawing/2014/main" id="{CBA256D2-B4B7-E2E5-7163-FF3D4022A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27943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258">
              <a:extLst>
                <a:ext uri="{FF2B5EF4-FFF2-40B4-BE49-F238E27FC236}">
                  <a16:creationId xmlns:a16="http://schemas.microsoft.com/office/drawing/2014/main" id="{48EAEC18-B34B-8DFF-37DE-27E06EF62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25562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259">
              <a:extLst>
                <a:ext uri="{FF2B5EF4-FFF2-40B4-BE49-F238E27FC236}">
                  <a16:creationId xmlns:a16="http://schemas.microsoft.com/office/drawing/2014/main" id="{92583D09-7056-A0F8-D2FD-F78631A23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23498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260">
              <a:extLst>
                <a:ext uri="{FF2B5EF4-FFF2-40B4-BE49-F238E27FC236}">
                  <a16:creationId xmlns:a16="http://schemas.microsoft.com/office/drawing/2014/main" id="{F0E30261-2A0C-568D-5183-EE4049A86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21117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261">
              <a:extLst>
                <a:ext uri="{FF2B5EF4-FFF2-40B4-BE49-F238E27FC236}">
                  <a16:creationId xmlns:a16="http://schemas.microsoft.com/office/drawing/2014/main" id="{25B2C42B-CDF6-4284-8F40-C697F4C63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1953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262">
              <a:extLst>
                <a:ext uri="{FF2B5EF4-FFF2-40B4-BE49-F238E27FC236}">
                  <a16:creationId xmlns:a16="http://schemas.microsoft.com/office/drawing/2014/main" id="{E98D16CF-3171-94F8-5AD6-1777647D6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16672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63">
              <a:extLst>
                <a:ext uri="{FF2B5EF4-FFF2-40B4-BE49-F238E27FC236}">
                  <a16:creationId xmlns:a16="http://schemas.microsoft.com/office/drawing/2014/main" id="{1F6D92D8-76E5-FC91-2944-F543ABEFA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61318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264">
              <a:extLst>
                <a:ext uri="{FF2B5EF4-FFF2-40B4-BE49-F238E27FC236}">
                  <a16:creationId xmlns:a16="http://schemas.microsoft.com/office/drawing/2014/main" id="{1E0AF8FA-D23F-5CAC-9228-B099A9180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598257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265">
              <a:extLst>
                <a:ext uri="{FF2B5EF4-FFF2-40B4-BE49-F238E27FC236}">
                  <a16:creationId xmlns:a16="http://schemas.microsoft.com/office/drawing/2014/main" id="{F6F302D0-1B27-FB57-7555-0B0AAB989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588256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266">
              <a:extLst>
                <a:ext uri="{FF2B5EF4-FFF2-40B4-BE49-F238E27FC236}">
                  <a16:creationId xmlns:a16="http://schemas.microsoft.com/office/drawing/2014/main" id="{15C17AF0-412D-5D3C-08B0-02011EEDA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576826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267">
              <a:extLst>
                <a:ext uri="{FF2B5EF4-FFF2-40B4-BE49-F238E27FC236}">
                  <a16:creationId xmlns:a16="http://schemas.microsoft.com/office/drawing/2014/main" id="{B5E2921E-1DF9-3335-3326-A3F2282A8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56492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268">
              <a:extLst>
                <a:ext uri="{FF2B5EF4-FFF2-40B4-BE49-F238E27FC236}">
                  <a16:creationId xmlns:a16="http://schemas.microsoft.com/office/drawing/2014/main" id="{57F85C44-1E89-A432-0F39-E62E904F7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54968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269">
              <a:extLst>
                <a:ext uri="{FF2B5EF4-FFF2-40B4-BE49-F238E27FC236}">
                  <a16:creationId xmlns:a16="http://schemas.microsoft.com/office/drawing/2014/main" id="{B1FB00EB-A351-DBCF-029B-3CC7B5E56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5317414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270">
              <a:extLst>
                <a:ext uri="{FF2B5EF4-FFF2-40B4-BE49-F238E27FC236}">
                  <a16:creationId xmlns:a16="http://schemas.microsoft.com/office/drawing/2014/main" id="{BF367879-7B54-ECDB-678C-2F33A1765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509357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271">
              <a:extLst>
                <a:ext uri="{FF2B5EF4-FFF2-40B4-BE49-F238E27FC236}">
                  <a16:creationId xmlns:a16="http://schemas.microsoft.com/office/drawing/2014/main" id="{CAFC828E-6550-A71E-096C-199BE66CB9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4687177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272">
              <a:extLst>
                <a:ext uri="{FF2B5EF4-FFF2-40B4-BE49-F238E27FC236}">
                  <a16:creationId xmlns:a16="http://schemas.microsoft.com/office/drawing/2014/main" id="{1CD49746-2413-8F3B-CEC2-46D5C4B9E2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4252202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273">
              <a:extLst>
                <a:ext uri="{FF2B5EF4-FFF2-40B4-BE49-F238E27FC236}">
                  <a16:creationId xmlns:a16="http://schemas.microsoft.com/office/drawing/2014/main" id="{C0E892D3-07DC-E453-0B91-D9CAC6DBE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7744" y="3694989"/>
              <a:ext cx="0" cy="557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274">
              <a:extLst>
                <a:ext uri="{FF2B5EF4-FFF2-40B4-BE49-F238E27FC236}">
                  <a16:creationId xmlns:a16="http://schemas.microsoft.com/office/drawing/2014/main" id="{C22F10D9-E779-F3E8-A5C2-EA051B154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2718" y="3694989"/>
              <a:ext cx="0" cy="557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275">
              <a:extLst>
                <a:ext uri="{FF2B5EF4-FFF2-40B4-BE49-F238E27FC236}">
                  <a16:creationId xmlns:a16="http://schemas.microsoft.com/office/drawing/2014/main" id="{12E861CD-C04D-2F5E-659E-DED68A4AB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369498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276">
              <a:extLst>
                <a:ext uri="{FF2B5EF4-FFF2-40B4-BE49-F238E27FC236}">
                  <a16:creationId xmlns:a16="http://schemas.microsoft.com/office/drawing/2014/main" id="{9209DB95-74CA-0A07-CE40-BA17493A4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2718" y="3129839"/>
              <a:ext cx="63502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277">
              <a:extLst>
                <a:ext uri="{FF2B5EF4-FFF2-40B4-BE49-F238E27FC236}">
                  <a16:creationId xmlns:a16="http://schemas.microsoft.com/office/drawing/2014/main" id="{5D90E376-5A86-1D91-C538-C353FDD867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3908" y="6306427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278">
              <a:extLst>
                <a:ext uri="{FF2B5EF4-FFF2-40B4-BE49-F238E27FC236}">
                  <a16:creationId xmlns:a16="http://schemas.microsoft.com/office/drawing/2014/main" id="{2A81F8DD-F9BD-584B-322B-4B5EC8183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3908" y="6273089"/>
              <a:ext cx="6329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1" name="ZoneTexte 2190">
              <a:extLst>
                <a:ext uri="{FF2B5EF4-FFF2-40B4-BE49-F238E27FC236}">
                  <a16:creationId xmlns:a16="http://schemas.microsoft.com/office/drawing/2014/main" id="{5EF7431A-2E59-07C9-DE4E-226B43BC1493}"/>
                </a:ext>
              </a:extLst>
            </p:cNvPr>
            <p:cNvSpPr txBox="1"/>
            <p:nvPr/>
          </p:nvSpPr>
          <p:spPr>
            <a:xfrm>
              <a:off x="4844949" y="1491539"/>
              <a:ext cx="721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8000</a:t>
              </a:r>
            </a:p>
          </p:txBody>
        </p:sp>
        <p:sp>
          <p:nvSpPr>
            <p:cNvPr id="2192" name="ZoneTexte 2191">
              <a:extLst>
                <a:ext uri="{FF2B5EF4-FFF2-40B4-BE49-F238E27FC236}">
                  <a16:creationId xmlns:a16="http://schemas.microsoft.com/office/drawing/2014/main" id="{329B727E-C23B-71CC-EAA7-D8D4EF6A40D1}"/>
                </a:ext>
              </a:extLst>
            </p:cNvPr>
            <p:cNvSpPr txBox="1"/>
            <p:nvPr/>
          </p:nvSpPr>
          <p:spPr>
            <a:xfrm>
              <a:off x="4844949" y="2682263"/>
              <a:ext cx="721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6000</a:t>
              </a:r>
            </a:p>
          </p:txBody>
        </p:sp>
        <p:sp>
          <p:nvSpPr>
            <p:cNvPr id="2193" name="ZoneTexte 2192">
              <a:extLst>
                <a:ext uri="{FF2B5EF4-FFF2-40B4-BE49-F238E27FC236}">
                  <a16:creationId xmlns:a16="http://schemas.microsoft.com/office/drawing/2014/main" id="{878B4F4B-98BD-5964-286E-CA7F1166C32B}"/>
                </a:ext>
              </a:extLst>
            </p:cNvPr>
            <p:cNvSpPr txBox="1"/>
            <p:nvPr/>
          </p:nvSpPr>
          <p:spPr>
            <a:xfrm>
              <a:off x="4844949" y="3844313"/>
              <a:ext cx="721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4000</a:t>
              </a:r>
            </a:p>
          </p:txBody>
        </p:sp>
        <p:sp>
          <p:nvSpPr>
            <p:cNvPr id="2194" name="ZoneTexte 2193">
              <a:extLst>
                <a:ext uri="{FF2B5EF4-FFF2-40B4-BE49-F238E27FC236}">
                  <a16:creationId xmlns:a16="http://schemas.microsoft.com/office/drawing/2014/main" id="{CF3D6F8E-B2F5-E28B-E18D-6EA10E1358CC}"/>
                </a:ext>
              </a:extLst>
            </p:cNvPr>
            <p:cNvSpPr txBox="1"/>
            <p:nvPr/>
          </p:nvSpPr>
          <p:spPr>
            <a:xfrm>
              <a:off x="4844949" y="5035037"/>
              <a:ext cx="721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2000</a:t>
              </a:r>
            </a:p>
          </p:txBody>
        </p:sp>
        <p:sp>
          <p:nvSpPr>
            <p:cNvPr id="2195" name="ZoneTexte 2194">
              <a:extLst>
                <a:ext uri="{FF2B5EF4-FFF2-40B4-BE49-F238E27FC236}">
                  <a16:creationId xmlns:a16="http://schemas.microsoft.com/office/drawing/2014/main" id="{D59FA625-CF6D-3CB2-C278-CD9800FABA1A}"/>
                </a:ext>
              </a:extLst>
            </p:cNvPr>
            <p:cNvSpPr txBox="1"/>
            <p:nvPr/>
          </p:nvSpPr>
          <p:spPr>
            <a:xfrm>
              <a:off x="5204457" y="6177839"/>
              <a:ext cx="362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2196" name="ZoneTexte 2195">
              <a:extLst>
                <a:ext uri="{FF2B5EF4-FFF2-40B4-BE49-F238E27FC236}">
                  <a16:creationId xmlns:a16="http://schemas.microsoft.com/office/drawing/2014/main" id="{2AC1E7ED-1188-8F64-FC68-D3321AF1314A}"/>
                </a:ext>
              </a:extLst>
            </p:cNvPr>
            <p:cNvSpPr txBox="1"/>
            <p:nvPr/>
          </p:nvSpPr>
          <p:spPr>
            <a:xfrm>
              <a:off x="5523131" y="6349289"/>
              <a:ext cx="839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000066"/>
                  </a:solidFill>
                </a:rPr>
                <a:t>Overall</a:t>
              </a:r>
              <a:endParaRPr lang="fr-FR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2197" name="ZoneTexte 2196">
              <a:extLst>
                <a:ext uri="{FF2B5EF4-FFF2-40B4-BE49-F238E27FC236}">
                  <a16:creationId xmlns:a16="http://schemas.microsoft.com/office/drawing/2014/main" id="{4CC80624-384E-4C10-DD2B-F1472E926E82}"/>
                </a:ext>
              </a:extLst>
            </p:cNvPr>
            <p:cNvSpPr txBox="1"/>
            <p:nvPr/>
          </p:nvSpPr>
          <p:spPr>
            <a:xfrm>
              <a:off x="6343529" y="6349289"/>
              <a:ext cx="690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MSM</a:t>
              </a:r>
            </a:p>
          </p:txBody>
        </p:sp>
        <p:sp>
          <p:nvSpPr>
            <p:cNvPr id="2198" name="ZoneTexte 2197">
              <a:extLst>
                <a:ext uri="{FF2B5EF4-FFF2-40B4-BE49-F238E27FC236}">
                  <a16:creationId xmlns:a16="http://schemas.microsoft.com/office/drawing/2014/main" id="{4B845F8C-0ACF-804F-4E27-65907DB383A0}"/>
                </a:ext>
              </a:extLst>
            </p:cNvPr>
            <p:cNvSpPr txBox="1"/>
            <p:nvPr/>
          </p:nvSpPr>
          <p:spPr>
            <a:xfrm>
              <a:off x="7068804" y="6349289"/>
              <a:ext cx="60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FSW</a:t>
              </a:r>
            </a:p>
          </p:txBody>
        </p:sp>
        <p:sp>
          <p:nvSpPr>
            <p:cNvPr id="2199" name="ZoneTexte 2198">
              <a:extLst>
                <a:ext uri="{FF2B5EF4-FFF2-40B4-BE49-F238E27FC236}">
                  <a16:creationId xmlns:a16="http://schemas.microsoft.com/office/drawing/2014/main" id="{2835792E-440F-7979-7129-3620B8E14749}"/>
                </a:ext>
              </a:extLst>
            </p:cNvPr>
            <p:cNvSpPr txBox="1"/>
            <p:nvPr/>
          </p:nvSpPr>
          <p:spPr>
            <a:xfrm>
              <a:off x="7614787" y="6349289"/>
              <a:ext cx="872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Non-KP</a:t>
              </a:r>
            </a:p>
          </p:txBody>
        </p:sp>
        <p:sp>
          <p:nvSpPr>
            <p:cNvPr id="2200" name="ZoneTexte 2199">
              <a:extLst>
                <a:ext uri="{FF2B5EF4-FFF2-40B4-BE49-F238E27FC236}">
                  <a16:creationId xmlns:a16="http://schemas.microsoft.com/office/drawing/2014/main" id="{CC14738F-A899-7592-7148-51ECECBC5581}"/>
                </a:ext>
              </a:extLst>
            </p:cNvPr>
            <p:cNvSpPr txBox="1"/>
            <p:nvPr/>
          </p:nvSpPr>
          <p:spPr>
            <a:xfrm>
              <a:off x="8462598" y="6349289"/>
              <a:ext cx="647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TGW</a:t>
              </a:r>
            </a:p>
          </p:txBody>
        </p:sp>
        <p:sp>
          <p:nvSpPr>
            <p:cNvPr id="2201" name="ZoneTexte 2200">
              <a:extLst>
                <a:ext uri="{FF2B5EF4-FFF2-40B4-BE49-F238E27FC236}">
                  <a16:creationId xmlns:a16="http://schemas.microsoft.com/office/drawing/2014/main" id="{9B9D1CD4-D20A-1950-3810-D77977F96207}"/>
                </a:ext>
              </a:extLst>
            </p:cNvPr>
            <p:cNvSpPr txBox="1"/>
            <p:nvPr/>
          </p:nvSpPr>
          <p:spPr>
            <a:xfrm>
              <a:off x="9101446" y="6349289"/>
              <a:ext cx="7152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0066"/>
                  </a:solidFill>
                </a:rPr>
                <a:t>PWID</a:t>
              </a:r>
            </a:p>
          </p:txBody>
        </p:sp>
        <p:sp>
          <p:nvSpPr>
            <p:cNvPr id="2202" name="ZoneTexte 2201">
              <a:extLst>
                <a:ext uri="{FF2B5EF4-FFF2-40B4-BE49-F238E27FC236}">
                  <a16:creationId xmlns:a16="http://schemas.microsoft.com/office/drawing/2014/main" id="{92DF9EA6-6FAB-0825-E02D-C3F51F399000}"/>
                </a:ext>
              </a:extLst>
            </p:cNvPr>
            <p:cNvSpPr txBox="1"/>
            <p:nvPr/>
          </p:nvSpPr>
          <p:spPr>
            <a:xfrm>
              <a:off x="5602776" y="2435169"/>
              <a:ext cx="7299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Tanzania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03" name="ZoneTexte 2202">
              <a:extLst>
                <a:ext uri="{FF2B5EF4-FFF2-40B4-BE49-F238E27FC236}">
                  <a16:creationId xmlns:a16="http://schemas.microsoft.com/office/drawing/2014/main" id="{1914C531-A2A9-1005-350A-3C2E6E93B067}"/>
                </a:ext>
              </a:extLst>
            </p:cNvPr>
            <p:cNvSpPr txBox="1"/>
            <p:nvPr/>
          </p:nvSpPr>
          <p:spPr>
            <a:xfrm>
              <a:off x="5651132" y="3150403"/>
              <a:ext cx="6332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Nigeria</a:t>
              </a:r>
            </a:p>
          </p:txBody>
        </p:sp>
        <p:sp>
          <p:nvSpPr>
            <p:cNvPr id="2204" name="ZoneTexte 2203">
              <a:extLst>
                <a:ext uri="{FF2B5EF4-FFF2-40B4-BE49-F238E27FC236}">
                  <a16:creationId xmlns:a16="http://schemas.microsoft.com/office/drawing/2014/main" id="{21029931-F4E8-CCC0-D59B-DC4439C250B6}"/>
                </a:ext>
              </a:extLst>
            </p:cNvPr>
            <p:cNvSpPr txBox="1"/>
            <p:nvPr/>
          </p:nvSpPr>
          <p:spPr>
            <a:xfrm>
              <a:off x="5635364" y="3692213"/>
              <a:ext cx="6647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S-</a:t>
              </a:r>
              <a:r>
                <a:rPr lang="fr-FR" sz="800" dirty="0" err="1">
                  <a:solidFill>
                    <a:srgbClr val="000066"/>
                  </a:solidFill>
                </a:rPr>
                <a:t>Africa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05" name="ZoneTexte 2204">
              <a:extLst>
                <a:ext uri="{FF2B5EF4-FFF2-40B4-BE49-F238E27FC236}">
                  <a16:creationId xmlns:a16="http://schemas.microsoft.com/office/drawing/2014/main" id="{8EC654EF-C3C0-F964-E13B-A5D42EF23152}"/>
                </a:ext>
              </a:extLst>
            </p:cNvPr>
            <p:cNvSpPr txBox="1"/>
            <p:nvPr/>
          </p:nvSpPr>
          <p:spPr>
            <a:xfrm>
              <a:off x="5644824" y="4236798"/>
              <a:ext cx="6458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Zambia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06" name="ZoneTexte 2205">
              <a:extLst>
                <a:ext uri="{FF2B5EF4-FFF2-40B4-BE49-F238E27FC236}">
                  <a16:creationId xmlns:a16="http://schemas.microsoft.com/office/drawing/2014/main" id="{787E2345-8164-8228-4590-4A7451ED9E6F}"/>
                </a:ext>
              </a:extLst>
            </p:cNvPr>
            <p:cNvSpPr txBox="1"/>
            <p:nvPr/>
          </p:nvSpPr>
          <p:spPr>
            <a:xfrm>
              <a:off x="5635364" y="4674478"/>
              <a:ext cx="6647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Uganda</a:t>
              </a:r>
            </a:p>
          </p:txBody>
        </p:sp>
        <p:sp>
          <p:nvSpPr>
            <p:cNvPr id="2207" name="ZoneTexte 2206">
              <a:extLst>
                <a:ext uri="{FF2B5EF4-FFF2-40B4-BE49-F238E27FC236}">
                  <a16:creationId xmlns:a16="http://schemas.microsoft.com/office/drawing/2014/main" id="{5A358208-1A8D-2C38-9C72-A6C0EA80B867}"/>
                </a:ext>
              </a:extLst>
            </p:cNvPr>
            <p:cNvSpPr txBox="1"/>
            <p:nvPr/>
          </p:nvSpPr>
          <p:spPr>
            <a:xfrm>
              <a:off x="5559678" y="5083111"/>
              <a:ext cx="816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Zimbabwe</a:t>
              </a:r>
            </a:p>
          </p:txBody>
        </p:sp>
        <p:sp>
          <p:nvSpPr>
            <p:cNvPr id="2209" name="ZoneTexte 2208">
              <a:extLst>
                <a:ext uri="{FF2B5EF4-FFF2-40B4-BE49-F238E27FC236}">
                  <a16:creationId xmlns:a16="http://schemas.microsoft.com/office/drawing/2014/main" id="{5AA4760B-51F1-643A-0D93-A064ECD0740B}"/>
                </a:ext>
              </a:extLst>
            </p:cNvPr>
            <p:cNvSpPr txBox="1"/>
            <p:nvPr/>
          </p:nvSpPr>
          <p:spPr>
            <a:xfrm>
              <a:off x="5679515" y="5287267"/>
              <a:ext cx="5764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Kenya</a:t>
              </a:r>
            </a:p>
          </p:txBody>
        </p:sp>
        <p:sp>
          <p:nvSpPr>
            <p:cNvPr id="2210" name="ZoneTexte 2209">
              <a:extLst>
                <a:ext uri="{FF2B5EF4-FFF2-40B4-BE49-F238E27FC236}">
                  <a16:creationId xmlns:a16="http://schemas.microsoft.com/office/drawing/2014/main" id="{245299CC-7DF2-7417-19E2-68E725E183AB}"/>
                </a:ext>
              </a:extLst>
            </p:cNvPr>
            <p:cNvSpPr txBox="1"/>
            <p:nvPr/>
          </p:nvSpPr>
          <p:spPr>
            <a:xfrm>
              <a:off x="5624855" y="5463465"/>
              <a:ext cx="6857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Rwanda</a:t>
              </a:r>
            </a:p>
          </p:txBody>
        </p:sp>
        <p:sp>
          <p:nvSpPr>
            <p:cNvPr id="2211" name="ZoneTexte 2210">
              <a:extLst>
                <a:ext uri="{FF2B5EF4-FFF2-40B4-BE49-F238E27FC236}">
                  <a16:creationId xmlns:a16="http://schemas.microsoft.com/office/drawing/2014/main" id="{174BEAB1-E935-4943-D262-609FE7B96D8D}"/>
                </a:ext>
              </a:extLst>
            </p:cNvPr>
            <p:cNvSpPr txBox="1"/>
            <p:nvPr/>
          </p:nvSpPr>
          <p:spPr>
            <a:xfrm>
              <a:off x="5620650" y="5603457"/>
              <a:ext cx="6942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Ethiopia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12" name="ZoneTexte 2211">
              <a:extLst>
                <a:ext uri="{FF2B5EF4-FFF2-40B4-BE49-F238E27FC236}">
                  <a16:creationId xmlns:a16="http://schemas.microsoft.com/office/drawing/2014/main" id="{720F7677-90CD-12D2-9D12-4428931F6886}"/>
                </a:ext>
              </a:extLst>
            </p:cNvPr>
            <p:cNvSpPr txBox="1"/>
            <p:nvPr/>
          </p:nvSpPr>
          <p:spPr>
            <a:xfrm>
              <a:off x="5643776" y="5714871"/>
              <a:ext cx="6479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Malawi</a:t>
              </a:r>
            </a:p>
          </p:txBody>
        </p:sp>
        <p:sp>
          <p:nvSpPr>
            <p:cNvPr id="2213" name="ZoneTexte 2212">
              <a:extLst>
                <a:ext uri="{FF2B5EF4-FFF2-40B4-BE49-F238E27FC236}">
                  <a16:creationId xmlns:a16="http://schemas.microsoft.com/office/drawing/2014/main" id="{B3A5C898-83DB-9E94-767F-E5BA628274E7}"/>
                </a:ext>
              </a:extLst>
            </p:cNvPr>
            <p:cNvSpPr txBox="1"/>
            <p:nvPr/>
          </p:nvSpPr>
          <p:spPr>
            <a:xfrm>
              <a:off x="5661650" y="5822696"/>
              <a:ext cx="612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Liberia</a:t>
              </a:r>
            </a:p>
          </p:txBody>
        </p:sp>
        <p:sp>
          <p:nvSpPr>
            <p:cNvPr id="2214" name="ZoneTexte 2213">
              <a:extLst>
                <a:ext uri="{FF2B5EF4-FFF2-40B4-BE49-F238E27FC236}">
                  <a16:creationId xmlns:a16="http://schemas.microsoft.com/office/drawing/2014/main" id="{357B974F-BB87-F9D9-377C-0C4315FA22D1}"/>
                </a:ext>
              </a:extLst>
            </p:cNvPr>
            <p:cNvSpPr txBox="1"/>
            <p:nvPr/>
          </p:nvSpPr>
          <p:spPr>
            <a:xfrm>
              <a:off x="5483999" y="5917897"/>
              <a:ext cx="9675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Mozambique</a:t>
              </a:r>
            </a:p>
          </p:txBody>
        </p:sp>
        <p:sp>
          <p:nvSpPr>
            <p:cNvPr id="2215" name="ZoneTexte 2214">
              <a:extLst>
                <a:ext uri="{FF2B5EF4-FFF2-40B4-BE49-F238E27FC236}">
                  <a16:creationId xmlns:a16="http://schemas.microsoft.com/office/drawing/2014/main" id="{7AABE67E-39ED-2232-0E47-66467B721E76}"/>
                </a:ext>
              </a:extLst>
            </p:cNvPr>
            <p:cNvSpPr txBox="1"/>
            <p:nvPr/>
          </p:nvSpPr>
          <p:spPr>
            <a:xfrm>
              <a:off x="5560739" y="5994378"/>
              <a:ext cx="81404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Cameroon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16" name="ZoneTexte 2215">
              <a:extLst>
                <a:ext uri="{FF2B5EF4-FFF2-40B4-BE49-F238E27FC236}">
                  <a16:creationId xmlns:a16="http://schemas.microsoft.com/office/drawing/2014/main" id="{8FBD02FB-24CE-37CC-7F1B-DEFC254A268F}"/>
                </a:ext>
              </a:extLst>
            </p:cNvPr>
            <p:cNvSpPr txBox="1"/>
            <p:nvPr/>
          </p:nvSpPr>
          <p:spPr>
            <a:xfrm>
              <a:off x="6350702" y="4649003"/>
              <a:ext cx="6332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Nigeria</a:t>
              </a:r>
            </a:p>
          </p:txBody>
        </p:sp>
        <p:sp>
          <p:nvSpPr>
            <p:cNvPr id="2217" name="ZoneTexte 2216">
              <a:extLst>
                <a:ext uri="{FF2B5EF4-FFF2-40B4-BE49-F238E27FC236}">
                  <a16:creationId xmlns:a16="http://schemas.microsoft.com/office/drawing/2014/main" id="{7D573C52-CC2D-6ADA-04F2-635513AE694B}"/>
                </a:ext>
              </a:extLst>
            </p:cNvPr>
            <p:cNvSpPr txBox="1"/>
            <p:nvPr/>
          </p:nvSpPr>
          <p:spPr>
            <a:xfrm>
              <a:off x="6326605" y="5057463"/>
              <a:ext cx="6647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S-</a:t>
              </a:r>
              <a:r>
                <a:rPr lang="fr-FR" sz="800" dirty="0" err="1">
                  <a:solidFill>
                    <a:srgbClr val="000066"/>
                  </a:solidFill>
                </a:rPr>
                <a:t>Africa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18" name="ZoneTexte 2217">
              <a:extLst>
                <a:ext uri="{FF2B5EF4-FFF2-40B4-BE49-F238E27FC236}">
                  <a16:creationId xmlns:a16="http://schemas.microsoft.com/office/drawing/2014/main" id="{A96CF4F5-AC9D-6EDD-F771-9569F9AA1C14}"/>
                </a:ext>
              </a:extLst>
            </p:cNvPr>
            <p:cNvSpPr txBox="1"/>
            <p:nvPr/>
          </p:nvSpPr>
          <p:spPr>
            <a:xfrm>
              <a:off x="6352721" y="5252798"/>
              <a:ext cx="6458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Zambia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19" name="ZoneTexte 2218">
              <a:extLst>
                <a:ext uri="{FF2B5EF4-FFF2-40B4-BE49-F238E27FC236}">
                  <a16:creationId xmlns:a16="http://schemas.microsoft.com/office/drawing/2014/main" id="{2BBEC39A-6D5D-F4C2-EAFD-75162DE78C15}"/>
                </a:ext>
              </a:extLst>
            </p:cNvPr>
            <p:cNvSpPr txBox="1"/>
            <p:nvPr/>
          </p:nvSpPr>
          <p:spPr>
            <a:xfrm>
              <a:off x="6334933" y="5449178"/>
              <a:ext cx="6647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Uganda</a:t>
              </a:r>
            </a:p>
          </p:txBody>
        </p:sp>
        <p:sp>
          <p:nvSpPr>
            <p:cNvPr id="2220" name="ZoneTexte 2219">
              <a:extLst>
                <a:ext uri="{FF2B5EF4-FFF2-40B4-BE49-F238E27FC236}">
                  <a16:creationId xmlns:a16="http://schemas.microsoft.com/office/drawing/2014/main" id="{6A982C23-F880-0E84-D85E-876D24EC3680}"/>
                </a:ext>
              </a:extLst>
            </p:cNvPr>
            <p:cNvSpPr txBox="1"/>
            <p:nvPr/>
          </p:nvSpPr>
          <p:spPr>
            <a:xfrm>
              <a:off x="6302347" y="5607252"/>
              <a:ext cx="7299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Tanzania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21" name="ZoneTexte 2220">
              <a:extLst>
                <a:ext uri="{FF2B5EF4-FFF2-40B4-BE49-F238E27FC236}">
                  <a16:creationId xmlns:a16="http://schemas.microsoft.com/office/drawing/2014/main" id="{67D46CC6-CC4C-A7C4-F5E5-53C433B4DEEA}"/>
                </a:ext>
              </a:extLst>
            </p:cNvPr>
            <p:cNvSpPr txBox="1"/>
            <p:nvPr/>
          </p:nvSpPr>
          <p:spPr>
            <a:xfrm>
              <a:off x="6354100" y="5712717"/>
              <a:ext cx="5764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Kenya</a:t>
              </a:r>
            </a:p>
          </p:txBody>
        </p:sp>
        <p:sp>
          <p:nvSpPr>
            <p:cNvPr id="2222" name="ZoneTexte 2221">
              <a:extLst>
                <a:ext uri="{FF2B5EF4-FFF2-40B4-BE49-F238E27FC236}">
                  <a16:creationId xmlns:a16="http://schemas.microsoft.com/office/drawing/2014/main" id="{D82D95BB-81CD-58D3-BFC8-B535D2729F96}"/>
                </a:ext>
              </a:extLst>
            </p:cNvPr>
            <p:cNvSpPr txBox="1"/>
            <p:nvPr/>
          </p:nvSpPr>
          <p:spPr>
            <a:xfrm>
              <a:off x="6352891" y="5797296"/>
              <a:ext cx="612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Liberia</a:t>
              </a:r>
            </a:p>
          </p:txBody>
        </p:sp>
        <p:sp>
          <p:nvSpPr>
            <p:cNvPr id="2223" name="ZoneTexte 2222">
              <a:extLst>
                <a:ext uri="{FF2B5EF4-FFF2-40B4-BE49-F238E27FC236}">
                  <a16:creationId xmlns:a16="http://schemas.microsoft.com/office/drawing/2014/main" id="{732A26E7-D1BD-AE86-3D73-A67C03829973}"/>
                </a:ext>
              </a:extLst>
            </p:cNvPr>
            <p:cNvSpPr txBox="1"/>
            <p:nvPr/>
          </p:nvSpPr>
          <p:spPr>
            <a:xfrm>
              <a:off x="6284232" y="5876861"/>
              <a:ext cx="816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Zimbabwe</a:t>
              </a:r>
            </a:p>
          </p:txBody>
        </p:sp>
        <p:sp>
          <p:nvSpPr>
            <p:cNvPr id="2224" name="ZoneTexte 2223">
              <a:extLst>
                <a:ext uri="{FF2B5EF4-FFF2-40B4-BE49-F238E27FC236}">
                  <a16:creationId xmlns:a16="http://schemas.microsoft.com/office/drawing/2014/main" id="{6AB4F922-18EA-659B-8B06-F3D702852466}"/>
                </a:ext>
              </a:extLst>
            </p:cNvPr>
            <p:cNvSpPr txBox="1"/>
            <p:nvPr/>
          </p:nvSpPr>
          <p:spPr>
            <a:xfrm>
              <a:off x="6942160" y="5934011"/>
              <a:ext cx="816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Zimbabwe</a:t>
              </a:r>
            </a:p>
          </p:txBody>
        </p:sp>
        <p:sp>
          <p:nvSpPr>
            <p:cNvPr id="2225" name="ZoneTexte 2224">
              <a:extLst>
                <a:ext uri="{FF2B5EF4-FFF2-40B4-BE49-F238E27FC236}">
                  <a16:creationId xmlns:a16="http://schemas.microsoft.com/office/drawing/2014/main" id="{0CE22339-77A9-4E5B-DA0A-CF684A6C830B}"/>
                </a:ext>
              </a:extLst>
            </p:cNvPr>
            <p:cNvSpPr txBox="1"/>
            <p:nvPr/>
          </p:nvSpPr>
          <p:spPr>
            <a:xfrm>
              <a:off x="7015665" y="5844465"/>
              <a:ext cx="6857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Rwanda</a:t>
              </a:r>
            </a:p>
          </p:txBody>
        </p:sp>
        <p:sp>
          <p:nvSpPr>
            <p:cNvPr id="2226" name="ZoneTexte 2225">
              <a:extLst>
                <a:ext uri="{FF2B5EF4-FFF2-40B4-BE49-F238E27FC236}">
                  <a16:creationId xmlns:a16="http://schemas.microsoft.com/office/drawing/2014/main" id="{612E1160-F44D-3884-3A57-81B5B0274153}"/>
                </a:ext>
              </a:extLst>
            </p:cNvPr>
            <p:cNvSpPr txBox="1"/>
            <p:nvPr/>
          </p:nvSpPr>
          <p:spPr>
            <a:xfrm>
              <a:off x="7027306" y="5748098"/>
              <a:ext cx="6458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Zambia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27" name="ZoneTexte 2226">
              <a:extLst>
                <a:ext uri="{FF2B5EF4-FFF2-40B4-BE49-F238E27FC236}">
                  <a16:creationId xmlns:a16="http://schemas.microsoft.com/office/drawing/2014/main" id="{C8D72B80-F331-1EE5-4019-7EDD5E1D2958}"/>
                </a:ext>
              </a:extLst>
            </p:cNvPr>
            <p:cNvSpPr txBox="1"/>
            <p:nvPr/>
          </p:nvSpPr>
          <p:spPr>
            <a:xfrm>
              <a:off x="7011460" y="5635207"/>
              <a:ext cx="6942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Ethiopia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28" name="ZoneTexte 2227">
              <a:extLst>
                <a:ext uri="{FF2B5EF4-FFF2-40B4-BE49-F238E27FC236}">
                  <a16:creationId xmlns:a16="http://schemas.microsoft.com/office/drawing/2014/main" id="{14AB72B5-E059-C811-1207-99F1EAB68D15}"/>
                </a:ext>
              </a:extLst>
            </p:cNvPr>
            <p:cNvSpPr txBox="1"/>
            <p:nvPr/>
          </p:nvSpPr>
          <p:spPr>
            <a:xfrm>
              <a:off x="6993587" y="5133919"/>
              <a:ext cx="7299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Tanzania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29" name="ZoneTexte 2228">
              <a:extLst>
                <a:ext uri="{FF2B5EF4-FFF2-40B4-BE49-F238E27FC236}">
                  <a16:creationId xmlns:a16="http://schemas.microsoft.com/office/drawing/2014/main" id="{5FE3F6C0-A5EF-2CFF-559D-05960362B962}"/>
                </a:ext>
              </a:extLst>
            </p:cNvPr>
            <p:cNvSpPr txBox="1"/>
            <p:nvPr/>
          </p:nvSpPr>
          <p:spPr>
            <a:xfrm>
              <a:off x="7709087" y="5711513"/>
              <a:ext cx="6647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S-</a:t>
              </a:r>
              <a:r>
                <a:rPr lang="fr-FR" sz="800" dirty="0" err="1">
                  <a:solidFill>
                    <a:srgbClr val="000066"/>
                  </a:solidFill>
                </a:rPr>
                <a:t>Africa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30" name="ZoneTexte 2229">
              <a:extLst>
                <a:ext uri="{FF2B5EF4-FFF2-40B4-BE49-F238E27FC236}">
                  <a16:creationId xmlns:a16="http://schemas.microsoft.com/office/drawing/2014/main" id="{EB1C5D1D-14C6-C087-198B-FD2AE30093EA}"/>
                </a:ext>
              </a:extLst>
            </p:cNvPr>
            <p:cNvSpPr txBox="1"/>
            <p:nvPr/>
          </p:nvSpPr>
          <p:spPr>
            <a:xfrm>
              <a:off x="7718547" y="6027498"/>
              <a:ext cx="6458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 err="1">
                  <a:solidFill>
                    <a:srgbClr val="000066"/>
                  </a:solidFill>
                </a:rPr>
                <a:t>Zambia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  <p:sp>
          <p:nvSpPr>
            <p:cNvPr id="2231" name="ZoneTexte 2230">
              <a:extLst>
                <a:ext uri="{FF2B5EF4-FFF2-40B4-BE49-F238E27FC236}">
                  <a16:creationId xmlns:a16="http://schemas.microsoft.com/office/drawing/2014/main" id="{561D59E1-59BE-6D8B-CF1F-CA6C632984AC}"/>
                </a:ext>
              </a:extLst>
            </p:cNvPr>
            <p:cNvSpPr txBox="1"/>
            <p:nvPr/>
          </p:nvSpPr>
          <p:spPr>
            <a:xfrm>
              <a:off x="7700759" y="5931778"/>
              <a:ext cx="6647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Uganda</a:t>
              </a:r>
            </a:p>
          </p:txBody>
        </p:sp>
        <p:sp>
          <p:nvSpPr>
            <p:cNvPr id="2232" name="ZoneTexte 2231">
              <a:extLst>
                <a:ext uri="{FF2B5EF4-FFF2-40B4-BE49-F238E27FC236}">
                  <a16:creationId xmlns:a16="http://schemas.microsoft.com/office/drawing/2014/main" id="{E4D9BFD7-72C9-7ECB-D3EA-165FC79FC588}"/>
                </a:ext>
              </a:extLst>
            </p:cNvPr>
            <p:cNvSpPr txBox="1"/>
            <p:nvPr/>
          </p:nvSpPr>
          <p:spPr>
            <a:xfrm>
              <a:off x="8425313" y="5965513"/>
              <a:ext cx="6647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000066"/>
                  </a:solidFill>
                </a:rPr>
                <a:t>S-</a:t>
              </a:r>
              <a:r>
                <a:rPr lang="fr-FR" sz="800" dirty="0" err="1">
                  <a:solidFill>
                    <a:srgbClr val="000066"/>
                  </a:solidFill>
                </a:rPr>
                <a:t>Africa</a:t>
              </a:r>
              <a:endParaRPr lang="fr-FR" sz="800" dirty="0">
                <a:solidFill>
                  <a:srgbClr val="000066"/>
                </a:solidFill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C6D83734-AD33-6CAD-F5D1-E35C5D0F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PEPFAR funding interruption: impact on </a:t>
            </a:r>
            <a:r>
              <a:rPr lang="en-US" noProof="0" dirty="0" err="1"/>
              <a:t>PrEP</a:t>
            </a: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in </a:t>
            </a:r>
            <a:r>
              <a:rPr lang="en-US" noProof="0" dirty="0" err="1"/>
              <a:t>Sub-saharan</a:t>
            </a:r>
            <a:r>
              <a:rPr lang="en-US" noProof="0" dirty="0"/>
              <a:t> Africa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D5F957C-812C-A1D2-8516-030F7FF5BD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35773"/>
            <a:ext cx="3424067" cy="4572000"/>
          </a:xfrm>
        </p:spPr>
        <p:txBody>
          <a:bodyPr>
            <a:normAutofit/>
          </a:bodyPr>
          <a:lstStyle/>
          <a:p>
            <a:r>
              <a:rPr lang="en-US" sz="2000" noProof="0" dirty="0"/>
              <a:t>Static model to make estimations</a:t>
            </a:r>
            <a:br>
              <a:rPr lang="en-US" sz="2000" noProof="0" dirty="0"/>
            </a:br>
            <a:endParaRPr lang="en-US" sz="2000" noProof="0" dirty="0"/>
          </a:p>
          <a:p>
            <a:r>
              <a:rPr lang="en-US" sz="2000" noProof="0" dirty="0"/>
              <a:t>Ceasing PEPFAR’s funding = 700 000 individuals removed from </a:t>
            </a:r>
            <a:r>
              <a:rPr lang="en-US" sz="2000" noProof="0" dirty="0" err="1"/>
              <a:t>PrEP</a:t>
            </a:r>
            <a:r>
              <a:rPr lang="en-US" sz="2000" noProof="0" dirty="0"/>
              <a:t> use (94% of current users)</a:t>
            </a:r>
            <a:br>
              <a:rPr lang="en-US" sz="2000" noProof="0" dirty="0"/>
            </a:br>
            <a:endParaRPr lang="en-US" sz="2000" noProof="0" dirty="0"/>
          </a:p>
          <a:p>
            <a:r>
              <a:rPr lang="en-US" sz="2000" noProof="0" dirty="0"/>
              <a:t>Consequence if PEPFAR removed for 1 year: 10 000 to 15 000 additional new HIV infections over the next 5 years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54CDD3-8F06-DE15-2393-EB633DF1251E}"/>
              </a:ext>
            </a:extLst>
          </p:cNvPr>
          <p:cNvSpPr txBox="1"/>
          <p:nvPr/>
        </p:nvSpPr>
        <p:spPr>
          <a:xfrm>
            <a:off x="4847453" y="1285145"/>
            <a:ext cx="654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noProof="0" dirty="0">
                <a:solidFill>
                  <a:srgbClr val="00B0F0"/>
                </a:solidFill>
              </a:rPr>
              <a:t>Additional HIV infections over 1 year without PEPFAR funding </a:t>
            </a:r>
            <a:r>
              <a:rPr lang="en-US" b="1" noProof="0" dirty="0" err="1">
                <a:solidFill>
                  <a:srgbClr val="00B0F0"/>
                </a:solidFill>
              </a:rPr>
              <a:t>PrEP</a:t>
            </a:r>
            <a:endParaRPr lang="en-US" b="1" noProof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4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AB013-471B-653D-5550-09546A93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Ulonivirine</a:t>
            </a:r>
            <a:r>
              <a:rPr lang="en-US" noProof="0" dirty="0"/>
              <a:t> vs placebo Phase 1 – Healthy volunteers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22888"/>
            <a:ext cx="8287657" cy="638758"/>
          </a:xfrm>
        </p:spPr>
        <p:txBody>
          <a:bodyPr>
            <a:normAutofit/>
          </a:bodyPr>
          <a:lstStyle/>
          <a:p>
            <a:r>
              <a:rPr lang="en-US" sz="2000" noProof="0" dirty="0"/>
              <a:t>80 participants </a:t>
            </a:r>
            <a:r>
              <a:rPr lang="en-US" sz="2000" noProof="0" dirty="0" err="1"/>
              <a:t>randomised</a:t>
            </a:r>
            <a:r>
              <a:rPr lang="en-US" sz="2000" noProof="0" dirty="0"/>
              <a:t> 1:1 to ULO 200 mg or placebo QW x 12 weeks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62B339A-C4EC-1AFE-10A0-B0EEE7049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59" y="2042568"/>
            <a:ext cx="3074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Me</a:t>
            </a:r>
            <a:r>
              <a:rPr lang="en-US" sz="2000" b="1" noProof="0" dirty="0">
                <a:solidFill>
                  <a:srgbClr val="00B0F0"/>
                </a:solidFill>
                <a:ea typeface="ＭＳ Ｐゴシック" pitchFamily="34" charset="-128"/>
                <a:cs typeface="Arial" charset="0"/>
              </a:rPr>
              <a:t>an percent change for total lymphocyte count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7B53021-1B0F-B234-653E-B017094F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92" y="2042568"/>
            <a:ext cx="30745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Me</a:t>
            </a:r>
            <a:r>
              <a:rPr lang="en-US" sz="2000" b="1" noProof="0" dirty="0">
                <a:solidFill>
                  <a:srgbClr val="00B0F0"/>
                </a:solidFill>
                <a:ea typeface="ＭＳ Ｐゴシック" pitchFamily="34" charset="-128"/>
                <a:cs typeface="Arial" charset="0"/>
              </a:rPr>
              <a:t>an percent change for CD4 count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CC823121-C70C-F724-BF62-6AFBA0CF9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987" y="2642186"/>
            <a:ext cx="3074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Adverse events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50D9799-22E5-D813-0122-77185B145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38528"/>
              </p:ext>
            </p:extLst>
          </p:nvPr>
        </p:nvGraphicFramePr>
        <p:xfrm>
          <a:off x="7148397" y="3052056"/>
          <a:ext cx="4924769" cy="2956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77774">
                  <a:extLst>
                    <a:ext uri="{9D8B030D-6E8A-4147-A177-3AD203B41FA5}">
                      <a16:colId xmlns:a16="http://schemas.microsoft.com/office/drawing/2014/main" val="87051202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762638744"/>
                    </a:ext>
                  </a:extLst>
                </a:gridCol>
                <a:gridCol w="940709">
                  <a:extLst>
                    <a:ext uri="{9D8B030D-6E8A-4147-A177-3AD203B41FA5}">
                      <a16:colId xmlns:a16="http://schemas.microsoft.com/office/drawing/2014/main" val="252869831"/>
                    </a:ext>
                  </a:extLst>
                </a:gridCol>
              </a:tblGrid>
              <a:tr h="449187">
                <a:tc>
                  <a:txBody>
                    <a:bodyPr/>
                    <a:lstStyle/>
                    <a:p>
                      <a:pPr>
                        <a:buNone/>
                      </a:pPr>
                      <a:br>
                        <a:rPr lang="en-US" sz="1400" noProof="0" dirty="0">
                          <a:effectLst/>
                          <a:latin typeface="+mn-lt"/>
                        </a:rPr>
                      </a:br>
                      <a:endParaRPr lang="en-US" sz="1400" noProof="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ULO 200 mg</a:t>
                      </a:r>
                    </a:p>
                    <a:p>
                      <a:pPr algn="ctr"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N = 60</a:t>
                      </a:r>
                    </a:p>
                  </a:txBody>
                  <a:tcPr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algn="ctr">
                        <a:buNone/>
                      </a:pPr>
                      <a:r>
                        <a:rPr lang="en-US" sz="1400" noProof="0" dirty="0">
                          <a:effectLst/>
                          <a:latin typeface="+mn-lt"/>
                        </a:rPr>
                        <a:t>N = 20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147186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≥1 AE,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52 (86.7)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18 (90.0)</a:t>
                      </a:r>
                      <a:endParaRPr lang="en-US" sz="1400" noProof="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021347"/>
                  </a:ext>
                </a:extLst>
              </a:tr>
              <a:tr h="2669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≥1 drug-related AE,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9 (15.0)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 (5.0)</a:t>
                      </a:r>
                      <a:endParaRPr lang="en-US" sz="1400" noProof="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603678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Discontinuations due to AEs, 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 (3.3)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 (5.0)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549238"/>
                  </a:ext>
                </a:extLst>
              </a:tr>
              <a:tr h="264227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Most common AEs (reported in ≥10 participants total), N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32069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Headache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23 (38.3)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8 (40.0)</a:t>
                      </a:r>
                      <a:endParaRPr lang="en-US" sz="1400" noProof="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183782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Nasopharyngitis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12 (20.0)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 (5.0)</a:t>
                      </a:r>
                      <a:endParaRPr lang="en-US" sz="1400" noProof="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0890137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Oropharyngeal 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7 (11.7)</a:t>
                      </a:r>
                      <a:endParaRPr lang="en-US" sz="1400" noProof="0" dirty="0">
                        <a:solidFill>
                          <a:srgbClr val="000066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5 (25.0)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490555"/>
                  </a:ext>
                </a:extLst>
              </a:tr>
              <a:tr h="2642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Influenza-like illness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10 (16.7)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noProof="0" dirty="0"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4 (20.0)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184035"/>
                  </a:ext>
                </a:extLst>
              </a:tr>
            </a:tbl>
          </a:graphicData>
        </a:graphic>
      </p:graphicFrame>
      <p:sp>
        <p:nvSpPr>
          <p:cNvPr id="231" name="ZoneTexte 230">
            <a:extLst>
              <a:ext uri="{FF2B5EF4-FFF2-40B4-BE49-F238E27FC236}">
                <a16:creationId xmlns:a16="http://schemas.microsoft.com/office/drawing/2014/main" id="{74F6ABE9-BDAA-9C39-48D2-557DC1B40ED5}"/>
              </a:ext>
            </a:extLst>
          </p:cNvPr>
          <p:cNvSpPr txBox="1"/>
          <p:nvPr/>
        </p:nvSpPr>
        <p:spPr>
          <a:xfrm>
            <a:off x="2316868" y="2746649"/>
            <a:ext cx="1255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000066"/>
                </a:solidFill>
              </a:rPr>
              <a:t>ULO (N = 60)</a:t>
            </a: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58D1398C-B948-7D7F-7A36-3F780C6C07FB}"/>
              </a:ext>
            </a:extLst>
          </p:cNvPr>
          <p:cNvSpPr txBox="1"/>
          <p:nvPr/>
        </p:nvSpPr>
        <p:spPr>
          <a:xfrm>
            <a:off x="3857138" y="2746649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>
                <a:solidFill>
                  <a:srgbClr val="000066"/>
                </a:solidFill>
              </a:rPr>
              <a:t>Placebo (N = 20)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AB316319-7263-8AB6-2DA1-99AF360C146F}"/>
              </a:ext>
            </a:extLst>
          </p:cNvPr>
          <p:cNvSpPr/>
          <p:nvPr/>
        </p:nvSpPr>
        <p:spPr>
          <a:xfrm>
            <a:off x="3777479" y="2858334"/>
            <a:ext cx="104161" cy="1151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26C9F66-9F80-D443-C7B2-67098853791F}"/>
              </a:ext>
            </a:extLst>
          </p:cNvPr>
          <p:cNvSpPr/>
          <p:nvPr/>
        </p:nvSpPr>
        <p:spPr>
          <a:xfrm>
            <a:off x="2254206" y="2858334"/>
            <a:ext cx="104161" cy="115185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3" name="Groupe 182">
            <a:extLst>
              <a:ext uri="{FF2B5EF4-FFF2-40B4-BE49-F238E27FC236}">
                <a16:creationId xmlns:a16="http://schemas.microsoft.com/office/drawing/2014/main" id="{BC4D781D-770B-04A1-358A-3BE66A9023A8}"/>
              </a:ext>
            </a:extLst>
          </p:cNvPr>
          <p:cNvGrpSpPr/>
          <p:nvPr/>
        </p:nvGrpSpPr>
        <p:grpSpPr>
          <a:xfrm>
            <a:off x="-32338" y="3111190"/>
            <a:ext cx="3434974" cy="3300381"/>
            <a:chOff x="-32338" y="3111190"/>
            <a:chExt cx="3434974" cy="330038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6244969-DDC2-049F-BE22-7EEE50BCF292}"/>
                </a:ext>
              </a:extLst>
            </p:cNvPr>
            <p:cNvGrpSpPr/>
            <p:nvPr/>
          </p:nvGrpSpPr>
          <p:grpSpPr>
            <a:xfrm>
              <a:off x="857249" y="3482719"/>
              <a:ext cx="2408238" cy="2025650"/>
              <a:chOff x="-6477001" y="2047876"/>
              <a:chExt cx="2408238" cy="2025650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9C3F15EE-5B7E-335B-1BB3-978BD8AC9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18263" y="2047876"/>
                <a:ext cx="2319338" cy="1963738"/>
              </a:xfrm>
              <a:custGeom>
                <a:avLst/>
                <a:gdLst>
                  <a:gd name="T0" fmla="*/ 4384 w 4384"/>
                  <a:gd name="T1" fmla="*/ 3710 h 3710"/>
                  <a:gd name="T2" fmla="*/ 0 w 4384"/>
                  <a:gd name="T3" fmla="*/ 3710 h 3710"/>
                  <a:gd name="T4" fmla="*/ 0 w 4384"/>
                  <a:gd name="T5" fmla="*/ 0 h 3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84" h="3710">
                    <a:moveTo>
                      <a:pt x="4384" y="3710"/>
                    </a:moveTo>
                    <a:lnTo>
                      <a:pt x="0" y="371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A336AC87-CB8D-AF2B-02D4-E03A78A75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477001" y="2054226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04356507-38D6-AC95-EDC8-EC8B5F6E2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477001" y="2447926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FF1E6C36-4D9D-C359-6DDD-45316C42C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477001" y="2827338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B99F8248-22EB-5198-33F7-E62C7A772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477001" y="3222626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20694A65-CFDF-9AD9-83CD-8F88E384D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1801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1A9543AF-1FF5-D0FD-DA4C-B811C0F6A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334001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7CE368E2-DAAC-D569-94A6-0E7233980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683251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333C86DA-CC7A-3E6A-FB21-1799A6A69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865813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A82BCA9C-1CCC-DF59-0B4E-52C557E04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038851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84F2003A-1772-6E85-24C5-50C98F0FE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216651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A44D394C-F71B-46AF-B63C-F824D811C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477001" y="3616326"/>
                <a:ext cx="587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FF87E3BF-AE08-487F-3FAD-7F15B2002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77001" y="4011613"/>
                <a:ext cx="58738" cy="61913"/>
              </a:xfrm>
              <a:custGeom>
                <a:avLst/>
                <a:gdLst>
                  <a:gd name="T0" fmla="*/ 0 w 109"/>
                  <a:gd name="T1" fmla="*/ 0 h 118"/>
                  <a:gd name="T2" fmla="*/ 109 w 109"/>
                  <a:gd name="T3" fmla="*/ 0 h 118"/>
                  <a:gd name="T4" fmla="*/ 109 w 109"/>
                  <a:gd name="T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" h="118">
                    <a:moveTo>
                      <a:pt x="0" y="0"/>
                    </a:moveTo>
                    <a:lnTo>
                      <a:pt x="109" y="0"/>
                    </a:lnTo>
                    <a:lnTo>
                      <a:pt x="109" y="1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8399B757-16F9-C250-24D2-7B164012D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102101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F8CF1EBB-2628-C020-D97D-82B71A7CE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2463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06D5D337-EC41-7D38-1504-234C407D7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633913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84808FDA-6F09-C394-5F75-9D973C82F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811713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69A2D619-0D3D-1B8A-6903-404167937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978401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44F9C0B8-0BAA-10C2-9F57-AC6643C3D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160963" y="4011613"/>
                <a:ext cx="0" cy="61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1" name="Line 45">
                <a:extLst>
                  <a:ext uri="{FF2B5EF4-FFF2-40B4-BE49-F238E27FC236}">
                    <a16:creationId xmlns:a16="http://schemas.microsoft.com/office/drawing/2014/main" id="{75A4B456-8BBF-686D-E06B-1A261859F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418263" y="2832101"/>
                <a:ext cx="23050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5791CBD8-6343-9AE1-709C-ED108E5A1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18263" y="2836863"/>
                <a:ext cx="2317750" cy="708025"/>
              </a:xfrm>
              <a:custGeom>
                <a:avLst/>
                <a:gdLst>
                  <a:gd name="T0" fmla="*/ 4382 w 4382"/>
                  <a:gd name="T1" fmla="*/ 979 h 1338"/>
                  <a:gd name="T2" fmla="*/ 3722 w 4382"/>
                  <a:gd name="T3" fmla="*/ 902 h 1338"/>
                  <a:gd name="T4" fmla="*/ 3407 w 4382"/>
                  <a:gd name="T5" fmla="*/ 777 h 1338"/>
                  <a:gd name="T6" fmla="*/ 3073 w 4382"/>
                  <a:gd name="T7" fmla="*/ 1338 h 1338"/>
                  <a:gd name="T8" fmla="*/ 2739 w 4382"/>
                  <a:gd name="T9" fmla="*/ 299 h 1338"/>
                  <a:gd name="T10" fmla="*/ 2395 w 4382"/>
                  <a:gd name="T11" fmla="*/ 1097 h 1338"/>
                  <a:gd name="T12" fmla="*/ 2077 w 4382"/>
                  <a:gd name="T13" fmla="*/ 1283 h 1338"/>
                  <a:gd name="T14" fmla="*/ 1726 w 4382"/>
                  <a:gd name="T15" fmla="*/ 838 h 1338"/>
                  <a:gd name="T16" fmla="*/ 1392 w 4382"/>
                  <a:gd name="T17" fmla="*/ 1001 h 1338"/>
                  <a:gd name="T18" fmla="*/ 1054 w 4382"/>
                  <a:gd name="T19" fmla="*/ 857 h 1338"/>
                  <a:gd name="T20" fmla="*/ 745 w 4382"/>
                  <a:gd name="T21" fmla="*/ 508 h 1338"/>
                  <a:gd name="T22" fmla="*/ 395 w 4382"/>
                  <a:gd name="T23" fmla="*/ 982 h 1338"/>
                  <a:gd name="T24" fmla="*/ 0 w 4382"/>
                  <a:gd name="T25" fmla="*/ 0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82" h="1338">
                    <a:moveTo>
                      <a:pt x="4382" y="979"/>
                    </a:moveTo>
                    <a:lnTo>
                      <a:pt x="3722" y="902"/>
                    </a:lnTo>
                    <a:lnTo>
                      <a:pt x="3407" y="777"/>
                    </a:lnTo>
                    <a:lnTo>
                      <a:pt x="3073" y="1338"/>
                    </a:lnTo>
                    <a:lnTo>
                      <a:pt x="2739" y="299"/>
                    </a:lnTo>
                    <a:lnTo>
                      <a:pt x="2395" y="1097"/>
                    </a:lnTo>
                    <a:lnTo>
                      <a:pt x="2077" y="1283"/>
                    </a:lnTo>
                    <a:lnTo>
                      <a:pt x="1726" y="838"/>
                    </a:lnTo>
                    <a:lnTo>
                      <a:pt x="1392" y="1001"/>
                    </a:lnTo>
                    <a:lnTo>
                      <a:pt x="1054" y="857"/>
                    </a:lnTo>
                    <a:lnTo>
                      <a:pt x="745" y="508"/>
                    </a:lnTo>
                    <a:lnTo>
                      <a:pt x="395" y="982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3" name="Line 60">
                <a:extLst>
                  <a:ext uri="{FF2B5EF4-FFF2-40B4-BE49-F238E27FC236}">
                    <a16:creationId xmlns:a16="http://schemas.microsoft.com/office/drawing/2014/main" id="{17D1769E-A598-9BF5-88A3-646FD5136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973638" y="2654301"/>
                <a:ext cx="0" cy="67627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4" name="Line 61">
                <a:extLst>
                  <a:ext uri="{FF2B5EF4-FFF2-40B4-BE49-F238E27FC236}">
                    <a16:creationId xmlns:a16="http://schemas.microsoft.com/office/drawing/2014/main" id="{E832873F-D513-7CDD-0E91-90C385721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027738" y="2905126"/>
                <a:ext cx="0" cy="43973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5" name="Line 62">
                <a:extLst>
                  <a:ext uri="{FF2B5EF4-FFF2-40B4-BE49-F238E27FC236}">
                    <a16:creationId xmlns:a16="http://schemas.microsoft.com/office/drawing/2014/main" id="{3542A453-CB54-36F6-AB45-6DB9C6F6E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094163" y="3106738"/>
                <a:ext cx="0" cy="531813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6" name="Line 63">
                <a:extLst>
                  <a:ext uri="{FF2B5EF4-FFF2-40B4-BE49-F238E27FC236}">
                    <a16:creationId xmlns:a16="http://schemas.microsoft.com/office/drawing/2014/main" id="{E96DDCC8-6C7E-6E81-6CC2-D5AA3700C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43413" y="3116263"/>
                <a:ext cx="0" cy="396875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7" name="Line 64">
                <a:extLst>
                  <a:ext uri="{FF2B5EF4-FFF2-40B4-BE49-F238E27FC236}">
                    <a16:creationId xmlns:a16="http://schemas.microsoft.com/office/drawing/2014/main" id="{225A5005-E277-8E25-5E0E-7F7E6B9FE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618038" y="2992438"/>
                <a:ext cx="0" cy="52070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8" name="Line 65">
                <a:extLst>
                  <a:ext uri="{FF2B5EF4-FFF2-40B4-BE49-F238E27FC236}">
                    <a16:creationId xmlns:a16="http://schemas.microsoft.com/office/drawing/2014/main" id="{889D880B-7818-62AE-DC02-30D075282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92663" y="3170238"/>
                <a:ext cx="0" cy="75565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39" name="Line 66">
                <a:extLst>
                  <a:ext uri="{FF2B5EF4-FFF2-40B4-BE49-F238E27FC236}">
                    <a16:creationId xmlns:a16="http://schemas.microsoft.com/office/drawing/2014/main" id="{63A421D0-6464-CF3C-064F-4E334B2E1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148263" y="3232151"/>
                <a:ext cx="0" cy="36353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0" name="Line 67">
                <a:extLst>
                  <a:ext uri="{FF2B5EF4-FFF2-40B4-BE49-F238E27FC236}">
                    <a16:creationId xmlns:a16="http://schemas.microsoft.com/office/drawing/2014/main" id="{7AA69850-EAB2-A3E8-A243-335707683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324476" y="3265488"/>
                <a:ext cx="0" cy="50165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1" name="Line 68">
                <a:extLst>
                  <a:ext uri="{FF2B5EF4-FFF2-40B4-BE49-F238E27FC236}">
                    <a16:creationId xmlns:a16="http://schemas.microsoft.com/office/drawing/2014/main" id="{74797378-90F8-9365-C9AA-3EA699B64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97513" y="3038476"/>
                <a:ext cx="0" cy="488950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2" name="Line 69">
                <a:extLst>
                  <a:ext uri="{FF2B5EF4-FFF2-40B4-BE49-F238E27FC236}">
                    <a16:creationId xmlns:a16="http://schemas.microsoft.com/office/drawing/2014/main" id="{8D90CA09-2A9E-8F90-B54F-CB236A2A9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678488" y="3151188"/>
                <a:ext cx="0" cy="46513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3" name="Line 70">
                <a:extLst>
                  <a:ext uri="{FF2B5EF4-FFF2-40B4-BE49-F238E27FC236}">
                    <a16:creationId xmlns:a16="http://schemas.microsoft.com/office/drawing/2014/main" id="{2BADCB08-319A-B6F9-7B01-D64248A53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854701" y="3046413"/>
                <a:ext cx="0" cy="51593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4" name="Line 71">
                <a:extLst>
                  <a:ext uri="{FF2B5EF4-FFF2-40B4-BE49-F238E27FC236}">
                    <a16:creationId xmlns:a16="http://schemas.microsoft.com/office/drawing/2014/main" id="{3056B783-A6A2-CF01-17EE-BFDA39DB4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200776" y="3076576"/>
                <a:ext cx="0" cy="560388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5" name="Rectangle 85">
                <a:extLst>
                  <a:ext uri="{FF2B5EF4-FFF2-40B4-BE49-F238E27FC236}">
                    <a16:creationId xmlns:a16="http://schemas.microsoft.com/office/drawing/2014/main" id="{243FDDA5-884E-3FD4-2027-ECC956E57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19563" y="3332163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6" name="Rectangle 86">
                <a:extLst>
                  <a:ext uri="{FF2B5EF4-FFF2-40B4-BE49-F238E27FC236}">
                    <a16:creationId xmlns:a16="http://schemas.microsoft.com/office/drawing/2014/main" id="{F03BFB4B-6F7E-672F-EB25-017975B58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68813" y="3286126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7" name="Rectangle 87">
                <a:extLst>
                  <a:ext uri="{FF2B5EF4-FFF2-40B4-BE49-F238E27FC236}">
                    <a16:creationId xmlns:a16="http://schemas.microsoft.com/office/drawing/2014/main" id="{BE85E385-8C13-686C-25E0-62D53ACA7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41851" y="3222626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8" name="Rectangle 88">
                <a:extLst>
                  <a:ext uri="{FF2B5EF4-FFF2-40B4-BE49-F238E27FC236}">
                    <a16:creationId xmlns:a16="http://schemas.microsoft.com/office/drawing/2014/main" id="{10FB57A7-93C9-CD11-A21C-404A7DC9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816476" y="3516313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49" name="Rectangle 89">
                <a:extLst>
                  <a:ext uri="{FF2B5EF4-FFF2-40B4-BE49-F238E27FC236}">
                    <a16:creationId xmlns:a16="http://schemas.microsoft.com/office/drawing/2014/main" id="{C4B669BC-2D65-E0EB-B92C-302DB7231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95863" y="2971801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0" name="Rectangle 90">
                <a:extLst>
                  <a:ext uri="{FF2B5EF4-FFF2-40B4-BE49-F238E27FC236}">
                    <a16:creationId xmlns:a16="http://schemas.microsoft.com/office/drawing/2014/main" id="{2BB58957-E859-723A-1890-F27F1D691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78426" y="3390901"/>
                <a:ext cx="50800" cy="4921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1" name="Rectangle 91">
                <a:extLst>
                  <a:ext uri="{FF2B5EF4-FFF2-40B4-BE49-F238E27FC236}">
                    <a16:creationId xmlns:a16="http://schemas.microsoft.com/office/drawing/2014/main" id="{AFAB98AB-58B4-B83A-E9E4-CBFDACDFE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48288" y="3490913"/>
                <a:ext cx="49213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2" name="Rectangle 92">
                <a:extLst>
                  <a:ext uri="{FF2B5EF4-FFF2-40B4-BE49-F238E27FC236}">
                    <a16:creationId xmlns:a16="http://schemas.microsoft.com/office/drawing/2014/main" id="{42724CEA-1BCD-17EB-AC81-1902A811F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24501" y="3252788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3" name="Rectangle 93">
                <a:extLst>
                  <a:ext uri="{FF2B5EF4-FFF2-40B4-BE49-F238E27FC236}">
                    <a16:creationId xmlns:a16="http://schemas.microsoft.com/office/drawing/2014/main" id="{A53630FF-057B-A78B-AD46-B13ED190A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03888" y="3340101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4" name="Rectangle 94">
                <a:extLst>
                  <a:ext uri="{FF2B5EF4-FFF2-40B4-BE49-F238E27FC236}">
                    <a16:creationId xmlns:a16="http://schemas.microsoft.com/office/drawing/2014/main" id="{987E1386-E940-952E-26E1-A8345658C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81688" y="3271838"/>
                <a:ext cx="50800" cy="4921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5" name="Rectangle 95">
                <a:extLst>
                  <a:ext uri="{FF2B5EF4-FFF2-40B4-BE49-F238E27FC236}">
                    <a16:creationId xmlns:a16="http://schemas.microsoft.com/office/drawing/2014/main" id="{FFED3578-00B5-F122-56C0-82F3AD335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48376" y="3079751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6" name="Rectangle 96">
                <a:extLst>
                  <a:ext uri="{FF2B5EF4-FFF2-40B4-BE49-F238E27FC236}">
                    <a16:creationId xmlns:a16="http://schemas.microsoft.com/office/drawing/2014/main" id="{F8FDE56A-0BC7-F2D7-EDA7-2434208C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227763" y="3332163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7" name="Rectangle 97">
                <a:extLst>
                  <a:ext uri="{FF2B5EF4-FFF2-40B4-BE49-F238E27FC236}">
                    <a16:creationId xmlns:a16="http://schemas.microsoft.com/office/drawing/2014/main" id="{20FDF187-5870-F019-D810-5EC86FAA9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37313" y="2808288"/>
                <a:ext cx="50800" cy="50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8" name="Line 110">
                <a:extLst>
                  <a:ext uri="{FF2B5EF4-FFF2-40B4-BE49-F238E27FC236}">
                    <a16:creationId xmlns:a16="http://schemas.microsoft.com/office/drawing/2014/main" id="{0820F43B-400E-01AC-A4AA-046DE174E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160963" y="2797176"/>
                <a:ext cx="0" cy="274638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59" name="Line 111">
                <a:extLst>
                  <a:ext uri="{FF2B5EF4-FFF2-40B4-BE49-F238E27FC236}">
                    <a16:creationId xmlns:a16="http://schemas.microsoft.com/office/drawing/2014/main" id="{BBD395B2-5980-7BB9-07B1-E016CE3C5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981576" y="2773363"/>
                <a:ext cx="0" cy="293688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0" name="Line 112">
                <a:extLst>
                  <a:ext uri="{FF2B5EF4-FFF2-40B4-BE49-F238E27FC236}">
                    <a16:creationId xmlns:a16="http://schemas.microsoft.com/office/drawing/2014/main" id="{AF67E04E-5E46-DE97-4A71-7FB3C2379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52938" y="2776538"/>
                <a:ext cx="0" cy="255588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1" name="Line 113">
                <a:extLst>
                  <a:ext uri="{FF2B5EF4-FFF2-40B4-BE49-F238E27FC236}">
                    <a16:creationId xmlns:a16="http://schemas.microsoft.com/office/drawing/2014/main" id="{7814F481-3887-4B0A-6379-60128C2B6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806951" y="2665413"/>
                <a:ext cx="0" cy="312738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2" name="Line 114">
                <a:extLst>
                  <a:ext uri="{FF2B5EF4-FFF2-40B4-BE49-F238E27FC236}">
                    <a16:creationId xmlns:a16="http://schemas.microsoft.com/office/drawing/2014/main" id="{FCE8DE4B-5074-E767-8063-83EEFBD52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632326" y="2701926"/>
                <a:ext cx="0" cy="322263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3" name="Line 115">
                <a:extLst>
                  <a:ext uri="{FF2B5EF4-FFF2-40B4-BE49-F238E27FC236}">
                    <a16:creationId xmlns:a16="http://schemas.microsoft.com/office/drawing/2014/main" id="{3E955F02-641A-5847-A3C3-B168B4F05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103688" y="2936876"/>
                <a:ext cx="0" cy="296863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4" name="Line 116">
                <a:extLst>
                  <a:ext uri="{FF2B5EF4-FFF2-40B4-BE49-F238E27FC236}">
                    <a16:creationId xmlns:a16="http://schemas.microsoft.com/office/drawing/2014/main" id="{FF41DF94-DB71-C684-0887-1B51797A9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216651" y="2836863"/>
                <a:ext cx="0" cy="300038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5" name="Line 117">
                <a:extLst>
                  <a:ext uri="{FF2B5EF4-FFF2-40B4-BE49-F238E27FC236}">
                    <a16:creationId xmlns:a16="http://schemas.microsoft.com/office/drawing/2014/main" id="{71CA5866-694B-BAA7-26E5-E36CEAAB7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688013" y="2986088"/>
                <a:ext cx="0" cy="276225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6" name="Line 118">
                <a:extLst>
                  <a:ext uri="{FF2B5EF4-FFF2-40B4-BE49-F238E27FC236}">
                    <a16:creationId xmlns:a16="http://schemas.microsoft.com/office/drawing/2014/main" id="{DCEB63BD-9201-A803-8D15-AFB8A7F19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037263" y="2722563"/>
                <a:ext cx="0" cy="271463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7" name="Line 119">
                <a:extLst>
                  <a:ext uri="{FF2B5EF4-FFF2-40B4-BE49-F238E27FC236}">
                    <a16:creationId xmlns:a16="http://schemas.microsoft.com/office/drawing/2014/main" id="{AA10A30A-7CC6-E21D-B9BC-77505DC10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513388" y="2730501"/>
                <a:ext cx="0" cy="387350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8" name="Line 120">
                <a:extLst>
                  <a:ext uri="{FF2B5EF4-FFF2-40B4-BE49-F238E27FC236}">
                    <a16:creationId xmlns:a16="http://schemas.microsoft.com/office/drawing/2014/main" id="{33B96B3A-82AC-7C13-C300-37715EDB7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332413" y="2690813"/>
                <a:ext cx="0" cy="284163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69" name="Line 121">
                <a:extLst>
                  <a:ext uri="{FF2B5EF4-FFF2-40B4-BE49-F238E27FC236}">
                    <a16:creationId xmlns:a16="http://schemas.microsoft.com/office/drawing/2014/main" id="{F07AD2FC-0BDA-5021-D80A-C16053D5B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867401" y="3140076"/>
                <a:ext cx="0" cy="314325"/>
              </a:xfrm>
              <a:prstGeom prst="line">
                <a:avLst/>
              </a:prstGeom>
              <a:noFill/>
              <a:ln w="127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0" name="Freeform 122">
                <a:extLst>
                  <a:ext uri="{FF2B5EF4-FFF2-40B4-BE49-F238E27FC236}">
                    <a16:creationId xmlns:a16="http://schemas.microsoft.com/office/drawing/2014/main" id="{0A7AF047-671F-C5A5-06C8-0A135071A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18263" y="2817813"/>
                <a:ext cx="2312988" cy="473075"/>
              </a:xfrm>
              <a:custGeom>
                <a:avLst/>
                <a:gdLst>
                  <a:gd name="T0" fmla="*/ 4373 w 4373"/>
                  <a:gd name="T1" fmla="*/ 501 h 894"/>
                  <a:gd name="T2" fmla="*/ 3710 w 4373"/>
                  <a:gd name="T3" fmla="*/ 164 h 894"/>
                  <a:gd name="T4" fmla="*/ 3383 w 4373"/>
                  <a:gd name="T5" fmla="*/ 90 h 894"/>
                  <a:gd name="T6" fmla="*/ 3052 w 4373"/>
                  <a:gd name="T7" fmla="*/ 0 h 894"/>
                  <a:gd name="T8" fmla="*/ 2717 w 4373"/>
                  <a:gd name="T9" fmla="*/ 183 h 894"/>
                  <a:gd name="T10" fmla="*/ 2383 w 4373"/>
                  <a:gd name="T11" fmla="*/ 219 h 894"/>
                  <a:gd name="T12" fmla="*/ 2042 w 4373"/>
                  <a:gd name="T13" fmla="*/ 13 h 894"/>
                  <a:gd name="T14" fmla="*/ 1727 w 4373"/>
                  <a:gd name="T15" fmla="*/ 202 h 894"/>
                  <a:gd name="T16" fmla="*/ 1376 w 4373"/>
                  <a:gd name="T17" fmla="*/ 577 h 894"/>
                  <a:gd name="T18" fmla="*/ 1054 w 4373"/>
                  <a:gd name="T19" fmla="*/ 894 h 894"/>
                  <a:gd name="T20" fmla="*/ 710 w 4373"/>
                  <a:gd name="T21" fmla="*/ 70 h 894"/>
                  <a:gd name="T22" fmla="*/ 386 w 4373"/>
                  <a:gd name="T23" fmla="*/ 321 h 894"/>
                  <a:gd name="T24" fmla="*/ 0 w 4373"/>
                  <a:gd name="T25" fmla="*/ 37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73" h="894">
                    <a:moveTo>
                      <a:pt x="4373" y="501"/>
                    </a:moveTo>
                    <a:lnTo>
                      <a:pt x="3710" y="164"/>
                    </a:lnTo>
                    <a:lnTo>
                      <a:pt x="3383" y="90"/>
                    </a:lnTo>
                    <a:lnTo>
                      <a:pt x="3052" y="0"/>
                    </a:lnTo>
                    <a:lnTo>
                      <a:pt x="2717" y="183"/>
                    </a:lnTo>
                    <a:lnTo>
                      <a:pt x="2383" y="219"/>
                    </a:lnTo>
                    <a:lnTo>
                      <a:pt x="2042" y="13"/>
                    </a:lnTo>
                    <a:lnTo>
                      <a:pt x="1727" y="202"/>
                    </a:lnTo>
                    <a:lnTo>
                      <a:pt x="1376" y="577"/>
                    </a:lnTo>
                    <a:lnTo>
                      <a:pt x="1054" y="894"/>
                    </a:lnTo>
                    <a:lnTo>
                      <a:pt x="710" y="70"/>
                    </a:lnTo>
                    <a:lnTo>
                      <a:pt x="386" y="321"/>
                    </a:lnTo>
                    <a:lnTo>
                      <a:pt x="0" y="37"/>
                    </a:lnTo>
                  </a:path>
                </a:pathLst>
              </a:custGeom>
              <a:noFill/>
              <a:ln w="15875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1" name="Rectangle 124">
                <a:extLst>
                  <a:ext uri="{FF2B5EF4-FFF2-40B4-BE49-F238E27FC236}">
                    <a16:creationId xmlns:a16="http://schemas.microsoft.com/office/drawing/2014/main" id="{995EA623-6AB7-71A7-E5CD-F19CB1EBB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062663" y="2830513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2" name="Rectangle 125">
                <a:extLst>
                  <a:ext uri="{FF2B5EF4-FFF2-40B4-BE49-F238E27FC236}">
                    <a16:creationId xmlns:a16="http://schemas.microsoft.com/office/drawing/2014/main" id="{AFF1EEDE-F19A-5010-B7CA-1A09143C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43663" y="2809876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3" name="Rectangle 126">
                <a:extLst>
                  <a:ext uri="{FF2B5EF4-FFF2-40B4-BE49-F238E27FC236}">
                    <a16:creationId xmlns:a16="http://schemas.microsoft.com/office/drawing/2014/main" id="{01282095-545B-9F97-1E3A-566DB7689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240463" y="2962276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4" name="Rectangle 127">
                <a:extLst>
                  <a:ext uri="{FF2B5EF4-FFF2-40B4-BE49-F238E27FC236}">
                    <a16:creationId xmlns:a16="http://schemas.microsoft.com/office/drawing/2014/main" id="{F2B090A8-9E65-F7D9-C4C6-FB7C0D742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91213" y="3271838"/>
                <a:ext cx="50800" cy="4921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5" name="Rectangle 128">
                <a:extLst>
                  <a:ext uri="{FF2B5EF4-FFF2-40B4-BE49-F238E27FC236}">
                    <a16:creationId xmlns:a16="http://schemas.microsoft.com/office/drawing/2014/main" id="{F7E686BD-B1E6-AB86-B579-514AA68C0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15001" y="3100388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6" name="Rectangle 129">
                <a:extLst>
                  <a:ext uri="{FF2B5EF4-FFF2-40B4-BE49-F238E27FC236}">
                    <a16:creationId xmlns:a16="http://schemas.microsoft.com/office/drawing/2014/main" id="{8B3CEB83-118D-DD7F-E173-9D0F8A546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35613" y="2898776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7" name="Rectangle 130">
                <a:extLst>
                  <a:ext uri="{FF2B5EF4-FFF2-40B4-BE49-F238E27FC236}">
                    <a16:creationId xmlns:a16="http://schemas.microsoft.com/office/drawing/2014/main" id="{F597B6FA-817F-EC85-D920-EE103C798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62576" y="2801938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8" name="Rectangle 131">
                <a:extLst>
                  <a:ext uri="{FF2B5EF4-FFF2-40B4-BE49-F238E27FC236}">
                    <a16:creationId xmlns:a16="http://schemas.microsoft.com/office/drawing/2014/main" id="{5DEE8373-B75E-AD94-F151-527E27EF7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84776" y="2905126"/>
                <a:ext cx="49213" cy="49213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79" name="Rectangle 132">
                <a:extLst>
                  <a:ext uri="{FF2B5EF4-FFF2-40B4-BE49-F238E27FC236}">
                    <a16:creationId xmlns:a16="http://schemas.microsoft.com/office/drawing/2014/main" id="{DF7DB1F5-5005-4FFF-35BE-BC8D4BCA5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10151" y="2892426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0" name="Rectangle 133">
                <a:extLst>
                  <a:ext uri="{FF2B5EF4-FFF2-40B4-BE49-F238E27FC236}">
                    <a16:creationId xmlns:a16="http://schemas.microsoft.com/office/drawing/2014/main" id="{0B1D8A1E-5731-3CCB-4EDC-BA86CF0F0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833938" y="2795588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1" name="Rectangle 134">
                <a:extLst>
                  <a:ext uri="{FF2B5EF4-FFF2-40B4-BE49-F238E27FC236}">
                    <a16:creationId xmlns:a16="http://schemas.microsoft.com/office/drawing/2014/main" id="{66A49ABA-036C-51E1-96CC-BEE823F2D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656138" y="2835276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2" name="Rectangle 135">
                <a:extLst>
                  <a:ext uri="{FF2B5EF4-FFF2-40B4-BE49-F238E27FC236}">
                    <a16:creationId xmlns:a16="http://schemas.microsoft.com/office/drawing/2014/main" id="{6B47FD9E-422E-C0D5-6362-135256BED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481513" y="2876551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  <p:sp>
            <p:nvSpPr>
              <p:cNvPr id="83" name="Rectangle 136">
                <a:extLst>
                  <a:ext uri="{FF2B5EF4-FFF2-40B4-BE49-F238E27FC236}">
                    <a16:creationId xmlns:a16="http://schemas.microsoft.com/office/drawing/2014/main" id="{A9565F09-5C60-CDB4-7500-C550FAF94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32263" y="3055938"/>
                <a:ext cx="50800" cy="50800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400"/>
              </a:p>
            </p:txBody>
          </p:sp>
        </p:grp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F605F7ED-BF11-8B1D-D69E-B1D380E89BEE}"/>
                </a:ext>
              </a:extLst>
            </p:cNvPr>
            <p:cNvSpPr txBox="1"/>
            <p:nvPr/>
          </p:nvSpPr>
          <p:spPr>
            <a:xfrm>
              <a:off x="595399" y="3363212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FDA060DE-17EB-A5F7-F9EC-694F06AF0818}"/>
                </a:ext>
              </a:extLst>
            </p:cNvPr>
            <p:cNvSpPr txBox="1"/>
            <p:nvPr/>
          </p:nvSpPr>
          <p:spPr>
            <a:xfrm>
              <a:off x="667534" y="3750133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F200DC9F-0990-D6F8-33FF-CA7507EEAF72}"/>
                </a:ext>
              </a:extLst>
            </p:cNvPr>
            <p:cNvSpPr txBox="1"/>
            <p:nvPr/>
          </p:nvSpPr>
          <p:spPr>
            <a:xfrm>
              <a:off x="664900" y="4121851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E818000C-B9E4-9C02-B395-62D7149726D4}"/>
                </a:ext>
              </a:extLst>
            </p:cNvPr>
            <p:cNvSpPr txBox="1"/>
            <p:nvPr/>
          </p:nvSpPr>
          <p:spPr>
            <a:xfrm>
              <a:off x="624254" y="4525104"/>
              <a:ext cx="300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solidFill>
                    <a:srgbClr val="000066"/>
                  </a:solidFill>
                </a:rPr>
                <a:t>-5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AC95CB31-5ECC-B94C-428E-5AE6BF196E44}"/>
                </a:ext>
              </a:extLst>
            </p:cNvPr>
            <p:cNvSpPr txBox="1"/>
            <p:nvPr/>
          </p:nvSpPr>
          <p:spPr>
            <a:xfrm>
              <a:off x="552118" y="4925756"/>
              <a:ext cx="372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solidFill>
                    <a:srgbClr val="000066"/>
                  </a:solidFill>
                </a:rPr>
                <a:t>-10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90712353-345A-D22B-2A60-5F78390CE40A}"/>
                </a:ext>
              </a:extLst>
            </p:cNvPr>
            <p:cNvSpPr txBox="1"/>
            <p:nvPr/>
          </p:nvSpPr>
          <p:spPr>
            <a:xfrm>
              <a:off x="552118" y="5312677"/>
              <a:ext cx="3722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solidFill>
                    <a:srgbClr val="000066"/>
                  </a:solidFill>
                </a:rPr>
                <a:t>-15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50A5DCD7-70CB-FAD5-7BA4-AF4E3A07E1BD}"/>
                </a:ext>
              </a:extLst>
            </p:cNvPr>
            <p:cNvSpPr txBox="1"/>
            <p:nvPr/>
          </p:nvSpPr>
          <p:spPr>
            <a:xfrm>
              <a:off x="761494" y="5465780"/>
              <a:ext cx="3209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BL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29D1A02F-2ECB-8F18-B0E2-FD9A934E3CDF}"/>
                </a:ext>
              </a:extLst>
            </p:cNvPr>
            <p:cNvSpPr txBox="1"/>
            <p:nvPr/>
          </p:nvSpPr>
          <p:spPr>
            <a:xfrm>
              <a:off x="990907" y="546578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5BDC0227-D0D6-D1B3-1F21-AA8AD55E1125}"/>
                </a:ext>
              </a:extLst>
            </p:cNvPr>
            <p:cNvSpPr txBox="1"/>
            <p:nvPr/>
          </p:nvSpPr>
          <p:spPr>
            <a:xfrm>
              <a:off x="1129011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15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4284C1FD-C599-7BF1-8533-3BD6F73E86A7}"/>
                </a:ext>
              </a:extLst>
            </p:cNvPr>
            <p:cNvSpPr txBox="1"/>
            <p:nvPr/>
          </p:nvSpPr>
          <p:spPr>
            <a:xfrm>
              <a:off x="1309697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22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C1C8B317-9586-3162-FD93-CFC3225F2C1E}"/>
                </a:ext>
              </a:extLst>
            </p:cNvPr>
            <p:cNvSpPr txBox="1"/>
            <p:nvPr/>
          </p:nvSpPr>
          <p:spPr>
            <a:xfrm>
              <a:off x="1485439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29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0C85C196-3847-82A9-BA2F-C0DD5B390741}"/>
                </a:ext>
              </a:extLst>
            </p:cNvPr>
            <p:cNvSpPr txBox="1"/>
            <p:nvPr/>
          </p:nvSpPr>
          <p:spPr>
            <a:xfrm>
              <a:off x="1659610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36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DCC0AF0B-9986-9526-5CA5-E1BFCD17779E}"/>
                </a:ext>
              </a:extLst>
            </p:cNvPr>
            <p:cNvSpPr txBox="1"/>
            <p:nvPr/>
          </p:nvSpPr>
          <p:spPr>
            <a:xfrm>
              <a:off x="1840296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43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D092A557-35A8-AE72-3803-631E69DD2152}"/>
                </a:ext>
              </a:extLst>
            </p:cNvPr>
            <p:cNvSpPr txBox="1"/>
            <p:nvPr/>
          </p:nvSpPr>
          <p:spPr>
            <a:xfrm>
              <a:off x="2010937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50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29392664-98E5-89C7-2597-4D0AF5671DBC}"/>
                </a:ext>
              </a:extLst>
            </p:cNvPr>
            <p:cNvSpPr txBox="1"/>
            <p:nvPr/>
          </p:nvSpPr>
          <p:spPr>
            <a:xfrm>
              <a:off x="2185108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57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A23E06E4-A180-2435-65E4-7477A58D9E10}"/>
                </a:ext>
              </a:extLst>
            </p:cNvPr>
            <p:cNvSpPr txBox="1"/>
            <p:nvPr/>
          </p:nvSpPr>
          <p:spPr>
            <a:xfrm>
              <a:off x="2365794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64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08CE6602-E429-F701-1A33-D15803C04E62}"/>
                </a:ext>
              </a:extLst>
            </p:cNvPr>
            <p:cNvSpPr txBox="1"/>
            <p:nvPr/>
          </p:nvSpPr>
          <p:spPr>
            <a:xfrm>
              <a:off x="2532428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71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8A59B03D-4572-2DC9-8B6C-F10343D6E477}"/>
                </a:ext>
              </a:extLst>
            </p:cNvPr>
            <p:cNvSpPr txBox="1"/>
            <p:nvPr/>
          </p:nvSpPr>
          <p:spPr>
            <a:xfrm>
              <a:off x="2706599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78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59CE5320-266C-94DC-55E0-930E8FFE874A}"/>
                </a:ext>
              </a:extLst>
            </p:cNvPr>
            <p:cNvSpPr txBox="1"/>
            <p:nvPr/>
          </p:nvSpPr>
          <p:spPr>
            <a:xfrm>
              <a:off x="3073699" y="5465780"/>
              <a:ext cx="328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rgbClr val="000066"/>
                  </a:solidFill>
                </a:rPr>
                <a:t>92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01BD502E-67FC-38A2-1C47-B17798D07B03}"/>
                </a:ext>
              </a:extLst>
            </p:cNvPr>
            <p:cNvSpPr txBox="1"/>
            <p:nvPr/>
          </p:nvSpPr>
          <p:spPr>
            <a:xfrm>
              <a:off x="1381270" y="5639258"/>
              <a:ext cx="14157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noProof="0" dirty="0">
                  <a:solidFill>
                    <a:srgbClr val="000066"/>
                  </a:solidFill>
                </a:rPr>
                <a:t>Laboratory Test Days</a:t>
              </a: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44889CD6-CEB4-D944-7DF3-040C123ED889}"/>
                </a:ext>
              </a:extLst>
            </p:cNvPr>
            <p:cNvSpPr txBox="1"/>
            <p:nvPr/>
          </p:nvSpPr>
          <p:spPr>
            <a:xfrm>
              <a:off x="760692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60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00117059-01E6-D1AF-1CAD-B1671B2184AC}"/>
                </a:ext>
              </a:extLst>
            </p:cNvPr>
            <p:cNvSpPr txBox="1"/>
            <p:nvPr/>
          </p:nvSpPr>
          <p:spPr>
            <a:xfrm>
              <a:off x="958045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59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7E79DD7A-3E3F-6CC6-9D4A-D884D80377D5}"/>
                </a:ext>
              </a:extLst>
            </p:cNvPr>
            <p:cNvSpPr txBox="1"/>
            <p:nvPr/>
          </p:nvSpPr>
          <p:spPr>
            <a:xfrm>
              <a:off x="1132217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60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20</a:t>
              </a:r>
            </a:p>
          </p:txBody>
        </p: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C30B4E32-21E1-3DCD-9D68-1B8C35D971F8}"/>
                </a:ext>
              </a:extLst>
            </p:cNvPr>
            <p:cNvSpPr txBox="1"/>
            <p:nvPr/>
          </p:nvSpPr>
          <p:spPr>
            <a:xfrm>
              <a:off x="1312903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60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33EAC397-0C02-8018-E19C-390E2E59FB16}"/>
                </a:ext>
              </a:extLst>
            </p:cNvPr>
            <p:cNvSpPr txBox="1"/>
            <p:nvPr/>
          </p:nvSpPr>
          <p:spPr>
            <a:xfrm>
              <a:off x="1488645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56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17</a:t>
              </a:r>
            </a:p>
          </p:txBody>
        </p:sp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E625D964-C7DD-E09D-EC64-FDAE9292CA64}"/>
                </a:ext>
              </a:extLst>
            </p:cNvPr>
            <p:cNvSpPr txBox="1"/>
            <p:nvPr/>
          </p:nvSpPr>
          <p:spPr>
            <a:xfrm>
              <a:off x="1662816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59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B73BBFE8-F4C8-FA6B-EEC4-AAB0D1354DAF}"/>
                </a:ext>
              </a:extLst>
            </p:cNvPr>
            <p:cNvSpPr txBox="1"/>
            <p:nvPr/>
          </p:nvSpPr>
          <p:spPr>
            <a:xfrm>
              <a:off x="1843502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59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7C4327AE-E40B-C755-89A5-C7B8A54AC6E6}"/>
                </a:ext>
              </a:extLst>
            </p:cNvPr>
            <p:cNvSpPr txBox="1"/>
            <p:nvPr/>
          </p:nvSpPr>
          <p:spPr>
            <a:xfrm>
              <a:off x="2014143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58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767052B4-3E3F-4E3F-7B30-197B5DDC464B}"/>
                </a:ext>
              </a:extLst>
            </p:cNvPr>
            <p:cNvSpPr txBox="1"/>
            <p:nvPr/>
          </p:nvSpPr>
          <p:spPr>
            <a:xfrm>
              <a:off x="2188314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59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F841F1A7-2016-3309-1BA2-EA2653A5A232}"/>
                </a:ext>
              </a:extLst>
            </p:cNvPr>
            <p:cNvSpPr txBox="1"/>
            <p:nvPr/>
          </p:nvSpPr>
          <p:spPr>
            <a:xfrm>
              <a:off x="2369000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58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22" name="ZoneTexte 221">
              <a:extLst>
                <a:ext uri="{FF2B5EF4-FFF2-40B4-BE49-F238E27FC236}">
                  <a16:creationId xmlns:a16="http://schemas.microsoft.com/office/drawing/2014/main" id="{F5976604-39B6-5B21-8239-8E299B214BF2}"/>
                </a:ext>
              </a:extLst>
            </p:cNvPr>
            <p:cNvSpPr txBox="1"/>
            <p:nvPr/>
          </p:nvSpPr>
          <p:spPr>
            <a:xfrm>
              <a:off x="2535634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58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18</a:t>
              </a:r>
            </a:p>
          </p:txBody>
        </p:sp>
        <p:sp>
          <p:nvSpPr>
            <p:cNvPr id="223" name="ZoneTexte 222">
              <a:extLst>
                <a:ext uri="{FF2B5EF4-FFF2-40B4-BE49-F238E27FC236}">
                  <a16:creationId xmlns:a16="http://schemas.microsoft.com/office/drawing/2014/main" id="{C2BC9E1A-16EC-41C3-3418-0184D9857B01}"/>
                </a:ext>
              </a:extLst>
            </p:cNvPr>
            <p:cNvSpPr txBox="1"/>
            <p:nvPr/>
          </p:nvSpPr>
          <p:spPr>
            <a:xfrm>
              <a:off x="2709805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59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9D09D5F8-797F-A2DB-64C5-6FC189F55F7F}"/>
                </a:ext>
              </a:extLst>
            </p:cNvPr>
            <p:cNvSpPr txBox="1"/>
            <p:nvPr/>
          </p:nvSpPr>
          <p:spPr>
            <a:xfrm>
              <a:off x="3076905" y="5996073"/>
              <a:ext cx="3225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59</a:t>
              </a:r>
            </a:p>
            <a:p>
              <a:pPr algn="ctr"/>
              <a:r>
                <a:rPr lang="fr-FR" sz="1050" dirty="0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09BFAC0B-55CB-9EB3-41DD-B4BAC86C1B51}"/>
                </a:ext>
              </a:extLst>
            </p:cNvPr>
            <p:cNvSpPr txBox="1"/>
            <p:nvPr/>
          </p:nvSpPr>
          <p:spPr>
            <a:xfrm>
              <a:off x="-32338" y="5996073"/>
              <a:ext cx="85632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dirty="0">
                  <a:solidFill>
                    <a:srgbClr val="0099CC"/>
                  </a:solidFill>
                </a:rPr>
                <a:t>ULO 200 mg</a:t>
              </a:r>
            </a:p>
            <a:p>
              <a:pPr algn="r"/>
              <a:r>
                <a:rPr lang="fr-FR" sz="1050" b="1" dirty="0">
                  <a:solidFill>
                    <a:schemeClr val="bg1">
                      <a:lumMod val="50000"/>
                    </a:schemeClr>
                  </a:solidFill>
                </a:rPr>
                <a:t>Placebo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F31F1D3B-3DD4-5BAA-7490-88C1B04EED09}"/>
                </a:ext>
              </a:extLst>
            </p:cNvPr>
            <p:cNvSpPr txBox="1"/>
            <p:nvPr/>
          </p:nvSpPr>
          <p:spPr>
            <a:xfrm>
              <a:off x="551155" y="5828305"/>
              <a:ext cx="2728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50" b="1" dirty="0">
                  <a:solidFill>
                    <a:srgbClr val="000066"/>
                  </a:solidFill>
                </a:rPr>
                <a:t>N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FBF4DE0-DFD2-EDAA-288A-26638F6FB308}"/>
                </a:ext>
              </a:extLst>
            </p:cNvPr>
            <p:cNvSpPr txBox="1"/>
            <p:nvPr/>
          </p:nvSpPr>
          <p:spPr>
            <a:xfrm>
              <a:off x="747133" y="311119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400" dirty="0">
                  <a:solidFill>
                    <a:srgbClr val="000066"/>
                  </a:solidFill>
                </a:rPr>
                <a:t>%</a:t>
              </a: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623FB641-B14A-3F36-B197-A39157F5F142}"/>
              </a:ext>
            </a:extLst>
          </p:cNvPr>
          <p:cNvGrpSpPr/>
          <p:nvPr/>
        </p:nvGrpSpPr>
        <p:grpSpPr>
          <a:xfrm>
            <a:off x="4386262" y="3482719"/>
            <a:ext cx="2406650" cy="2025650"/>
            <a:chOff x="-2947988" y="2047876"/>
            <a:chExt cx="2406650" cy="2025650"/>
          </a:xfrm>
        </p:grpSpPr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8B20F05E-0B9A-9E0B-F0F4-7C29023C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4488" y="2047876"/>
              <a:ext cx="2319338" cy="1963738"/>
            </a:xfrm>
            <a:custGeom>
              <a:avLst/>
              <a:gdLst>
                <a:gd name="T0" fmla="*/ 0 w 4384"/>
                <a:gd name="T1" fmla="*/ 0 h 3710"/>
                <a:gd name="T2" fmla="*/ 0 w 4384"/>
                <a:gd name="T3" fmla="*/ 3710 h 3710"/>
                <a:gd name="T4" fmla="*/ 4384 w 4384"/>
                <a:gd name="T5" fmla="*/ 3710 h 3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84" h="3710">
                  <a:moveTo>
                    <a:pt x="0" y="0"/>
                  </a:moveTo>
                  <a:lnTo>
                    <a:pt x="0" y="3710"/>
                  </a:lnTo>
                  <a:lnTo>
                    <a:pt x="4384" y="37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55FB1FCA-8958-3BBC-80F0-4F645CB71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47988" y="2054226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87" name="Line 27">
              <a:extLst>
                <a:ext uri="{FF2B5EF4-FFF2-40B4-BE49-F238E27FC236}">
                  <a16:creationId xmlns:a16="http://schemas.microsoft.com/office/drawing/2014/main" id="{7E12CA01-A0B4-CB6E-1FF3-7FEE57745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47988" y="2447926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88" name="Line 28">
              <a:extLst>
                <a:ext uri="{FF2B5EF4-FFF2-40B4-BE49-F238E27FC236}">
                  <a16:creationId xmlns:a16="http://schemas.microsoft.com/office/drawing/2014/main" id="{42A85F7F-3577-E1C5-3791-49B9914A3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47988" y="2827338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89" name="Line 29">
              <a:extLst>
                <a:ext uri="{FF2B5EF4-FFF2-40B4-BE49-F238E27FC236}">
                  <a16:creationId xmlns:a16="http://schemas.microsoft.com/office/drawing/2014/main" id="{6FD2A06B-0B49-BCE2-95DC-43373EFAC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47988" y="3222626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0" name="Line 30">
              <a:extLst>
                <a:ext uri="{FF2B5EF4-FFF2-40B4-BE49-F238E27FC236}">
                  <a16:creationId xmlns:a16="http://schemas.microsoft.com/office/drawing/2014/main" id="{A5BE4CFF-5CEB-DF03-D800-8314F1AD5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982788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428D56B1-0C93-A204-2BD4-70F3D35E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4988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668D9476-0DC1-5ADF-FF53-AB41E8C84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154238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3" name="Line 33">
              <a:extLst>
                <a:ext uri="{FF2B5EF4-FFF2-40B4-BE49-F238E27FC236}">
                  <a16:creationId xmlns:a16="http://schemas.microsoft.com/office/drawing/2014/main" id="{0E3AA365-2D9E-EB94-9767-A417C3C82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336801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4" name="Line 34">
              <a:extLst>
                <a:ext uri="{FF2B5EF4-FFF2-40B4-BE49-F238E27FC236}">
                  <a16:creationId xmlns:a16="http://schemas.microsoft.com/office/drawing/2014/main" id="{5F81E5A7-7D80-456F-68AD-05CAA87DD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509838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5" name="Line 35">
              <a:extLst>
                <a:ext uri="{FF2B5EF4-FFF2-40B4-BE49-F238E27FC236}">
                  <a16:creationId xmlns:a16="http://schemas.microsoft.com/office/drawing/2014/main" id="{077BC16F-3C76-0DE4-22AB-D7C99939A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687638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6" name="Line 36">
              <a:extLst>
                <a:ext uri="{FF2B5EF4-FFF2-40B4-BE49-F238E27FC236}">
                  <a16:creationId xmlns:a16="http://schemas.microsoft.com/office/drawing/2014/main" id="{FE6BC156-EFB8-7AE6-4E72-8D13FC0D4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47988" y="3616326"/>
              <a:ext cx="57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481FFA1A-BB43-B76B-206F-F5B3B3735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43226" y="4011613"/>
              <a:ext cx="57150" cy="61913"/>
            </a:xfrm>
            <a:custGeom>
              <a:avLst/>
              <a:gdLst>
                <a:gd name="T0" fmla="*/ 0 w 109"/>
                <a:gd name="T1" fmla="*/ 0 h 118"/>
                <a:gd name="T2" fmla="*/ 109 w 109"/>
                <a:gd name="T3" fmla="*/ 0 h 118"/>
                <a:gd name="T4" fmla="*/ 109 w 109"/>
                <a:gd name="T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18">
                  <a:moveTo>
                    <a:pt x="0" y="0"/>
                  </a:moveTo>
                  <a:lnTo>
                    <a:pt x="109" y="0"/>
                  </a:lnTo>
                  <a:lnTo>
                    <a:pt x="109" y="11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8" name="Line 38">
              <a:extLst>
                <a:ext uri="{FF2B5EF4-FFF2-40B4-BE49-F238E27FC236}">
                  <a16:creationId xmlns:a16="http://schemas.microsoft.com/office/drawing/2014/main" id="{E8FB80AB-8F9F-2A9E-57ED-D11559992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73088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99" name="Line 39">
              <a:extLst>
                <a:ext uri="{FF2B5EF4-FFF2-40B4-BE49-F238E27FC236}">
                  <a16:creationId xmlns:a16="http://schemas.microsoft.com/office/drawing/2014/main" id="{813D4776-43E8-D3C7-9AEE-B86C2DDC2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33451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0" name="Line 40">
              <a:extLst>
                <a:ext uri="{FF2B5EF4-FFF2-40B4-BE49-F238E27FC236}">
                  <a16:creationId xmlns:a16="http://schemas.microsoft.com/office/drawing/2014/main" id="{E30FF10D-A8F5-4507-D7B9-F1F599958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04901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1" name="Line 41">
              <a:extLst>
                <a:ext uri="{FF2B5EF4-FFF2-40B4-BE49-F238E27FC236}">
                  <a16:creationId xmlns:a16="http://schemas.microsoft.com/office/drawing/2014/main" id="{93D974E1-6C3A-F86D-C745-EDDAE0EC0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82701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2" name="Line 42">
              <a:extLst>
                <a:ext uri="{FF2B5EF4-FFF2-40B4-BE49-F238E27FC236}">
                  <a16:creationId xmlns:a16="http://schemas.microsoft.com/office/drawing/2014/main" id="{8CDF95DB-2CAD-E543-DE3F-15CAE0841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50976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3" name="Line 43">
              <a:extLst>
                <a:ext uri="{FF2B5EF4-FFF2-40B4-BE49-F238E27FC236}">
                  <a16:creationId xmlns:a16="http://schemas.microsoft.com/office/drawing/2014/main" id="{67E34880-4029-E2A7-3021-EF37695D2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633538" y="4011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4" name="Line 44">
              <a:extLst>
                <a:ext uri="{FF2B5EF4-FFF2-40B4-BE49-F238E27FC236}">
                  <a16:creationId xmlns:a16="http://schemas.microsoft.com/office/drawing/2014/main" id="{BD62AC36-8A62-3A07-D6EA-377C53405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2890838" y="2832101"/>
              <a:ext cx="2324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5" name="Freeform 47">
              <a:extLst>
                <a:ext uri="{FF2B5EF4-FFF2-40B4-BE49-F238E27FC236}">
                  <a16:creationId xmlns:a16="http://schemas.microsoft.com/office/drawing/2014/main" id="{9500967C-0667-D75C-2498-C70E37D66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4488" y="2682876"/>
              <a:ext cx="2314575" cy="523875"/>
            </a:xfrm>
            <a:custGeom>
              <a:avLst/>
              <a:gdLst>
                <a:gd name="T0" fmla="*/ 4375 w 4375"/>
                <a:gd name="T1" fmla="*/ 500 h 988"/>
                <a:gd name="T2" fmla="*/ 3716 w 4375"/>
                <a:gd name="T3" fmla="*/ 653 h 988"/>
                <a:gd name="T4" fmla="*/ 3414 w 4375"/>
                <a:gd name="T5" fmla="*/ 67 h 988"/>
                <a:gd name="T6" fmla="*/ 3392 w 4375"/>
                <a:gd name="T7" fmla="*/ 67 h 988"/>
                <a:gd name="T8" fmla="*/ 3057 w 4375"/>
                <a:gd name="T9" fmla="*/ 484 h 988"/>
                <a:gd name="T10" fmla="*/ 2729 w 4375"/>
                <a:gd name="T11" fmla="*/ 2 h 988"/>
                <a:gd name="T12" fmla="*/ 2386 w 4375"/>
                <a:gd name="T13" fmla="*/ 663 h 988"/>
                <a:gd name="T14" fmla="*/ 2067 w 4375"/>
                <a:gd name="T15" fmla="*/ 988 h 988"/>
                <a:gd name="T16" fmla="*/ 1726 w 4375"/>
                <a:gd name="T17" fmla="*/ 0 h 988"/>
                <a:gd name="T18" fmla="*/ 1386 w 4375"/>
                <a:gd name="T19" fmla="*/ 724 h 988"/>
                <a:gd name="T20" fmla="*/ 1061 w 4375"/>
                <a:gd name="T21" fmla="*/ 404 h 988"/>
                <a:gd name="T22" fmla="*/ 735 w 4375"/>
                <a:gd name="T23" fmla="*/ 436 h 988"/>
                <a:gd name="T24" fmla="*/ 710 w 4375"/>
                <a:gd name="T25" fmla="*/ 470 h 988"/>
                <a:gd name="T26" fmla="*/ 392 w 4375"/>
                <a:gd name="T27" fmla="*/ 821 h 988"/>
                <a:gd name="T28" fmla="*/ 0 w 4375"/>
                <a:gd name="T29" fmla="*/ 29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75" h="988">
                  <a:moveTo>
                    <a:pt x="4375" y="500"/>
                  </a:moveTo>
                  <a:lnTo>
                    <a:pt x="3716" y="653"/>
                  </a:lnTo>
                  <a:lnTo>
                    <a:pt x="3414" y="67"/>
                  </a:lnTo>
                  <a:lnTo>
                    <a:pt x="3392" y="67"/>
                  </a:lnTo>
                  <a:lnTo>
                    <a:pt x="3057" y="484"/>
                  </a:lnTo>
                  <a:lnTo>
                    <a:pt x="2729" y="2"/>
                  </a:lnTo>
                  <a:lnTo>
                    <a:pt x="2386" y="663"/>
                  </a:lnTo>
                  <a:lnTo>
                    <a:pt x="2067" y="988"/>
                  </a:lnTo>
                  <a:lnTo>
                    <a:pt x="1726" y="0"/>
                  </a:lnTo>
                  <a:lnTo>
                    <a:pt x="1386" y="724"/>
                  </a:lnTo>
                  <a:lnTo>
                    <a:pt x="1061" y="404"/>
                  </a:lnTo>
                  <a:lnTo>
                    <a:pt x="735" y="436"/>
                  </a:lnTo>
                  <a:lnTo>
                    <a:pt x="710" y="470"/>
                  </a:lnTo>
                  <a:lnTo>
                    <a:pt x="392" y="821"/>
                  </a:lnTo>
                  <a:lnTo>
                    <a:pt x="0" y="291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6" name="Line 48">
              <a:extLst>
                <a:ext uri="{FF2B5EF4-FFF2-40B4-BE49-F238E27FC236}">
                  <a16:creationId xmlns:a16="http://schemas.microsoft.com/office/drawing/2014/main" id="{0FBEA5BA-DAF5-141A-6291-DD6251C61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911226" y="2684463"/>
              <a:ext cx="0" cy="69850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7" name="Line 49">
              <a:extLst>
                <a:ext uri="{FF2B5EF4-FFF2-40B4-BE49-F238E27FC236}">
                  <a16:creationId xmlns:a16="http://schemas.microsoft.com/office/drawing/2014/main" id="{24574D76-1044-14A9-6020-03AE3B231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090613" y="2239963"/>
              <a:ext cx="0" cy="95567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8" name="Line 50">
              <a:extLst>
                <a:ext uri="{FF2B5EF4-FFF2-40B4-BE49-F238E27FC236}">
                  <a16:creationId xmlns:a16="http://schemas.microsoft.com/office/drawing/2014/main" id="{7F10D180-0291-2043-8413-1E919F921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325688" y="2492376"/>
              <a:ext cx="0" cy="814388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09" name="Line 51">
              <a:extLst>
                <a:ext uri="{FF2B5EF4-FFF2-40B4-BE49-F238E27FC236}">
                  <a16:creationId xmlns:a16="http://schemas.microsoft.com/office/drawing/2014/main" id="{9D45FF56-9C7D-9754-835C-DE21BA025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501901" y="2544763"/>
              <a:ext cx="0" cy="73977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0" name="Line 52">
              <a:extLst>
                <a:ext uri="{FF2B5EF4-FFF2-40B4-BE49-F238E27FC236}">
                  <a16:creationId xmlns:a16="http://schemas.microsoft.com/office/drawing/2014/main" id="{B9295E0A-AA47-8DC5-258C-C4A14E589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44626" y="2354263"/>
              <a:ext cx="0" cy="66357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1" name="Line 53">
              <a:extLst>
                <a:ext uri="{FF2B5EF4-FFF2-40B4-BE49-F238E27FC236}">
                  <a16:creationId xmlns:a16="http://schemas.microsoft.com/office/drawing/2014/main" id="{E8ECEC15-B571-1126-A8FF-84182FDF0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622426" y="2722563"/>
              <a:ext cx="0" cy="62230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2" name="Line 54">
              <a:extLst>
                <a:ext uri="{FF2B5EF4-FFF2-40B4-BE49-F238E27FC236}">
                  <a16:creationId xmlns:a16="http://schemas.microsoft.com/office/drawing/2014/main" id="{076894D6-7229-ECFF-6514-9AD39B81A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970088" y="2259013"/>
              <a:ext cx="0" cy="84455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043E4515-E6D4-BC0F-9E45-BC94A51FE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66738" y="2438401"/>
              <a:ext cx="0" cy="1011238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4" name="Line 56">
              <a:extLst>
                <a:ext uri="{FF2B5EF4-FFF2-40B4-BE49-F238E27FC236}">
                  <a16:creationId xmlns:a16="http://schemas.microsoft.com/office/drawing/2014/main" id="{1CC332AC-3CE1-CD68-F895-C14577F2D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68413" y="2332038"/>
              <a:ext cx="0" cy="1225550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5" name="Line 57">
              <a:extLst>
                <a:ext uri="{FF2B5EF4-FFF2-40B4-BE49-F238E27FC236}">
                  <a16:creationId xmlns:a16="http://schemas.microsoft.com/office/drawing/2014/main" id="{83BE8BBE-B1F9-5D2C-B7A1-C4E587FD4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793876" y="2789238"/>
              <a:ext cx="0" cy="82867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6" name="Line 58">
              <a:extLst>
                <a:ext uri="{FF2B5EF4-FFF2-40B4-BE49-F238E27FC236}">
                  <a16:creationId xmlns:a16="http://schemas.microsoft.com/office/drawing/2014/main" id="{FEA91ABB-1B5D-560F-5398-7619FFE77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151063" y="2603501"/>
              <a:ext cx="0" cy="944563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7" name="Line 59">
              <a:extLst>
                <a:ext uri="{FF2B5EF4-FFF2-40B4-BE49-F238E27FC236}">
                  <a16:creationId xmlns:a16="http://schemas.microsoft.com/office/drawing/2014/main" id="{752F1CF4-38CE-879C-0E14-4875E59459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670176" y="2722563"/>
              <a:ext cx="0" cy="796925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8" name="Rectangle 72">
              <a:extLst>
                <a:ext uri="{FF2B5EF4-FFF2-40B4-BE49-F238E27FC236}">
                  <a16:creationId xmlns:a16="http://schemas.microsoft.com/office/drawing/2014/main" id="{2F2054FA-6E66-6124-38B0-768D4646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97076" y="2660651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19" name="Rectangle 73">
              <a:extLst>
                <a:ext uri="{FF2B5EF4-FFF2-40B4-BE49-F238E27FC236}">
                  <a16:creationId xmlns:a16="http://schemas.microsoft.com/office/drawing/2014/main" id="{5A2B429C-FC7E-F7E3-C8A7-37292B3E1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92138" y="2921001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0" name="Rectangle 74">
              <a:extLst>
                <a:ext uri="{FF2B5EF4-FFF2-40B4-BE49-F238E27FC236}">
                  <a16:creationId xmlns:a16="http://schemas.microsoft.com/office/drawing/2014/main" id="{7E006810-302A-29A0-C01C-048043501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44563" y="3013076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1" name="Rectangle 75">
              <a:extLst>
                <a:ext uri="{FF2B5EF4-FFF2-40B4-BE49-F238E27FC236}">
                  <a16:creationId xmlns:a16="http://schemas.microsoft.com/office/drawing/2014/main" id="{88107700-0503-B93E-73E2-33D9097AC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12838" y="2695576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2" name="Rectangle 76">
              <a:extLst>
                <a:ext uri="{FF2B5EF4-FFF2-40B4-BE49-F238E27FC236}">
                  <a16:creationId xmlns:a16="http://schemas.microsoft.com/office/drawing/2014/main" id="{AFD510C3-2FDC-46E8-0108-5024C7C0A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90638" y="2916238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3" name="Rectangle 77">
              <a:extLst>
                <a:ext uri="{FF2B5EF4-FFF2-40B4-BE49-F238E27FC236}">
                  <a16:creationId xmlns:a16="http://schemas.microsoft.com/office/drawing/2014/main" id="{9AE5B3A7-F03D-07A5-7365-C2ED3548C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71613" y="2660651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4" name="Rectangle 78">
              <a:extLst>
                <a:ext uri="{FF2B5EF4-FFF2-40B4-BE49-F238E27FC236}">
                  <a16:creationId xmlns:a16="http://schemas.microsoft.com/office/drawing/2014/main" id="{71903DEF-9A27-08F2-62D8-57E61E4BE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43063" y="3005138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5" name="Rectangle 79">
              <a:extLst>
                <a:ext uri="{FF2B5EF4-FFF2-40B4-BE49-F238E27FC236}">
                  <a16:creationId xmlns:a16="http://schemas.microsoft.com/office/drawing/2014/main" id="{88761371-3467-7CD6-2513-B04F18D36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19276" y="3184526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6" name="Rectangle 80">
              <a:extLst>
                <a:ext uri="{FF2B5EF4-FFF2-40B4-BE49-F238E27FC236}">
                  <a16:creationId xmlns:a16="http://schemas.microsoft.com/office/drawing/2014/main" id="{7DEBBCB5-7886-76A6-B1F0-2D8A07732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71701" y="3041651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7" name="Rectangle 81">
              <a:extLst>
                <a:ext uri="{FF2B5EF4-FFF2-40B4-BE49-F238E27FC236}">
                  <a16:creationId xmlns:a16="http://schemas.microsoft.com/office/drawing/2014/main" id="{7E0F8802-D213-C137-AE82-69557D73D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49501" y="2876551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8" name="Rectangle 82">
              <a:extLst>
                <a:ext uri="{FF2B5EF4-FFF2-40B4-BE49-F238E27FC236}">
                  <a16:creationId xmlns:a16="http://schemas.microsoft.com/office/drawing/2014/main" id="{3832170A-6F1B-7B45-C405-9A5AAB189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25713" y="2901951"/>
              <a:ext cx="50800" cy="492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29" name="Rectangle 83">
              <a:extLst>
                <a:ext uri="{FF2B5EF4-FFF2-40B4-BE49-F238E27FC236}">
                  <a16:creationId xmlns:a16="http://schemas.microsoft.com/office/drawing/2014/main" id="{1FED38EA-FC1E-6779-3709-5B832AD2E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98751" y="3095626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0" name="Rectangle 84">
              <a:extLst>
                <a:ext uri="{FF2B5EF4-FFF2-40B4-BE49-F238E27FC236}">
                  <a16:creationId xmlns:a16="http://schemas.microsoft.com/office/drawing/2014/main" id="{48854E6C-25F5-BEF5-CB36-614CBE832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09888" y="2811463"/>
              <a:ext cx="50800" cy="50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FE502AA8-45B3-5088-E25E-BA4F9B43F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579438" y="2849563"/>
              <a:ext cx="0" cy="390525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F0FD454D-9F5C-143E-F9E5-D0E79E3B3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108076" y="2735263"/>
              <a:ext cx="0" cy="374650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3" name="Line 100">
              <a:extLst>
                <a:ext uri="{FF2B5EF4-FFF2-40B4-BE49-F238E27FC236}">
                  <a16:creationId xmlns:a16="http://schemas.microsoft.com/office/drawing/2014/main" id="{83E0801C-F4B6-CCD9-EEDA-D9A8FBF8B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925513" y="2754313"/>
              <a:ext cx="0" cy="358775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4" name="Line 101">
              <a:extLst>
                <a:ext uri="{FF2B5EF4-FFF2-40B4-BE49-F238E27FC236}">
                  <a16:creationId xmlns:a16="http://schemas.microsoft.com/office/drawing/2014/main" id="{28414A96-E7F1-B666-A646-35A1C116A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690813" y="2709863"/>
              <a:ext cx="0" cy="444500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5" name="Line 102">
              <a:extLst>
                <a:ext uri="{FF2B5EF4-FFF2-40B4-BE49-F238E27FC236}">
                  <a16:creationId xmlns:a16="http://schemas.microsoft.com/office/drawing/2014/main" id="{F36C6C95-50DD-0F82-01CE-07967260E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513013" y="2705101"/>
              <a:ext cx="0" cy="385763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6" name="Line 103">
              <a:extLst>
                <a:ext uri="{FF2B5EF4-FFF2-40B4-BE49-F238E27FC236}">
                  <a16:creationId xmlns:a16="http://schemas.microsoft.com/office/drawing/2014/main" id="{B333FCC1-8E7C-024C-D6B3-9F22AE49E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59001" y="2916238"/>
              <a:ext cx="0" cy="403225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7" name="Line 104">
              <a:extLst>
                <a:ext uri="{FF2B5EF4-FFF2-40B4-BE49-F238E27FC236}">
                  <a16:creationId xmlns:a16="http://schemas.microsoft.com/office/drawing/2014/main" id="{E527E40F-D6C5-BB68-1053-977FF8677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985963" y="2805113"/>
              <a:ext cx="0" cy="412750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8" name="Line 105">
              <a:extLst>
                <a:ext uri="{FF2B5EF4-FFF2-40B4-BE49-F238E27FC236}">
                  <a16:creationId xmlns:a16="http://schemas.microsoft.com/office/drawing/2014/main" id="{0088FA34-AB74-518A-9D6E-F60CF3252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808163" y="2519363"/>
              <a:ext cx="0" cy="460375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39" name="Line 106">
              <a:extLst>
                <a:ext uri="{FF2B5EF4-FFF2-40B4-BE49-F238E27FC236}">
                  <a16:creationId xmlns:a16="http://schemas.microsoft.com/office/drawing/2014/main" id="{A3876B01-5A83-8853-71FE-6C01A6486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635126" y="2628901"/>
              <a:ext cx="0" cy="393700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0" name="Line 107">
              <a:extLst>
                <a:ext uri="{FF2B5EF4-FFF2-40B4-BE49-F238E27FC236}">
                  <a16:creationId xmlns:a16="http://schemas.microsoft.com/office/drawing/2014/main" id="{D31FE8D1-296D-A51A-CBD6-949EBDB76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60501" y="2646363"/>
              <a:ext cx="0" cy="433388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1" name="Line 108">
              <a:extLst>
                <a:ext uri="{FF2B5EF4-FFF2-40B4-BE49-F238E27FC236}">
                  <a16:creationId xmlns:a16="http://schemas.microsoft.com/office/drawing/2014/main" id="{B8C142A5-D73B-8977-7A2E-C84C1D9A1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287463" y="2671763"/>
              <a:ext cx="0" cy="392113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2" name="Line 109">
              <a:extLst>
                <a:ext uri="{FF2B5EF4-FFF2-40B4-BE49-F238E27FC236}">
                  <a16:creationId xmlns:a16="http://schemas.microsoft.com/office/drawing/2014/main" id="{B21F8F49-A37C-3F9C-89F7-7F5249645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338388" y="3038476"/>
              <a:ext cx="0" cy="417513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id="{0F03C4FD-22FD-34FD-0A2C-31C27735C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84488" y="2749551"/>
              <a:ext cx="2303463" cy="490538"/>
            </a:xfrm>
            <a:custGeom>
              <a:avLst/>
              <a:gdLst>
                <a:gd name="T0" fmla="*/ 4354 w 4354"/>
                <a:gd name="T1" fmla="*/ 549 h 927"/>
                <a:gd name="T2" fmla="*/ 3698 w 4354"/>
                <a:gd name="T3" fmla="*/ 353 h 927"/>
                <a:gd name="T4" fmla="*/ 3358 w 4354"/>
                <a:gd name="T5" fmla="*/ 279 h 927"/>
                <a:gd name="T6" fmla="*/ 3020 w 4354"/>
                <a:gd name="T7" fmla="*/ 225 h 927"/>
                <a:gd name="T8" fmla="*/ 2702 w 4354"/>
                <a:gd name="T9" fmla="*/ 206 h 927"/>
                <a:gd name="T10" fmla="*/ 2364 w 4354"/>
                <a:gd name="T11" fmla="*/ 157 h 927"/>
                <a:gd name="T12" fmla="*/ 2034 w 4354"/>
                <a:gd name="T13" fmla="*/ 0 h 927"/>
                <a:gd name="T14" fmla="*/ 1705 w 4354"/>
                <a:gd name="T15" fmla="*/ 488 h 927"/>
                <a:gd name="T16" fmla="*/ 1371 w 4354"/>
                <a:gd name="T17" fmla="*/ 693 h 927"/>
                <a:gd name="T18" fmla="*/ 1036 w 4354"/>
                <a:gd name="T19" fmla="*/ 927 h 927"/>
                <a:gd name="T20" fmla="*/ 702 w 4354"/>
                <a:gd name="T21" fmla="*/ 287 h 927"/>
                <a:gd name="T22" fmla="*/ 354 w 4354"/>
                <a:gd name="T23" fmla="*/ 347 h 927"/>
                <a:gd name="T24" fmla="*/ 0 w 4354"/>
                <a:gd name="T25" fmla="*/ 166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4" h="927">
                  <a:moveTo>
                    <a:pt x="4354" y="549"/>
                  </a:moveTo>
                  <a:lnTo>
                    <a:pt x="3698" y="353"/>
                  </a:lnTo>
                  <a:lnTo>
                    <a:pt x="3358" y="279"/>
                  </a:lnTo>
                  <a:lnTo>
                    <a:pt x="3020" y="225"/>
                  </a:lnTo>
                  <a:lnTo>
                    <a:pt x="2702" y="206"/>
                  </a:lnTo>
                  <a:lnTo>
                    <a:pt x="2364" y="157"/>
                  </a:lnTo>
                  <a:lnTo>
                    <a:pt x="2034" y="0"/>
                  </a:lnTo>
                  <a:lnTo>
                    <a:pt x="1705" y="488"/>
                  </a:lnTo>
                  <a:lnTo>
                    <a:pt x="1371" y="693"/>
                  </a:lnTo>
                  <a:lnTo>
                    <a:pt x="1036" y="927"/>
                  </a:lnTo>
                  <a:lnTo>
                    <a:pt x="702" y="287"/>
                  </a:lnTo>
                  <a:lnTo>
                    <a:pt x="354" y="347"/>
                  </a:lnTo>
                  <a:lnTo>
                    <a:pt x="0" y="166"/>
                  </a:lnTo>
                </a:path>
              </a:pathLst>
            </a:custGeom>
            <a:noFill/>
            <a:ln w="15875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4" name="Rectangle 137">
              <a:extLst>
                <a:ext uri="{FF2B5EF4-FFF2-40B4-BE49-F238E27FC236}">
                  <a16:creationId xmlns:a16="http://schemas.microsoft.com/office/drawing/2014/main" id="{7D61CD9C-4191-1500-4354-7DFE7D50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17826" y="2810124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5" name="Rectangle 138">
              <a:extLst>
                <a:ext uri="{FF2B5EF4-FFF2-40B4-BE49-F238E27FC236}">
                  <a16:creationId xmlns:a16="http://schemas.microsoft.com/office/drawing/2014/main" id="{E43138FB-320B-C12F-6FB0-0923E79E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714626" y="2905126"/>
              <a:ext cx="50800" cy="4921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6" name="Rectangle 139">
              <a:extLst>
                <a:ext uri="{FF2B5EF4-FFF2-40B4-BE49-F238E27FC236}">
                  <a16:creationId xmlns:a16="http://schemas.microsoft.com/office/drawing/2014/main" id="{1FB01124-9B60-ED6F-E2FD-DE9A86CB2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38413" y="2876551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7" name="Rectangle 140">
              <a:extLst>
                <a:ext uri="{FF2B5EF4-FFF2-40B4-BE49-F238E27FC236}">
                  <a16:creationId xmlns:a16="http://schemas.microsoft.com/office/drawing/2014/main" id="{371A717A-B1AC-8CF2-BDA6-48224DDE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365376" y="3216276"/>
              <a:ext cx="50800" cy="4921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8" name="Rectangle 141">
              <a:extLst>
                <a:ext uri="{FF2B5EF4-FFF2-40B4-BE49-F238E27FC236}">
                  <a16:creationId xmlns:a16="http://schemas.microsoft.com/office/drawing/2014/main" id="{CC356FF5-33D5-0148-9F44-D1E533179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87576" y="3092451"/>
              <a:ext cx="50800" cy="4921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49" name="Rectangle 142">
              <a:extLst>
                <a:ext uri="{FF2B5EF4-FFF2-40B4-BE49-F238E27FC236}">
                  <a16:creationId xmlns:a16="http://schemas.microsoft.com/office/drawing/2014/main" id="{AFD98C5C-6054-6FB3-F43C-3FA9AA543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09776" y="2982913"/>
              <a:ext cx="49213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0" name="Rectangle 143">
              <a:extLst>
                <a:ext uri="{FF2B5EF4-FFF2-40B4-BE49-F238E27FC236}">
                  <a16:creationId xmlns:a16="http://schemas.microsoft.com/office/drawing/2014/main" id="{795F9ECF-934C-985F-8CCB-E09D18373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33563" y="2727326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1" name="Rectangle 144">
              <a:extLst>
                <a:ext uri="{FF2B5EF4-FFF2-40B4-BE49-F238E27FC236}">
                  <a16:creationId xmlns:a16="http://schemas.microsoft.com/office/drawing/2014/main" id="{B3CC49F0-9749-D58B-E32C-ED36F2919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58938" y="2808288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2" name="Rectangle 145">
              <a:extLst>
                <a:ext uri="{FF2B5EF4-FFF2-40B4-BE49-F238E27FC236}">
                  <a16:creationId xmlns:a16="http://schemas.microsoft.com/office/drawing/2014/main" id="{C5F78502-6BDC-2C75-1A1C-ADD7C1289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82726" y="2827338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3" name="Rectangle 146">
              <a:extLst>
                <a:ext uri="{FF2B5EF4-FFF2-40B4-BE49-F238E27FC236}">
                  <a16:creationId xmlns:a16="http://schemas.microsoft.com/office/drawing/2014/main" id="{AA2DF5DC-36BF-D2A1-1FC7-AAC442AA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12863" y="2841626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4" name="Rectangle 147">
              <a:extLst>
                <a:ext uri="{FF2B5EF4-FFF2-40B4-BE49-F238E27FC236}">
                  <a16:creationId xmlns:a16="http://schemas.microsoft.com/office/drawing/2014/main" id="{341EFFFD-6F39-1E9C-F0D1-409A7D066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35063" y="2876551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5" name="Rectangle 148">
              <a:extLst>
                <a:ext uri="{FF2B5EF4-FFF2-40B4-BE49-F238E27FC236}">
                  <a16:creationId xmlns:a16="http://schemas.microsoft.com/office/drawing/2014/main" id="{9A3F4820-90E6-37E1-F879-3B3872438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50913" y="2911476"/>
              <a:ext cx="50800" cy="50800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6" name="Rectangle 149">
              <a:extLst>
                <a:ext uri="{FF2B5EF4-FFF2-40B4-BE49-F238E27FC236}">
                  <a16:creationId xmlns:a16="http://schemas.microsoft.com/office/drawing/2014/main" id="{802AE503-1AF3-CADB-0FA3-1CC796131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3251" y="3017838"/>
              <a:ext cx="50800" cy="49213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  <p:sp>
        <p:nvSpPr>
          <p:cNvPr id="157" name="ZoneTexte 156">
            <a:extLst>
              <a:ext uri="{FF2B5EF4-FFF2-40B4-BE49-F238E27FC236}">
                <a16:creationId xmlns:a16="http://schemas.microsoft.com/office/drawing/2014/main" id="{5DFC7E1D-B407-BD11-B3D4-9BCBBE8CD088}"/>
              </a:ext>
            </a:extLst>
          </p:cNvPr>
          <p:cNvSpPr txBox="1"/>
          <p:nvPr/>
        </p:nvSpPr>
        <p:spPr>
          <a:xfrm>
            <a:off x="4126332" y="3363212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>
                <a:solidFill>
                  <a:srgbClr val="000066"/>
                </a:solidFill>
              </a:rPr>
              <a:t>10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D4405754-3EA2-05D8-5A1F-B59C04461ECF}"/>
              </a:ext>
            </a:extLst>
          </p:cNvPr>
          <p:cNvSpPr txBox="1"/>
          <p:nvPr/>
        </p:nvSpPr>
        <p:spPr>
          <a:xfrm>
            <a:off x="4198467" y="375013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947DDB35-95BE-1828-0600-ED0C96E249A3}"/>
              </a:ext>
            </a:extLst>
          </p:cNvPr>
          <p:cNvSpPr txBox="1"/>
          <p:nvPr/>
        </p:nvSpPr>
        <p:spPr>
          <a:xfrm>
            <a:off x="4046065" y="413818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5C2CF0BC-97D2-DFBD-02C4-192F3634757F}"/>
              </a:ext>
            </a:extLst>
          </p:cNvPr>
          <p:cNvSpPr txBox="1"/>
          <p:nvPr/>
        </p:nvSpPr>
        <p:spPr>
          <a:xfrm>
            <a:off x="4155187" y="4525104"/>
            <a:ext cx="300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>
                <a:solidFill>
                  <a:srgbClr val="000066"/>
                </a:solidFill>
              </a:rPr>
              <a:t>-5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56EBE50A-D69B-A1A1-6361-947F969E9961}"/>
              </a:ext>
            </a:extLst>
          </p:cNvPr>
          <p:cNvSpPr txBox="1"/>
          <p:nvPr/>
        </p:nvSpPr>
        <p:spPr>
          <a:xfrm>
            <a:off x="4083051" y="4925756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>
                <a:solidFill>
                  <a:srgbClr val="000066"/>
                </a:solidFill>
              </a:rPr>
              <a:t>-10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D25BAA7D-5F35-4CE9-36C5-A9EA1E19D040}"/>
              </a:ext>
            </a:extLst>
          </p:cNvPr>
          <p:cNvSpPr txBox="1"/>
          <p:nvPr/>
        </p:nvSpPr>
        <p:spPr>
          <a:xfrm rot="16200000">
            <a:off x="3164519" y="4383790"/>
            <a:ext cx="1675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noProof="0" dirty="0">
                <a:solidFill>
                  <a:srgbClr val="000066"/>
                </a:solidFill>
              </a:rPr>
              <a:t>Change from baseline (%)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0931CE50-9285-3D70-4C0B-36FA54F541E1}"/>
              </a:ext>
            </a:extLst>
          </p:cNvPr>
          <p:cNvSpPr txBox="1"/>
          <p:nvPr/>
        </p:nvSpPr>
        <p:spPr>
          <a:xfrm>
            <a:off x="4083051" y="5312677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>
                <a:solidFill>
                  <a:srgbClr val="000066"/>
                </a:solidFill>
              </a:rPr>
              <a:t>-15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FA27844C-E3A1-4ECC-72E0-CD2D380420D4}"/>
              </a:ext>
            </a:extLst>
          </p:cNvPr>
          <p:cNvSpPr txBox="1"/>
          <p:nvPr/>
        </p:nvSpPr>
        <p:spPr>
          <a:xfrm>
            <a:off x="4292427" y="5465780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BL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3F020320-AA25-2190-158F-FE7477298BAA}"/>
              </a:ext>
            </a:extLst>
          </p:cNvPr>
          <p:cNvSpPr txBox="1"/>
          <p:nvPr/>
        </p:nvSpPr>
        <p:spPr>
          <a:xfrm>
            <a:off x="4521840" y="5465780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8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C26A35CD-9956-2133-5FD8-FACB438EDAC9}"/>
              </a:ext>
            </a:extLst>
          </p:cNvPr>
          <p:cNvSpPr txBox="1"/>
          <p:nvPr/>
        </p:nvSpPr>
        <p:spPr>
          <a:xfrm>
            <a:off x="4659944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15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E220CE30-7407-9B9C-578F-D607033BC705}"/>
              </a:ext>
            </a:extLst>
          </p:cNvPr>
          <p:cNvSpPr txBox="1"/>
          <p:nvPr/>
        </p:nvSpPr>
        <p:spPr>
          <a:xfrm>
            <a:off x="4840630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22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5F39DC45-A2F9-BEA8-BCDB-A22952BE2636}"/>
              </a:ext>
            </a:extLst>
          </p:cNvPr>
          <p:cNvSpPr txBox="1"/>
          <p:nvPr/>
        </p:nvSpPr>
        <p:spPr>
          <a:xfrm>
            <a:off x="5016372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29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A433068B-C8DB-DBFA-32C9-8F0B3802DFBB}"/>
              </a:ext>
            </a:extLst>
          </p:cNvPr>
          <p:cNvSpPr txBox="1"/>
          <p:nvPr/>
        </p:nvSpPr>
        <p:spPr>
          <a:xfrm>
            <a:off x="5190543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36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53D58E70-82B5-A31C-B315-85D3F0E2D853}"/>
              </a:ext>
            </a:extLst>
          </p:cNvPr>
          <p:cNvSpPr txBox="1"/>
          <p:nvPr/>
        </p:nvSpPr>
        <p:spPr>
          <a:xfrm>
            <a:off x="5371229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43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CAC89218-14D4-E0F7-883E-CF7740B2FFDB}"/>
              </a:ext>
            </a:extLst>
          </p:cNvPr>
          <p:cNvSpPr txBox="1"/>
          <p:nvPr/>
        </p:nvSpPr>
        <p:spPr>
          <a:xfrm>
            <a:off x="5541870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50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72C4DFA4-868B-B2CC-1687-49A60A620421}"/>
              </a:ext>
            </a:extLst>
          </p:cNvPr>
          <p:cNvSpPr txBox="1"/>
          <p:nvPr/>
        </p:nvSpPr>
        <p:spPr>
          <a:xfrm>
            <a:off x="5716041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57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8417E51E-1EF8-FF62-A663-CB2233F02CFF}"/>
              </a:ext>
            </a:extLst>
          </p:cNvPr>
          <p:cNvSpPr txBox="1"/>
          <p:nvPr/>
        </p:nvSpPr>
        <p:spPr>
          <a:xfrm>
            <a:off x="5896727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64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3CB25045-B66E-70F0-60B4-2F5EC3B888B5}"/>
              </a:ext>
            </a:extLst>
          </p:cNvPr>
          <p:cNvSpPr txBox="1"/>
          <p:nvPr/>
        </p:nvSpPr>
        <p:spPr>
          <a:xfrm>
            <a:off x="6063361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71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265F4296-8A67-EB52-EF97-D640A036DE76}"/>
              </a:ext>
            </a:extLst>
          </p:cNvPr>
          <p:cNvSpPr txBox="1"/>
          <p:nvPr/>
        </p:nvSpPr>
        <p:spPr>
          <a:xfrm>
            <a:off x="6237532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78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EAAF0811-A941-E994-2258-C506A6B15CCA}"/>
              </a:ext>
            </a:extLst>
          </p:cNvPr>
          <p:cNvSpPr txBox="1"/>
          <p:nvPr/>
        </p:nvSpPr>
        <p:spPr>
          <a:xfrm>
            <a:off x="6604632" y="5465780"/>
            <a:ext cx="328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solidFill>
                  <a:srgbClr val="000066"/>
                </a:solidFill>
              </a:rPr>
              <a:t>92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6465BE45-2264-23A3-B68B-0528293E6BFE}"/>
              </a:ext>
            </a:extLst>
          </p:cNvPr>
          <p:cNvSpPr txBox="1"/>
          <p:nvPr/>
        </p:nvSpPr>
        <p:spPr>
          <a:xfrm>
            <a:off x="4912203" y="5639258"/>
            <a:ext cx="14157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noProof="0" dirty="0">
                <a:solidFill>
                  <a:srgbClr val="000066"/>
                </a:solidFill>
              </a:rPr>
              <a:t>Laboratory Test Days</a:t>
            </a: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DBEFB2BC-D5F4-CDDB-4D91-DA7D8F5146E7}"/>
              </a:ext>
            </a:extLst>
          </p:cNvPr>
          <p:cNvSpPr txBox="1"/>
          <p:nvPr/>
        </p:nvSpPr>
        <p:spPr>
          <a:xfrm>
            <a:off x="4291625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60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00F59FEC-55DE-785F-E0F7-6E27E185AF6D}"/>
              </a:ext>
            </a:extLst>
          </p:cNvPr>
          <p:cNvSpPr txBox="1"/>
          <p:nvPr/>
        </p:nvSpPr>
        <p:spPr>
          <a:xfrm>
            <a:off x="4488978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59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24A6E441-3C1D-7681-744A-1C3217324EC7}"/>
              </a:ext>
            </a:extLst>
          </p:cNvPr>
          <p:cNvSpPr txBox="1"/>
          <p:nvPr/>
        </p:nvSpPr>
        <p:spPr>
          <a:xfrm>
            <a:off x="4663150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60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199D6319-8B27-FF0C-8DAC-FAA8BEB6D99B}"/>
              </a:ext>
            </a:extLst>
          </p:cNvPr>
          <p:cNvSpPr txBox="1"/>
          <p:nvPr/>
        </p:nvSpPr>
        <p:spPr>
          <a:xfrm>
            <a:off x="4843836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60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173A35E7-E362-A37D-7054-49EE2130E6B6}"/>
              </a:ext>
            </a:extLst>
          </p:cNvPr>
          <p:cNvSpPr txBox="1"/>
          <p:nvPr/>
        </p:nvSpPr>
        <p:spPr>
          <a:xfrm>
            <a:off x="5019578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56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17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37105A8E-1442-9190-7DB8-C5D5ECA8FA47}"/>
              </a:ext>
            </a:extLst>
          </p:cNvPr>
          <p:cNvSpPr txBox="1"/>
          <p:nvPr/>
        </p:nvSpPr>
        <p:spPr>
          <a:xfrm>
            <a:off x="5193749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59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2F27FF56-2F39-1459-2217-8DBB75D0F791}"/>
              </a:ext>
            </a:extLst>
          </p:cNvPr>
          <p:cNvSpPr txBox="1"/>
          <p:nvPr/>
        </p:nvSpPr>
        <p:spPr>
          <a:xfrm>
            <a:off x="5374435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59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5F1CCE76-851E-0973-3ECF-54EB824B73A8}"/>
              </a:ext>
            </a:extLst>
          </p:cNvPr>
          <p:cNvSpPr txBox="1"/>
          <p:nvPr/>
        </p:nvSpPr>
        <p:spPr>
          <a:xfrm>
            <a:off x="5545076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58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A0E8A70E-6C26-3061-F2B8-7CBD217FE0E2}"/>
              </a:ext>
            </a:extLst>
          </p:cNvPr>
          <p:cNvSpPr txBox="1"/>
          <p:nvPr/>
        </p:nvSpPr>
        <p:spPr>
          <a:xfrm>
            <a:off x="5719247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59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E40DA58E-482A-BBD4-CA2F-7614A2FE8C7F}"/>
              </a:ext>
            </a:extLst>
          </p:cNvPr>
          <p:cNvSpPr txBox="1"/>
          <p:nvPr/>
        </p:nvSpPr>
        <p:spPr>
          <a:xfrm>
            <a:off x="5899933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58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E1951FA7-0283-4A04-1592-39294E20AF33}"/>
              </a:ext>
            </a:extLst>
          </p:cNvPr>
          <p:cNvSpPr txBox="1"/>
          <p:nvPr/>
        </p:nvSpPr>
        <p:spPr>
          <a:xfrm>
            <a:off x="6066567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58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18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F2337816-02CD-7D5B-5B76-A55716FD0C9A}"/>
              </a:ext>
            </a:extLst>
          </p:cNvPr>
          <p:cNvSpPr txBox="1"/>
          <p:nvPr/>
        </p:nvSpPr>
        <p:spPr>
          <a:xfrm>
            <a:off x="6240738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59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06B76968-30F6-EB8D-2703-357AFE570DCA}"/>
              </a:ext>
            </a:extLst>
          </p:cNvPr>
          <p:cNvSpPr txBox="1"/>
          <p:nvPr/>
        </p:nvSpPr>
        <p:spPr>
          <a:xfrm>
            <a:off x="6607838" y="5996073"/>
            <a:ext cx="322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0066"/>
                </a:solidFill>
              </a:rPr>
              <a:t>59</a:t>
            </a:r>
          </a:p>
          <a:p>
            <a:pPr algn="ctr"/>
            <a:r>
              <a:rPr lang="fr-FR" sz="1050" dirty="0">
                <a:solidFill>
                  <a:srgbClr val="000066"/>
                </a:solidFill>
              </a:rPr>
              <a:t>19</a:t>
            </a: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1BD2CFF8-002D-C670-300A-C29B0F39A74E}"/>
              </a:ext>
            </a:extLst>
          </p:cNvPr>
          <p:cNvSpPr txBox="1"/>
          <p:nvPr/>
        </p:nvSpPr>
        <p:spPr>
          <a:xfrm>
            <a:off x="3498595" y="5996073"/>
            <a:ext cx="856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0099CC"/>
                </a:solidFill>
              </a:rPr>
              <a:t>ULO 200 mg</a:t>
            </a:r>
          </a:p>
          <a:p>
            <a:pPr algn="r"/>
            <a:r>
              <a:rPr lang="fr-FR" sz="1050" b="1" dirty="0">
                <a:solidFill>
                  <a:schemeClr val="bg1">
                    <a:lumMod val="50000"/>
                  </a:schemeClr>
                </a:solidFill>
              </a:rPr>
              <a:t>Placebo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3121C706-73B4-EAC8-6251-CEF9851970D5}"/>
              </a:ext>
            </a:extLst>
          </p:cNvPr>
          <p:cNvSpPr txBox="1"/>
          <p:nvPr/>
        </p:nvSpPr>
        <p:spPr>
          <a:xfrm>
            <a:off x="4082088" y="5828305"/>
            <a:ext cx="2728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000066"/>
                </a:solidFill>
              </a:rPr>
              <a:t>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73E14C-D6F1-01CB-A9CD-8105745FAADC}"/>
              </a:ext>
            </a:extLst>
          </p:cNvPr>
          <p:cNvSpPr txBox="1"/>
          <p:nvPr/>
        </p:nvSpPr>
        <p:spPr>
          <a:xfrm>
            <a:off x="4311803" y="3174382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solidFill>
                  <a:srgbClr val="000066"/>
                </a:solidFill>
              </a:rPr>
              <a:t>%</a:t>
            </a:r>
          </a:p>
        </p:txBody>
      </p:sp>
      <p:sp>
        <p:nvSpPr>
          <p:cNvPr id="229" name="Text Box 3">
            <a:extLst>
              <a:ext uri="{FF2B5EF4-FFF2-40B4-BE49-F238E27FC236}">
                <a16:creationId xmlns:a16="http://schemas.microsoft.com/office/drawing/2014/main" id="{D02B8745-6872-9A0C-23DA-D42CF72C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Nussbaum J, IAS 2025, Abs. EP0176</a:t>
            </a:r>
          </a:p>
        </p:txBody>
      </p:sp>
    </p:spTree>
    <p:extLst>
      <p:ext uri="{BB962C8B-B14F-4D97-AF65-F5344CB8AC3E}">
        <p14:creationId xmlns:p14="http://schemas.microsoft.com/office/powerpoint/2010/main" val="144927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955FD47-8C3A-A906-A2C8-E120AB9A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Ulonivirine</a:t>
            </a:r>
            <a:r>
              <a:rPr lang="en-US" noProof="0" dirty="0"/>
              <a:t> dose </a:t>
            </a:r>
            <a:r>
              <a:rPr lang="en-US" noProof="0" dirty="0" err="1"/>
              <a:t>optimisation</a:t>
            </a:r>
            <a:r>
              <a:rPr lang="en-US" noProof="0" dirty="0"/>
              <a:t>: Phase 2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B00E60-324E-DDCA-40F1-AEFB0212BD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878" y="1144168"/>
            <a:ext cx="10972800" cy="694742"/>
          </a:xfrm>
        </p:spPr>
        <p:txBody>
          <a:bodyPr>
            <a:normAutofit fontScale="92500" lnSpcReduction="10000"/>
          </a:bodyPr>
          <a:lstStyle/>
          <a:p>
            <a:r>
              <a:rPr lang="en-US" sz="2000" noProof="0" dirty="0"/>
              <a:t>Simulations using </a:t>
            </a:r>
            <a:r>
              <a:rPr lang="en-US" sz="2000" noProof="0" dirty="0" err="1"/>
              <a:t>popPK</a:t>
            </a:r>
            <a:r>
              <a:rPr lang="en-US" sz="2000" noProof="0" dirty="0"/>
              <a:t> model from Phase 1 and 2 data</a:t>
            </a:r>
          </a:p>
          <a:p>
            <a:r>
              <a:rPr lang="en-US" sz="2000" noProof="0" dirty="0"/>
              <a:t>ULO trough of 70 </a:t>
            </a:r>
            <a:r>
              <a:rPr lang="en-US" sz="2000" noProof="0" dirty="0" err="1"/>
              <a:t>nM</a:t>
            </a:r>
            <a:r>
              <a:rPr lang="en-US" sz="2000" noProof="0" dirty="0"/>
              <a:t> determined as threshold efficacy for WT virus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66D2C3-E3B8-93B9-821C-3DEA514A74BE}"/>
              </a:ext>
            </a:extLst>
          </p:cNvPr>
          <p:cNvSpPr txBox="1"/>
          <p:nvPr/>
        </p:nvSpPr>
        <p:spPr>
          <a:xfrm>
            <a:off x="1020354" y="6024900"/>
            <a:ext cx="320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noProof="0" dirty="0">
                <a:solidFill>
                  <a:srgbClr val="000066"/>
                </a:solidFill>
              </a:rPr>
              <a:t>ULO 200 mg QW:  exposures cover</a:t>
            </a:r>
          </a:p>
          <a:p>
            <a:pPr algn="l"/>
            <a:r>
              <a:rPr lang="en-US" sz="1200" noProof="0" dirty="0">
                <a:solidFill>
                  <a:srgbClr val="000066"/>
                </a:solidFill>
              </a:rPr>
              <a:t>common NNRTI variants (K103N, Y181C, G190A)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8437997-960C-F136-0FF3-13931E20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401" y="1933234"/>
            <a:ext cx="5299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Simulation: % with HIV-1 RNA &lt; 50 c/mL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over time on ISL + ULO QW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1516F17B-3FBF-0D84-1F7B-A60F8739E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59" y="1933234"/>
            <a:ext cx="45132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Predicted ULO concentrations (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nM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EF3FE56-230A-BF74-8226-7EC484203664}"/>
              </a:ext>
            </a:extLst>
          </p:cNvPr>
          <p:cNvGrpSpPr/>
          <p:nvPr/>
        </p:nvGrpSpPr>
        <p:grpSpPr>
          <a:xfrm>
            <a:off x="468125" y="2394856"/>
            <a:ext cx="4320735" cy="3526269"/>
            <a:chOff x="379925" y="1976465"/>
            <a:chExt cx="5003511" cy="376735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84E75DFB-48AE-93A6-A2F6-E053C153BBA2}"/>
                </a:ext>
              </a:extLst>
            </p:cNvPr>
            <p:cNvGrpSpPr/>
            <p:nvPr/>
          </p:nvGrpSpPr>
          <p:grpSpPr>
            <a:xfrm>
              <a:off x="994230" y="1977397"/>
              <a:ext cx="4311930" cy="3224436"/>
              <a:chOff x="2312988" y="1263650"/>
              <a:chExt cx="5576887" cy="4170363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7DA23B01-0263-9D4B-8F62-8AE89795D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175" y="1263650"/>
                <a:ext cx="5473700" cy="4052887"/>
              </a:xfrm>
              <a:custGeom>
                <a:avLst/>
                <a:gdLst>
                  <a:gd name="T0" fmla="*/ 17240 w 17240"/>
                  <a:gd name="T1" fmla="*/ 12767 h 12767"/>
                  <a:gd name="T2" fmla="*/ 0 w 17240"/>
                  <a:gd name="T3" fmla="*/ 12767 h 12767"/>
                  <a:gd name="T4" fmla="*/ 0 w 17240"/>
                  <a:gd name="T5" fmla="*/ 0 h 12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40" h="12767">
                    <a:moveTo>
                      <a:pt x="17240" y="12767"/>
                    </a:moveTo>
                    <a:lnTo>
                      <a:pt x="0" y="1276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A0C3C60C-016A-5738-4304-1FB8C9BB4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2906713"/>
                <a:ext cx="5473700" cy="0"/>
              </a:xfrm>
              <a:prstGeom prst="line">
                <a:avLst/>
              </a:prstGeom>
              <a:noFill/>
              <a:ln w="6350">
                <a:solidFill>
                  <a:srgbClr val="00206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id="{91772682-ADCE-4E49-8091-1BABDE9E7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175" y="3424238"/>
                <a:ext cx="5473700" cy="0"/>
              </a:xfrm>
              <a:prstGeom prst="line">
                <a:avLst/>
              </a:prstGeom>
              <a:noFill/>
              <a:ln w="6350">
                <a:solidFill>
                  <a:srgbClr val="00B05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id="{DD541CBC-B00F-144C-E82E-A9AB220DD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4350" y="5316538"/>
                <a:ext cx="0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id="{C7FE44E6-A0EE-4424-1D25-A7E44BB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4088" y="5316538"/>
                <a:ext cx="0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id="{15426ECB-E400-007E-BD9E-4BAF185B5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1963" y="5316538"/>
                <a:ext cx="0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id="{98964DE2-B2D1-E502-D240-825F1238B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3288" y="5316538"/>
                <a:ext cx="0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id="{4D1F9CF0-DE2E-3609-2719-8F6AB952B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3025" y="5316538"/>
                <a:ext cx="0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2" name="Line 14">
                <a:extLst>
                  <a:ext uri="{FF2B5EF4-FFF2-40B4-BE49-F238E27FC236}">
                    <a16:creationId xmlns:a16="http://schemas.microsoft.com/office/drawing/2014/main" id="{238ABC0F-DC45-1C0F-5A88-6E7055526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5413" y="5316538"/>
                <a:ext cx="0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3" name="Line 15">
                <a:extLst>
                  <a:ext uri="{FF2B5EF4-FFF2-40B4-BE49-F238E27FC236}">
                    <a16:creationId xmlns:a16="http://schemas.microsoft.com/office/drawing/2014/main" id="{F97C6E63-9EAF-FF14-07F3-27C983EEF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2225" y="5316538"/>
                <a:ext cx="0" cy="1174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id="{F1E77531-2A6B-68B2-BE0D-4160762A6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2354263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5" name="Line 17">
                <a:extLst>
                  <a:ext uri="{FF2B5EF4-FFF2-40B4-BE49-F238E27FC236}">
                    <a16:creationId xmlns:a16="http://schemas.microsoft.com/office/drawing/2014/main" id="{467654D8-7226-C005-2F5E-D75F863F7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3278188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6" name="Line 18">
                <a:extLst>
                  <a:ext uri="{FF2B5EF4-FFF2-40B4-BE49-F238E27FC236}">
                    <a16:creationId xmlns:a16="http://schemas.microsoft.com/office/drawing/2014/main" id="{0115B11B-C63D-2F72-9C97-C058C560F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4203700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7" name="Line 19">
                <a:extLst>
                  <a:ext uri="{FF2B5EF4-FFF2-40B4-BE49-F238E27FC236}">
                    <a16:creationId xmlns:a16="http://schemas.microsoft.com/office/drawing/2014/main" id="{D67A05E5-3715-96B9-5682-0B21DEFA9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5130800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619F2457-A08E-713A-BE63-FE8FF2625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1428750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274DDB2E-F82F-2212-410F-FFEE183DE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3" y="1871663"/>
                <a:ext cx="4978400" cy="1228725"/>
              </a:xfrm>
              <a:custGeom>
                <a:avLst/>
                <a:gdLst>
                  <a:gd name="T0" fmla="*/ 13237 w 15680"/>
                  <a:gd name="T1" fmla="*/ 581 h 3866"/>
                  <a:gd name="T2" fmla="*/ 13126 w 15680"/>
                  <a:gd name="T3" fmla="*/ 72 h 3866"/>
                  <a:gd name="T4" fmla="*/ 13087 w 15680"/>
                  <a:gd name="T5" fmla="*/ 123 h 3866"/>
                  <a:gd name="T6" fmla="*/ 12218 w 15680"/>
                  <a:gd name="T7" fmla="*/ 1071 h 3866"/>
                  <a:gd name="T8" fmla="*/ 12107 w 15680"/>
                  <a:gd name="T9" fmla="*/ 939 h 3866"/>
                  <a:gd name="T10" fmla="*/ 11895 w 15680"/>
                  <a:gd name="T11" fmla="*/ 475 h 3866"/>
                  <a:gd name="T12" fmla="*/ 11812 w 15680"/>
                  <a:gd name="T13" fmla="*/ 34 h 3866"/>
                  <a:gd name="T14" fmla="*/ 11777 w 15680"/>
                  <a:gd name="T15" fmla="*/ 189 h 3866"/>
                  <a:gd name="T16" fmla="*/ 10804 w 15680"/>
                  <a:gd name="T17" fmla="*/ 906 h 3866"/>
                  <a:gd name="T18" fmla="*/ 10522 w 15680"/>
                  <a:gd name="T19" fmla="*/ 152 h 3866"/>
                  <a:gd name="T20" fmla="*/ 10474 w 15680"/>
                  <a:gd name="T21" fmla="*/ 61 h 3866"/>
                  <a:gd name="T22" fmla="*/ 9508 w 15680"/>
                  <a:gd name="T23" fmla="*/ 940 h 3866"/>
                  <a:gd name="T24" fmla="*/ 9237 w 15680"/>
                  <a:gd name="T25" fmla="*/ 237 h 3866"/>
                  <a:gd name="T26" fmla="*/ 9166 w 15680"/>
                  <a:gd name="T27" fmla="*/ 34 h 3866"/>
                  <a:gd name="T28" fmla="*/ 8451 w 15680"/>
                  <a:gd name="T29" fmla="*/ 1216 h 3866"/>
                  <a:gd name="T30" fmla="*/ 7968 w 15680"/>
                  <a:gd name="T31" fmla="*/ 428 h 3866"/>
                  <a:gd name="T32" fmla="*/ 7885 w 15680"/>
                  <a:gd name="T33" fmla="*/ 18 h 3866"/>
                  <a:gd name="T34" fmla="*/ 7864 w 15680"/>
                  <a:gd name="T35" fmla="*/ 185 h 3866"/>
                  <a:gd name="T36" fmla="*/ 6787 w 15680"/>
                  <a:gd name="T37" fmla="*/ 774 h 3866"/>
                  <a:gd name="T38" fmla="*/ 6581 w 15680"/>
                  <a:gd name="T39" fmla="*/ 102 h 3866"/>
                  <a:gd name="T40" fmla="*/ 6538 w 15680"/>
                  <a:gd name="T41" fmla="*/ 113 h 3866"/>
                  <a:gd name="T42" fmla="*/ 5614 w 15680"/>
                  <a:gd name="T43" fmla="*/ 976 h 3866"/>
                  <a:gd name="T44" fmla="*/ 5304 w 15680"/>
                  <a:gd name="T45" fmla="*/ 224 h 3866"/>
                  <a:gd name="T46" fmla="*/ 5245 w 15680"/>
                  <a:gd name="T47" fmla="*/ 46 h 3866"/>
                  <a:gd name="T48" fmla="*/ 5218 w 15680"/>
                  <a:gd name="T49" fmla="*/ 1931 h 3866"/>
                  <a:gd name="T50" fmla="*/ 4044 w 15680"/>
                  <a:gd name="T51" fmla="*/ 446 h 3866"/>
                  <a:gd name="T52" fmla="*/ 3956 w 15680"/>
                  <a:gd name="T53" fmla="*/ 40 h 3866"/>
                  <a:gd name="T54" fmla="*/ 3914 w 15680"/>
                  <a:gd name="T55" fmla="*/ 218 h 3866"/>
                  <a:gd name="T56" fmla="*/ 2921 w 15680"/>
                  <a:gd name="T57" fmla="*/ 894 h 3866"/>
                  <a:gd name="T58" fmla="*/ 2672 w 15680"/>
                  <a:gd name="T59" fmla="*/ 150 h 3866"/>
                  <a:gd name="T60" fmla="*/ 2624 w 15680"/>
                  <a:gd name="T61" fmla="*/ 13 h 3866"/>
                  <a:gd name="T62" fmla="*/ 2623 w 15680"/>
                  <a:gd name="T63" fmla="*/ 373 h 3866"/>
                  <a:gd name="T64" fmla="*/ 1742 w 15680"/>
                  <a:gd name="T65" fmla="*/ 1143 h 3866"/>
                  <a:gd name="T66" fmla="*/ 1402 w 15680"/>
                  <a:gd name="T67" fmla="*/ 367 h 3866"/>
                  <a:gd name="T68" fmla="*/ 1331 w 15680"/>
                  <a:gd name="T69" fmla="*/ 96 h 3866"/>
                  <a:gd name="T70" fmla="*/ 1301 w 15680"/>
                  <a:gd name="T71" fmla="*/ 913 h 3866"/>
                  <a:gd name="T72" fmla="*/ 252 w 15680"/>
                  <a:gd name="T73" fmla="*/ 1096 h 3866"/>
                  <a:gd name="T74" fmla="*/ 49 w 15680"/>
                  <a:gd name="T75" fmla="*/ 281 h 3866"/>
                  <a:gd name="T76" fmla="*/ 3 w 15680"/>
                  <a:gd name="T77" fmla="*/ 303 h 3866"/>
                  <a:gd name="T78" fmla="*/ 27 w 15680"/>
                  <a:gd name="T79" fmla="*/ 1720 h 3866"/>
                  <a:gd name="T80" fmla="*/ 121 w 15680"/>
                  <a:gd name="T81" fmla="*/ 1486 h 3866"/>
                  <a:gd name="T82" fmla="*/ 1333 w 15680"/>
                  <a:gd name="T83" fmla="*/ 2811 h 3866"/>
                  <a:gd name="T84" fmla="*/ 1347 w 15680"/>
                  <a:gd name="T85" fmla="*/ 1515 h 3866"/>
                  <a:gd name="T86" fmla="*/ 1365 w 15680"/>
                  <a:gd name="T87" fmla="*/ 1120 h 3866"/>
                  <a:gd name="T88" fmla="*/ 2637 w 15680"/>
                  <a:gd name="T89" fmla="*/ 1213 h 3866"/>
                  <a:gd name="T90" fmla="*/ 2742 w 15680"/>
                  <a:gd name="T91" fmla="*/ 1153 h 3866"/>
                  <a:gd name="T92" fmla="*/ 3973 w 15680"/>
                  <a:gd name="T93" fmla="*/ 1062 h 3866"/>
                  <a:gd name="T94" fmla="*/ 5290 w 15680"/>
                  <a:gd name="T95" fmla="*/ 1039 h 3866"/>
                  <a:gd name="T96" fmla="*/ 6037 w 15680"/>
                  <a:gd name="T97" fmla="*/ 2690 h 3866"/>
                  <a:gd name="T98" fmla="*/ 6802 w 15680"/>
                  <a:gd name="T99" fmla="*/ 1441 h 3866"/>
                  <a:gd name="T100" fmla="*/ 7914 w 15680"/>
                  <a:gd name="T101" fmla="*/ 1024 h 3866"/>
                  <a:gd name="T102" fmla="*/ 9206 w 15680"/>
                  <a:gd name="T103" fmla="*/ 1042 h 3866"/>
                  <a:gd name="T104" fmla="*/ 9554 w 15680"/>
                  <a:gd name="T105" fmla="*/ 1801 h 3866"/>
                  <a:gd name="T106" fmla="*/ 10524 w 15680"/>
                  <a:gd name="T107" fmla="*/ 1023 h 3866"/>
                  <a:gd name="T108" fmla="*/ 11447 w 15680"/>
                  <a:gd name="T109" fmla="*/ 3057 h 3866"/>
                  <a:gd name="T110" fmla="*/ 11872 w 15680"/>
                  <a:gd name="T111" fmla="*/ 1064 h 3866"/>
                  <a:gd name="T112" fmla="*/ 13128 w 15680"/>
                  <a:gd name="T113" fmla="*/ 1113 h 3866"/>
                  <a:gd name="T114" fmla="*/ 13203 w 15680"/>
                  <a:gd name="T115" fmla="*/ 1148 h 3866"/>
                  <a:gd name="T116" fmla="*/ 14432 w 15680"/>
                  <a:gd name="T117" fmla="*/ 1043 h 3866"/>
                  <a:gd name="T118" fmla="*/ 14949 w 15680"/>
                  <a:gd name="T119" fmla="*/ 2155 h 3866"/>
                  <a:gd name="T120" fmla="*/ 14663 w 15680"/>
                  <a:gd name="T121" fmla="*/ 824 h 3866"/>
                  <a:gd name="T122" fmla="*/ 14447 w 15680"/>
                  <a:gd name="T123" fmla="*/ 152 h 3866"/>
                  <a:gd name="T124" fmla="*/ 14399 w 15680"/>
                  <a:gd name="T125" fmla="*/ 57 h 3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80" h="3866">
                    <a:moveTo>
                      <a:pt x="14399" y="352"/>
                    </a:moveTo>
                    <a:lnTo>
                      <a:pt x="14373" y="959"/>
                    </a:lnTo>
                    <a:lnTo>
                      <a:pt x="14373" y="1890"/>
                    </a:lnTo>
                    <a:lnTo>
                      <a:pt x="13511" y="1052"/>
                    </a:lnTo>
                    <a:lnTo>
                      <a:pt x="13478" y="1013"/>
                    </a:lnTo>
                    <a:lnTo>
                      <a:pt x="13449" y="975"/>
                    </a:lnTo>
                    <a:lnTo>
                      <a:pt x="13420" y="935"/>
                    </a:lnTo>
                    <a:lnTo>
                      <a:pt x="13393" y="894"/>
                    </a:lnTo>
                    <a:lnTo>
                      <a:pt x="13365" y="852"/>
                    </a:lnTo>
                    <a:lnTo>
                      <a:pt x="13341" y="810"/>
                    </a:lnTo>
                    <a:lnTo>
                      <a:pt x="13318" y="765"/>
                    </a:lnTo>
                    <a:lnTo>
                      <a:pt x="13297" y="721"/>
                    </a:lnTo>
                    <a:lnTo>
                      <a:pt x="13275" y="675"/>
                    </a:lnTo>
                    <a:lnTo>
                      <a:pt x="13256" y="629"/>
                    </a:lnTo>
                    <a:lnTo>
                      <a:pt x="13237" y="581"/>
                    </a:lnTo>
                    <a:lnTo>
                      <a:pt x="13221" y="533"/>
                    </a:lnTo>
                    <a:lnTo>
                      <a:pt x="13204" y="483"/>
                    </a:lnTo>
                    <a:lnTo>
                      <a:pt x="13191" y="433"/>
                    </a:lnTo>
                    <a:lnTo>
                      <a:pt x="13178" y="381"/>
                    </a:lnTo>
                    <a:lnTo>
                      <a:pt x="13169" y="330"/>
                    </a:lnTo>
                    <a:lnTo>
                      <a:pt x="13163" y="293"/>
                    </a:lnTo>
                    <a:lnTo>
                      <a:pt x="13159" y="259"/>
                    </a:lnTo>
                    <a:lnTo>
                      <a:pt x="13154" y="228"/>
                    </a:lnTo>
                    <a:lnTo>
                      <a:pt x="13150" y="198"/>
                    </a:lnTo>
                    <a:lnTo>
                      <a:pt x="13146" y="171"/>
                    </a:lnTo>
                    <a:lnTo>
                      <a:pt x="13141" y="146"/>
                    </a:lnTo>
                    <a:lnTo>
                      <a:pt x="13137" y="123"/>
                    </a:lnTo>
                    <a:lnTo>
                      <a:pt x="13134" y="105"/>
                    </a:lnTo>
                    <a:lnTo>
                      <a:pt x="13129" y="86"/>
                    </a:lnTo>
                    <a:lnTo>
                      <a:pt x="13126" y="72"/>
                    </a:lnTo>
                    <a:lnTo>
                      <a:pt x="13122" y="59"/>
                    </a:lnTo>
                    <a:lnTo>
                      <a:pt x="13120" y="49"/>
                    </a:lnTo>
                    <a:lnTo>
                      <a:pt x="13115" y="41"/>
                    </a:lnTo>
                    <a:lnTo>
                      <a:pt x="13113" y="35"/>
                    </a:lnTo>
                    <a:lnTo>
                      <a:pt x="13110" y="32"/>
                    </a:lnTo>
                    <a:lnTo>
                      <a:pt x="13108" y="31"/>
                    </a:lnTo>
                    <a:lnTo>
                      <a:pt x="13103" y="32"/>
                    </a:lnTo>
                    <a:lnTo>
                      <a:pt x="13101" y="35"/>
                    </a:lnTo>
                    <a:lnTo>
                      <a:pt x="13099" y="41"/>
                    </a:lnTo>
                    <a:lnTo>
                      <a:pt x="13097" y="49"/>
                    </a:lnTo>
                    <a:lnTo>
                      <a:pt x="13095" y="59"/>
                    </a:lnTo>
                    <a:lnTo>
                      <a:pt x="13093" y="72"/>
                    </a:lnTo>
                    <a:lnTo>
                      <a:pt x="13090" y="86"/>
                    </a:lnTo>
                    <a:lnTo>
                      <a:pt x="13089" y="105"/>
                    </a:lnTo>
                    <a:lnTo>
                      <a:pt x="13087" y="123"/>
                    </a:lnTo>
                    <a:lnTo>
                      <a:pt x="13085" y="146"/>
                    </a:lnTo>
                    <a:lnTo>
                      <a:pt x="13083" y="171"/>
                    </a:lnTo>
                    <a:lnTo>
                      <a:pt x="13083" y="198"/>
                    </a:lnTo>
                    <a:lnTo>
                      <a:pt x="13081" y="228"/>
                    </a:lnTo>
                    <a:lnTo>
                      <a:pt x="13081" y="259"/>
                    </a:lnTo>
                    <a:lnTo>
                      <a:pt x="13079" y="293"/>
                    </a:lnTo>
                    <a:lnTo>
                      <a:pt x="13079" y="330"/>
                    </a:lnTo>
                    <a:lnTo>
                      <a:pt x="13079" y="1156"/>
                    </a:lnTo>
                    <a:lnTo>
                      <a:pt x="13054" y="1876"/>
                    </a:lnTo>
                    <a:lnTo>
                      <a:pt x="12237" y="1089"/>
                    </a:lnTo>
                    <a:lnTo>
                      <a:pt x="12230" y="1083"/>
                    </a:lnTo>
                    <a:lnTo>
                      <a:pt x="12228" y="1080"/>
                    </a:lnTo>
                    <a:lnTo>
                      <a:pt x="12227" y="1079"/>
                    </a:lnTo>
                    <a:lnTo>
                      <a:pt x="12225" y="1077"/>
                    </a:lnTo>
                    <a:lnTo>
                      <a:pt x="12218" y="1071"/>
                    </a:lnTo>
                    <a:lnTo>
                      <a:pt x="12213" y="1064"/>
                    </a:lnTo>
                    <a:lnTo>
                      <a:pt x="12205" y="1055"/>
                    </a:lnTo>
                    <a:lnTo>
                      <a:pt x="12199" y="1048"/>
                    </a:lnTo>
                    <a:lnTo>
                      <a:pt x="12190" y="1038"/>
                    </a:lnTo>
                    <a:lnTo>
                      <a:pt x="12183" y="1029"/>
                    </a:lnTo>
                    <a:lnTo>
                      <a:pt x="12177" y="1023"/>
                    </a:lnTo>
                    <a:lnTo>
                      <a:pt x="12173" y="1017"/>
                    </a:lnTo>
                    <a:lnTo>
                      <a:pt x="12163" y="1006"/>
                    </a:lnTo>
                    <a:lnTo>
                      <a:pt x="12152" y="994"/>
                    </a:lnTo>
                    <a:lnTo>
                      <a:pt x="12147" y="988"/>
                    </a:lnTo>
                    <a:lnTo>
                      <a:pt x="12142" y="982"/>
                    </a:lnTo>
                    <a:lnTo>
                      <a:pt x="12136" y="975"/>
                    </a:lnTo>
                    <a:lnTo>
                      <a:pt x="12130" y="968"/>
                    </a:lnTo>
                    <a:lnTo>
                      <a:pt x="12120" y="954"/>
                    </a:lnTo>
                    <a:lnTo>
                      <a:pt x="12107" y="939"/>
                    </a:lnTo>
                    <a:lnTo>
                      <a:pt x="12100" y="931"/>
                    </a:lnTo>
                    <a:lnTo>
                      <a:pt x="12095" y="925"/>
                    </a:lnTo>
                    <a:lnTo>
                      <a:pt x="12075" y="901"/>
                    </a:lnTo>
                    <a:lnTo>
                      <a:pt x="12058" y="876"/>
                    </a:lnTo>
                    <a:lnTo>
                      <a:pt x="12040" y="849"/>
                    </a:lnTo>
                    <a:lnTo>
                      <a:pt x="12024" y="820"/>
                    </a:lnTo>
                    <a:lnTo>
                      <a:pt x="12007" y="789"/>
                    </a:lnTo>
                    <a:lnTo>
                      <a:pt x="11991" y="757"/>
                    </a:lnTo>
                    <a:lnTo>
                      <a:pt x="11976" y="723"/>
                    </a:lnTo>
                    <a:lnTo>
                      <a:pt x="11962" y="687"/>
                    </a:lnTo>
                    <a:lnTo>
                      <a:pt x="11947" y="647"/>
                    </a:lnTo>
                    <a:lnTo>
                      <a:pt x="11933" y="607"/>
                    </a:lnTo>
                    <a:lnTo>
                      <a:pt x="11920" y="565"/>
                    </a:lnTo>
                    <a:lnTo>
                      <a:pt x="11908" y="521"/>
                    </a:lnTo>
                    <a:lnTo>
                      <a:pt x="11895" y="475"/>
                    </a:lnTo>
                    <a:lnTo>
                      <a:pt x="11883" y="428"/>
                    </a:lnTo>
                    <a:lnTo>
                      <a:pt x="11872" y="379"/>
                    </a:lnTo>
                    <a:lnTo>
                      <a:pt x="11862" y="328"/>
                    </a:lnTo>
                    <a:lnTo>
                      <a:pt x="11855" y="289"/>
                    </a:lnTo>
                    <a:lnTo>
                      <a:pt x="11851" y="253"/>
                    </a:lnTo>
                    <a:lnTo>
                      <a:pt x="11847" y="219"/>
                    </a:lnTo>
                    <a:lnTo>
                      <a:pt x="11842" y="189"/>
                    </a:lnTo>
                    <a:lnTo>
                      <a:pt x="11838" y="159"/>
                    </a:lnTo>
                    <a:lnTo>
                      <a:pt x="11834" y="134"/>
                    </a:lnTo>
                    <a:lnTo>
                      <a:pt x="11829" y="111"/>
                    </a:lnTo>
                    <a:lnTo>
                      <a:pt x="11826" y="92"/>
                    </a:lnTo>
                    <a:lnTo>
                      <a:pt x="11822" y="73"/>
                    </a:lnTo>
                    <a:lnTo>
                      <a:pt x="11818" y="57"/>
                    </a:lnTo>
                    <a:lnTo>
                      <a:pt x="11814" y="44"/>
                    </a:lnTo>
                    <a:lnTo>
                      <a:pt x="11812" y="34"/>
                    </a:lnTo>
                    <a:lnTo>
                      <a:pt x="11808" y="26"/>
                    </a:lnTo>
                    <a:lnTo>
                      <a:pt x="11805" y="21"/>
                    </a:lnTo>
                    <a:lnTo>
                      <a:pt x="11802" y="19"/>
                    </a:lnTo>
                    <a:lnTo>
                      <a:pt x="11800" y="20"/>
                    </a:lnTo>
                    <a:lnTo>
                      <a:pt x="11797" y="21"/>
                    </a:lnTo>
                    <a:lnTo>
                      <a:pt x="11795" y="26"/>
                    </a:lnTo>
                    <a:lnTo>
                      <a:pt x="11792" y="34"/>
                    </a:lnTo>
                    <a:lnTo>
                      <a:pt x="11790" y="45"/>
                    </a:lnTo>
                    <a:lnTo>
                      <a:pt x="11788" y="57"/>
                    </a:lnTo>
                    <a:lnTo>
                      <a:pt x="11786" y="73"/>
                    </a:lnTo>
                    <a:lnTo>
                      <a:pt x="11784" y="92"/>
                    </a:lnTo>
                    <a:lnTo>
                      <a:pt x="11783" y="112"/>
                    </a:lnTo>
                    <a:lnTo>
                      <a:pt x="11780" y="135"/>
                    </a:lnTo>
                    <a:lnTo>
                      <a:pt x="11779" y="160"/>
                    </a:lnTo>
                    <a:lnTo>
                      <a:pt x="11777" y="189"/>
                    </a:lnTo>
                    <a:lnTo>
                      <a:pt x="11777" y="220"/>
                    </a:lnTo>
                    <a:lnTo>
                      <a:pt x="11775" y="253"/>
                    </a:lnTo>
                    <a:lnTo>
                      <a:pt x="11775" y="289"/>
                    </a:lnTo>
                    <a:lnTo>
                      <a:pt x="11775" y="327"/>
                    </a:lnTo>
                    <a:lnTo>
                      <a:pt x="11775" y="369"/>
                    </a:lnTo>
                    <a:lnTo>
                      <a:pt x="11775" y="1159"/>
                    </a:lnTo>
                    <a:lnTo>
                      <a:pt x="11748" y="1880"/>
                    </a:lnTo>
                    <a:lnTo>
                      <a:pt x="11060" y="1199"/>
                    </a:lnTo>
                    <a:lnTo>
                      <a:pt x="11006" y="1148"/>
                    </a:lnTo>
                    <a:lnTo>
                      <a:pt x="10957" y="1097"/>
                    </a:lnTo>
                    <a:lnTo>
                      <a:pt x="10911" y="1043"/>
                    </a:lnTo>
                    <a:lnTo>
                      <a:pt x="10888" y="1016"/>
                    </a:lnTo>
                    <a:lnTo>
                      <a:pt x="10867" y="990"/>
                    </a:lnTo>
                    <a:lnTo>
                      <a:pt x="10825" y="935"/>
                    </a:lnTo>
                    <a:lnTo>
                      <a:pt x="10804" y="906"/>
                    </a:lnTo>
                    <a:lnTo>
                      <a:pt x="10786" y="879"/>
                    </a:lnTo>
                    <a:lnTo>
                      <a:pt x="10750" y="822"/>
                    </a:lnTo>
                    <a:lnTo>
                      <a:pt x="10716" y="764"/>
                    </a:lnTo>
                    <a:lnTo>
                      <a:pt x="10685" y="704"/>
                    </a:lnTo>
                    <a:lnTo>
                      <a:pt x="10656" y="643"/>
                    </a:lnTo>
                    <a:lnTo>
                      <a:pt x="10642" y="612"/>
                    </a:lnTo>
                    <a:lnTo>
                      <a:pt x="10630" y="581"/>
                    </a:lnTo>
                    <a:lnTo>
                      <a:pt x="10607" y="519"/>
                    </a:lnTo>
                    <a:lnTo>
                      <a:pt x="10587" y="455"/>
                    </a:lnTo>
                    <a:lnTo>
                      <a:pt x="10568" y="391"/>
                    </a:lnTo>
                    <a:lnTo>
                      <a:pt x="10560" y="357"/>
                    </a:lnTo>
                    <a:lnTo>
                      <a:pt x="10553" y="324"/>
                    </a:lnTo>
                    <a:lnTo>
                      <a:pt x="10541" y="258"/>
                    </a:lnTo>
                    <a:lnTo>
                      <a:pt x="10530" y="200"/>
                    </a:lnTo>
                    <a:lnTo>
                      <a:pt x="10522" y="152"/>
                    </a:lnTo>
                    <a:lnTo>
                      <a:pt x="10517" y="129"/>
                    </a:lnTo>
                    <a:lnTo>
                      <a:pt x="10513" y="110"/>
                    </a:lnTo>
                    <a:lnTo>
                      <a:pt x="10509" y="92"/>
                    </a:lnTo>
                    <a:lnTo>
                      <a:pt x="10506" y="78"/>
                    </a:lnTo>
                    <a:lnTo>
                      <a:pt x="10502" y="63"/>
                    </a:lnTo>
                    <a:lnTo>
                      <a:pt x="10499" y="51"/>
                    </a:lnTo>
                    <a:lnTo>
                      <a:pt x="10495" y="42"/>
                    </a:lnTo>
                    <a:lnTo>
                      <a:pt x="10493" y="34"/>
                    </a:lnTo>
                    <a:lnTo>
                      <a:pt x="10490" y="26"/>
                    </a:lnTo>
                    <a:lnTo>
                      <a:pt x="10488" y="23"/>
                    </a:lnTo>
                    <a:lnTo>
                      <a:pt x="10484" y="22"/>
                    </a:lnTo>
                    <a:lnTo>
                      <a:pt x="10481" y="23"/>
                    </a:lnTo>
                    <a:lnTo>
                      <a:pt x="10479" y="26"/>
                    </a:lnTo>
                    <a:lnTo>
                      <a:pt x="10476" y="41"/>
                    </a:lnTo>
                    <a:lnTo>
                      <a:pt x="10474" y="61"/>
                    </a:lnTo>
                    <a:lnTo>
                      <a:pt x="10473" y="91"/>
                    </a:lnTo>
                    <a:lnTo>
                      <a:pt x="10472" y="127"/>
                    </a:lnTo>
                    <a:lnTo>
                      <a:pt x="10472" y="171"/>
                    </a:lnTo>
                    <a:lnTo>
                      <a:pt x="10472" y="196"/>
                    </a:lnTo>
                    <a:lnTo>
                      <a:pt x="10472" y="223"/>
                    </a:lnTo>
                    <a:lnTo>
                      <a:pt x="10472" y="253"/>
                    </a:lnTo>
                    <a:lnTo>
                      <a:pt x="10474" y="284"/>
                    </a:lnTo>
                    <a:lnTo>
                      <a:pt x="10474" y="965"/>
                    </a:lnTo>
                    <a:lnTo>
                      <a:pt x="10444" y="1876"/>
                    </a:lnTo>
                    <a:lnTo>
                      <a:pt x="9667" y="1123"/>
                    </a:lnTo>
                    <a:lnTo>
                      <a:pt x="9632" y="1088"/>
                    </a:lnTo>
                    <a:lnTo>
                      <a:pt x="9600" y="1053"/>
                    </a:lnTo>
                    <a:lnTo>
                      <a:pt x="9568" y="1016"/>
                    </a:lnTo>
                    <a:lnTo>
                      <a:pt x="9539" y="979"/>
                    </a:lnTo>
                    <a:lnTo>
                      <a:pt x="9508" y="940"/>
                    </a:lnTo>
                    <a:lnTo>
                      <a:pt x="9481" y="900"/>
                    </a:lnTo>
                    <a:lnTo>
                      <a:pt x="9454" y="857"/>
                    </a:lnTo>
                    <a:lnTo>
                      <a:pt x="9429" y="815"/>
                    </a:lnTo>
                    <a:lnTo>
                      <a:pt x="9404" y="769"/>
                    </a:lnTo>
                    <a:lnTo>
                      <a:pt x="9381" y="724"/>
                    </a:lnTo>
                    <a:lnTo>
                      <a:pt x="9358" y="676"/>
                    </a:lnTo>
                    <a:lnTo>
                      <a:pt x="9338" y="628"/>
                    </a:lnTo>
                    <a:lnTo>
                      <a:pt x="9317" y="578"/>
                    </a:lnTo>
                    <a:lnTo>
                      <a:pt x="9299" y="527"/>
                    </a:lnTo>
                    <a:lnTo>
                      <a:pt x="9280" y="475"/>
                    </a:lnTo>
                    <a:lnTo>
                      <a:pt x="9265" y="421"/>
                    </a:lnTo>
                    <a:lnTo>
                      <a:pt x="9256" y="369"/>
                    </a:lnTo>
                    <a:lnTo>
                      <a:pt x="9250" y="322"/>
                    </a:lnTo>
                    <a:lnTo>
                      <a:pt x="9243" y="278"/>
                    </a:lnTo>
                    <a:lnTo>
                      <a:pt x="9237" y="237"/>
                    </a:lnTo>
                    <a:lnTo>
                      <a:pt x="9230" y="199"/>
                    </a:lnTo>
                    <a:lnTo>
                      <a:pt x="9224" y="167"/>
                    </a:lnTo>
                    <a:lnTo>
                      <a:pt x="9217" y="136"/>
                    </a:lnTo>
                    <a:lnTo>
                      <a:pt x="9213" y="110"/>
                    </a:lnTo>
                    <a:lnTo>
                      <a:pt x="9206" y="85"/>
                    </a:lnTo>
                    <a:lnTo>
                      <a:pt x="9202" y="66"/>
                    </a:lnTo>
                    <a:lnTo>
                      <a:pt x="9196" y="48"/>
                    </a:lnTo>
                    <a:lnTo>
                      <a:pt x="9192" y="35"/>
                    </a:lnTo>
                    <a:lnTo>
                      <a:pt x="9188" y="24"/>
                    </a:lnTo>
                    <a:lnTo>
                      <a:pt x="9183" y="18"/>
                    </a:lnTo>
                    <a:lnTo>
                      <a:pt x="9179" y="15"/>
                    </a:lnTo>
                    <a:lnTo>
                      <a:pt x="9177" y="16"/>
                    </a:lnTo>
                    <a:lnTo>
                      <a:pt x="9172" y="18"/>
                    </a:lnTo>
                    <a:lnTo>
                      <a:pt x="9169" y="24"/>
                    </a:lnTo>
                    <a:lnTo>
                      <a:pt x="9166" y="34"/>
                    </a:lnTo>
                    <a:lnTo>
                      <a:pt x="9164" y="48"/>
                    </a:lnTo>
                    <a:lnTo>
                      <a:pt x="9162" y="65"/>
                    </a:lnTo>
                    <a:lnTo>
                      <a:pt x="9159" y="85"/>
                    </a:lnTo>
                    <a:lnTo>
                      <a:pt x="9157" y="108"/>
                    </a:lnTo>
                    <a:lnTo>
                      <a:pt x="9157" y="136"/>
                    </a:lnTo>
                    <a:lnTo>
                      <a:pt x="9155" y="166"/>
                    </a:lnTo>
                    <a:lnTo>
                      <a:pt x="9154" y="199"/>
                    </a:lnTo>
                    <a:lnTo>
                      <a:pt x="9153" y="235"/>
                    </a:lnTo>
                    <a:lnTo>
                      <a:pt x="9153" y="277"/>
                    </a:lnTo>
                    <a:lnTo>
                      <a:pt x="9153" y="320"/>
                    </a:lnTo>
                    <a:lnTo>
                      <a:pt x="9153" y="368"/>
                    </a:lnTo>
                    <a:lnTo>
                      <a:pt x="9153" y="418"/>
                    </a:lnTo>
                    <a:lnTo>
                      <a:pt x="9154" y="473"/>
                    </a:lnTo>
                    <a:lnTo>
                      <a:pt x="9154" y="1882"/>
                    </a:lnTo>
                    <a:lnTo>
                      <a:pt x="8451" y="1216"/>
                    </a:lnTo>
                    <a:lnTo>
                      <a:pt x="8400" y="1166"/>
                    </a:lnTo>
                    <a:lnTo>
                      <a:pt x="8353" y="1116"/>
                    </a:lnTo>
                    <a:lnTo>
                      <a:pt x="8308" y="1065"/>
                    </a:lnTo>
                    <a:lnTo>
                      <a:pt x="8266" y="1014"/>
                    </a:lnTo>
                    <a:lnTo>
                      <a:pt x="8226" y="960"/>
                    </a:lnTo>
                    <a:lnTo>
                      <a:pt x="8188" y="905"/>
                    </a:lnTo>
                    <a:lnTo>
                      <a:pt x="8152" y="850"/>
                    </a:lnTo>
                    <a:lnTo>
                      <a:pt x="8134" y="822"/>
                    </a:lnTo>
                    <a:lnTo>
                      <a:pt x="8119" y="794"/>
                    </a:lnTo>
                    <a:lnTo>
                      <a:pt x="8088" y="736"/>
                    </a:lnTo>
                    <a:lnTo>
                      <a:pt x="8059" y="677"/>
                    </a:lnTo>
                    <a:lnTo>
                      <a:pt x="8032" y="616"/>
                    </a:lnTo>
                    <a:lnTo>
                      <a:pt x="8009" y="555"/>
                    </a:lnTo>
                    <a:lnTo>
                      <a:pt x="7986" y="492"/>
                    </a:lnTo>
                    <a:lnTo>
                      <a:pt x="7968" y="428"/>
                    </a:lnTo>
                    <a:lnTo>
                      <a:pt x="7951" y="363"/>
                    </a:lnTo>
                    <a:lnTo>
                      <a:pt x="7936" y="297"/>
                    </a:lnTo>
                    <a:lnTo>
                      <a:pt x="7931" y="261"/>
                    </a:lnTo>
                    <a:lnTo>
                      <a:pt x="7927" y="228"/>
                    </a:lnTo>
                    <a:lnTo>
                      <a:pt x="7922" y="196"/>
                    </a:lnTo>
                    <a:lnTo>
                      <a:pt x="7918" y="169"/>
                    </a:lnTo>
                    <a:lnTo>
                      <a:pt x="7914" y="142"/>
                    </a:lnTo>
                    <a:lnTo>
                      <a:pt x="7909" y="119"/>
                    </a:lnTo>
                    <a:lnTo>
                      <a:pt x="7905" y="97"/>
                    </a:lnTo>
                    <a:lnTo>
                      <a:pt x="7902" y="79"/>
                    </a:lnTo>
                    <a:lnTo>
                      <a:pt x="7897" y="61"/>
                    </a:lnTo>
                    <a:lnTo>
                      <a:pt x="7894" y="47"/>
                    </a:lnTo>
                    <a:lnTo>
                      <a:pt x="7891" y="35"/>
                    </a:lnTo>
                    <a:lnTo>
                      <a:pt x="7889" y="25"/>
                    </a:lnTo>
                    <a:lnTo>
                      <a:pt x="7885" y="18"/>
                    </a:lnTo>
                    <a:lnTo>
                      <a:pt x="7883" y="12"/>
                    </a:lnTo>
                    <a:lnTo>
                      <a:pt x="7881" y="9"/>
                    </a:lnTo>
                    <a:lnTo>
                      <a:pt x="7879" y="10"/>
                    </a:lnTo>
                    <a:lnTo>
                      <a:pt x="7877" y="11"/>
                    </a:lnTo>
                    <a:lnTo>
                      <a:pt x="7874" y="16"/>
                    </a:lnTo>
                    <a:lnTo>
                      <a:pt x="7872" y="21"/>
                    </a:lnTo>
                    <a:lnTo>
                      <a:pt x="7871" y="31"/>
                    </a:lnTo>
                    <a:lnTo>
                      <a:pt x="7869" y="41"/>
                    </a:lnTo>
                    <a:lnTo>
                      <a:pt x="7868" y="55"/>
                    </a:lnTo>
                    <a:lnTo>
                      <a:pt x="7866" y="71"/>
                    </a:lnTo>
                    <a:lnTo>
                      <a:pt x="7866" y="90"/>
                    </a:lnTo>
                    <a:lnTo>
                      <a:pt x="7864" y="109"/>
                    </a:lnTo>
                    <a:lnTo>
                      <a:pt x="7864" y="132"/>
                    </a:lnTo>
                    <a:lnTo>
                      <a:pt x="7864" y="157"/>
                    </a:lnTo>
                    <a:lnTo>
                      <a:pt x="7864" y="185"/>
                    </a:lnTo>
                    <a:lnTo>
                      <a:pt x="7864" y="215"/>
                    </a:lnTo>
                    <a:lnTo>
                      <a:pt x="7864" y="247"/>
                    </a:lnTo>
                    <a:lnTo>
                      <a:pt x="7864" y="281"/>
                    </a:lnTo>
                    <a:lnTo>
                      <a:pt x="7865" y="319"/>
                    </a:lnTo>
                    <a:lnTo>
                      <a:pt x="7834" y="1178"/>
                    </a:lnTo>
                    <a:lnTo>
                      <a:pt x="7834" y="1879"/>
                    </a:lnTo>
                    <a:lnTo>
                      <a:pt x="7042" y="1130"/>
                    </a:lnTo>
                    <a:lnTo>
                      <a:pt x="7004" y="1091"/>
                    </a:lnTo>
                    <a:lnTo>
                      <a:pt x="6968" y="1051"/>
                    </a:lnTo>
                    <a:lnTo>
                      <a:pt x="6933" y="1009"/>
                    </a:lnTo>
                    <a:lnTo>
                      <a:pt x="6902" y="966"/>
                    </a:lnTo>
                    <a:lnTo>
                      <a:pt x="6870" y="919"/>
                    </a:lnTo>
                    <a:lnTo>
                      <a:pt x="6841" y="873"/>
                    </a:lnTo>
                    <a:lnTo>
                      <a:pt x="6812" y="824"/>
                    </a:lnTo>
                    <a:lnTo>
                      <a:pt x="6787" y="774"/>
                    </a:lnTo>
                    <a:lnTo>
                      <a:pt x="6761" y="720"/>
                    </a:lnTo>
                    <a:lnTo>
                      <a:pt x="6737" y="666"/>
                    </a:lnTo>
                    <a:lnTo>
                      <a:pt x="6715" y="609"/>
                    </a:lnTo>
                    <a:lnTo>
                      <a:pt x="6695" y="552"/>
                    </a:lnTo>
                    <a:lnTo>
                      <a:pt x="6675" y="491"/>
                    </a:lnTo>
                    <a:lnTo>
                      <a:pt x="6658" y="429"/>
                    </a:lnTo>
                    <a:lnTo>
                      <a:pt x="6642" y="365"/>
                    </a:lnTo>
                    <a:lnTo>
                      <a:pt x="6629" y="301"/>
                    </a:lnTo>
                    <a:lnTo>
                      <a:pt x="6621" y="267"/>
                    </a:lnTo>
                    <a:lnTo>
                      <a:pt x="6615" y="237"/>
                    </a:lnTo>
                    <a:lnTo>
                      <a:pt x="6608" y="208"/>
                    </a:lnTo>
                    <a:lnTo>
                      <a:pt x="6603" y="183"/>
                    </a:lnTo>
                    <a:lnTo>
                      <a:pt x="6596" y="158"/>
                    </a:lnTo>
                    <a:lnTo>
                      <a:pt x="6591" y="137"/>
                    </a:lnTo>
                    <a:lnTo>
                      <a:pt x="6581" y="102"/>
                    </a:lnTo>
                    <a:lnTo>
                      <a:pt x="6571" y="72"/>
                    </a:lnTo>
                    <a:lnTo>
                      <a:pt x="6567" y="60"/>
                    </a:lnTo>
                    <a:lnTo>
                      <a:pt x="6563" y="53"/>
                    </a:lnTo>
                    <a:lnTo>
                      <a:pt x="6559" y="45"/>
                    </a:lnTo>
                    <a:lnTo>
                      <a:pt x="6557" y="42"/>
                    </a:lnTo>
                    <a:lnTo>
                      <a:pt x="6554" y="38"/>
                    </a:lnTo>
                    <a:lnTo>
                      <a:pt x="6551" y="40"/>
                    </a:lnTo>
                    <a:lnTo>
                      <a:pt x="6548" y="41"/>
                    </a:lnTo>
                    <a:lnTo>
                      <a:pt x="6546" y="44"/>
                    </a:lnTo>
                    <a:lnTo>
                      <a:pt x="6544" y="49"/>
                    </a:lnTo>
                    <a:lnTo>
                      <a:pt x="6543" y="59"/>
                    </a:lnTo>
                    <a:lnTo>
                      <a:pt x="6541" y="69"/>
                    </a:lnTo>
                    <a:lnTo>
                      <a:pt x="6540" y="81"/>
                    </a:lnTo>
                    <a:lnTo>
                      <a:pt x="6538" y="95"/>
                    </a:lnTo>
                    <a:lnTo>
                      <a:pt x="6538" y="113"/>
                    </a:lnTo>
                    <a:lnTo>
                      <a:pt x="6537" y="132"/>
                    </a:lnTo>
                    <a:lnTo>
                      <a:pt x="6537" y="153"/>
                    </a:lnTo>
                    <a:lnTo>
                      <a:pt x="6538" y="202"/>
                    </a:lnTo>
                    <a:lnTo>
                      <a:pt x="6538" y="229"/>
                    </a:lnTo>
                    <a:lnTo>
                      <a:pt x="6541" y="258"/>
                    </a:lnTo>
                    <a:lnTo>
                      <a:pt x="6543" y="290"/>
                    </a:lnTo>
                    <a:lnTo>
                      <a:pt x="6545" y="326"/>
                    </a:lnTo>
                    <a:lnTo>
                      <a:pt x="6545" y="1028"/>
                    </a:lnTo>
                    <a:lnTo>
                      <a:pt x="6510" y="1882"/>
                    </a:lnTo>
                    <a:lnTo>
                      <a:pt x="5829" y="1247"/>
                    </a:lnTo>
                    <a:lnTo>
                      <a:pt x="5789" y="1204"/>
                    </a:lnTo>
                    <a:lnTo>
                      <a:pt x="5752" y="1161"/>
                    </a:lnTo>
                    <a:lnTo>
                      <a:pt x="5682" y="1072"/>
                    </a:lnTo>
                    <a:lnTo>
                      <a:pt x="5647" y="1024"/>
                    </a:lnTo>
                    <a:lnTo>
                      <a:pt x="5614" y="976"/>
                    </a:lnTo>
                    <a:lnTo>
                      <a:pt x="5582" y="927"/>
                    </a:lnTo>
                    <a:lnTo>
                      <a:pt x="5551" y="877"/>
                    </a:lnTo>
                    <a:lnTo>
                      <a:pt x="5521" y="825"/>
                    </a:lnTo>
                    <a:lnTo>
                      <a:pt x="5492" y="771"/>
                    </a:lnTo>
                    <a:lnTo>
                      <a:pt x="5463" y="717"/>
                    </a:lnTo>
                    <a:lnTo>
                      <a:pt x="5437" y="662"/>
                    </a:lnTo>
                    <a:lnTo>
                      <a:pt x="5410" y="604"/>
                    </a:lnTo>
                    <a:lnTo>
                      <a:pt x="5385" y="546"/>
                    </a:lnTo>
                    <a:lnTo>
                      <a:pt x="5361" y="488"/>
                    </a:lnTo>
                    <a:lnTo>
                      <a:pt x="5338" y="428"/>
                    </a:lnTo>
                    <a:lnTo>
                      <a:pt x="5330" y="381"/>
                    </a:lnTo>
                    <a:lnTo>
                      <a:pt x="5323" y="338"/>
                    </a:lnTo>
                    <a:lnTo>
                      <a:pt x="5317" y="296"/>
                    </a:lnTo>
                    <a:lnTo>
                      <a:pt x="5310" y="259"/>
                    </a:lnTo>
                    <a:lnTo>
                      <a:pt x="5304" y="224"/>
                    </a:lnTo>
                    <a:lnTo>
                      <a:pt x="5297" y="193"/>
                    </a:lnTo>
                    <a:lnTo>
                      <a:pt x="5292" y="164"/>
                    </a:lnTo>
                    <a:lnTo>
                      <a:pt x="5287" y="139"/>
                    </a:lnTo>
                    <a:lnTo>
                      <a:pt x="5281" y="115"/>
                    </a:lnTo>
                    <a:lnTo>
                      <a:pt x="5276" y="94"/>
                    </a:lnTo>
                    <a:lnTo>
                      <a:pt x="5272" y="75"/>
                    </a:lnTo>
                    <a:lnTo>
                      <a:pt x="5268" y="61"/>
                    </a:lnTo>
                    <a:lnTo>
                      <a:pt x="5263" y="49"/>
                    </a:lnTo>
                    <a:lnTo>
                      <a:pt x="5260" y="41"/>
                    </a:lnTo>
                    <a:lnTo>
                      <a:pt x="5257" y="34"/>
                    </a:lnTo>
                    <a:lnTo>
                      <a:pt x="5255" y="32"/>
                    </a:lnTo>
                    <a:lnTo>
                      <a:pt x="5250" y="31"/>
                    </a:lnTo>
                    <a:lnTo>
                      <a:pt x="5248" y="33"/>
                    </a:lnTo>
                    <a:lnTo>
                      <a:pt x="5246" y="37"/>
                    </a:lnTo>
                    <a:lnTo>
                      <a:pt x="5245" y="46"/>
                    </a:lnTo>
                    <a:lnTo>
                      <a:pt x="5243" y="56"/>
                    </a:lnTo>
                    <a:lnTo>
                      <a:pt x="5242" y="70"/>
                    </a:lnTo>
                    <a:lnTo>
                      <a:pt x="5240" y="86"/>
                    </a:lnTo>
                    <a:lnTo>
                      <a:pt x="5240" y="106"/>
                    </a:lnTo>
                    <a:lnTo>
                      <a:pt x="5239" y="128"/>
                    </a:lnTo>
                    <a:lnTo>
                      <a:pt x="5239" y="153"/>
                    </a:lnTo>
                    <a:lnTo>
                      <a:pt x="5239" y="180"/>
                    </a:lnTo>
                    <a:lnTo>
                      <a:pt x="5240" y="211"/>
                    </a:lnTo>
                    <a:lnTo>
                      <a:pt x="5240" y="244"/>
                    </a:lnTo>
                    <a:lnTo>
                      <a:pt x="5242" y="281"/>
                    </a:lnTo>
                    <a:lnTo>
                      <a:pt x="5243" y="320"/>
                    </a:lnTo>
                    <a:lnTo>
                      <a:pt x="5245" y="363"/>
                    </a:lnTo>
                    <a:lnTo>
                      <a:pt x="5245" y="954"/>
                    </a:lnTo>
                    <a:lnTo>
                      <a:pt x="5245" y="978"/>
                    </a:lnTo>
                    <a:lnTo>
                      <a:pt x="5218" y="1931"/>
                    </a:lnTo>
                    <a:lnTo>
                      <a:pt x="4365" y="1036"/>
                    </a:lnTo>
                    <a:lnTo>
                      <a:pt x="4328" y="996"/>
                    </a:lnTo>
                    <a:lnTo>
                      <a:pt x="4295" y="956"/>
                    </a:lnTo>
                    <a:lnTo>
                      <a:pt x="4262" y="916"/>
                    </a:lnTo>
                    <a:lnTo>
                      <a:pt x="4233" y="877"/>
                    </a:lnTo>
                    <a:lnTo>
                      <a:pt x="4203" y="836"/>
                    </a:lnTo>
                    <a:lnTo>
                      <a:pt x="4178" y="794"/>
                    </a:lnTo>
                    <a:lnTo>
                      <a:pt x="4154" y="752"/>
                    </a:lnTo>
                    <a:lnTo>
                      <a:pt x="4134" y="711"/>
                    </a:lnTo>
                    <a:lnTo>
                      <a:pt x="4113" y="667"/>
                    </a:lnTo>
                    <a:lnTo>
                      <a:pt x="4095" y="625"/>
                    </a:lnTo>
                    <a:lnTo>
                      <a:pt x="4078" y="580"/>
                    </a:lnTo>
                    <a:lnTo>
                      <a:pt x="4065" y="537"/>
                    </a:lnTo>
                    <a:lnTo>
                      <a:pt x="4053" y="491"/>
                    </a:lnTo>
                    <a:lnTo>
                      <a:pt x="4044" y="446"/>
                    </a:lnTo>
                    <a:lnTo>
                      <a:pt x="4036" y="401"/>
                    </a:lnTo>
                    <a:lnTo>
                      <a:pt x="4032" y="356"/>
                    </a:lnTo>
                    <a:lnTo>
                      <a:pt x="4023" y="316"/>
                    </a:lnTo>
                    <a:lnTo>
                      <a:pt x="4016" y="279"/>
                    </a:lnTo>
                    <a:lnTo>
                      <a:pt x="4010" y="244"/>
                    </a:lnTo>
                    <a:lnTo>
                      <a:pt x="4003" y="212"/>
                    </a:lnTo>
                    <a:lnTo>
                      <a:pt x="3997" y="183"/>
                    </a:lnTo>
                    <a:lnTo>
                      <a:pt x="3991" y="156"/>
                    </a:lnTo>
                    <a:lnTo>
                      <a:pt x="3985" y="132"/>
                    </a:lnTo>
                    <a:lnTo>
                      <a:pt x="3981" y="111"/>
                    </a:lnTo>
                    <a:lnTo>
                      <a:pt x="3974" y="91"/>
                    </a:lnTo>
                    <a:lnTo>
                      <a:pt x="3970" y="74"/>
                    </a:lnTo>
                    <a:lnTo>
                      <a:pt x="3964" y="60"/>
                    </a:lnTo>
                    <a:lnTo>
                      <a:pt x="3960" y="49"/>
                    </a:lnTo>
                    <a:lnTo>
                      <a:pt x="3956" y="40"/>
                    </a:lnTo>
                    <a:lnTo>
                      <a:pt x="3951" y="34"/>
                    </a:lnTo>
                    <a:lnTo>
                      <a:pt x="3947" y="31"/>
                    </a:lnTo>
                    <a:lnTo>
                      <a:pt x="3944" y="31"/>
                    </a:lnTo>
                    <a:lnTo>
                      <a:pt x="3939" y="32"/>
                    </a:lnTo>
                    <a:lnTo>
                      <a:pt x="3936" y="35"/>
                    </a:lnTo>
                    <a:lnTo>
                      <a:pt x="3932" y="42"/>
                    </a:lnTo>
                    <a:lnTo>
                      <a:pt x="3929" y="51"/>
                    </a:lnTo>
                    <a:lnTo>
                      <a:pt x="3926" y="63"/>
                    </a:lnTo>
                    <a:lnTo>
                      <a:pt x="3924" y="78"/>
                    </a:lnTo>
                    <a:lnTo>
                      <a:pt x="3922" y="94"/>
                    </a:lnTo>
                    <a:lnTo>
                      <a:pt x="3921" y="115"/>
                    </a:lnTo>
                    <a:lnTo>
                      <a:pt x="3919" y="135"/>
                    </a:lnTo>
                    <a:lnTo>
                      <a:pt x="3916" y="160"/>
                    </a:lnTo>
                    <a:lnTo>
                      <a:pt x="3914" y="187"/>
                    </a:lnTo>
                    <a:lnTo>
                      <a:pt x="3914" y="218"/>
                    </a:lnTo>
                    <a:lnTo>
                      <a:pt x="3913" y="249"/>
                    </a:lnTo>
                    <a:lnTo>
                      <a:pt x="3913" y="285"/>
                    </a:lnTo>
                    <a:lnTo>
                      <a:pt x="3913" y="323"/>
                    </a:lnTo>
                    <a:lnTo>
                      <a:pt x="3913" y="364"/>
                    </a:lnTo>
                    <a:lnTo>
                      <a:pt x="3906" y="1960"/>
                    </a:lnTo>
                    <a:lnTo>
                      <a:pt x="3783" y="1839"/>
                    </a:lnTo>
                    <a:lnTo>
                      <a:pt x="3663" y="1719"/>
                    </a:lnTo>
                    <a:lnTo>
                      <a:pt x="3544" y="1596"/>
                    </a:lnTo>
                    <a:lnTo>
                      <a:pt x="3427" y="1473"/>
                    </a:lnTo>
                    <a:lnTo>
                      <a:pt x="3310" y="1348"/>
                    </a:lnTo>
                    <a:lnTo>
                      <a:pt x="3196" y="1223"/>
                    </a:lnTo>
                    <a:lnTo>
                      <a:pt x="3082" y="1096"/>
                    </a:lnTo>
                    <a:lnTo>
                      <a:pt x="2971" y="969"/>
                    </a:lnTo>
                    <a:lnTo>
                      <a:pt x="2945" y="932"/>
                    </a:lnTo>
                    <a:lnTo>
                      <a:pt x="2921" y="894"/>
                    </a:lnTo>
                    <a:lnTo>
                      <a:pt x="2897" y="855"/>
                    </a:lnTo>
                    <a:lnTo>
                      <a:pt x="2875" y="815"/>
                    </a:lnTo>
                    <a:lnTo>
                      <a:pt x="2853" y="773"/>
                    </a:lnTo>
                    <a:lnTo>
                      <a:pt x="2833" y="729"/>
                    </a:lnTo>
                    <a:lnTo>
                      <a:pt x="2813" y="683"/>
                    </a:lnTo>
                    <a:lnTo>
                      <a:pt x="2796" y="637"/>
                    </a:lnTo>
                    <a:lnTo>
                      <a:pt x="2777" y="588"/>
                    </a:lnTo>
                    <a:lnTo>
                      <a:pt x="2761" y="538"/>
                    </a:lnTo>
                    <a:lnTo>
                      <a:pt x="2731" y="433"/>
                    </a:lnTo>
                    <a:lnTo>
                      <a:pt x="2717" y="379"/>
                    </a:lnTo>
                    <a:lnTo>
                      <a:pt x="2704" y="323"/>
                    </a:lnTo>
                    <a:lnTo>
                      <a:pt x="2692" y="266"/>
                    </a:lnTo>
                    <a:lnTo>
                      <a:pt x="2683" y="207"/>
                    </a:lnTo>
                    <a:lnTo>
                      <a:pt x="2676" y="178"/>
                    </a:lnTo>
                    <a:lnTo>
                      <a:pt x="2672" y="150"/>
                    </a:lnTo>
                    <a:lnTo>
                      <a:pt x="2667" y="125"/>
                    </a:lnTo>
                    <a:lnTo>
                      <a:pt x="2663" y="104"/>
                    </a:lnTo>
                    <a:lnTo>
                      <a:pt x="2659" y="83"/>
                    </a:lnTo>
                    <a:lnTo>
                      <a:pt x="2654" y="65"/>
                    </a:lnTo>
                    <a:lnTo>
                      <a:pt x="2650" y="48"/>
                    </a:lnTo>
                    <a:lnTo>
                      <a:pt x="2648" y="36"/>
                    </a:lnTo>
                    <a:lnTo>
                      <a:pt x="2643" y="24"/>
                    </a:lnTo>
                    <a:lnTo>
                      <a:pt x="2640" y="15"/>
                    </a:lnTo>
                    <a:lnTo>
                      <a:pt x="2637" y="7"/>
                    </a:lnTo>
                    <a:lnTo>
                      <a:pt x="2635" y="4"/>
                    </a:lnTo>
                    <a:lnTo>
                      <a:pt x="2631" y="0"/>
                    </a:lnTo>
                    <a:lnTo>
                      <a:pt x="2629" y="1"/>
                    </a:lnTo>
                    <a:lnTo>
                      <a:pt x="2627" y="3"/>
                    </a:lnTo>
                    <a:lnTo>
                      <a:pt x="2626" y="8"/>
                    </a:lnTo>
                    <a:lnTo>
                      <a:pt x="2624" y="13"/>
                    </a:lnTo>
                    <a:lnTo>
                      <a:pt x="2622" y="22"/>
                    </a:lnTo>
                    <a:lnTo>
                      <a:pt x="2619" y="32"/>
                    </a:lnTo>
                    <a:lnTo>
                      <a:pt x="2619" y="46"/>
                    </a:lnTo>
                    <a:lnTo>
                      <a:pt x="2617" y="60"/>
                    </a:lnTo>
                    <a:lnTo>
                      <a:pt x="2617" y="79"/>
                    </a:lnTo>
                    <a:lnTo>
                      <a:pt x="2617" y="97"/>
                    </a:lnTo>
                    <a:lnTo>
                      <a:pt x="2617" y="120"/>
                    </a:lnTo>
                    <a:lnTo>
                      <a:pt x="2616" y="143"/>
                    </a:lnTo>
                    <a:lnTo>
                      <a:pt x="2616" y="170"/>
                    </a:lnTo>
                    <a:lnTo>
                      <a:pt x="2616" y="197"/>
                    </a:lnTo>
                    <a:lnTo>
                      <a:pt x="2617" y="229"/>
                    </a:lnTo>
                    <a:lnTo>
                      <a:pt x="2617" y="260"/>
                    </a:lnTo>
                    <a:lnTo>
                      <a:pt x="2619" y="296"/>
                    </a:lnTo>
                    <a:lnTo>
                      <a:pt x="2621" y="333"/>
                    </a:lnTo>
                    <a:lnTo>
                      <a:pt x="2623" y="373"/>
                    </a:lnTo>
                    <a:lnTo>
                      <a:pt x="2599" y="2070"/>
                    </a:lnTo>
                    <a:lnTo>
                      <a:pt x="2536" y="2019"/>
                    </a:lnTo>
                    <a:lnTo>
                      <a:pt x="2475" y="1966"/>
                    </a:lnTo>
                    <a:lnTo>
                      <a:pt x="2412" y="1910"/>
                    </a:lnTo>
                    <a:lnTo>
                      <a:pt x="2351" y="1853"/>
                    </a:lnTo>
                    <a:lnTo>
                      <a:pt x="2289" y="1792"/>
                    </a:lnTo>
                    <a:lnTo>
                      <a:pt x="2228" y="1730"/>
                    </a:lnTo>
                    <a:lnTo>
                      <a:pt x="2167" y="1664"/>
                    </a:lnTo>
                    <a:lnTo>
                      <a:pt x="2106" y="1598"/>
                    </a:lnTo>
                    <a:lnTo>
                      <a:pt x="2046" y="1527"/>
                    </a:lnTo>
                    <a:lnTo>
                      <a:pt x="1985" y="1456"/>
                    </a:lnTo>
                    <a:lnTo>
                      <a:pt x="1924" y="1381"/>
                    </a:lnTo>
                    <a:lnTo>
                      <a:pt x="1863" y="1304"/>
                    </a:lnTo>
                    <a:lnTo>
                      <a:pt x="1802" y="1225"/>
                    </a:lnTo>
                    <a:lnTo>
                      <a:pt x="1742" y="1143"/>
                    </a:lnTo>
                    <a:lnTo>
                      <a:pt x="1681" y="1060"/>
                    </a:lnTo>
                    <a:lnTo>
                      <a:pt x="1623" y="974"/>
                    </a:lnTo>
                    <a:lnTo>
                      <a:pt x="1585" y="917"/>
                    </a:lnTo>
                    <a:lnTo>
                      <a:pt x="1551" y="861"/>
                    </a:lnTo>
                    <a:lnTo>
                      <a:pt x="1535" y="831"/>
                    </a:lnTo>
                    <a:lnTo>
                      <a:pt x="1520" y="803"/>
                    </a:lnTo>
                    <a:lnTo>
                      <a:pt x="1494" y="744"/>
                    </a:lnTo>
                    <a:lnTo>
                      <a:pt x="1470" y="683"/>
                    </a:lnTo>
                    <a:lnTo>
                      <a:pt x="1460" y="652"/>
                    </a:lnTo>
                    <a:lnTo>
                      <a:pt x="1451" y="621"/>
                    </a:lnTo>
                    <a:lnTo>
                      <a:pt x="1435" y="558"/>
                    </a:lnTo>
                    <a:lnTo>
                      <a:pt x="1423" y="495"/>
                    </a:lnTo>
                    <a:lnTo>
                      <a:pt x="1415" y="450"/>
                    </a:lnTo>
                    <a:lnTo>
                      <a:pt x="1408" y="407"/>
                    </a:lnTo>
                    <a:lnTo>
                      <a:pt x="1402" y="367"/>
                    </a:lnTo>
                    <a:lnTo>
                      <a:pt x="1397" y="331"/>
                    </a:lnTo>
                    <a:lnTo>
                      <a:pt x="1390" y="296"/>
                    </a:lnTo>
                    <a:lnTo>
                      <a:pt x="1385" y="265"/>
                    </a:lnTo>
                    <a:lnTo>
                      <a:pt x="1378" y="236"/>
                    </a:lnTo>
                    <a:lnTo>
                      <a:pt x="1374" y="211"/>
                    </a:lnTo>
                    <a:lnTo>
                      <a:pt x="1367" y="187"/>
                    </a:lnTo>
                    <a:lnTo>
                      <a:pt x="1363" y="167"/>
                    </a:lnTo>
                    <a:lnTo>
                      <a:pt x="1358" y="148"/>
                    </a:lnTo>
                    <a:lnTo>
                      <a:pt x="1354" y="133"/>
                    </a:lnTo>
                    <a:lnTo>
                      <a:pt x="1350" y="120"/>
                    </a:lnTo>
                    <a:lnTo>
                      <a:pt x="1345" y="110"/>
                    </a:lnTo>
                    <a:lnTo>
                      <a:pt x="1341" y="103"/>
                    </a:lnTo>
                    <a:lnTo>
                      <a:pt x="1339" y="99"/>
                    </a:lnTo>
                    <a:lnTo>
                      <a:pt x="1335" y="96"/>
                    </a:lnTo>
                    <a:lnTo>
                      <a:pt x="1331" y="96"/>
                    </a:lnTo>
                    <a:lnTo>
                      <a:pt x="1328" y="99"/>
                    </a:lnTo>
                    <a:lnTo>
                      <a:pt x="1326" y="106"/>
                    </a:lnTo>
                    <a:lnTo>
                      <a:pt x="1323" y="113"/>
                    </a:lnTo>
                    <a:lnTo>
                      <a:pt x="1320" y="125"/>
                    </a:lnTo>
                    <a:lnTo>
                      <a:pt x="1318" y="140"/>
                    </a:lnTo>
                    <a:lnTo>
                      <a:pt x="1316" y="157"/>
                    </a:lnTo>
                    <a:lnTo>
                      <a:pt x="1314" y="175"/>
                    </a:lnTo>
                    <a:lnTo>
                      <a:pt x="1312" y="197"/>
                    </a:lnTo>
                    <a:lnTo>
                      <a:pt x="1310" y="222"/>
                    </a:lnTo>
                    <a:lnTo>
                      <a:pt x="1310" y="249"/>
                    </a:lnTo>
                    <a:lnTo>
                      <a:pt x="1307" y="279"/>
                    </a:lnTo>
                    <a:lnTo>
                      <a:pt x="1307" y="311"/>
                    </a:lnTo>
                    <a:lnTo>
                      <a:pt x="1307" y="347"/>
                    </a:lnTo>
                    <a:lnTo>
                      <a:pt x="1307" y="386"/>
                    </a:lnTo>
                    <a:lnTo>
                      <a:pt x="1301" y="913"/>
                    </a:lnTo>
                    <a:lnTo>
                      <a:pt x="1298" y="1438"/>
                    </a:lnTo>
                    <a:lnTo>
                      <a:pt x="1295" y="1962"/>
                    </a:lnTo>
                    <a:lnTo>
                      <a:pt x="1295" y="2486"/>
                    </a:lnTo>
                    <a:lnTo>
                      <a:pt x="874" y="2029"/>
                    </a:lnTo>
                    <a:lnTo>
                      <a:pt x="799" y="1941"/>
                    </a:lnTo>
                    <a:lnTo>
                      <a:pt x="729" y="1854"/>
                    </a:lnTo>
                    <a:lnTo>
                      <a:pt x="662" y="1767"/>
                    </a:lnTo>
                    <a:lnTo>
                      <a:pt x="600" y="1681"/>
                    </a:lnTo>
                    <a:lnTo>
                      <a:pt x="539" y="1595"/>
                    </a:lnTo>
                    <a:lnTo>
                      <a:pt x="483" y="1510"/>
                    </a:lnTo>
                    <a:lnTo>
                      <a:pt x="430" y="1426"/>
                    </a:lnTo>
                    <a:lnTo>
                      <a:pt x="381" y="1344"/>
                    </a:lnTo>
                    <a:lnTo>
                      <a:pt x="334" y="1260"/>
                    </a:lnTo>
                    <a:lnTo>
                      <a:pt x="292" y="1177"/>
                    </a:lnTo>
                    <a:lnTo>
                      <a:pt x="252" y="1096"/>
                    </a:lnTo>
                    <a:lnTo>
                      <a:pt x="217" y="1015"/>
                    </a:lnTo>
                    <a:lnTo>
                      <a:pt x="184" y="935"/>
                    </a:lnTo>
                    <a:lnTo>
                      <a:pt x="156" y="855"/>
                    </a:lnTo>
                    <a:lnTo>
                      <a:pt x="130" y="776"/>
                    </a:lnTo>
                    <a:lnTo>
                      <a:pt x="109" y="699"/>
                    </a:lnTo>
                    <a:lnTo>
                      <a:pt x="102" y="640"/>
                    </a:lnTo>
                    <a:lnTo>
                      <a:pt x="95" y="587"/>
                    </a:lnTo>
                    <a:lnTo>
                      <a:pt x="89" y="535"/>
                    </a:lnTo>
                    <a:lnTo>
                      <a:pt x="82" y="490"/>
                    </a:lnTo>
                    <a:lnTo>
                      <a:pt x="76" y="445"/>
                    </a:lnTo>
                    <a:lnTo>
                      <a:pt x="70" y="406"/>
                    </a:lnTo>
                    <a:lnTo>
                      <a:pt x="64" y="369"/>
                    </a:lnTo>
                    <a:lnTo>
                      <a:pt x="59" y="338"/>
                    </a:lnTo>
                    <a:lnTo>
                      <a:pt x="53" y="307"/>
                    </a:lnTo>
                    <a:lnTo>
                      <a:pt x="49" y="281"/>
                    </a:lnTo>
                    <a:lnTo>
                      <a:pt x="44" y="258"/>
                    </a:lnTo>
                    <a:lnTo>
                      <a:pt x="40" y="240"/>
                    </a:lnTo>
                    <a:lnTo>
                      <a:pt x="35" y="223"/>
                    </a:lnTo>
                    <a:lnTo>
                      <a:pt x="32" y="211"/>
                    </a:lnTo>
                    <a:lnTo>
                      <a:pt x="28" y="202"/>
                    </a:lnTo>
                    <a:lnTo>
                      <a:pt x="26" y="197"/>
                    </a:lnTo>
                    <a:lnTo>
                      <a:pt x="21" y="194"/>
                    </a:lnTo>
                    <a:lnTo>
                      <a:pt x="18" y="196"/>
                    </a:lnTo>
                    <a:lnTo>
                      <a:pt x="15" y="200"/>
                    </a:lnTo>
                    <a:lnTo>
                      <a:pt x="13" y="209"/>
                    </a:lnTo>
                    <a:lnTo>
                      <a:pt x="10" y="220"/>
                    </a:lnTo>
                    <a:lnTo>
                      <a:pt x="8" y="236"/>
                    </a:lnTo>
                    <a:lnTo>
                      <a:pt x="6" y="255"/>
                    </a:lnTo>
                    <a:lnTo>
                      <a:pt x="5" y="278"/>
                    </a:lnTo>
                    <a:lnTo>
                      <a:pt x="3" y="303"/>
                    </a:lnTo>
                    <a:lnTo>
                      <a:pt x="2" y="332"/>
                    </a:lnTo>
                    <a:lnTo>
                      <a:pt x="1" y="364"/>
                    </a:lnTo>
                    <a:lnTo>
                      <a:pt x="1" y="401"/>
                    </a:lnTo>
                    <a:lnTo>
                      <a:pt x="0" y="439"/>
                    </a:lnTo>
                    <a:lnTo>
                      <a:pt x="0" y="482"/>
                    </a:lnTo>
                    <a:lnTo>
                      <a:pt x="0" y="528"/>
                    </a:lnTo>
                    <a:lnTo>
                      <a:pt x="1" y="579"/>
                    </a:lnTo>
                    <a:lnTo>
                      <a:pt x="5" y="3502"/>
                    </a:lnTo>
                    <a:lnTo>
                      <a:pt x="33" y="1950"/>
                    </a:lnTo>
                    <a:lnTo>
                      <a:pt x="31" y="1906"/>
                    </a:lnTo>
                    <a:lnTo>
                      <a:pt x="29" y="1866"/>
                    </a:lnTo>
                    <a:lnTo>
                      <a:pt x="28" y="1825"/>
                    </a:lnTo>
                    <a:lnTo>
                      <a:pt x="28" y="1789"/>
                    </a:lnTo>
                    <a:lnTo>
                      <a:pt x="27" y="1754"/>
                    </a:lnTo>
                    <a:lnTo>
                      <a:pt x="27" y="1720"/>
                    </a:lnTo>
                    <a:lnTo>
                      <a:pt x="29" y="1660"/>
                    </a:lnTo>
                    <a:lnTo>
                      <a:pt x="31" y="1607"/>
                    </a:lnTo>
                    <a:lnTo>
                      <a:pt x="35" y="1562"/>
                    </a:lnTo>
                    <a:lnTo>
                      <a:pt x="38" y="1541"/>
                    </a:lnTo>
                    <a:lnTo>
                      <a:pt x="41" y="1525"/>
                    </a:lnTo>
                    <a:lnTo>
                      <a:pt x="45" y="1509"/>
                    </a:lnTo>
                    <a:lnTo>
                      <a:pt x="50" y="1497"/>
                    </a:lnTo>
                    <a:lnTo>
                      <a:pt x="57" y="1474"/>
                    </a:lnTo>
                    <a:lnTo>
                      <a:pt x="62" y="1466"/>
                    </a:lnTo>
                    <a:lnTo>
                      <a:pt x="67" y="1461"/>
                    </a:lnTo>
                    <a:lnTo>
                      <a:pt x="71" y="1456"/>
                    </a:lnTo>
                    <a:lnTo>
                      <a:pt x="78" y="1454"/>
                    </a:lnTo>
                    <a:lnTo>
                      <a:pt x="92" y="1458"/>
                    </a:lnTo>
                    <a:lnTo>
                      <a:pt x="105" y="1468"/>
                    </a:lnTo>
                    <a:lnTo>
                      <a:pt x="121" y="1486"/>
                    </a:lnTo>
                    <a:lnTo>
                      <a:pt x="130" y="1498"/>
                    </a:lnTo>
                    <a:lnTo>
                      <a:pt x="139" y="1512"/>
                    </a:lnTo>
                    <a:lnTo>
                      <a:pt x="147" y="1528"/>
                    </a:lnTo>
                    <a:lnTo>
                      <a:pt x="158" y="1547"/>
                    </a:lnTo>
                    <a:lnTo>
                      <a:pt x="604" y="2402"/>
                    </a:lnTo>
                    <a:lnTo>
                      <a:pt x="655" y="2509"/>
                    </a:lnTo>
                    <a:lnTo>
                      <a:pt x="708" y="2619"/>
                    </a:lnTo>
                    <a:lnTo>
                      <a:pt x="762" y="2731"/>
                    </a:lnTo>
                    <a:lnTo>
                      <a:pt x="817" y="2846"/>
                    </a:lnTo>
                    <a:lnTo>
                      <a:pt x="871" y="2961"/>
                    </a:lnTo>
                    <a:lnTo>
                      <a:pt x="928" y="3079"/>
                    </a:lnTo>
                    <a:lnTo>
                      <a:pt x="1042" y="3322"/>
                    </a:lnTo>
                    <a:lnTo>
                      <a:pt x="1306" y="3866"/>
                    </a:lnTo>
                    <a:lnTo>
                      <a:pt x="1320" y="3337"/>
                    </a:lnTo>
                    <a:lnTo>
                      <a:pt x="1333" y="2811"/>
                    </a:lnTo>
                    <a:lnTo>
                      <a:pt x="1343" y="2282"/>
                    </a:lnTo>
                    <a:lnTo>
                      <a:pt x="1351" y="1756"/>
                    </a:lnTo>
                    <a:lnTo>
                      <a:pt x="1350" y="1749"/>
                    </a:lnTo>
                    <a:lnTo>
                      <a:pt x="1350" y="1743"/>
                    </a:lnTo>
                    <a:lnTo>
                      <a:pt x="1350" y="1729"/>
                    </a:lnTo>
                    <a:lnTo>
                      <a:pt x="1350" y="1710"/>
                    </a:lnTo>
                    <a:lnTo>
                      <a:pt x="1350" y="1690"/>
                    </a:lnTo>
                    <a:lnTo>
                      <a:pt x="1349" y="1684"/>
                    </a:lnTo>
                    <a:lnTo>
                      <a:pt x="1349" y="1679"/>
                    </a:lnTo>
                    <a:lnTo>
                      <a:pt x="1349" y="1668"/>
                    </a:lnTo>
                    <a:lnTo>
                      <a:pt x="1349" y="1643"/>
                    </a:lnTo>
                    <a:lnTo>
                      <a:pt x="1349" y="1614"/>
                    </a:lnTo>
                    <a:lnTo>
                      <a:pt x="1349" y="1585"/>
                    </a:lnTo>
                    <a:lnTo>
                      <a:pt x="1347" y="1551"/>
                    </a:lnTo>
                    <a:lnTo>
                      <a:pt x="1347" y="1515"/>
                    </a:lnTo>
                    <a:lnTo>
                      <a:pt x="1345" y="1496"/>
                    </a:lnTo>
                    <a:lnTo>
                      <a:pt x="1345" y="1476"/>
                    </a:lnTo>
                    <a:lnTo>
                      <a:pt x="1345" y="1436"/>
                    </a:lnTo>
                    <a:lnTo>
                      <a:pt x="1343" y="1391"/>
                    </a:lnTo>
                    <a:lnTo>
                      <a:pt x="1343" y="1346"/>
                    </a:lnTo>
                    <a:lnTo>
                      <a:pt x="1342" y="1333"/>
                    </a:lnTo>
                    <a:lnTo>
                      <a:pt x="1342" y="1321"/>
                    </a:lnTo>
                    <a:lnTo>
                      <a:pt x="1342" y="1297"/>
                    </a:lnTo>
                    <a:lnTo>
                      <a:pt x="1342" y="1246"/>
                    </a:lnTo>
                    <a:lnTo>
                      <a:pt x="1343" y="1212"/>
                    </a:lnTo>
                    <a:lnTo>
                      <a:pt x="1345" y="1184"/>
                    </a:lnTo>
                    <a:lnTo>
                      <a:pt x="1349" y="1160"/>
                    </a:lnTo>
                    <a:lnTo>
                      <a:pt x="1354" y="1142"/>
                    </a:lnTo>
                    <a:lnTo>
                      <a:pt x="1358" y="1128"/>
                    </a:lnTo>
                    <a:lnTo>
                      <a:pt x="1365" y="1120"/>
                    </a:lnTo>
                    <a:lnTo>
                      <a:pt x="1372" y="1116"/>
                    </a:lnTo>
                    <a:lnTo>
                      <a:pt x="1380" y="1118"/>
                    </a:lnTo>
                    <a:lnTo>
                      <a:pt x="1388" y="1124"/>
                    </a:lnTo>
                    <a:lnTo>
                      <a:pt x="1398" y="1135"/>
                    </a:lnTo>
                    <a:lnTo>
                      <a:pt x="1407" y="1151"/>
                    </a:lnTo>
                    <a:lnTo>
                      <a:pt x="1419" y="1173"/>
                    </a:lnTo>
                    <a:lnTo>
                      <a:pt x="1431" y="1199"/>
                    </a:lnTo>
                    <a:lnTo>
                      <a:pt x="1444" y="1230"/>
                    </a:lnTo>
                    <a:lnTo>
                      <a:pt x="1458" y="1266"/>
                    </a:lnTo>
                    <a:lnTo>
                      <a:pt x="1474" y="1308"/>
                    </a:lnTo>
                    <a:lnTo>
                      <a:pt x="2438" y="3369"/>
                    </a:lnTo>
                    <a:lnTo>
                      <a:pt x="2610" y="3709"/>
                    </a:lnTo>
                    <a:lnTo>
                      <a:pt x="2634" y="2453"/>
                    </a:lnTo>
                    <a:lnTo>
                      <a:pt x="2633" y="1257"/>
                    </a:lnTo>
                    <a:lnTo>
                      <a:pt x="2637" y="1213"/>
                    </a:lnTo>
                    <a:lnTo>
                      <a:pt x="2643" y="1175"/>
                    </a:lnTo>
                    <a:lnTo>
                      <a:pt x="2649" y="1142"/>
                    </a:lnTo>
                    <a:lnTo>
                      <a:pt x="2655" y="1114"/>
                    </a:lnTo>
                    <a:lnTo>
                      <a:pt x="2661" y="1090"/>
                    </a:lnTo>
                    <a:lnTo>
                      <a:pt x="2667" y="1072"/>
                    </a:lnTo>
                    <a:lnTo>
                      <a:pt x="2674" y="1059"/>
                    </a:lnTo>
                    <a:lnTo>
                      <a:pt x="2681" y="1050"/>
                    </a:lnTo>
                    <a:lnTo>
                      <a:pt x="2688" y="1046"/>
                    </a:lnTo>
                    <a:lnTo>
                      <a:pt x="2696" y="1047"/>
                    </a:lnTo>
                    <a:lnTo>
                      <a:pt x="2702" y="1052"/>
                    </a:lnTo>
                    <a:lnTo>
                      <a:pt x="2711" y="1063"/>
                    </a:lnTo>
                    <a:lnTo>
                      <a:pt x="2717" y="1078"/>
                    </a:lnTo>
                    <a:lnTo>
                      <a:pt x="2726" y="1098"/>
                    </a:lnTo>
                    <a:lnTo>
                      <a:pt x="2734" y="1123"/>
                    </a:lnTo>
                    <a:lnTo>
                      <a:pt x="2742" y="1153"/>
                    </a:lnTo>
                    <a:lnTo>
                      <a:pt x="2777" y="1258"/>
                    </a:lnTo>
                    <a:lnTo>
                      <a:pt x="2815" y="1361"/>
                    </a:lnTo>
                    <a:lnTo>
                      <a:pt x="2855" y="1462"/>
                    </a:lnTo>
                    <a:lnTo>
                      <a:pt x="2898" y="1563"/>
                    </a:lnTo>
                    <a:lnTo>
                      <a:pt x="2941" y="1661"/>
                    </a:lnTo>
                    <a:lnTo>
                      <a:pt x="2988" y="1759"/>
                    </a:lnTo>
                    <a:lnTo>
                      <a:pt x="3037" y="1855"/>
                    </a:lnTo>
                    <a:lnTo>
                      <a:pt x="3088" y="1949"/>
                    </a:lnTo>
                    <a:lnTo>
                      <a:pt x="3911" y="3684"/>
                    </a:lnTo>
                    <a:lnTo>
                      <a:pt x="3962" y="1178"/>
                    </a:lnTo>
                    <a:lnTo>
                      <a:pt x="3962" y="1146"/>
                    </a:lnTo>
                    <a:lnTo>
                      <a:pt x="3964" y="1118"/>
                    </a:lnTo>
                    <a:lnTo>
                      <a:pt x="3966" y="1094"/>
                    </a:lnTo>
                    <a:lnTo>
                      <a:pt x="3970" y="1077"/>
                    </a:lnTo>
                    <a:lnTo>
                      <a:pt x="3973" y="1062"/>
                    </a:lnTo>
                    <a:lnTo>
                      <a:pt x="3977" y="1051"/>
                    </a:lnTo>
                    <a:lnTo>
                      <a:pt x="3982" y="1044"/>
                    </a:lnTo>
                    <a:lnTo>
                      <a:pt x="3988" y="1043"/>
                    </a:lnTo>
                    <a:lnTo>
                      <a:pt x="3994" y="1044"/>
                    </a:lnTo>
                    <a:lnTo>
                      <a:pt x="4001" y="1051"/>
                    </a:lnTo>
                    <a:lnTo>
                      <a:pt x="4009" y="1062"/>
                    </a:lnTo>
                    <a:lnTo>
                      <a:pt x="4017" y="1077"/>
                    </a:lnTo>
                    <a:lnTo>
                      <a:pt x="4026" y="1094"/>
                    </a:lnTo>
                    <a:lnTo>
                      <a:pt x="4036" y="1118"/>
                    </a:lnTo>
                    <a:lnTo>
                      <a:pt x="4046" y="1146"/>
                    </a:lnTo>
                    <a:lnTo>
                      <a:pt x="4058" y="1178"/>
                    </a:lnTo>
                    <a:lnTo>
                      <a:pt x="5214" y="3697"/>
                    </a:lnTo>
                    <a:lnTo>
                      <a:pt x="5288" y="1065"/>
                    </a:lnTo>
                    <a:lnTo>
                      <a:pt x="5289" y="1047"/>
                    </a:lnTo>
                    <a:lnTo>
                      <a:pt x="5290" y="1039"/>
                    </a:lnTo>
                    <a:lnTo>
                      <a:pt x="5293" y="1036"/>
                    </a:lnTo>
                    <a:lnTo>
                      <a:pt x="5298" y="1033"/>
                    </a:lnTo>
                    <a:lnTo>
                      <a:pt x="5308" y="1036"/>
                    </a:lnTo>
                    <a:lnTo>
                      <a:pt x="5318" y="1046"/>
                    </a:lnTo>
                    <a:lnTo>
                      <a:pt x="5330" y="1062"/>
                    </a:lnTo>
                    <a:lnTo>
                      <a:pt x="5336" y="1072"/>
                    </a:lnTo>
                    <a:lnTo>
                      <a:pt x="5344" y="1086"/>
                    </a:lnTo>
                    <a:lnTo>
                      <a:pt x="5362" y="1117"/>
                    </a:lnTo>
                    <a:lnTo>
                      <a:pt x="5483" y="1431"/>
                    </a:lnTo>
                    <a:lnTo>
                      <a:pt x="5545" y="1587"/>
                    </a:lnTo>
                    <a:lnTo>
                      <a:pt x="5611" y="1746"/>
                    </a:lnTo>
                    <a:lnTo>
                      <a:pt x="5677" y="1903"/>
                    </a:lnTo>
                    <a:lnTo>
                      <a:pt x="5746" y="2061"/>
                    </a:lnTo>
                    <a:lnTo>
                      <a:pt x="5888" y="2377"/>
                    </a:lnTo>
                    <a:lnTo>
                      <a:pt x="6037" y="2690"/>
                    </a:lnTo>
                    <a:lnTo>
                      <a:pt x="6114" y="2847"/>
                    </a:lnTo>
                    <a:lnTo>
                      <a:pt x="6194" y="3005"/>
                    </a:lnTo>
                    <a:lnTo>
                      <a:pt x="6273" y="3162"/>
                    </a:lnTo>
                    <a:lnTo>
                      <a:pt x="6357" y="3321"/>
                    </a:lnTo>
                    <a:lnTo>
                      <a:pt x="6528" y="3636"/>
                    </a:lnTo>
                    <a:lnTo>
                      <a:pt x="6593" y="1004"/>
                    </a:lnTo>
                    <a:lnTo>
                      <a:pt x="6594" y="1001"/>
                    </a:lnTo>
                    <a:lnTo>
                      <a:pt x="6599" y="1003"/>
                    </a:lnTo>
                    <a:lnTo>
                      <a:pt x="6605" y="1010"/>
                    </a:lnTo>
                    <a:lnTo>
                      <a:pt x="6615" y="1023"/>
                    </a:lnTo>
                    <a:lnTo>
                      <a:pt x="6624" y="1038"/>
                    </a:lnTo>
                    <a:lnTo>
                      <a:pt x="6638" y="1060"/>
                    </a:lnTo>
                    <a:lnTo>
                      <a:pt x="6653" y="1086"/>
                    </a:lnTo>
                    <a:lnTo>
                      <a:pt x="6671" y="1117"/>
                    </a:lnTo>
                    <a:lnTo>
                      <a:pt x="6802" y="1441"/>
                    </a:lnTo>
                    <a:lnTo>
                      <a:pt x="6937" y="1766"/>
                    </a:lnTo>
                    <a:lnTo>
                      <a:pt x="7077" y="2090"/>
                    </a:lnTo>
                    <a:lnTo>
                      <a:pt x="7222" y="2414"/>
                    </a:lnTo>
                    <a:lnTo>
                      <a:pt x="7370" y="2738"/>
                    </a:lnTo>
                    <a:lnTo>
                      <a:pt x="7522" y="3062"/>
                    </a:lnTo>
                    <a:lnTo>
                      <a:pt x="7679" y="3386"/>
                    </a:lnTo>
                    <a:lnTo>
                      <a:pt x="7841" y="3710"/>
                    </a:lnTo>
                    <a:lnTo>
                      <a:pt x="7884" y="1104"/>
                    </a:lnTo>
                    <a:lnTo>
                      <a:pt x="7886" y="1080"/>
                    </a:lnTo>
                    <a:lnTo>
                      <a:pt x="7890" y="1061"/>
                    </a:lnTo>
                    <a:lnTo>
                      <a:pt x="7893" y="1046"/>
                    </a:lnTo>
                    <a:lnTo>
                      <a:pt x="7897" y="1035"/>
                    </a:lnTo>
                    <a:lnTo>
                      <a:pt x="7902" y="1026"/>
                    </a:lnTo>
                    <a:lnTo>
                      <a:pt x="7907" y="1024"/>
                    </a:lnTo>
                    <a:lnTo>
                      <a:pt x="7914" y="1024"/>
                    </a:lnTo>
                    <a:lnTo>
                      <a:pt x="7921" y="1029"/>
                    </a:lnTo>
                    <a:lnTo>
                      <a:pt x="7928" y="1037"/>
                    </a:lnTo>
                    <a:lnTo>
                      <a:pt x="7935" y="1050"/>
                    </a:lnTo>
                    <a:lnTo>
                      <a:pt x="7943" y="1065"/>
                    </a:lnTo>
                    <a:lnTo>
                      <a:pt x="7952" y="1087"/>
                    </a:lnTo>
                    <a:lnTo>
                      <a:pt x="7960" y="1111"/>
                    </a:lnTo>
                    <a:lnTo>
                      <a:pt x="7970" y="1139"/>
                    </a:lnTo>
                    <a:lnTo>
                      <a:pt x="7981" y="1172"/>
                    </a:lnTo>
                    <a:lnTo>
                      <a:pt x="7993" y="1209"/>
                    </a:lnTo>
                    <a:lnTo>
                      <a:pt x="9137" y="3701"/>
                    </a:lnTo>
                    <a:lnTo>
                      <a:pt x="9197" y="1117"/>
                    </a:lnTo>
                    <a:lnTo>
                      <a:pt x="9199" y="1092"/>
                    </a:lnTo>
                    <a:lnTo>
                      <a:pt x="9201" y="1072"/>
                    </a:lnTo>
                    <a:lnTo>
                      <a:pt x="9203" y="1054"/>
                    </a:lnTo>
                    <a:lnTo>
                      <a:pt x="9206" y="1042"/>
                    </a:lnTo>
                    <a:lnTo>
                      <a:pt x="9209" y="1033"/>
                    </a:lnTo>
                    <a:lnTo>
                      <a:pt x="9214" y="1027"/>
                    </a:lnTo>
                    <a:lnTo>
                      <a:pt x="9218" y="1025"/>
                    </a:lnTo>
                    <a:lnTo>
                      <a:pt x="9224" y="1027"/>
                    </a:lnTo>
                    <a:lnTo>
                      <a:pt x="9229" y="1031"/>
                    </a:lnTo>
                    <a:lnTo>
                      <a:pt x="9236" y="1040"/>
                    </a:lnTo>
                    <a:lnTo>
                      <a:pt x="9242" y="1052"/>
                    </a:lnTo>
                    <a:lnTo>
                      <a:pt x="9250" y="1068"/>
                    </a:lnTo>
                    <a:lnTo>
                      <a:pt x="9257" y="1087"/>
                    </a:lnTo>
                    <a:lnTo>
                      <a:pt x="9266" y="1111"/>
                    </a:lnTo>
                    <a:lnTo>
                      <a:pt x="9275" y="1138"/>
                    </a:lnTo>
                    <a:lnTo>
                      <a:pt x="9284" y="1170"/>
                    </a:lnTo>
                    <a:lnTo>
                      <a:pt x="9417" y="1485"/>
                    </a:lnTo>
                    <a:lnTo>
                      <a:pt x="9484" y="1643"/>
                    </a:lnTo>
                    <a:lnTo>
                      <a:pt x="9554" y="1801"/>
                    </a:lnTo>
                    <a:lnTo>
                      <a:pt x="9623" y="1958"/>
                    </a:lnTo>
                    <a:lnTo>
                      <a:pt x="9693" y="2116"/>
                    </a:lnTo>
                    <a:lnTo>
                      <a:pt x="9764" y="2272"/>
                    </a:lnTo>
                    <a:lnTo>
                      <a:pt x="9837" y="2430"/>
                    </a:lnTo>
                    <a:lnTo>
                      <a:pt x="9908" y="2586"/>
                    </a:lnTo>
                    <a:lnTo>
                      <a:pt x="9982" y="2742"/>
                    </a:lnTo>
                    <a:lnTo>
                      <a:pt x="10056" y="2898"/>
                    </a:lnTo>
                    <a:lnTo>
                      <a:pt x="10132" y="3054"/>
                    </a:lnTo>
                    <a:lnTo>
                      <a:pt x="10207" y="3209"/>
                    </a:lnTo>
                    <a:lnTo>
                      <a:pt x="10285" y="3364"/>
                    </a:lnTo>
                    <a:lnTo>
                      <a:pt x="10441" y="3675"/>
                    </a:lnTo>
                    <a:lnTo>
                      <a:pt x="10515" y="1048"/>
                    </a:lnTo>
                    <a:lnTo>
                      <a:pt x="10518" y="1031"/>
                    </a:lnTo>
                    <a:lnTo>
                      <a:pt x="10520" y="1026"/>
                    </a:lnTo>
                    <a:lnTo>
                      <a:pt x="10524" y="1023"/>
                    </a:lnTo>
                    <a:lnTo>
                      <a:pt x="10530" y="1022"/>
                    </a:lnTo>
                    <a:lnTo>
                      <a:pt x="10538" y="1027"/>
                    </a:lnTo>
                    <a:lnTo>
                      <a:pt x="10545" y="1039"/>
                    </a:lnTo>
                    <a:lnTo>
                      <a:pt x="10554" y="1058"/>
                    </a:lnTo>
                    <a:lnTo>
                      <a:pt x="10559" y="1069"/>
                    </a:lnTo>
                    <a:lnTo>
                      <a:pt x="10564" y="1084"/>
                    </a:lnTo>
                    <a:lnTo>
                      <a:pt x="10576" y="1117"/>
                    </a:lnTo>
                    <a:lnTo>
                      <a:pt x="10642" y="1280"/>
                    </a:lnTo>
                    <a:lnTo>
                      <a:pt x="10711" y="1445"/>
                    </a:lnTo>
                    <a:lnTo>
                      <a:pt x="10851" y="1771"/>
                    </a:lnTo>
                    <a:lnTo>
                      <a:pt x="10993" y="2095"/>
                    </a:lnTo>
                    <a:lnTo>
                      <a:pt x="11066" y="2256"/>
                    </a:lnTo>
                    <a:lnTo>
                      <a:pt x="11141" y="2418"/>
                    </a:lnTo>
                    <a:lnTo>
                      <a:pt x="11291" y="2738"/>
                    </a:lnTo>
                    <a:lnTo>
                      <a:pt x="11447" y="3057"/>
                    </a:lnTo>
                    <a:lnTo>
                      <a:pt x="11604" y="3373"/>
                    </a:lnTo>
                    <a:lnTo>
                      <a:pt x="11767" y="3688"/>
                    </a:lnTo>
                    <a:lnTo>
                      <a:pt x="11820" y="1065"/>
                    </a:lnTo>
                    <a:lnTo>
                      <a:pt x="11822" y="1051"/>
                    </a:lnTo>
                    <a:lnTo>
                      <a:pt x="11824" y="1041"/>
                    </a:lnTo>
                    <a:lnTo>
                      <a:pt x="11826" y="1033"/>
                    </a:lnTo>
                    <a:lnTo>
                      <a:pt x="11830" y="1027"/>
                    </a:lnTo>
                    <a:lnTo>
                      <a:pt x="11834" y="1024"/>
                    </a:lnTo>
                    <a:lnTo>
                      <a:pt x="11838" y="1023"/>
                    </a:lnTo>
                    <a:lnTo>
                      <a:pt x="11842" y="1024"/>
                    </a:lnTo>
                    <a:lnTo>
                      <a:pt x="11849" y="1028"/>
                    </a:lnTo>
                    <a:lnTo>
                      <a:pt x="11853" y="1034"/>
                    </a:lnTo>
                    <a:lnTo>
                      <a:pt x="11859" y="1041"/>
                    </a:lnTo>
                    <a:lnTo>
                      <a:pt x="11865" y="1051"/>
                    </a:lnTo>
                    <a:lnTo>
                      <a:pt x="11872" y="1064"/>
                    </a:lnTo>
                    <a:lnTo>
                      <a:pt x="11878" y="1078"/>
                    </a:lnTo>
                    <a:lnTo>
                      <a:pt x="11886" y="1097"/>
                    </a:lnTo>
                    <a:lnTo>
                      <a:pt x="11893" y="1116"/>
                    </a:lnTo>
                    <a:lnTo>
                      <a:pt x="11902" y="1139"/>
                    </a:lnTo>
                    <a:lnTo>
                      <a:pt x="12030" y="1459"/>
                    </a:lnTo>
                    <a:lnTo>
                      <a:pt x="12165" y="1779"/>
                    </a:lnTo>
                    <a:lnTo>
                      <a:pt x="12234" y="1937"/>
                    </a:lnTo>
                    <a:lnTo>
                      <a:pt x="12304" y="2097"/>
                    </a:lnTo>
                    <a:lnTo>
                      <a:pt x="12448" y="2417"/>
                    </a:lnTo>
                    <a:lnTo>
                      <a:pt x="12596" y="2735"/>
                    </a:lnTo>
                    <a:lnTo>
                      <a:pt x="12671" y="2893"/>
                    </a:lnTo>
                    <a:lnTo>
                      <a:pt x="12748" y="3053"/>
                    </a:lnTo>
                    <a:lnTo>
                      <a:pt x="12904" y="3371"/>
                    </a:lnTo>
                    <a:lnTo>
                      <a:pt x="13068" y="3688"/>
                    </a:lnTo>
                    <a:lnTo>
                      <a:pt x="13128" y="1113"/>
                    </a:lnTo>
                    <a:lnTo>
                      <a:pt x="13127" y="1091"/>
                    </a:lnTo>
                    <a:lnTo>
                      <a:pt x="13127" y="1074"/>
                    </a:lnTo>
                    <a:lnTo>
                      <a:pt x="13128" y="1059"/>
                    </a:lnTo>
                    <a:lnTo>
                      <a:pt x="13131" y="1048"/>
                    </a:lnTo>
                    <a:lnTo>
                      <a:pt x="13133" y="1039"/>
                    </a:lnTo>
                    <a:lnTo>
                      <a:pt x="13136" y="1036"/>
                    </a:lnTo>
                    <a:lnTo>
                      <a:pt x="13140" y="1035"/>
                    </a:lnTo>
                    <a:lnTo>
                      <a:pt x="13146" y="1038"/>
                    </a:lnTo>
                    <a:lnTo>
                      <a:pt x="13151" y="1042"/>
                    </a:lnTo>
                    <a:lnTo>
                      <a:pt x="13158" y="1052"/>
                    </a:lnTo>
                    <a:lnTo>
                      <a:pt x="13165" y="1064"/>
                    </a:lnTo>
                    <a:lnTo>
                      <a:pt x="13174" y="1080"/>
                    </a:lnTo>
                    <a:lnTo>
                      <a:pt x="13183" y="1099"/>
                    </a:lnTo>
                    <a:lnTo>
                      <a:pt x="13193" y="1122"/>
                    </a:lnTo>
                    <a:lnTo>
                      <a:pt x="13203" y="1148"/>
                    </a:lnTo>
                    <a:lnTo>
                      <a:pt x="13215" y="1178"/>
                    </a:lnTo>
                    <a:lnTo>
                      <a:pt x="13348" y="1494"/>
                    </a:lnTo>
                    <a:lnTo>
                      <a:pt x="13486" y="1809"/>
                    </a:lnTo>
                    <a:lnTo>
                      <a:pt x="13626" y="2122"/>
                    </a:lnTo>
                    <a:lnTo>
                      <a:pt x="13771" y="2437"/>
                    </a:lnTo>
                    <a:lnTo>
                      <a:pt x="13918" y="2748"/>
                    </a:lnTo>
                    <a:lnTo>
                      <a:pt x="14069" y="3060"/>
                    </a:lnTo>
                    <a:lnTo>
                      <a:pt x="14222" y="3370"/>
                    </a:lnTo>
                    <a:lnTo>
                      <a:pt x="14300" y="3524"/>
                    </a:lnTo>
                    <a:lnTo>
                      <a:pt x="14381" y="3680"/>
                    </a:lnTo>
                    <a:lnTo>
                      <a:pt x="14424" y="1117"/>
                    </a:lnTo>
                    <a:lnTo>
                      <a:pt x="14424" y="1091"/>
                    </a:lnTo>
                    <a:lnTo>
                      <a:pt x="14425" y="1072"/>
                    </a:lnTo>
                    <a:lnTo>
                      <a:pt x="14427" y="1054"/>
                    </a:lnTo>
                    <a:lnTo>
                      <a:pt x="14432" y="1043"/>
                    </a:lnTo>
                    <a:lnTo>
                      <a:pt x="14435" y="1035"/>
                    </a:lnTo>
                    <a:lnTo>
                      <a:pt x="14441" y="1031"/>
                    </a:lnTo>
                    <a:lnTo>
                      <a:pt x="14447" y="1031"/>
                    </a:lnTo>
                    <a:lnTo>
                      <a:pt x="14455" y="1038"/>
                    </a:lnTo>
                    <a:lnTo>
                      <a:pt x="14462" y="1047"/>
                    </a:lnTo>
                    <a:lnTo>
                      <a:pt x="14471" y="1060"/>
                    </a:lnTo>
                    <a:lnTo>
                      <a:pt x="14481" y="1077"/>
                    </a:lnTo>
                    <a:lnTo>
                      <a:pt x="14493" y="1100"/>
                    </a:lnTo>
                    <a:lnTo>
                      <a:pt x="14504" y="1126"/>
                    </a:lnTo>
                    <a:lnTo>
                      <a:pt x="14517" y="1156"/>
                    </a:lnTo>
                    <a:lnTo>
                      <a:pt x="14531" y="1191"/>
                    </a:lnTo>
                    <a:lnTo>
                      <a:pt x="14546" y="1230"/>
                    </a:lnTo>
                    <a:lnTo>
                      <a:pt x="14677" y="1539"/>
                    </a:lnTo>
                    <a:lnTo>
                      <a:pt x="14812" y="1848"/>
                    </a:lnTo>
                    <a:lnTo>
                      <a:pt x="14949" y="2155"/>
                    </a:lnTo>
                    <a:lnTo>
                      <a:pt x="15090" y="2463"/>
                    </a:lnTo>
                    <a:lnTo>
                      <a:pt x="15232" y="2767"/>
                    </a:lnTo>
                    <a:lnTo>
                      <a:pt x="15379" y="3073"/>
                    </a:lnTo>
                    <a:lnTo>
                      <a:pt x="15528" y="3376"/>
                    </a:lnTo>
                    <a:lnTo>
                      <a:pt x="15603" y="3527"/>
                    </a:lnTo>
                    <a:lnTo>
                      <a:pt x="15680" y="3680"/>
                    </a:lnTo>
                    <a:lnTo>
                      <a:pt x="15671" y="1878"/>
                    </a:lnTo>
                    <a:lnTo>
                      <a:pt x="14898" y="1124"/>
                    </a:lnTo>
                    <a:lnTo>
                      <a:pt x="14859" y="1084"/>
                    </a:lnTo>
                    <a:lnTo>
                      <a:pt x="14823" y="1043"/>
                    </a:lnTo>
                    <a:lnTo>
                      <a:pt x="14787" y="1002"/>
                    </a:lnTo>
                    <a:lnTo>
                      <a:pt x="14755" y="960"/>
                    </a:lnTo>
                    <a:lnTo>
                      <a:pt x="14722" y="915"/>
                    </a:lnTo>
                    <a:lnTo>
                      <a:pt x="14693" y="870"/>
                    </a:lnTo>
                    <a:lnTo>
                      <a:pt x="14663" y="824"/>
                    </a:lnTo>
                    <a:lnTo>
                      <a:pt x="14637" y="777"/>
                    </a:lnTo>
                    <a:lnTo>
                      <a:pt x="14611" y="727"/>
                    </a:lnTo>
                    <a:lnTo>
                      <a:pt x="14588" y="677"/>
                    </a:lnTo>
                    <a:lnTo>
                      <a:pt x="14566" y="626"/>
                    </a:lnTo>
                    <a:lnTo>
                      <a:pt x="14546" y="574"/>
                    </a:lnTo>
                    <a:lnTo>
                      <a:pt x="14526" y="519"/>
                    </a:lnTo>
                    <a:lnTo>
                      <a:pt x="14510" y="465"/>
                    </a:lnTo>
                    <a:lnTo>
                      <a:pt x="14494" y="408"/>
                    </a:lnTo>
                    <a:lnTo>
                      <a:pt x="14482" y="352"/>
                    </a:lnTo>
                    <a:lnTo>
                      <a:pt x="14475" y="311"/>
                    </a:lnTo>
                    <a:lnTo>
                      <a:pt x="14469" y="274"/>
                    </a:lnTo>
                    <a:lnTo>
                      <a:pt x="14462" y="240"/>
                    </a:lnTo>
                    <a:lnTo>
                      <a:pt x="14458" y="208"/>
                    </a:lnTo>
                    <a:lnTo>
                      <a:pt x="14451" y="179"/>
                    </a:lnTo>
                    <a:lnTo>
                      <a:pt x="14447" y="152"/>
                    </a:lnTo>
                    <a:lnTo>
                      <a:pt x="14443" y="128"/>
                    </a:lnTo>
                    <a:lnTo>
                      <a:pt x="14438" y="107"/>
                    </a:lnTo>
                    <a:lnTo>
                      <a:pt x="14434" y="87"/>
                    </a:lnTo>
                    <a:lnTo>
                      <a:pt x="14430" y="71"/>
                    </a:lnTo>
                    <a:lnTo>
                      <a:pt x="14425" y="57"/>
                    </a:lnTo>
                    <a:lnTo>
                      <a:pt x="14422" y="46"/>
                    </a:lnTo>
                    <a:lnTo>
                      <a:pt x="14418" y="36"/>
                    </a:lnTo>
                    <a:lnTo>
                      <a:pt x="14416" y="31"/>
                    </a:lnTo>
                    <a:lnTo>
                      <a:pt x="14413" y="28"/>
                    </a:lnTo>
                    <a:lnTo>
                      <a:pt x="14411" y="26"/>
                    </a:lnTo>
                    <a:lnTo>
                      <a:pt x="14408" y="28"/>
                    </a:lnTo>
                    <a:lnTo>
                      <a:pt x="14406" y="31"/>
                    </a:lnTo>
                    <a:lnTo>
                      <a:pt x="14404" y="36"/>
                    </a:lnTo>
                    <a:lnTo>
                      <a:pt x="14401" y="46"/>
                    </a:lnTo>
                    <a:lnTo>
                      <a:pt x="14399" y="57"/>
                    </a:lnTo>
                    <a:lnTo>
                      <a:pt x="14398" y="71"/>
                    </a:lnTo>
                    <a:lnTo>
                      <a:pt x="14397" y="87"/>
                    </a:lnTo>
                    <a:lnTo>
                      <a:pt x="14397" y="107"/>
                    </a:lnTo>
                    <a:lnTo>
                      <a:pt x="14396" y="128"/>
                    </a:lnTo>
                    <a:lnTo>
                      <a:pt x="14396" y="152"/>
                    </a:lnTo>
                    <a:lnTo>
                      <a:pt x="14396" y="179"/>
                    </a:lnTo>
                    <a:lnTo>
                      <a:pt x="14396" y="208"/>
                    </a:lnTo>
                    <a:lnTo>
                      <a:pt x="14396" y="240"/>
                    </a:lnTo>
                    <a:lnTo>
                      <a:pt x="14397" y="274"/>
                    </a:lnTo>
                    <a:lnTo>
                      <a:pt x="14397" y="311"/>
                    </a:lnTo>
                    <a:lnTo>
                      <a:pt x="14399" y="352"/>
                    </a:lnTo>
                    <a:close/>
                  </a:path>
                </a:pathLst>
              </a:custGeom>
              <a:solidFill>
                <a:srgbClr val="FFDFCA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9333AA3-64DE-6219-54D0-656DDEC72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3" y="1574800"/>
                <a:ext cx="4978400" cy="1227137"/>
              </a:xfrm>
              <a:custGeom>
                <a:avLst/>
                <a:gdLst>
                  <a:gd name="T0" fmla="*/ 32 w 15680"/>
                  <a:gd name="T1" fmla="*/ 211 h 3865"/>
                  <a:gd name="T2" fmla="*/ 0 w 15680"/>
                  <a:gd name="T3" fmla="*/ 438 h 3865"/>
                  <a:gd name="T4" fmla="*/ 60 w 15680"/>
                  <a:gd name="T5" fmla="*/ 1507 h 3865"/>
                  <a:gd name="T6" fmla="*/ 1306 w 15680"/>
                  <a:gd name="T7" fmla="*/ 3865 h 3865"/>
                  <a:gd name="T8" fmla="*/ 1349 w 15680"/>
                  <a:gd name="T9" fmla="*/ 1585 h 3865"/>
                  <a:gd name="T10" fmla="*/ 1351 w 15680"/>
                  <a:gd name="T11" fmla="*/ 1175 h 3865"/>
                  <a:gd name="T12" fmla="*/ 2634 w 15680"/>
                  <a:gd name="T13" fmla="*/ 2453 h 3865"/>
                  <a:gd name="T14" fmla="*/ 2726 w 15680"/>
                  <a:gd name="T15" fmla="*/ 1107 h 3865"/>
                  <a:gd name="T16" fmla="*/ 3966 w 15680"/>
                  <a:gd name="T17" fmla="*/ 1094 h 3865"/>
                  <a:gd name="T18" fmla="*/ 5288 w 15680"/>
                  <a:gd name="T19" fmla="*/ 1065 h 3865"/>
                  <a:gd name="T20" fmla="*/ 5746 w 15680"/>
                  <a:gd name="T21" fmla="*/ 2061 h 3865"/>
                  <a:gd name="T22" fmla="*/ 6653 w 15680"/>
                  <a:gd name="T23" fmla="*/ 1085 h 3865"/>
                  <a:gd name="T24" fmla="*/ 7902 w 15680"/>
                  <a:gd name="T25" fmla="*/ 1026 h 3865"/>
                  <a:gd name="T26" fmla="*/ 9201 w 15680"/>
                  <a:gd name="T27" fmla="*/ 1071 h 3865"/>
                  <a:gd name="T28" fmla="*/ 9417 w 15680"/>
                  <a:gd name="T29" fmla="*/ 1485 h 3865"/>
                  <a:gd name="T30" fmla="*/ 10518 w 15680"/>
                  <a:gd name="T31" fmla="*/ 1031 h 3865"/>
                  <a:gd name="T32" fmla="*/ 11141 w 15680"/>
                  <a:gd name="T33" fmla="*/ 2418 h 3865"/>
                  <a:gd name="T34" fmla="*/ 11859 w 15680"/>
                  <a:gd name="T35" fmla="*/ 1041 h 3865"/>
                  <a:gd name="T36" fmla="*/ 12904 w 15680"/>
                  <a:gd name="T37" fmla="*/ 3370 h 3865"/>
                  <a:gd name="T38" fmla="*/ 13183 w 15680"/>
                  <a:gd name="T39" fmla="*/ 1099 h 3865"/>
                  <a:gd name="T40" fmla="*/ 14425 w 15680"/>
                  <a:gd name="T41" fmla="*/ 1071 h 3865"/>
                  <a:gd name="T42" fmla="*/ 14677 w 15680"/>
                  <a:gd name="T43" fmla="*/ 1539 h 3865"/>
                  <a:gd name="T44" fmla="*/ 14722 w 15680"/>
                  <a:gd name="T45" fmla="*/ 915 h 3865"/>
                  <a:gd name="T46" fmla="*/ 14458 w 15680"/>
                  <a:gd name="T47" fmla="*/ 208 h 3865"/>
                  <a:gd name="T48" fmla="*/ 14404 w 15680"/>
                  <a:gd name="T49" fmla="*/ 36 h 3865"/>
                  <a:gd name="T50" fmla="*/ 14373 w 15680"/>
                  <a:gd name="T51" fmla="*/ 1889 h 3865"/>
                  <a:gd name="T52" fmla="*/ 13191 w 15680"/>
                  <a:gd name="T53" fmla="*/ 433 h 3865"/>
                  <a:gd name="T54" fmla="*/ 13115 w 15680"/>
                  <a:gd name="T55" fmla="*/ 40 h 3865"/>
                  <a:gd name="T56" fmla="*/ 13083 w 15680"/>
                  <a:gd name="T57" fmla="*/ 198 h 3865"/>
                  <a:gd name="T58" fmla="*/ 12199 w 15680"/>
                  <a:gd name="T59" fmla="*/ 1047 h 3865"/>
                  <a:gd name="T60" fmla="*/ 12075 w 15680"/>
                  <a:gd name="T61" fmla="*/ 901 h 3865"/>
                  <a:gd name="T62" fmla="*/ 11862 w 15680"/>
                  <a:gd name="T63" fmla="*/ 327 h 3865"/>
                  <a:gd name="T64" fmla="*/ 11802 w 15680"/>
                  <a:gd name="T65" fmla="*/ 19 h 3865"/>
                  <a:gd name="T66" fmla="*/ 11775 w 15680"/>
                  <a:gd name="T67" fmla="*/ 288 h 3865"/>
                  <a:gd name="T68" fmla="*/ 10716 w 15680"/>
                  <a:gd name="T69" fmla="*/ 764 h 3865"/>
                  <a:gd name="T70" fmla="*/ 10509 w 15680"/>
                  <a:gd name="T71" fmla="*/ 91 h 3865"/>
                  <a:gd name="T72" fmla="*/ 10472 w 15680"/>
                  <a:gd name="T73" fmla="*/ 171 h 3865"/>
                  <a:gd name="T74" fmla="*/ 9429 w 15680"/>
                  <a:gd name="T75" fmla="*/ 815 h 3865"/>
                  <a:gd name="T76" fmla="*/ 9217 w 15680"/>
                  <a:gd name="T77" fmla="*/ 136 h 3865"/>
                  <a:gd name="T78" fmla="*/ 9159 w 15680"/>
                  <a:gd name="T79" fmla="*/ 85 h 3865"/>
                  <a:gd name="T80" fmla="*/ 8308 w 15680"/>
                  <a:gd name="T81" fmla="*/ 1065 h 3865"/>
                  <a:gd name="T82" fmla="*/ 7931 w 15680"/>
                  <a:gd name="T83" fmla="*/ 261 h 3865"/>
                  <a:gd name="T84" fmla="*/ 7879 w 15680"/>
                  <a:gd name="T85" fmla="*/ 10 h 3865"/>
                  <a:gd name="T86" fmla="*/ 7864 w 15680"/>
                  <a:gd name="T87" fmla="*/ 281 h 3865"/>
                  <a:gd name="T88" fmla="*/ 6715 w 15680"/>
                  <a:gd name="T89" fmla="*/ 609 h 3865"/>
                  <a:gd name="T90" fmla="*/ 6563 w 15680"/>
                  <a:gd name="T91" fmla="*/ 52 h 3865"/>
                  <a:gd name="T92" fmla="*/ 6538 w 15680"/>
                  <a:gd name="T93" fmla="*/ 201 h 3865"/>
                  <a:gd name="T94" fmla="*/ 5536 w 15680"/>
                  <a:gd name="T95" fmla="*/ 883 h 3865"/>
                  <a:gd name="T96" fmla="*/ 5292 w 15680"/>
                  <a:gd name="T97" fmla="*/ 163 h 3865"/>
                  <a:gd name="T98" fmla="*/ 5242 w 15680"/>
                  <a:gd name="T99" fmla="*/ 70 h 3865"/>
                  <a:gd name="T100" fmla="*/ 4291 w 15680"/>
                  <a:gd name="T101" fmla="*/ 1006 h 3865"/>
                  <a:gd name="T102" fmla="*/ 4010 w 15680"/>
                  <a:gd name="T103" fmla="*/ 244 h 3865"/>
                  <a:gd name="T104" fmla="*/ 3936 w 15680"/>
                  <a:gd name="T105" fmla="*/ 35 h 3865"/>
                  <a:gd name="T106" fmla="*/ 3906 w 15680"/>
                  <a:gd name="T107" fmla="*/ 1960 h 3865"/>
                  <a:gd name="T108" fmla="*/ 2813 w 15680"/>
                  <a:gd name="T109" fmla="*/ 683 h 3865"/>
                  <a:gd name="T110" fmla="*/ 2650 w 15680"/>
                  <a:gd name="T111" fmla="*/ 48 h 3865"/>
                  <a:gd name="T112" fmla="*/ 2617 w 15680"/>
                  <a:gd name="T113" fmla="*/ 78 h 3865"/>
                  <a:gd name="T114" fmla="*/ 2351 w 15680"/>
                  <a:gd name="T115" fmla="*/ 1852 h 3865"/>
                  <a:gd name="T116" fmla="*/ 1535 w 15680"/>
                  <a:gd name="T117" fmla="*/ 831 h 3865"/>
                  <a:gd name="T118" fmla="*/ 1374 w 15680"/>
                  <a:gd name="T119" fmla="*/ 211 h 3865"/>
                  <a:gd name="T120" fmla="*/ 1318 w 15680"/>
                  <a:gd name="T121" fmla="*/ 139 h 3865"/>
                  <a:gd name="T122" fmla="*/ 795 w 15680"/>
                  <a:gd name="T123" fmla="*/ 1941 h 3865"/>
                  <a:gd name="T124" fmla="*/ 109 w 15680"/>
                  <a:gd name="T125" fmla="*/ 698 h 3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80" h="3865">
                    <a:moveTo>
                      <a:pt x="109" y="698"/>
                    </a:moveTo>
                    <a:lnTo>
                      <a:pt x="102" y="640"/>
                    </a:lnTo>
                    <a:lnTo>
                      <a:pt x="95" y="586"/>
                    </a:lnTo>
                    <a:lnTo>
                      <a:pt x="89" y="535"/>
                    </a:lnTo>
                    <a:lnTo>
                      <a:pt x="82" y="489"/>
                    </a:lnTo>
                    <a:lnTo>
                      <a:pt x="76" y="445"/>
                    </a:lnTo>
                    <a:lnTo>
                      <a:pt x="70" y="406"/>
                    </a:lnTo>
                    <a:lnTo>
                      <a:pt x="64" y="369"/>
                    </a:lnTo>
                    <a:lnTo>
                      <a:pt x="59" y="337"/>
                    </a:lnTo>
                    <a:lnTo>
                      <a:pt x="53" y="307"/>
                    </a:lnTo>
                    <a:lnTo>
                      <a:pt x="49" y="281"/>
                    </a:lnTo>
                    <a:lnTo>
                      <a:pt x="44" y="258"/>
                    </a:lnTo>
                    <a:lnTo>
                      <a:pt x="40" y="239"/>
                    </a:lnTo>
                    <a:lnTo>
                      <a:pt x="35" y="223"/>
                    </a:lnTo>
                    <a:lnTo>
                      <a:pt x="32" y="211"/>
                    </a:lnTo>
                    <a:lnTo>
                      <a:pt x="28" y="201"/>
                    </a:lnTo>
                    <a:lnTo>
                      <a:pt x="26" y="197"/>
                    </a:lnTo>
                    <a:lnTo>
                      <a:pt x="21" y="194"/>
                    </a:lnTo>
                    <a:lnTo>
                      <a:pt x="18" y="196"/>
                    </a:lnTo>
                    <a:lnTo>
                      <a:pt x="15" y="200"/>
                    </a:lnTo>
                    <a:lnTo>
                      <a:pt x="13" y="209"/>
                    </a:lnTo>
                    <a:lnTo>
                      <a:pt x="10" y="220"/>
                    </a:lnTo>
                    <a:lnTo>
                      <a:pt x="8" y="236"/>
                    </a:lnTo>
                    <a:lnTo>
                      <a:pt x="6" y="255"/>
                    </a:lnTo>
                    <a:lnTo>
                      <a:pt x="5" y="277"/>
                    </a:lnTo>
                    <a:lnTo>
                      <a:pt x="3" y="302"/>
                    </a:lnTo>
                    <a:lnTo>
                      <a:pt x="2" y="332"/>
                    </a:lnTo>
                    <a:lnTo>
                      <a:pt x="1" y="363"/>
                    </a:lnTo>
                    <a:lnTo>
                      <a:pt x="1" y="400"/>
                    </a:lnTo>
                    <a:lnTo>
                      <a:pt x="0" y="438"/>
                    </a:lnTo>
                    <a:lnTo>
                      <a:pt x="0" y="482"/>
                    </a:lnTo>
                    <a:lnTo>
                      <a:pt x="0" y="528"/>
                    </a:lnTo>
                    <a:lnTo>
                      <a:pt x="1" y="579"/>
                    </a:lnTo>
                    <a:lnTo>
                      <a:pt x="5" y="3502"/>
                    </a:lnTo>
                    <a:lnTo>
                      <a:pt x="33" y="1950"/>
                    </a:lnTo>
                    <a:lnTo>
                      <a:pt x="28" y="1877"/>
                    </a:lnTo>
                    <a:lnTo>
                      <a:pt x="26" y="1811"/>
                    </a:lnTo>
                    <a:lnTo>
                      <a:pt x="24" y="1751"/>
                    </a:lnTo>
                    <a:lnTo>
                      <a:pt x="25" y="1698"/>
                    </a:lnTo>
                    <a:lnTo>
                      <a:pt x="26" y="1649"/>
                    </a:lnTo>
                    <a:lnTo>
                      <a:pt x="30" y="1609"/>
                    </a:lnTo>
                    <a:lnTo>
                      <a:pt x="34" y="1574"/>
                    </a:lnTo>
                    <a:lnTo>
                      <a:pt x="42" y="1547"/>
                    </a:lnTo>
                    <a:lnTo>
                      <a:pt x="50" y="1524"/>
                    </a:lnTo>
                    <a:lnTo>
                      <a:pt x="60" y="1507"/>
                    </a:lnTo>
                    <a:lnTo>
                      <a:pt x="72" y="1498"/>
                    </a:lnTo>
                    <a:lnTo>
                      <a:pt x="87" y="1495"/>
                    </a:lnTo>
                    <a:lnTo>
                      <a:pt x="101" y="1498"/>
                    </a:lnTo>
                    <a:lnTo>
                      <a:pt x="118" y="1507"/>
                    </a:lnTo>
                    <a:lnTo>
                      <a:pt x="137" y="1524"/>
                    </a:lnTo>
                    <a:lnTo>
                      <a:pt x="158" y="1547"/>
                    </a:lnTo>
                    <a:lnTo>
                      <a:pt x="604" y="2401"/>
                    </a:lnTo>
                    <a:lnTo>
                      <a:pt x="655" y="2509"/>
                    </a:lnTo>
                    <a:lnTo>
                      <a:pt x="708" y="2619"/>
                    </a:lnTo>
                    <a:lnTo>
                      <a:pt x="762" y="2731"/>
                    </a:lnTo>
                    <a:lnTo>
                      <a:pt x="817" y="2845"/>
                    </a:lnTo>
                    <a:lnTo>
                      <a:pt x="871" y="2960"/>
                    </a:lnTo>
                    <a:lnTo>
                      <a:pt x="928" y="3079"/>
                    </a:lnTo>
                    <a:lnTo>
                      <a:pt x="1042" y="3322"/>
                    </a:lnTo>
                    <a:lnTo>
                      <a:pt x="1306" y="3865"/>
                    </a:lnTo>
                    <a:lnTo>
                      <a:pt x="1320" y="3337"/>
                    </a:lnTo>
                    <a:lnTo>
                      <a:pt x="1333" y="2810"/>
                    </a:lnTo>
                    <a:lnTo>
                      <a:pt x="1343" y="2282"/>
                    </a:lnTo>
                    <a:lnTo>
                      <a:pt x="1351" y="1755"/>
                    </a:lnTo>
                    <a:lnTo>
                      <a:pt x="1350" y="1749"/>
                    </a:lnTo>
                    <a:lnTo>
                      <a:pt x="1350" y="1742"/>
                    </a:lnTo>
                    <a:lnTo>
                      <a:pt x="1350" y="1728"/>
                    </a:lnTo>
                    <a:lnTo>
                      <a:pt x="1350" y="1710"/>
                    </a:lnTo>
                    <a:lnTo>
                      <a:pt x="1350" y="1690"/>
                    </a:lnTo>
                    <a:lnTo>
                      <a:pt x="1349" y="1684"/>
                    </a:lnTo>
                    <a:lnTo>
                      <a:pt x="1349" y="1678"/>
                    </a:lnTo>
                    <a:lnTo>
                      <a:pt x="1349" y="1667"/>
                    </a:lnTo>
                    <a:lnTo>
                      <a:pt x="1349" y="1642"/>
                    </a:lnTo>
                    <a:lnTo>
                      <a:pt x="1349" y="1614"/>
                    </a:lnTo>
                    <a:lnTo>
                      <a:pt x="1349" y="1585"/>
                    </a:lnTo>
                    <a:lnTo>
                      <a:pt x="1347" y="1551"/>
                    </a:lnTo>
                    <a:lnTo>
                      <a:pt x="1347" y="1515"/>
                    </a:lnTo>
                    <a:lnTo>
                      <a:pt x="1345" y="1495"/>
                    </a:lnTo>
                    <a:lnTo>
                      <a:pt x="1345" y="1476"/>
                    </a:lnTo>
                    <a:lnTo>
                      <a:pt x="1345" y="1436"/>
                    </a:lnTo>
                    <a:lnTo>
                      <a:pt x="1343" y="1391"/>
                    </a:lnTo>
                    <a:lnTo>
                      <a:pt x="1343" y="1345"/>
                    </a:lnTo>
                    <a:lnTo>
                      <a:pt x="1342" y="1332"/>
                    </a:lnTo>
                    <a:lnTo>
                      <a:pt x="1342" y="1320"/>
                    </a:lnTo>
                    <a:lnTo>
                      <a:pt x="1342" y="1296"/>
                    </a:lnTo>
                    <a:lnTo>
                      <a:pt x="1342" y="1245"/>
                    </a:lnTo>
                    <a:lnTo>
                      <a:pt x="1342" y="1221"/>
                    </a:lnTo>
                    <a:lnTo>
                      <a:pt x="1344" y="1202"/>
                    </a:lnTo>
                    <a:lnTo>
                      <a:pt x="1347" y="1186"/>
                    </a:lnTo>
                    <a:lnTo>
                      <a:pt x="1351" y="1175"/>
                    </a:lnTo>
                    <a:lnTo>
                      <a:pt x="1355" y="1165"/>
                    </a:lnTo>
                    <a:lnTo>
                      <a:pt x="1361" y="1161"/>
                    </a:lnTo>
                    <a:lnTo>
                      <a:pt x="1367" y="1158"/>
                    </a:lnTo>
                    <a:lnTo>
                      <a:pt x="1376" y="1162"/>
                    </a:lnTo>
                    <a:lnTo>
                      <a:pt x="1383" y="1166"/>
                    </a:lnTo>
                    <a:lnTo>
                      <a:pt x="1393" y="1176"/>
                    </a:lnTo>
                    <a:lnTo>
                      <a:pt x="1404" y="1188"/>
                    </a:lnTo>
                    <a:lnTo>
                      <a:pt x="1416" y="1205"/>
                    </a:lnTo>
                    <a:lnTo>
                      <a:pt x="1428" y="1225"/>
                    </a:lnTo>
                    <a:lnTo>
                      <a:pt x="1442" y="1249"/>
                    </a:lnTo>
                    <a:lnTo>
                      <a:pt x="1457" y="1276"/>
                    </a:lnTo>
                    <a:lnTo>
                      <a:pt x="1474" y="1307"/>
                    </a:lnTo>
                    <a:lnTo>
                      <a:pt x="2438" y="3368"/>
                    </a:lnTo>
                    <a:lnTo>
                      <a:pt x="2610" y="3709"/>
                    </a:lnTo>
                    <a:lnTo>
                      <a:pt x="2634" y="2453"/>
                    </a:lnTo>
                    <a:lnTo>
                      <a:pt x="2633" y="1256"/>
                    </a:lnTo>
                    <a:lnTo>
                      <a:pt x="2637" y="1217"/>
                    </a:lnTo>
                    <a:lnTo>
                      <a:pt x="2643" y="1184"/>
                    </a:lnTo>
                    <a:lnTo>
                      <a:pt x="2649" y="1155"/>
                    </a:lnTo>
                    <a:lnTo>
                      <a:pt x="2655" y="1131"/>
                    </a:lnTo>
                    <a:lnTo>
                      <a:pt x="2661" y="1109"/>
                    </a:lnTo>
                    <a:lnTo>
                      <a:pt x="2667" y="1093"/>
                    </a:lnTo>
                    <a:lnTo>
                      <a:pt x="2674" y="1080"/>
                    </a:lnTo>
                    <a:lnTo>
                      <a:pt x="2681" y="1072"/>
                    </a:lnTo>
                    <a:lnTo>
                      <a:pt x="2688" y="1067"/>
                    </a:lnTo>
                    <a:lnTo>
                      <a:pt x="2696" y="1067"/>
                    </a:lnTo>
                    <a:lnTo>
                      <a:pt x="2702" y="1070"/>
                    </a:lnTo>
                    <a:lnTo>
                      <a:pt x="2711" y="1079"/>
                    </a:lnTo>
                    <a:lnTo>
                      <a:pt x="2717" y="1090"/>
                    </a:lnTo>
                    <a:lnTo>
                      <a:pt x="2726" y="1107"/>
                    </a:lnTo>
                    <a:lnTo>
                      <a:pt x="2734" y="1127"/>
                    </a:lnTo>
                    <a:lnTo>
                      <a:pt x="2742" y="1153"/>
                    </a:lnTo>
                    <a:lnTo>
                      <a:pt x="2777" y="1257"/>
                    </a:lnTo>
                    <a:lnTo>
                      <a:pt x="2815" y="1361"/>
                    </a:lnTo>
                    <a:lnTo>
                      <a:pt x="2855" y="1462"/>
                    </a:lnTo>
                    <a:lnTo>
                      <a:pt x="2898" y="1563"/>
                    </a:lnTo>
                    <a:lnTo>
                      <a:pt x="2941" y="1661"/>
                    </a:lnTo>
                    <a:lnTo>
                      <a:pt x="2988" y="1759"/>
                    </a:lnTo>
                    <a:lnTo>
                      <a:pt x="3037" y="1854"/>
                    </a:lnTo>
                    <a:lnTo>
                      <a:pt x="3088" y="1949"/>
                    </a:lnTo>
                    <a:lnTo>
                      <a:pt x="3911" y="3684"/>
                    </a:lnTo>
                    <a:lnTo>
                      <a:pt x="3962" y="1178"/>
                    </a:lnTo>
                    <a:lnTo>
                      <a:pt x="3962" y="1145"/>
                    </a:lnTo>
                    <a:lnTo>
                      <a:pt x="3964" y="1118"/>
                    </a:lnTo>
                    <a:lnTo>
                      <a:pt x="3966" y="1094"/>
                    </a:lnTo>
                    <a:lnTo>
                      <a:pt x="3970" y="1077"/>
                    </a:lnTo>
                    <a:lnTo>
                      <a:pt x="3973" y="1062"/>
                    </a:lnTo>
                    <a:lnTo>
                      <a:pt x="3977" y="1051"/>
                    </a:lnTo>
                    <a:lnTo>
                      <a:pt x="3982" y="1044"/>
                    </a:lnTo>
                    <a:lnTo>
                      <a:pt x="3988" y="1043"/>
                    </a:lnTo>
                    <a:lnTo>
                      <a:pt x="3994" y="1044"/>
                    </a:lnTo>
                    <a:lnTo>
                      <a:pt x="4001" y="1051"/>
                    </a:lnTo>
                    <a:lnTo>
                      <a:pt x="4009" y="1062"/>
                    </a:lnTo>
                    <a:lnTo>
                      <a:pt x="4017" y="1077"/>
                    </a:lnTo>
                    <a:lnTo>
                      <a:pt x="4026" y="1094"/>
                    </a:lnTo>
                    <a:lnTo>
                      <a:pt x="4036" y="1118"/>
                    </a:lnTo>
                    <a:lnTo>
                      <a:pt x="4046" y="1145"/>
                    </a:lnTo>
                    <a:lnTo>
                      <a:pt x="4058" y="1178"/>
                    </a:lnTo>
                    <a:lnTo>
                      <a:pt x="5214" y="3697"/>
                    </a:lnTo>
                    <a:lnTo>
                      <a:pt x="5288" y="1065"/>
                    </a:lnTo>
                    <a:lnTo>
                      <a:pt x="5289" y="1046"/>
                    </a:lnTo>
                    <a:lnTo>
                      <a:pt x="5290" y="1039"/>
                    </a:lnTo>
                    <a:lnTo>
                      <a:pt x="5293" y="1035"/>
                    </a:lnTo>
                    <a:lnTo>
                      <a:pt x="5298" y="1032"/>
                    </a:lnTo>
                    <a:lnTo>
                      <a:pt x="5308" y="1035"/>
                    </a:lnTo>
                    <a:lnTo>
                      <a:pt x="5318" y="1045"/>
                    </a:lnTo>
                    <a:lnTo>
                      <a:pt x="5330" y="1062"/>
                    </a:lnTo>
                    <a:lnTo>
                      <a:pt x="5336" y="1071"/>
                    </a:lnTo>
                    <a:lnTo>
                      <a:pt x="5344" y="1085"/>
                    </a:lnTo>
                    <a:lnTo>
                      <a:pt x="5362" y="1117"/>
                    </a:lnTo>
                    <a:lnTo>
                      <a:pt x="5483" y="1430"/>
                    </a:lnTo>
                    <a:lnTo>
                      <a:pt x="5545" y="1587"/>
                    </a:lnTo>
                    <a:lnTo>
                      <a:pt x="5611" y="1746"/>
                    </a:lnTo>
                    <a:lnTo>
                      <a:pt x="5677" y="1902"/>
                    </a:lnTo>
                    <a:lnTo>
                      <a:pt x="5746" y="2061"/>
                    </a:lnTo>
                    <a:lnTo>
                      <a:pt x="5888" y="2376"/>
                    </a:lnTo>
                    <a:lnTo>
                      <a:pt x="6037" y="2690"/>
                    </a:lnTo>
                    <a:lnTo>
                      <a:pt x="6114" y="2846"/>
                    </a:lnTo>
                    <a:lnTo>
                      <a:pt x="6194" y="3005"/>
                    </a:lnTo>
                    <a:lnTo>
                      <a:pt x="6273" y="3162"/>
                    </a:lnTo>
                    <a:lnTo>
                      <a:pt x="6357" y="3320"/>
                    </a:lnTo>
                    <a:lnTo>
                      <a:pt x="6528" y="3636"/>
                    </a:lnTo>
                    <a:lnTo>
                      <a:pt x="6593" y="1060"/>
                    </a:lnTo>
                    <a:lnTo>
                      <a:pt x="6594" y="1044"/>
                    </a:lnTo>
                    <a:lnTo>
                      <a:pt x="6599" y="1034"/>
                    </a:lnTo>
                    <a:lnTo>
                      <a:pt x="6605" y="1031"/>
                    </a:lnTo>
                    <a:lnTo>
                      <a:pt x="6615" y="1037"/>
                    </a:lnTo>
                    <a:lnTo>
                      <a:pt x="6624" y="1046"/>
                    </a:lnTo>
                    <a:lnTo>
                      <a:pt x="6638" y="1063"/>
                    </a:lnTo>
                    <a:lnTo>
                      <a:pt x="6653" y="1085"/>
                    </a:lnTo>
                    <a:lnTo>
                      <a:pt x="6671" y="1117"/>
                    </a:lnTo>
                    <a:lnTo>
                      <a:pt x="6802" y="1441"/>
                    </a:lnTo>
                    <a:lnTo>
                      <a:pt x="6937" y="1765"/>
                    </a:lnTo>
                    <a:lnTo>
                      <a:pt x="7077" y="2089"/>
                    </a:lnTo>
                    <a:lnTo>
                      <a:pt x="7222" y="2413"/>
                    </a:lnTo>
                    <a:lnTo>
                      <a:pt x="7370" y="2738"/>
                    </a:lnTo>
                    <a:lnTo>
                      <a:pt x="7522" y="3062"/>
                    </a:lnTo>
                    <a:lnTo>
                      <a:pt x="7679" y="3386"/>
                    </a:lnTo>
                    <a:lnTo>
                      <a:pt x="7841" y="3710"/>
                    </a:lnTo>
                    <a:lnTo>
                      <a:pt x="7884" y="1104"/>
                    </a:lnTo>
                    <a:lnTo>
                      <a:pt x="7886" y="1080"/>
                    </a:lnTo>
                    <a:lnTo>
                      <a:pt x="7890" y="1060"/>
                    </a:lnTo>
                    <a:lnTo>
                      <a:pt x="7893" y="1045"/>
                    </a:lnTo>
                    <a:lnTo>
                      <a:pt x="7897" y="1034"/>
                    </a:lnTo>
                    <a:lnTo>
                      <a:pt x="7902" y="1026"/>
                    </a:lnTo>
                    <a:lnTo>
                      <a:pt x="7907" y="1023"/>
                    </a:lnTo>
                    <a:lnTo>
                      <a:pt x="7914" y="1023"/>
                    </a:lnTo>
                    <a:lnTo>
                      <a:pt x="7921" y="1029"/>
                    </a:lnTo>
                    <a:lnTo>
                      <a:pt x="7928" y="1037"/>
                    </a:lnTo>
                    <a:lnTo>
                      <a:pt x="7935" y="1050"/>
                    </a:lnTo>
                    <a:lnTo>
                      <a:pt x="7943" y="1065"/>
                    </a:lnTo>
                    <a:lnTo>
                      <a:pt x="7952" y="1087"/>
                    </a:lnTo>
                    <a:lnTo>
                      <a:pt x="7960" y="1110"/>
                    </a:lnTo>
                    <a:lnTo>
                      <a:pt x="7970" y="1139"/>
                    </a:lnTo>
                    <a:lnTo>
                      <a:pt x="7981" y="1171"/>
                    </a:lnTo>
                    <a:lnTo>
                      <a:pt x="7993" y="1208"/>
                    </a:lnTo>
                    <a:lnTo>
                      <a:pt x="9137" y="3701"/>
                    </a:lnTo>
                    <a:lnTo>
                      <a:pt x="9197" y="1117"/>
                    </a:lnTo>
                    <a:lnTo>
                      <a:pt x="9199" y="1092"/>
                    </a:lnTo>
                    <a:lnTo>
                      <a:pt x="9201" y="1071"/>
                    </a:lnTo>
                    <a:lnTo>
                      <a:pt x="9203" y="1054"/>
                    </a:lnTo>
                    <a:lnTo>
                      <a:pt x="9206" y="1042"/>
                    </a:lnTo>
                    <a:lnTo>
                      <a:pt x="9209" y="1032"/>
                    </a:lnTo>
                    <a:lnTo>
                      <a:pt x="9214" y="1027"/>
                    </a:lnTo>
                    <a:lnTo>
                      <a:pt x="9218" y="1025"/>
                    </a:lnTo>
                    <a:lnTo>
                      <a:pt x="9224" y="1027"/>
                    </a:lnTo>
                    <a:lnTo>
                      <a:pt x="9229" y="1031"/>
                    </a:lnTo>
                    <a:lnTo>
                      <a:pt x="9236" y="1040"/>
                    </a:lnTo>
                    <a:lnTo>
                      <a:pt x="9242" y="1052"/>
                    </a:lnTo>
                    <a:lnTo>
                      <a:pt x="9250" y="1068"/>
                    </a:lnTo>
                    <a:lnTo>
                      <a:pt x="9257" y="1087"/>
                    </a:lnTo>
                    <a:lnTo>
                      <a:pt x="9266" y="1110"/>
                    </a:lnTo>
                    <a:lnTo>
                      <a:pt x="9275" y="1138"/>
                    </a:lnTo>
                    <a:lnTo>
                      <a:pt x="9284" y="1169"/>
                    </a:lnTo>
                    <a:lnTo>
                      <a:pt x="9417" y="1485"/>
                    </a:lnTo>
                    <a:lnTo>
                      <a:pt x="9484" y="1642"/>
                    </a:lnTo>
                    <a:lnTo>
                      <a:pt x="9554" y="1801"/>
                    </a:lnTo>
                    <a:lnTo>
                      <a:pt x="9623" y="1958"/>
                    </a:lnTo>
                    <a:lnTo>
                      <a:pt x="9693" y="2115"/>
                    </a:lnTo>
                    <a:lnTo>
                      <a:pt x="9764" y="2272"/>
                    </a:lnTo>
                    <a:lnTo>
                      <a:pt x="9837" y="2430"/>
                    </a:lnTo>
                    <a:lnTo>
                      <a:pt x="9908" y="2585"/>
                    </a:lnTo>
                    <a:lnTo>
                      <a:pt x="9982" y="2742"/>
                    </a:lnTo>
                    <a:lnTo>
                      <a:pt x="10056" y="2897"/>
                    </a:lnTo>
                    <a:lnTo>
                      <a:pt x="10132" y="3054"/>
                    </a:lnTo>
                    <a:lnTo>
                      <a:pt x="10207" y="3208"/>
                    </a:lnTo>
                    <a:lnTo>
                      <a:pt x="10285" y="3364"/>
                    </a:lnTo>
                    <a:lnTo>
                      <a:pt x="10441" y="3675"/>
                    </a:lnTo>
                    <a:lnTo>
                      <a:pt x="10515" y="1047"/>
                    </a:lnTo>
                    <a:lnTo>
                      <a:pt x="10518" y="1031"/>
                    </a:lnTo>
                    <a:lnTo>
                      <a:pt x="10520" y="1026"/>
                    </a:lnTo>
                    <a:lnTo>
                      <a:pt x="10524" y="1022"/>
                    </a:lnTo>
                    <a:lnTo>
                      <a:pt x="10530" y="1021"/>
                    </a:lnTo>
                    <a:lnTo>
                      <a:pt x="10538" y="1027"/>
                    </a:lnTo>
                    <a:lnTo>
                      <a:pt x="10545" y="1039"/>
                    </a:lnTo>
                    <a:lnTo>
                      <a:pt x="10554" y="1057"/>
                    </a:lnTo>
                    <a:lnTo>
                      <a:pt x="10559" y="1069"/>
                    </a:lnTo>
                    <a:lnTo>
                      <a:pt x="10564" y="1083"/>
                    </a:lnTo>
                    <a:lnTo>
                      <a:pt x="10576" y="1117"/>
                    </a:lnTo>
                    <a:lnTo>
                      <a:pt x="10642" y="1280"/>
                    </a:lnTo>
                    <a:lnTo>
                      <a:pt x="10711" y="1444"/>
                    </a:lnTo>
                    <a:lnTo>
                      <a:pt x="10851" y="1771"/>
                    </a:lnTo>
                    <a:lnTo>
                      <a:pt x="10993" y="2095"/>
                    </a:lnTo>
                    <a:lnTo>
                      <a:pt x="11066" y="2256"/>
                    </a:lnTo>
                    <a:lnTo>
                      <a:pt x="11141" y="2418"/>
                    </a:lnTo>
                    <a:lnTo>
                      <a:pt x="11291" y="2738"/>
                    </a:lnTo>
                    <a:lnTo>
                      <a:pt x="11447" y="3056"/>
                    </a:lnTo>
                    <a:lnTo>
                      <a:pt x="11604" y="3373"/>
                    </a:lnTo>
                    <a:lnTo>
                      <a:pt x="11767" y="3688"/>
                    </a:lnTo>
                    <a:lnTo>
                      <a:pt x="11820" y="1065"/>
                    </a:lnTo>
                    <a:lnTo>
                      <a:pt x="11822" y="1051"/>
                    </a:lnTo>
                    <a:lnTo>
                      <a:pt x="11824" y="1041"/>
                    </a:lnTo>
                    <a:lnTo>
                      <a:pt x="11826" y="1032"/>
                    </a:lnTo>
                    <a:lnTo>
                      <a:pt x="11830" y="1027"/>
                    </a:lnTo>
                    <a:lnTo>
                      <a:pt x="11834" y="1023"/>
                    </a:lnTo>
                    <a:lnTo>
                      <a:pt x="11838" y="1022"/>
                    </a:lnTo>
                    <a:lnTo>
                      <a:pt x="11842" y="1023"/>
                    </a:lnTo>
                    <a:lnTo>
                      <a:pt x="11849" y="1028"/>
                    </a:lnTo>
                    <a:lnTo>
                      <a:pt x="11853" y="1033"/>
                    </a:lnTo>
                    <a:lnTo>
                      <a:pt x="11859" y="1041"/>
                    </a:lnTo>
                    <a:lnTo>
                      <a:pt x="11865" y="1051"/>
                    </a:lnTo>
                    <a:lnTo>
                      <a:pt x="11872" y="1064"/>
                    </a:lnTo>
                    <a:lnTo>
                      <a:pt x="11878" y="1078"/>
                    </a:lnTo>
                    <a:lnTo>
                      <a:pt x="11886" y="1096"/>
                    </a:lnTo>
                    <a:lnTo>
                      <a:pt x="11893" y="1116"/>
                    </a:lnTo>
                    <a:lnTo>
                      <a:pt x="11902" y="1139"/>
                    </a:lnTo>
                    <a:lnTo>
                      <a:pt x="12030" y="1459"/>
                    </a:lnTo>
                    <a:lnTo>
                      <a:pt x="12165" y="1778"/>
                    </a:lnTo>
                    <a:lnTo>
                      <a:pt x="12234" y="1937"/>
                    </a:lnTo>
                    <a:lnTo>
                      <a:pt x="12304" y="2097"/>
                    </a:lnTo>
                    <a:lnTo>
                      <a:pt x="12448" y="2417"/>
                    </a:lnTo>
                    <a:lnTo>
                      <a:pt x="12596" y="2734"/>
                    </a:lnTo>
                    <a:lnTo>
                      <a:pt x="12671" y="2893"/>
                    </a:lnTo>
                    <a:lnTo>
                      <a:pt x="12748" y="3053"/>
                    </a:lnTo>
                    <a:lnTo>
                      <a:pt x="12904" y="3370"/>
                    </a:lnTo>
                    <a:lnTo>
                      <a:pt x="13068" y="3688"/>
                    </a:lnTo>
                    <a:lnTo>
                      <a:pt x="13128" y="1113"/>
                    </a:lnTo>
                    <a:lnTo>
                      <a:pt x="13127" y="1091"/>
                    </a:lnTo>
                    <a:lnTo>
                      <a:pt x="13127" y="1074"/>
                    </a:lnTo>
                    <a:lnTo>
                      <a:pt x="13128" y="1058"/>
                    </a:lnTo>
                    <a:lnTo>
                      <a:pt x="13131" y="1047"/>
                    </a:lnTo>
                    <a:lnTo>
                      <a:pt x="13133" y="1039"/>
                    </a:lnTo>
                    <a:lnTo>
                      <a:pt x="13136" y="1035"/>
                    </a:lnTo>
                    <a:lnTo>
                      <a:pt x="13140" y="1034"/>
                    </a:lnTo>
                    <a:lnTo>
                      <a:pt x="13146" y="1038"/>
                    </a:lnTo>
                    <a:lnTo>
                      <a:pt x="13151" y="1042"/>
                    </a:lnTo>
                    <a:lnTo>
                      <a:pt x="13158" y="1052"/>
                    </a:lnTo>
                    <a:lnTo>
                      <a:pt x="13165" y="1064"/>
                    </a:lnTo>
                    <a:lnTo>
                      <a:pt x="13174" y="1080"/>
                    </a:lnTo>
                    <a:lnTo>
                      <a:pt x="13183" y="1099"/>
                    </a:lnTo>
                    <a:lnTo>
                      <a:pt x="13193" y="1121"/>
                    </a:lnTo>
                    <a:lnTo>
                      <a:pt x="13203" y="1147"/>
                    </a:lnTo>
                    <a:lnTo>
                      <a:pt x="13215" y="1178"/>
                    </a:lnTo>
                    <a:lnTo>
                      <a:pt x="13348" y="1493"/>
                    </a:lnTo>
                    <a:lnTo>
                      <a:pt x="13486" y="1809"/>
                    </a:lnTo>
                    <a:lnTo>
                      <a:pt x="13626" y="2122"/>
                    </a:lnTo>
                    <a:lnTo>
                      <a:pt x="13771" y="2436"/>
                    </a:lnTo>
                    <a:lnTo>
                      <a:pt x="13918" y="2747"/>
                    </a:lnTo>
                    <a:lnTo>
                      <a:pt x="14069" y="3059"/>
                    </a:lnTo>
                    <a:lnTo>
                      <a:pt x="14222" y="3369"/>
                    </a:lnTo>
                    <a:lnTo>
                      <a:pt x="14300" y="3524"/>
                    </a:lnTo>
                    <a:lnTo>
                      <a:pt x="14381" y="3679"/>
                    </a:lnTo>
                    <a:lnTo>
                      <a:pt x="14424" y="1117"/>
                    </a:lnTo>
                    <a:lnTo>
                      <a:pt x="14424" y="1091"/>
                    </a:lnTo>
                    <a:lnTo>
                      <a:pt x="14425" y="1071"/>
                    </a:lnTo>
                    <a:lnTo>
                      <a:pt x="14427" y="1054"/>
                    </a:lnTo>
                    <a:lnTo>
                      <a:pt x="14432" y="1043"/>
                    </a:lnTo>
                    <a:lnTo>
                      <a:pt x="14435" y="1034"/>
                    </a:lnTo>
                    <a:lnTo>
                      <a:pt x="14441" y="1031"/>
                    </a:lnTo>
                    <a:lnTo>
                      <a:pt x="14447" y="1031"/>
                    </a:lnTo>
                    <a:lnTo>
                      <a:pt x="14455" y="1038"/>
                    </a:lnTo>
                    <a:lnTo>
                      <a:pt x="14462" y="1046"/>
                    </a:lnTo>
                    <a:lnTo>
                      <a:pt x="14471" y="1059"/>
                    </a:lnTo>
                    <a:lnTo>
                      <a:pt x="14481" y="1077"/>
                    </a:lnTo>
                    <a:lnTo>
                      <a:pt x="14493" y="1100"/>
                    </a:lnTo>
                    <a:lnTo>
                      <a:pt x="14504" y="1126"/>
                    </a:lnTo>
                    <a:lnTo>
                      <a:pt x="14517" y="1156"/>
                    </a:lnTo>
                    <a:lnTo>
                      <a:pt x="14531" y="1191"/>
                    </a:lnTo>
                    <a:lnTo>
                      <a:pt x="14546" y="1230"/>
                    </a:lnTo>
                    <a:lnTo>
                      <a:pt x="14677" y="1539"/>
                    </a:lnTo>
                    <a:lnTo>
                      <a:pt x="14812" y="1848"/>
                    </a:lnTo>
                    <a:lnTo>
                      <a:pt x="14949" y="2155"/>
                    </a:lnTo>
                    <a:lnTo>
                      <a:pt x="15090" y="2462"/>
                    </a:lnTo>
                    <a:lnTo>
                      <a:pt x="15232" y="2767"/>
                    </a:lnTo>
                    <a:lnTo>
                      <a:pt x="15379" y="3072"/>
                    </a:lnTo>
                    <a:lnTo>
                      <a:pt x="15528" y="3376"/>
                    </a:lnTo>
                    <a:lnTo>
                      <a:pt x="15603" y="3527"/>
                    </a:lnTo>
                    <a:lnTo>
                      <a:pt x="15680" y="3679"/>
                    </a:lnTo>
                    <a:lnTo>
                      <a:pt x="15671" y="1877"/>
                    </a:lnTo>
                    <a:lnTo>
                      <a:pt x="14898" y="1124"/>
                    </a:lnTo>
                    <a:lnTo>
                      <a:pt x="14859" y="1083"/>
                    </a:lnTo>
                    <a:lnTo>
                      <a:pt x="14823" y="1043"/>
                    </a:lnTo>
                    <a:lnTo>
                      <a:pt x="14787" y="1002"/>
                    </a:lnTo>
                    <a:lnTo>
                      <a:pt x="14755" y="959"/>
                    </a:lnTo>
                    <a:lnTo>
                      <a:pt x="14722" y="915"/>
                    </a:lnTo>
                    <a:lnTo>
                      <a:pt x="14693" y="870"/>
                    </a:lnTo>
                    <a:lnTo>
                      <a:pt x="14663" y="823"/>
                    </a:lnTo>
                    <a:lnTo>
                      <a:pt x="14637" y="777"/>
                    </a:lnTo>
                    <a:lnTo>
                      <a:pt x="14611" y="727"/>
                    </a:lnTo>
                    <a:lnTo>
                      <a:pt x="14588" y="677"/>
                    </a:lnTo>
                    <a:lnTo>
                      <a:pt x="14566" y="625"/>
                    </a:lnTo>
                    <a:lnTo>
                      <a:pt x="14546" y="573"/>
                    </a:lnTo>
                    <a:lnTo>
                      <a:pt x="14526" y="519"/>
                    </a:lnTo>
                    <a:lnTo>
                      <a:pt x="14510" y="464"/>
                    </a:lnTo>
                    <a:lnTo>
                      <a:pt x="14494" y="408"/>
                    </a:lnTo>
                    <a:lnTo>
                      <a:pt x="14482" y="351"/>
                    </a:lnTo>
                    <a:lnTo>
                      <a:pt x="14475" y="311"/>
                    </a:lnTo>
                    <a:lnTo>
                      <a:pt x="14469" y="274"/>
                    </a:lnTo>
                    <a:lnTo>
                      <a:pt x="14462" y="239"/>
                    </a:lnTo>
                    <a:lnTo>
                      <a:pt x="14458" y="208"/>
                    </a:lnTo>
                    <a:lnTo>
                      <a:pt x="14451" y="178"/>
                    </a:lnTo>
                    <a:lnTo>
                      <a:pt x="14447" y="151"/>
                    </a:lnTo>
                    <a:lnTo>
                      <a:pt x="14443" y="127"/>
                    </a:lnTo>
                    <a:lnTo>
                      <a:pt x="14438" y="107"/>
                    </a:lnTo>
                    <a:lnTo>
                      <a:pt x="14434" y="87"/>
                    </a:lnTo>
                    <a:lnTo>
                      <a:pt x="14430" y="71"/>
                    </a:lnTo>
                    <a:lnTo>
                      <a:pt x="14425" y="57"/>
                    </a:lnTo>
                    <a:lnTo>
                      <a:pt x="14422" y="46"/>
                    </a:lnTo>
                    <a:lnTo>
                      <a:pt x="14418" y="36"/>
                    </a:lnTo>
                    <a:lnTo>
                      <a:pt x="14416" y="30"/>
                    </a:lnTo>
                    <a:lnTo>
                      <a:pt x="14413" y="27"/>
                    </a:lnTo>
                    <a:lnTo>
                      <a:pt x="14411" y="26"/>
                    </a:lnTo>
                    <a:lnTo>
                      <a:pt x="14408" y="27"/>
                    </a:lnTo>
                    <a:lnTo>
                      <a:pt x="14406" y="30"/>
                    </a:lnTo>
                    <a:lnTo>
                      <a:pt x="14404" y="36"/>
                    </a:lnTo>
                    <a:lnTo>
                      <a:pt x="14401" y="46"/>
                    </a:lnTo>
                    <a:lnTo>
                      <a:pt x="14399" y="57"/>
                    </a:lnTo>
                    <a:lnTo>
                      <a:pt x="14398" y="71"/>
                    </a:lnTo>
                    <a:lnTo>
                      <a:pt x="14397" y="87"/>
                    </a:lnTo>
                    <a:lnTo>
                      <a:pt x="14397" y="107"/>
                    </a:lnTo>
                    <a:lnTo>
                      <a:pt x="14396" y="127"/>
                    </a:lnTo>
                    <a:lnTo>
                      <a:pt x="14396" y="151"/>
                    </a:lnTo>
                    <a:lnTo>
                      <a:pt x="14396" y="178"/>
                    </a:lnTo>
                    <a:lnTo>
                      <a:pt x="14396" y="208"/>
                    </a:lnTo>
                    <a:lnTo>
                      <a:pt x="14396" y="239"/>
                    </a:lnTo>
                    <a:lnTo>
                      <a:pt x="14397" y="274"/>
                    </a:lnTo>
                    <a:lnTo>
                      <a:pt x="14397" y="311"/>
                    </a:lnTo>
                    <a:lnTo>
                      <a:pt x="14399" y="351"/>
                    </a:lnTo>
                    <a:lnTo>
                      <a:pt x="14373" y="958"/>
                    </a:lnTo>
                    <a:lnTo>
                      <a:pt x="14373" y="1889"/>
                    </a:lnTo>
                    <a:lnTo>
                      <a:pt x="13511" y="1052"/>
                    </a:lnTo>
                    <a:lnTo>
                      <a:pt x="13478" y="1013"/>
                    </a:lnTo>
                    <a:lnTo>
                      <a:pt x="13449" y="975"/>
                    </a:lnTo>
                    <a:lnTo>
                      <a:pt x="13420" y="934"/>
                    </a:lnTo>
                    <a:lnTo>
                      <a:pt x="13393" y="894"/>
                    </a:lnTo>
                    <a:lnTo>
                      <a:pt x="13365" y="852"/>
                    </a:lnTo>
                    <a:lnTo>
                      <a:pt x="13341" y="809"/>
                    </a:lnTo>
                    <a:lnTo>
                      <a:pt x="13318" y="765"/>
                    </a:lnTo>
                    <a:lnTo>
                      <a:pt x="13297" y="721"/>
                    </a:lnTo>
                    <a:lnTo>
                      <a:pt x="13275" y="674"/>
                    </a:lnTo>
                    <a:lnTo>
                      <a:pt x="13256" y="629"/>
                    </a:lnTo>
                    <a:lnTo>
                      <a:pt x="13237" y="581"/>
                    </a:lnTo>
                    <a:lnTo>
                      <a:pt x="13221" y="533"/>
                    </a:lnTo>
                    <a:lnTo>
                      <a:pt x="13204" y="483"/>
                    </a:lnTo>
                    <a:lnTo>
                      <a:pt x="13191" y="433"/>
                    </a:lnTo>
                    <a:lnTo>
                      <a:pt x="13178" y="381"/>
                    </a:lnTo>
                    <a:lnTo>
                      <a:pt x="13169" y="330"/>
                    </a:lnTo>
                    <a:lnTo>
                      <a:pt x="13163" y="293"/>
                    </a:lnTo>
                    <a:lnTo>
                      <a:pt x="13159" y="259"/>
                    </a:lnTo>
                    <a:lnTo>
                      <a:pt x="13154" y="227"/>
                    </a:lnTo>
                    <a:lnTo>
                      <a:pt x="13150" y="198"/>
                    </a:lnTo>
                    <a:lnTo>
                      <a:pt x="13146" y="171"/>
                    </a:lnTo>
                    <a:lnTo>
                      <a:pt x="13141" y="146"/>
                    </a:lnTo>
                    <a:lnTo>
                      <a:pt x="13137" y="123"/>
                    </a:lnTo>
                    <a:lnTo>
                      <a:pt x="13134" y="104"/>
                    </a:lnTo>
                    <a:lnTo>
                      <a:pt x="13129" y="86"/>
                    </a:lnTo>
                    <a:lnTo>
                      <a:pt x="13126" y="72"/>
                    </a:lnTo>
                    <a:lnTo>
                      <a:pt x="13122" y="59"/>
                    </a:lnTo>
                    <a:lnTo>
                      <a:pt x="13120" y="49"/>
                    </a:lnTo>
                    <a:lnTo>
                      <a:pt x="13115" y="40"/>
                    </a:lnTo>
                    <a:lnTo>
                      <a:pt x="13113" y="35"/>
                    </a:lnTo>
                    <a:lnTo>
                      <a:pt x="13110" y="32"/>
                    </a:lnTo>
                    <a:lnTo>
                      <a:pt x="13108" y="30"/>
                    </a:lnTo>
                    <a:lnTo>
                      <a:pt x="13103" y="32"/>
                    </a:lnTo>
                    <a:lnTo>
                      <a:pt x="13101" y="35"/>
                    </a:lnTo>
                    <a:lnTo>
                      <a:pt x="13099" y="40"/>
                    </a:lnTo>
                    <a:lnTo>
                      <a:pt x="13097" y="49"/>
                    </a:lnTo>
                    <a:lnTo>
                      <a:pt x="13095" y="59"/>
                    </a:lnTo>
                    <a:lnTo>
                      <a:pt x="13093" y="72"/>
                    </a:lnTo>
                    <a:lnTo>
                      <a:pt x="13090" y="86"/>
                    </a:lnTo>
                    <a:lnTo>
                      <a:pt x="13089" y="104"/>
                    </a:lnTo>
                    <a:lnTo>
                      <a:pt x="13087" y="123"/>
                    </a:lnTo>
                    <a:lnTo>
                      <a:pt x="13085" y="146"/>
                    </a:lnTo>
                    <a:lnTo>
                      <a:pt x="13083" y="171"/>
                    </a:lnTo>
                    <a:lnTo>
                      <a:pt x="13083" y="198"/>
                    </a:lnTo>
                    <a:lnTo>
                      <a:pt x="13081" y="227"/>
                    </a:lnTo>
                    <a:lnTo>
                      <a:pt x="13081" y="259"/>
                    </a:lnTo>
                    <a:lnTo>
                      <a:pt x="13079" y="293"/>
                    </a:lnTo>
                    <a:lnTo>
                      <a:pt x="13079" y="330"/>
                    </a:lnTo>
                    <a:lnTo>
                      <a:pt x="13079" y="1156"/>
                    </a:lnTo>
                    <a:lnTo>
                      <a:pt x="13054" y="1876"/>
                    </a:lnTo>
                    <a:lnTo>
                      <a:pt x="12237" y="1089"/>
                    </a:lnTo>
                    <a:lnTo>
                      <a:pt x="12230" y="1082"/>
                    </a:lnTo>
                    <a:lnTo>
                      <a:pt x="12228" y="1080"/>
                    </a:lnTo>
                    <a:lnTo>
                      <a:pt x="12227" y="1079"/>
                    </a:lnTo>
                    <a:lnTo>
                      <a:pt x="12225" y="1077"/>
                    </a:lnTo>
                    <a:lnTo>
                      <a:pt x="12218" y="1070"/>
                    </a:lnTo>
                    <a:lnTo>
                      <a:pt x="12213" y="1064"/>
                    </a:lnTo>
                    <a:lnTo>
                      <a:pt x="12205" y="1055"/>
                    </a:lnTo>
                    <a:lnTo>
                      <a:pt x="12199" y="1047"/>
                    </a:lnTo>
                    <a:lnTo>
                      <a:pt x="12190" y="1038"/>
                    </a:lnTo>
                    <a:lnTo>
                      <a:pt x="12183" y="1029"/>
                    </a:lnTo>
                    <a:lnTo>
                      <a:pt x="12177" y="1022"/>
                    </a:lnTo>
                    <a:lnTo>
                      <a:pt x="12173" y="1017"/>
                    </a:lnTo>
                    <a:lnTo>
                      <a:pt x="12163" y="1006"/>
                    </a:lnTo>
                    <a:lnTo>
                      <a:pt x="12152" y="994"/>
                    </a:lnTo>
                    <a:lnTo>
                      <a:pt x="12147" y="988"/>
                    </a:lnTo>
                    <a:lnTo>
                      <a:pt x="12142" y="982"/>
                    </a:lnTo>
                    <a:lnTo>
                      <a:pt x="12136" y="975"/>
                    </a:lnTo>
                    <a:lnTo>
                      <a:pt x="12130" y="968"/>
                    </a:lnTo>
                    <a:lnTo>
                      <a:pt x="12120" y="954"/>
                    </a:lnTo>
                    <a:lnTo>
                      <a:pt x="12107" y="939"/>
                    </a:lnTo>
                    <a:lnTo>
                      <a:pt x="12100" y="931"/>
                    </a:lnTo>
                    <a:lnTo>
                      <a:pt x="12095" y="925"/>
                    </a:lnTo>
                    <a:lnTo>
                      <a:pt x="12075" y="901"/>
                    </a:lnTo>
                    <a:lnTo>
                      <a:pt x="12058" y="876"/>
                    </a:lnTo>
                    <a:lnTo>
                      <a:pt x="12040" y="848"/>
                    </a:lnTo>
                    <a:lnTo>
                      <a:pt x="12024" y="820"/>
                    </a:lnTo>
                    <a:lnTo>
                      <a:pt x="12007" y="789"/>
                    </a:lnTo>
                    <a:lnTo>
                      <a:pt x="11991" y="757"/>
                    </a:lnTo>
                    <a:lnTo>
                      <a:pt x="11976" y="722"/>
                    </a:lnTo>
                    <a:lnTo>
                      <a:pt x="11962" y="686"/>
                    </a:lnTo>
                    <a:lnTo>
                      <a:pt x="11947" y="647"/>
                    </a:lnTo>
                    <a:lnTo>
                      <a:pt x="11933" y="607"/>
                    </a:lnTo>
                    <a:lnTo>
                      <a:pt x="11920" y="565"/>
                    </a:lnTo>
                    <a:lnTo>
                      <a:pt x="11908" y="521"/>
                    </a:lnTo>
                    <a:lnTo>
                      <a:pt x="11895" y="474"/>
                    </a:lnTo>
                    <a:lnTo>
                      <a:pt x="11883" y="427"/>
                    </a:lnTo>
                    <a:lnTo>
                      <a:pt x="11872" y="379"/>
                    </a:lnTo>
                    <a:lnTo>
                      <a:pt x="11862" y="327"/>
                    </a:lnTo>
                    <a:lnTo>
                      <a:pt x="11855" y="288"/>
                    </a:lnTo>
                    <a:lnTo>
                      <a:pt x="11851" y="252"/>
                    </a:lnTo>
                    <a:lnTo>
                      <a:pt x="11847" y="219"/>
                    </a:lnTo>
                    <a:lnTo>
                      <a:pt x="11842" y="188"/>
                    </a:lnTo>
                    <a:lnTo>
                      <a:pt x="11838" y="159"/>
                    </a:lnTo>
                    <a:lnTo>
                      <a:pt x="11834" y="134"/>
                    </a:lnTo>
                    <a:lnTo>
                      <a:pt x="11829" y="111"/>
                    </a:lnTo>
                    <a:lnTo>
                      <a:pt x="11826" y="91"/>
                    </a:lnTo>
                    <a:lnTo>
                      <a:pt x="11822" y="73"/>
                    </a:lnTo>
                    <a:lnTo>
                      <a:pt x="11818" y="57"/>
                    </a:lnTo>
                    <a:lnTo>
                      <a:pt x="11814" y="44"/>
                    </a:lnTo>
                    <a:lnTo>
                      <a:pt x="11812" y="34"/>
                    </a:lnTo>
                    <a:lnTo>
                      <a:pt x="11808" y="26"/>
                    </a:lnTo>
                    <a:lnTo>
                      <a:pt x="11805" y="21"/>
                    </a:lnTo>
                    <a:lnTo>
                      <a:pt x="11802" y="19"/>
                    </a:lnTo>
                    <a:lnTo>
                      <a:pt x="11800" y="20"/>
                    </a:lnTo>
                    <a:lnTo>
                      <a:pt x="11797" y="21"/>
                    </a:lnTo>
                    <a:lnTo>
                      <a:pt x="11795" y="26"/>
                    </a:lnTo>
                    <a:lnTo>
                      <a:pt x="11792" y="34"/>
                    </a:lnTo>
                    <a:lnTo>
                      <a:pt x="11790" y="45"/>
                    </a:lnTo>
                    <a:lnTo>
                      <a:pt x="11788" y="57"/>
                    </a:lnTo>
                    <a:lnTo>
                      <a:pt x="11786" y="73"/>
                    </a:lnTo>
                    <a:lnTo>
                      <a:pt x="11784" y="91"/>
                    </a:lnTo>
                    <a:lnTo>
                      <a:pt x="11783" y="112"/>
                    </a:lnTo>
                    <a:lnTo>
                      <a:pt x="11780" y="135"/>
                    </a:lnTo>
                    <a:lnTo>
                      <a:pt x="11779" y="160"/>
                    </a:lnTo>
                    <a:lnTo>
                      <a:pt x="11777" y="188"/>
                    </a:lnTo>
                    <a:lnTo>
                      <a:pt x="11777" y="220"/>
                    </a:lnTo>
                    <a:lnTo>
                      <a:pt x="11775" y="252"/>
                    </a:lnTo>
                    <a:lnTo>
                      <a:pt x="11775" y="288"/>
                    </a:lnTo>
                    <a:lnTo>
                      <a:pt x="11775" y="326"/>
                    </a:lnTo>
                    <a:lnTo>
                      <a:pt x="11775" y="369"/>
                    </a:lnTo>
                    <a:lnTo>
                      <a:pt x="11775" y="1158"/>
                    </a:lnTo>
                    <a:lnTo>
                      <a:pt x="11748" y="1879"/>
                    </a:lnTo>
                    <a:lnTo>
                      <a:pt x="11060" y="1199"/>
                    </a:lnTo>
                    <a:lnTo>
                      <a:pt x="11006" y="1147"/>
                    </a:lnTo>
                    <a:lnTo>
                      <a:pt x="10957" y="1096"/>
                    </a:lnTo>
                    <a:lnTo>
                      <a:pt x="10911" y="1043"/>
                    </a:lnTo>
                    <a:lnTo>
                      <a:pt x="10888" y="1016"/>
                    </a:lnTo>
                    <a:lnTo>
                      <a:pt x="10867" y="990"/>
                    </a:lnTo>
                    <a:lnTo>
                      <a:pt x="10825" y="934"/>
                    </a:lnTo>
                    <a:lnTo>
                      <a:pt x="10804" y="906"/>
                    </a:lnTo>
                    <a:lnTo>
                      <a:pt x="10786" y="879"/>
                    </a:lnTo>
                    <a:lnTo>
                      <a:pt x="10750" y="821"/>
                    </a:lnTo>
                    <a:lnTo>
                      <a:pt x="10716" y="764"/>
                    </a:lnTo>
                    <a:lnTo>
                      <a:pt x="10685" y="704"/>
                    </a:lnTo>
                    <a:lnTo>
                      <a:pt x="10656" y="643"/>
                    </a:lnTo>
                    <a:lnTo>
                      <a:pt x="10642" y="611"/>
                    </a:lnTo>
                    <a:lnTo>
                      <a:pt x="10630" y="581"/>
                    </a:lnTo>
                    <a:lnTo>
                      <a:pt x="10607" y="519"/>
                    </a:lnTo>
                    <a:lnTo>
                      <a:pt x="10587" y="455"/>
                    </a:lnTo>
                    <a:lnTo>
                      <a:pt x="10568" y="390"/>
                    </a:lnTo>
                    <a:lnTo>
                      <a:pt x="10560" y="357"/>
                    </a:lnTo>
                    <a:lnTo>
                      <a:pt x="10553" y="324"/>
                    </a:lnTo>
                    <a:lnTo>
                      <a:pt x="10541" y="258"/>
                    </a:lnTo>
                    <a:lnTo>
                      <a:pt x="10530" y="200"/>
                    </a:lnTo>
                    <a:lnTo>
                      <a:pt x="10522" y="151"/>
                    </a:lnTo>
                    <a:lnTo>
                      <a:pt x="10517" y="128"/>
                    </a:lnTo>
                    <a:lnTo>
                      <a:pt x="10513" y="110"/>
                    </a:lnTo>
                    <a:lnTo>
                      <a:pt x="10509" y="91"/>
                    </a:lnTo>
                    <a:lnTo>
                      <a:pt x="10506" y="77"/>
                    </a:lnTo>
                    <a:lnTo>
                      <a:pt x="10502" y="63"/>
                    </a:lnTo>
                    <a:lnTo>
                      <a:pt x="10499" y="51"/>
                    </a:lnTo>
                    <a:lnTo>
                      <a:pt x="10495" y="41"/>
                    </a:lnTo>
                    <a:lnTo>
                      <a:pt x="10493" y="34"/>
                    </a:lnTo>
                    <a:lnTo>
                      <a:pt x="10490" y="26"/>
                    </a:lnTo>
                    <a:lnTo>
                      <a:pt x="10488" y="23"/>
                    </a:lnTo>
                    <a:lnTo>
                      <a:pt x="10484" y="22"/>
                    </a:lnTo>
                    <a:lnTo>
                      <a:pt x="10481" y="23"/>
                    </a:lnTo>
                    <a:lnTo>
                      <a:pt x="10479" y="26"/>
                    </a:lnTo>
                    <a:lnTo>
                      <a:pt x="10476" y="40"/>
                    </a:lnTo>
                    <a:lnTo>
                      <a:pt x="10474" y="61"/>
                    </a:lnTo>
                    <a:lnTo>
                      <a:pt x="10473" y="90"/>
                    </a:lnTo>
                    <a:lnTo>
                      <a:pt x="10472" y="126"/>
                    </a:lnTo>
                    <a:lnTo>
                      <a:pt x="10472" y="171"/>
                    </a:lnTo>
                    <a:lnTo>
                      <a:pt x="10472" y="196"/>
                    </a:lnTo>
                    <a:lnTo>
                      <a:pt x="10472" y="223"/>
                    </a:lnTo>
                    <a:lnTo>
                      <a:pt x="10472" y="252"/>
                    </a:lnTo>
                    <a:lnTo>
                      <a:pt x="10474" y="284"/>
                    </a:lnTo>
                    <a:lnTo>
                      <a:pt x="10474" y="965"/>
                    </a:lnTo>
                    <a:lnTo>
                      <a:pt x="10444" y="1876"/>
                    </a:lnTo>
                    <a:lnTo>
                      <a:pt x="9667" y="1122"/>
                    </a:lnTo>
                    <a:lnTo>
                      <a:pt x="9632" y="1088"/>
                    </a:lnTo>
                    <a:lnTo>
                      <a:pt x="9600" y="1053"/>
                    </a:lnTo>
                    <a:lnTo>
                      <a:pt x="9568" y="1016"/>
                    </a:lnTo>
                    <a:lnTo>
                      <a:pt x="9539" y="979"/>
                    </a:lnTo>
                    <a:lnTo>
                      <a:pt x="9508" y="940"/>
                    </a:lnTo>
                    <a:lnTo>
                      <a:pt x="9481" y="899"/>
                    </a:lnTo>
                    <a:lnTo>
                      <a:pt x="9454" y="857"/>
                    </a:lnTo>
                    <a:lnTo>
                      <a:pt x="9429" y="815"/>
                    </a:lnTo>
                    <a:lnTo>
                      <a:pt x="9404" y="769"/>
                    </a:lnTo>
                    <a:lnTo>
                      <a:pt x="9381" y="723"/>
                    </a:lnTo>
                    <a:lnTo>
                      <a:pt x="9358" y="675"/>
                    </a:lnTo>
                    <a:lnTo>
                      <a:pt x="9338" y="628"/>
                    </a:lnTo>
                    <a:lnTo>
                      <a:pt x="9317" y="578"/>
                    </a:lnTo>
                    <a:lnTo>
                      <a:pt x="9299" y="526"/>
                    </a:lnTo>
                    <a:lnTo>
                      <a:pt x="9280" y="474"/>
                    </a:lnTo>
                    <a:lnTo>
                      <a:pt x="9265" y="421"/>
                    </a:lnTo>
                    <a:lnTo>
                      <a:pt x="9256" y="369"/>
                    </a:lnTo>
                    <a:lnTo>
                      <a:pt x="9250" y="322"/>
                    </a:lnTo>
                    <a:lnTo>
                      <a:pt x="9243" y="277"/>
                    </a:lnTo>
                    <a:lnTo>
                      <a:pt x="9237" y="237"/>
                    </a:lnTo>
                    <a:lnTo>
                      <a:pt x="9230" y="199"/>
                    </a:lnTo>
                    <a:lnTo>
                      <a:pt x="9224" y="166"/>
                    </a:lnTo>
                    <a:lnTo>
                      <a:pt x="9217" y="136"/>
                    </a:lnTo>
                    <a:lnTo>
                      <a:pt x="9213" y="110"/>
                    </a:lnTo>
                    <a:lnTo>
                      <a:pt x="9206" y="85"/>
                    </a:lnTo>
                    <a:lnTo>
                      <a:pt x="9202" y="65"/>
                    </a:lnTo>
                    <a:lnTo>
                      <a:pt x="9196" y="48"/>
                    </a:lnTo>
                    <a:lnTo>
                      <a:pt x="9192" y="35"/>
                    </a:lnTo>
                    <a:lnTo>
                      <a:pt x="9188" y="24"/>
                    </a:lnTo>
                    <a:lnTo>
                      <a:pt x="9183" y="17"/>
                    </a:lnTo>
                    <a:lnTo>
                      <a:pt x="9179" y="14"/>
                    </a:lnTo>
                    <a:lnTo>
                      <a:pt x="9177" y="15"/>
                    </a:lnTo>
                    <a:lnTo>
                      <a:pt x="9172" y="17"/>
                    </a:lnTo>
                    <a:lnTo>
                      <a:pt x="9169" y="24"/>
                    </a:lnTo>
                    <a:lnTo>
                      <a:pt x="9166" y="34"/>
                    </a:lnTo>
                    <a:lnTo>
                      <a:pt x="9164" y="48"/>
                    </a:lnTo>
                    <a:lnTo>
                      <a:pt x="9162" y="64"/>
                    </a:lnTo>
                    <a:lnTo>
                      <a:pt x="9159" y="85"/>
                    </a:lnTo>
                    <a:lnTo>
                      <a:pt x="9157" y="108"/>
                    </a:lnTo>
                    <a:lnTo>
                      <a:pt x="9157" y="136"/>
                    </a:lnTo>
                    <a:lnTo>
                      <a:pt x="9155" y="165"/>
                    </a:lnTo>
                    <a:lnTo>
                      <a:pt x="9154" y="199"/>
                    </a:lnTo>
                    <a:lnTo>
                      <a:pt x="9153" y="235"/>
                    </a:lnTo>
                    <a:lnTo>
                      <a:pt x="9153" y="276"/>
                    </a:lnTo>
                    <a:lnTo>
                      <a:pt x="9153" y="320"/>
                    </a:lnTo>
                    <a:lnTo>
                      <a:pt x="9153" y="368"/>
                    </a:lnTo>
                    <a:lnTo>
                      <a:pt x="9153" y="418"/>
                    </a:lnTo>
                    <a:lnTo>
                      <a:pt x="9154" y="473"/>
                    </a:lnTo>
                    <a:lnTo>
                      <a:pt x="9154" y="1882"/>
                    </a:lnTo>
                    <a:lnTo>
                      <a:pt x="8451" y="1216"/>
                    </a:lnTo>
                    <a:lnTo>
                      <a:pt x="8400" y="1166"/>
                    </a:lnTo>
                    <a:lnTo>
                      <a:pt x="8353" y="1116"/>
                    </a:lnTo>
                    <a:lnTo>
                      <a:pt x="8308" y="1065"/>
                    </a:lnTo>
                    <a:lnTo>
                      <a:pt x="8266" y="1014"/>
                    </a:lnTo>
                    <a:lnTo>
                      <a:pt x="8226" y="959"/>
                    </a:lnTo>
                    <a:lnTo>
                      <a:pt x="8188" y="905"/>
                    </a:lnTo>
                    <a:lnTo>
                      <a:pt x="8152" y="849"/>
                    </a:lnTo>
                    <a:lnTo>
                      <a:pt x="8134" y="821"/>
                    </a:lnTo>
                    <a:lnTo>
                      <a:pt x="8119" y="794"/>
                    </a:lnTo>
                    <a:lnTo>
                      <a:pt x="8088" y="735"/>
                    </a:lnTo>
                    <a:lnTo>
                      <a:pt x="8059" y="677"/>
                    </a:lnTo>
                    <a:lnTo>
                      <a:pt x="8032" y="616"/>
                    </a:lnTo>
                    <a:lnTo>
                      <a:pt x="8009" y="555"/>
                    </a:lnTo>
                    <a:lnTo>
                      <a:pt x="7986" y="492"/>
                    </a:lnTo>
                    <a:lnTo>
                      <a:pt x="7968" y="427"/>
                    </a:lnTo>
                    <a:lnTo>
                      <a:pt x="7951" y="362"/>
                    </a:lnTo>
                    <a:lnTo>
                      <a:pt x="7936" y="297"/>
                    </a:lnTo>
                    <a:lnTo>
                      <a:pt x="7931" y="261"/>
                    </a:lnTo>
                    <a:lnTo>
                      <a:pt x="7927" y="227"/>
                    </a:lnTo>
                    <a:lnTo>
                      <a:pt x="7922" y="196"/>
                    </a:lnTo>
                    <a:lnTo>
                      <a:pt x="7918" y="169"/>
                    </a:lnTo>
                    <a:lnTo>
                      <a:pt x="7914" y="141"/>
                    </a:lnTo>
                    <a:lnTo>
                      <a:pt x="7909" y="119"/>
                    </a:lnTo>
                    <a:lnTo>
                      <a:pt x="7905" y="97"/>
                    </a:lnTo>
                    <a:lnTo>
                      <a:pt x="7902" y="78"/>
                    </a:lnTo>
                    <a:lnTo>
                      <a:pt x="7897" y="61"/>
                    </a:lnTo>
                    <a:lnTo>
                      <a:pt x="7894" y="47"/>
                    </a:lnTo>
                    <a:lnTo>
                      <a:pt x="7891" y="35"/>
                    </a:lnTo>
                    <a:lnTo>
                      <a:pt x="7889" y="25"/>
                    </a:lnTo>
                    <a:lnTo>
                      <a:pt x="7885" y="17"/>
                    </a:lnTo>
                    <a:lnTo>
                      <a:pt x="7883" y="12"/>
                    </a:lnTo>
                    <a:lnTo>
                      <a:pt x="7881" y="9"/>
                    </a:lnTo>
                    <a:lnTo>
                      <a:pt x="7879" y="10"/>
                    </a:lnTo>
                    <a:lnTo>
                      <a:pt x="7877" y="11"/>
                    </a:lnTo>
                    <a:lnTo>
                      <a:pt x="7874" y="15"/>
                    </a:lnTo>
                    <a:lnTo>
                      <a:pt x="7872" y="21"/>
                    </a:lnTo>
                    <a:lnTo>
                      <a:pt x="7871" y="30"/>
                    </a:lnTo>
                    <a:lnTo>
                      <a:pt x="7869" y="40"/>
                    </a:lnTo>
                    <a:lnTo>
                      <a:pt x="7868" y="54"/>
                    </a:lnTo>
                    <a:lnTo>
                      <a:pt x="7866" y="71"/>
                    </a:lnTo>
                    <a:lnTo>
                      <a:pt x="7866" y="89"/>
                    </a:lnTo>
                    <a:lnTo>
                      <a:pt x="7864" y="109"/>
                    </a:lnTo>
                    <a:lnTo>
                      <a:pt x="7864" y="132"/>
                    </a:lnTo>
                    <a:lnTo>
                      <a:pt x="7864" y="157"/>
                    </a:lnTo>
                    <a:lnTo>
                      <a:pt x="7864" y="185"/>
                    </a:lnTo>
                    <a:lnTo>
                      <a:pt x="7864" y="214"/>
                    </a:lnTo>
                    <a:lnTo>
                      <a:pt x="7864" y="247"/>
                    </a:lnTo>
                    <a:lnTo>
                      <a:pt x="7864" y="281"/>
                    </a:lnTo>
                    <a:lnTo>
                      <a:pt x="7865" y="319"/>
                    </a:lnTo>
                    <a:lnTo>
                      <a:pt x="7834" y="1178"/>
                    </a:lnTo>
                    <a:lnTo>
                      <a:pt x="7834" y="1878"/>
                    </a:lnTo>
                    <a:lnTo>
                      <a:pt x="7042" y="1130"/>
                    </a:lnTo>
                    <a:lnTo>
                      <a:pt x="7004" y="1091"/>
                    </a:lnTo>
                    <a:lnTo>
                      <a:pt x="6968" y="1051"/>
                    </a:lnTo>
                    <a:lnTo>
                      <a:pt x="6933" y="1008"/>
                    </a:lnTo>
                    <a:lnTo>
                      <a:pt x="6902" y="966"/>
                    </a:lnTo>
                    <a:lnTo>
                      <a:pt x="6870" y="919"/>
                    </a:lnTo>
                    <a:lnTo>
                      <a:pt x="6841" y="872"/>
                    </a:lnTo>
                    <a:lnTo>
                      <a:pt x="6812" y="823"/>
                    </a:lnTo>
                    <a:lnTo>
                      <a:pt x="6787" y="773"/>
                    </a:lnTo>
                    <a:lnTo>
                      <a:pt x="6761" y="720"/>
                    </a:lnTo>
                    <a:lnTo>
                      <a:pt x="6737" y="666"/>
                    </a:lnTo>
                    <a:lnTo>
                      <a:pt x="6715" y="609"/>
                    </a:lnTo>
                    <a:lnTo>
                      <a:pt x="6695" y="551"/>
                    </a:lnTo>
                    <a:lnTo>
                      <a:pt x="6675" y="491"/>
                    </a:lnTo>
                    <a:lnTo>
                      <a:pt x="6658" y="429"/>
                    </a:lnTo>
                    <a:lnTo>
                      <a:pt x="6642" y="364"/>
                    </a:lnTo>
                    <a:lnTo>
                      <a:pt x="6629" y="300"/>
                    </a:lnTo>
                    <a:lnTo>
                      <a:pt x="6621" y="267"/>
                    </a:lnTo>
                    <a:lnTo>
                      <a:pt x="6615" y="237"/>
                    </a:lnTo>
                    <a:lnTo>
                      <a:pt x="6608" y="208"/>
                    </a:lnTo>
                    <a:lnTo>
                      <a:pt x="6603" y="183"/>
                    </a:lnTo>
                    <a:lnTo>
                      <a:pt x="6596" y="158"/>
                    </a:lnTo>
                    <a:lnTo>
                      <a:pt x="6591" y="137"/>
                    </a:lnTo>
                    <a:lnTo>
                      <a:pt x="6581" y="101"/>
                    </a:lnTo>
                    <a:lnTo>
                      <a:pt x="6571" y="72"/>
                    </a:lnTo>
                    <a:lnTo>
                      <a:pt x="6567" y="60"/>
                    </a:lnTo>
                    <a:lnTo>
                      <a:pt x="6563" y="52"/>
                    </a:lnTo>
                    <a:lnTo>
                      <a:pt x="6559" y="45"/>
                    </a:lnTo>
                    <a:lnTo>
                      <a:pt x="6557" y="41"/>
                    </a:lnTo>
                    <a:lnTo>
                      <a:pt x="6554" y="38"/>
                    </a:lnTo>
                    <a:lnTo>
                      <a:pt x="6551" y="39"/>
                    </a:lnTo>
                    <a:lnTo>
                      <a:pt x="6548" y="40"/>
                    </a:lnTo>
                    <a:lnTo>
                      <a:pt x="6546" y="44"/>
                    </a:lnTo>
                    <a:lnTo>
                      <a:pt x="6544" y="49"/>
                    </a:lnTo>
                    <a:lnTo>
                      <a:pt x="6543" y="59"/>
                    </a:lnTo>
                    <a:lnTo>
                      <a:pt x="6541" y="69"/>
                    </a:lnTo>
                    <a:lnTo>
                      <a:pt x="6540" y="81"/>
                    </a:lnTo>
                    <a:lnTo>
                      <a:pt x="6538" y="95"/>
                    </a:lnTo>
                    <a:lnTo>
                      <a:pt x="6538" y="113"/>
                    </a:lnTo>
                    <a:lnTo>
                      <a:pt x="6537" y="132"/>
                    </a:lnTo>
                    <a:lnTo>
                      <a:pt x="6537" y="152"/>
                    </a:lnTo>
                    <a:lnTo>
                      <a:pt x="6538" y="201"/>
                    </a:lnTo>
                    <a:lnTo>
                      <a:pt x="6538" y="228"/>
                    </a:lnTo>
                    <a:lnTo>
                      <a:pt x="6541" y="258"/>
                    </a:lnTo>
                    <a:lnTo>
                      <a:pt x="6543" y="289"/>
                    </a:lnTo>
                    <a:lnTo>
                      <a:pt x="6545" y="325"/>
                    </a:lnTo>
                    <a:lnTo>
                      <a:pt x="6545" y="1028"/>
                    </a:lnTo>
                    <a:lnTo>
                      <a:pt x="6510" y="1882"/>
                    </a:lnTo>
                    <a:lnTo>
                      <a:pt x="5829" y="1246"/>
                    </a:lnTo>
                    <a:lnTo>
                      <a:pt x="5786" y="1205"/>
                    </a:lnTo>
                    <a:lnTo>
                      <a:pt x="5746" y="1164"/>
                    </a:lnTo>
                    <a:lnTo>
                      <a:pt x="5707" y="1120"/>
                    </a:lnTo>
                    <a:lnTo>
                      <a:pt x="5670" y="1076"/>
                    </a:lnTo>
                    <a:lnTo>
                      <a:pt x="5633" y="1029"/>
                    </a:lnTo>
                    <a:lnTo>
                      <a:pt x="5599" y="982"/>
                    </a:lnTo>
                    <a:lnTo>
                      <a:pt x="5567" y="933"/>
                    </a:lnTo>
                    <a:lnTo>
                      <a:pt x="5536" y="883"/>
                    </a:lnTo>
                    <a:lnTo>
                      <a:pt x="5505" y="831"/>
                    </a:lnTo>
                    <a:lnTo>
                      <a:pt x="5476" y="778"/>
                    </a:lnTo>
                    <a:lnTo>
                      <a:pt x="5449" y="722"/>
                    </a:lnTo>
                    <a:lnTo>
                      <a:pt x="5424" y="667"/>
                    </a:lnTo>
                    <a:lnTo>
                      <a:pt x="5399" y="608"/>
                    </a:lnTo>
                    <a:lnTo>
                      <a:pt x="5377" y="549"/>
                    </a:lnTo>
                    <a:lnTo>
                      <a:pt x="5357" y="488"/>
                    </a:lnTo>
                    <a:lnTo>
                      <a:pt x="5338" y="427"/>
                    </a:lnTo>
                    <a:lnTo>
                      <a:pt x="5330" y="381"/>
                    </a:lnTo>
                    <a:lnTo>
                      <a:pt x="5323" y="337"/>
                    </a:lnTo>
                    <a:lnTo>
                      <a:pt x="5317" y="296"/>
                    </a:lnTo>
                    <a:lnTo>
                      <a:pt x="5310" y="259"/>
                    </a:lnTo>
                    <a:lnTo>
                      <a:pt x="5304" y="224"/>
                    </a:lnTo>
                    <a:lnTo>
                      <a:pt x="5297" y="193"/>
                    </a:lnTo>
                    <a:lnTo>
                      <a:pt x="5292" y="163"/>
                    </a:lnTo>
                    <a:lnTo>
                      <a:pt x="5287" y="138"/>
                    </a:lnTo>
                    <a:lnTo>
                      <a:pt x="5281" y="114"/>
                    </a:lnTo>
                    <a:lnTo>
                      <a:pt x="5276" y="94"/>
                    </a:lnTo>
                    <a:lnTo>
                      <a:pt x="5272" y="75"/>
                    </a:lnTo>
                    <a:lnTo>
                      <a:pt x="5268" y="61"/>
                    </a:lnTo>
                    <a:lnTo>
                      <a:pt x="5263" y="49"/>
                    </a:lnTo>
                    <a:lnTo>
                      <a:pt x="5260" y="40"/>
                    </a:lnTo>
                    <a:lnTo>
                      <a:pt x="5257" y="34"/>
                    </a:lnTo>
                    <a:lnTo>
                      <a:pt x="5255" y="32"/>
                    </a:lnTo>
                    <a:lnTo>
                      <a:pt x="5250" y="30"/>
                    </a:lnTo>
                    <a:lnTo>
                      <a:pt x="5248" y="33"/>
                    </a:lnTo>
                    <a:lnTo>
                      <a:pt x="5246" y="37"/>
                    </a:lnTo>
                    <a:lnTo>
                      <a:pt x="5245" y="46"/>
                    </a:lnTo>
                    <a:lnTo>
                      <a:pt x="5243" y="56"/>
                    </a:lnTo>
                    <a:lnTo>
                      <a:pt x="5242" y="70"/>
                    </a:lnTo>
                    <a:lnTo>
                      <a:pt x="5240" y="86"/>
                    </a:lnTo>
                    <a:lnTo>
                      <a:pt x="5240" y="106"/>
                    </a:lnTo>
                    <a:lnTo>
                      <a:pt x="5239" y="127"/>
                    </a:lnTo>
                    <a:lnTo>
                      <a:pt x="5239" y="152"/>
                    </a:lnTo>
                    <a:lnTo>
                      <a:pt x="5239" y="179"/>
                    </a:lnTo>
                    <a:lnTo>
                      <a:pt x="5240" y="211"/>
                    </a:lnTo>
                    <a:lnTo>
                      <a:pt x="5240" y="244"/>
                    </a:lnTo>
                    <a:lnTo>
                      <a:pt x="5242" y="281"/>
                    </a:lnTo>
                    <a:lnTo>
                      <a:pt x="5243" y="320"/>
                    </a:lnTo>
                    <a:lnTo>
                      <a:pt x="5245" y="362"/>
                    </a:lnTo>
                    <a:lnTo>
                      <a:pt x="5245" y="954"/>
                    </a:lnTo>
                    <a:lnTo>
                      <a:pt x="5245" y="978"/>
                    </a:lnTo>
                    <a:lnTo>
                      <a:pt x="5218" y="1931"/>
                    </a:lnTo>
                    <a:lnTo>
                      <a:pt x="4323" y="1047"/>
                    </a:lnTo>
                    <a:lnTo>
                      <a:pt x="4291" y="1006"/>
                    </a:lnTo>
                    <a:lnTo>
                      <a:pt x="4262" y="966"/>
                    </a:lnTo>
                    <a:lnTo>
                      <a:pt x="4209" y="883"/>
                    </a:lnTo>
                    <a:lnTo>
                      <a:pt x="4162" y="798"/>
                    </a:lnTo>
                    <a:lnTo>
                      <a:pt x="4141" y="755"/>
                    </a:lnTo>
                    <a:lnTo>
                      <a:pt x="4123" y="714"/>
                    </a:lnTo>
                    <a:lnTo>
                      <a:pt x="4104" y="669"/>
                    </a:lnTo>
                    <a:lnTo>
                      <a:pt x="4089" y="625"/>
                    </a:lnTo>
                    <a:lnTo>
                      <a:pt x="4075" y="581"/>
                    </a:lnTo>
                    <a:lnTo>
                      <a:pt x="4063" y="537"/>
                    </a:lnTo>
                    <a:lnTo>
                      <a:pt x="4051" y="492"/>
                    </a:lnTo>
                    <a:lnTo>
                      <a:pt x="4044" y="447"/>
                    </a:lnTo>
                    <a:lnTo>
                      <a:pt x="4032" y="356"/>
                    </a:lnTo>
                    <a:lnTo>
                      <a:pt x="4023" y="315"/>
                    </a:lnTo>
                    <a:lnTo>
                      <a:pt x="4016" y="278"/>
                    </a:lnTo>
                    <a:lnTo>
                      <a:pt x="4010" y="244"/>
                    </a:lnTo>
                    <a:lnTo>
                      <a:pt x="4003" y="212"/>
                    </a:lnTo>
                    <a:lnTo>
                      <a:pt x="3997" y="183"/>
                    </a:lnTo>
                    <a:lnTo>
                      <a:pt x="3991" y="156"/>
                    </a:lnTo>
                    <a:lnTo>
                      <a:pt x="3985" y="132"/>
                    </a:lnTo>
                    <a:lnTo>
                      <a:pt x="3981" y="111"/>
                    </a:lnTo>
                    <a:lnTo>
                      <a:pt x="3974" y="90"/>
                    </a:lnTo>
                    <a:lnTo>
                      <a:pt x="3970" y="74"/>
                    </a:lnTo>
                    <a:lnTo>
                      <a:pt x="3964" y="60"/>
                    </a:lnTo>
                    <a:lnTo>
                      <a:pt x="3960" y="49"/>
                    </a:lnTo>
                    <a:lnTo>
                      <a:pt x="3956" y="39"/>
                    </a:lnTo>
                    <a:lnTo>
                      <a:pt x="3951" y="34"/>
                    </a:lnTo>
                    <a:lnTo>
                      <a:pt x="3947" y="30"/>
                    </a:lnTo>
                    <a:lnTo>
                      <a:pt x="3944" y="30"/>
                    </a:lnTo>
                    <a:lnTo>
                      <a:pt x="3939" y="32"/>
                    </a:lnTo>
                    <a:lnTo>
                      <a:pt x="3936" y="35"/>
                    </a:lnTo>
                    <a:lnTo>
                      <a:pt x="3932" y="41"/>
                    </a:lnTo>
                    <a:lnTo>
                      <a:pt x="3929" y="51"/>
                    </a:lnTo>
                    <a:lnTo>
                      <a:pt x="3926" y="63"/>
                    </a:lnTo>
                    <a:lnTo>
                      <a:pt x="3924" y="77"/>
                    </a:lnTo>
                    <a:lnTo>
                      <a:pt x="3922" y="94"/>
                    </a:lnTo>
                    <a:lnTo>
                      <a:pt x="3921" y="114"/>
                    </a:lnTo>
                    <a:lnTo>
                      <a:pt x="3919" y="135"/>
                    </a:lnTo>
                    <a:lnTo>
                      <a:pt x="3916" y="160"/>
                    </a:lnTo>
                    <a:lnTo>
                      <a:pt x="3914" y="187"/>
                    </a:lnTo>
                    <a:lnTo>
                      <a:pt x="3914" y="218"/>
                    </a:lnTo>
                    <a:lnTo>
                      <a:pt x="3913" y="249"/>
                    </a:lnTo>
                    <a:lnTo>
                      <a:pt x="3913" y="285"/>
                    </a:lnTo>
                    <a:lnTo>
                      <a:pt x="3913" y="323"/>
                    </a:lnTo>
                    <a:lnTo>
                      <a:pt x="3913" y="363"/>
                    </a:lnTo>
                    <a:lnTo>
                      <a:pt x="3906" y="1960"/>
                    </a:lnTo>
                    <a:lnTo>
                      <a:pt x="3783" y="1839"/>
                    </a:lnTo>
                    <a:lnTo>
                      <a:pt x="3663" y="1718"/>
                    </a:lnTo>
                    <a:lnTo>
                      <a:pt x="3544" y="1596"/>
                    </a:lnTo>
                    <a:lnTo>
                      <a:pt x="3427" y="1473"/>
                    </a:lnTo>
                    <a:lnTo>
                      <a:pt x="3310" y="1348"/>
                    </a:lnTo>
                    <a:lnTo>
                      <a:pt x="3196" y="1223"/>
                    </a:lnTo>
                    <a:lnTo>
                      <a:pt x="3082" y="1095"/>
                    </a:lnTo>
                    <a:lnTo>
                      <a:pt x="2971" y="969"/>
                    </a:lnTo>
                    <a:lnTo>
                      <a:pt x="2945" y="932"/>
                    </a:lnTo>
                    <a:lnTo>
                      <a:pt x="2921" y="894"/>
                    </a:lnTo>
                    <a:lnTo>
                      <a:pt x="2897" y="855"/>
                    </a:lnTo>
                    <a:lnTo>
                      <a:pt x="2875" y="815"/>
                    </a:lnTo>
                    <a:lnTo>
                      <a:pt x="2853" y="772"/>
                    </a:lnTo>
                    <a:lnTo>
                      <a:pt x="2833" y="729"/>
                    </a:lnTo>
                    <a:lnTo>
                      <a:pt x="2813" y="683"/>
                    </a:lnTo>
                    <a:lnTo>
                      <a:pt x="2796" y="636"/>
                    </a:lnTo>
                    <a:lnTo>
                      <a:pt x="2777" y="587"/>
                    </a:lnTo>
                    <a:lnTo>
                      <a:pt x="2761" y="537"/>
                    </a:lnTo>
                    <a:lnTo>
                      <a:pt x="2731" y="433"/>
                    </a:lnTo>
                    <a:lnTo>
                      <a:pt x="2717" y="379"/>
                    </a:lnTo>
                    <a:lnTo>
                      <a:pt x="2704" y="323"/>
                    </a:lnTo>
                    <a:lnTo>
                      <a:pt x="2692" y="265"/>
                    </a:lnTo>
                    <a:lnTo>
                      <a:pt x="2683" y="207"/>
                    </a:lnTo>
                    <a:lnTo>
                      <a:pt x="2676" y="177"/>
                    </a:lnTo>
                    <a:lnTo>
                      <a:pt x="2672" y="150"/>
                    </a:lnTo>
                    <a:lnTo>
                      <a:pt x="2667" y="125"/>
                    </a:lnTo>
                    <a:lnTo>
                      <a:pt x="2663" y="103"/>
                    </a:lnTo>
                    <a:lnTo>
                      <a:pt x="2659" y="83"/>
                    </a:lnTo>
                    <a:lnTo>
                      <a:pt x="2654" y="64"/>
                    </a:lnTo>
                    <a:lnTo>
                      <a:pt x="2650" y="48"/>
                    </a:lnTo>
                    <a:lnTo>
                      <a:pt x="2648" y="36"/>
                    </a:lnTo>
                    <a:lnTo>
                      <a:pt x="2643" y="24"/>
                    </a:lnTo>
                    <a:lnTo>
                      <a:pt x="2640" y="14"/>
                    </a:lnTo>
                    <a:lnTo>
                      <a:pt x="2637" y="7"/>
                    </a:lnTo>
                    <a:lnTo>
                      <a:pt x="2635" y="3"/>
                    </a:lnTo>
                    <a:lnTo>
                      <a:pt x="2631" y="0"/>
                    </a:lnTo>
                    <a:lnTo>
                      <a:pt x="2629" y="1"/>
                    </a:lnTo>
                    <a:lnTo>
                      <a:pt x="2627" y="2"/>
                    </a:lnTo>
                    <a:lnTo>
                      <a:pt x="2626" y="8"/>
                    </a:lnTo>
                    <a:lnTo>
                      <a:pt x="2624" y="13"/>
                    </a:lnTo>
                    <a:lnTo>
                      <a:pt x="2622" y="22"/>
                    </a:lnTo>
                    <a:lnTo>
                      <a:pt x="2619" y="32"/>
                    </a:lnTo>
                    <a:lnTo>
                      <a:pt x="2619" y="46"/>
                    </a:lnTo>
                    <a:lnTo>
                      <a:pt x="2617" y="60"/>
                    </a:lnTo>
                    <a:lnTo>
                      <a:pt x="2617" y="78"/>
                    </a:lnTo>
                    <a:lnTo>
                      <a:pt x="2617" y="97"/>
                    </a:lnTo>
                    <a:lnTo>
                      <a:pt x="2617" y="120"/>
                    </a:lnTo>
                    <a:lnTo>
                      <a:pt x="2616" y="143"/>
                    </a:lnTo>
                    <a:lnTo>
                      <a:pt x="2616" y="170"/>
                    </a:lnTo>
                    <a:lnTo>
                      <a:pt x="2616" y="197"/>
                    </a:lnTo>
                    <a:lnTo>
                      <a:pt x="2617" y="228"/>
                    </a:lnTo>
                    <a:lnTo>
                      <a:pt x="2617" y="260"/>
                    </a:lnTo>
                    <a:lnTo>
                      <a:pt x="2619" y="296"/>
                    </a:lnTo>
                    <a:lnTo>
                      <a:pt x="2621" y="333"/>
                    </a:lnTo>
                    <a:lnTo>
                      <a:pt x="2623" y="373"/>
                    </a:lnTo>
                    <a:lnTo>
                      <a:pt x="2599" y="2070"/>
                    </a:lnTo>
                    <a:lnTo>
                      <a:pt x="2536" y="2019"/>
                    </a:lnTo>
                    <a:lnTo>
                      <a:pt x="2475" y="1965"/>
                    </a:lnTo>
                    <a:lnTo>
                      <a:pt x="2412" y="1910"/>
                    </a:lnTo>
                    <a:lnTo>
                      <a:pt x="2351" y="1852"/>
                    </a:lnTo>
                    <a:lnTo>
                      <a:pt x="2289" y="1791"/>
                    </a:lnTo>
                    <a:lnTo>
                      <a:pt x="2228" y="1729"/>
                    </a:lnTo>
                    <a:lnTo>
                      <a:pt x="2167" y="1664"/>
                    </a:lnTo>
                    <a:lnTo>
                      <a:pt x="2106" y="1598"/>
                    </a:lnTo>
                    <a:lnTo>
                      <a:pt x="2046" y="1527"/>
                    </a:lnTo>
                    <a:lnTo>
                      <a:pt x="1985" y="1455"/>
                    </a:lnTo>
                    <a:lnTo>
                      <a:pt x="1924" y="1380"/>
                    </a:lnTo>
                    <a:lnTo>
                      <a:pt x="1863" y="1304"/>
                    </a:lnTo>
                    <a:lnTo>
                      <a:pt x="1802" y="1225"/>
                    </a:lnTo>
                    <a:lnTo>
                      <a:pt x="1742" y="1143"/>
                    </a:lnTo>
                    <a:lnTo>
                      <a:pt x="1681" y="1059"/>
                    </a:lnTo>
                    <a:lnTo>
                      <a:pt x="1623" y="973"/>
                    </a:lnTo>
                    <a:lnTo>
                      <a:pt x="1585" y="917"/>
                    </a:lnTo>
                    <a:lnTo>
                      <a:pt x="1551" y="860"/>
                    </a:lnTo>
                    <a:lnTo>
                      <a:pt x="1535" y="831"/>
                    </a:lnTo>
                    <a:lnTo>
                      <a:pt x="1520" y="803"/>
                    </a:lnTo>
                    <a:lnTo>
                      <a:pt x="1494" y="744"/>
                    </a:lnTo>
                    <a:lnTo>
                      <a:pt x="1470" y="683"/>
                    </a:lnTo>
                    <a:lnTo>
                      <a:pt x="1460" y="652"/>
                    </a:lnTo>
                    <a:lnTo>
                      <a:pt x="1451" y="621"/>
                    </a:lnTo>
                    <a:lnTo>
                      <a:pt x="1435" y="558"/>
                    </a:lnTo>
                    <a:lnTo>
                      <a:pt x="1423" y="495"/>
                    </a:lnTo>
                    <a:lnTo>
                      <a:pt x="1415" y="449"/>
                    </a:lnTo>
                    <a:lnTo>
                      <a:pt x="1408" y="407"/>
                    </a:lnTo>
                    <a:lnTo>
                      <a:pt x="1402" y="367"/>
                    </a:lnTo>
                    <a:lnTo>
                      <a:pt x="1397" y="331"/>
                    </a:lnTo>
                    <a:lnTo>
                      <a:pt x="1390" y="296"/>
                    </a:lnTo>
                    <a:lnTo>
                      <a:pt x="1385" y="264"/>
                    </a:lnTo>
                    <a:lnTo>
                      <a:pt x="1378" y="236"/>
                    </a:lnTo>
                    <a:lnTo>
                      <a:pt x="1374" y="211"/>
                    </a:lnTo>
                    <a:lnTo>
                      <a:pt x="1367" y="187"/>
                    </a:lnTo>
                    <a:lnTo>
                      <a:pt x="1363" y="166"/>
                    </a:lnTo>
                    <a:lnTo>
                      <a:pt x="1358" y="148"/>
                    </a:lnTo>
                    <a:lnTo>
                      <a:pt x="1354" y="133"/>
                    </a:lnTo>
                    <a:lnTo>
                      <a:pt x="1350" y="120"/>
                    </a:lnTo>
                    <a:lnTo>
                      <a:pt x="1345" y="110"/>
                    </a:lnTo>
                    <a:lnTo>
                      <a:pt x="1341" y="102"/>
                    </a:lnTo>
                    <a:lnTo>
                      <a:pt x="1339" y="99"/>
                    </a:lnTo>
                    <a:lnTo>
                      <a:pt x="1335" y="96"/>
                    </a:lnTo>
                    <a:lnTo>
                      <a:pt x="1331" y="96"/>
                    </a:lnTo>
                    <a:lnTo>
                      <a:pt x="1328" y="99"/>
                    </a:lnTo>
                    <a:lnTo>
                      <a:pt x="1326" y="106"/>
                    </a:lnTo>
                    <a:lnTo>
                      <a:pt x="1323" y="113"/>
                    </a:lnTo>
                    <a:lnTo>
                      <a:pt x="1320" y="125"/>
                    </a:lnTo>
                    <a:lnTo>
                      <a:pt x="1318" y="139"/>
                    </a:lnTo>
                    <a:lnTo>
                      <a:pt x="1316" y="157"/>
                    </a:lnTo>
                    <a:lnTo>
                      <a:pt x="1314" y="175"/>
                    </a:lnTo>
                    <a:lnTo>
                      <a:pt x="1312" y="197"/>
                    </a:lnTo>
                    <a:lnTo>
                      <a:pt x="1310" y="222"/>
                    </a:lnTo>
                    <a:lnTo>
                      <a:pt x="1310" y="249"/>
                    </a:lnTo>
                    <a:lnTo>
                      <a:pt x="1307" y="278"/>
                    </a:lnTo>
                    <a:lnTo>
                      <a:pt x="1307" y="311"/>
                    </a:lnTo>
                    <a:lnTo>
                      <a:pt x="1307" y="347"/>
                    </a:lnTo>
                    <a:lnTo>
                      <a:pt x="1307" y="386"/>
                    </a:lnTo>
                    <a:lnTo>
                      <a:pt x="1301" y="913"/>
                    </a:lnTo>
                    <a:lnTo>
                      <a:pt x="1298" y="1438"/>
                    </a:lnTo>
                    <a:lnTo>
                      <a:pt x="1295" y="1962"/>
                    </a:lnTo>
                    <a:lnTo>
                      <a:pt x="1295" y="2485"/>
                    </a:lnTo>
                    <a:lnTo>
                      <a:pt x="874" y="2028"/>
                    </a:lnTo>
                    <a:lnTo>
                      <a:pt x="795" y="1941"/>
                    </a:lnTo>
                    <a:lnTo>
                      <a:pt x="723" y="1857"/>
                    </a:lnTo>
                    <a:lnTo>
                      <a:pt x="653" y="1772"/>
                    </a:lnTo>
                    <a:lnTo>
                      <a:pt x="588" y="1687"/>
                    </a:lnTo>
                    <a:lnTo>
                      <a:pt x="526" y="1602"/>
                    </a:lnTo>
                    <a:lnTo>
                      <a:pt x="469" y="1518"/>
                    </a:lnTo>
                    <a:lnTo>
                      <a:pt x="415" y="1435"/>
                    </a:lnTo>
                    <a:lnTo>
                      <a:pt x="366" y="1352"/>
                    </a:lnTo>
                    <a:lnTo>
                      <a:pt x="319" y="1268"/>
                    </a:lnTo>
                    <a:lnTo>
                      <a:pt x="278" y="1186"/>
                    </a:lnTo>
                    <a:lnTo>
                      <a:pt x="239" y="1103"/>
                    </a:lnTo>
                    <a:lnTo>
                      <a:pt x="206" y="1022"/>
                    </a:lnTo>
                    <a:lnTo>
                      <a:pt x="176" y="940"/>
                    </a:lnTo>
                    <a:lnTo>
                      <a:pt x="150" y="859"/>
                    </a:lnTo>
                    <a:lnTo>
                      <a:pt x="127" y="779"/>
                    </a:lnTo>
                    <a:lnTo>
                      <a:pt x="109" y="698"/>
                    </a:lnTo>
                    <a:close/>
                  </a:path>
                </a:pathLst>
              </a:custGeom>
              <a:solidFill>
                <a:srgbClr val="AADDFF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8AC089C6-7C60-CC42-AC8C-F9AF21006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2028825"/>
                <a:ext cx="414338" cy="688975"/>
              </a:xfrm>
              <a:custGeom>
                <a:avLst/>
                <a:gdLst>
                  <a:gd name="T0" fmla="*/ 1307 w 1307"/>
                  <a:gd name="T1" fmla="*/ 2170 h 2170"/>
                  <a:gd name="T2" fmla="*/ 472 w 1307"/>
                  <a:gd name="T3" fmla="*/ 931 h 2170"/>
                  <a:gd name="T4" fmla="*/ 436 w 1307"/>
                  <a:gd name="T5" fmla="*/ 884 h 2170"/>
                  <a:gd name="T6" fmla="*/ 403 w 1307"/>
                  <a:gd name="T7" fmla="*/ 839 h 2170"/>
                  <a:gd name="T8" fmla="*/ 372 w 1307"/>
                  <a:gd name="T9" fmla="*/ 792 h 2170"/>
                  <a:gd name="T10" fmla="*/ 342 w 1307"/>
                  <a:gd name="T11" fmla="*/ 746 h 2170"/>
                  <a:gd name="T12" fmla="*/ 313 w 1307"/>
                  <a:gd name="T13" fmla="*/ 697 h 2170"/>
                  <a:gd name="T14" fmla="*/ 287 w 1307"/>
                  <a:gd name="T15" fmla="*/ 650 h 2170"/>
                  <a:gd name="T16" fmla="*/ 262 w 1307"/>
                  <a:gd name="T17" fmla="*/ 601 h 2170"/>
                  <a:gd name="T18" fmla="*/ 240 w 1307"/>
                  <a:gd name="T19" fmla="*/ 553 h 2170"/>
                  <a:gd name="T20" fmla="*/ 217 w 1307"/>
                  <a:gd name="T21" fmla="*/ 502 h 2170"/>
                  <a:gd name="T22" fmla="*/ 198 w 1307"/>
                  <a:gd name="T23" fmla="*/ 452 h 2170"/>
                  <a:gd name="T24" fmla="*/ 178 w 1307"/>
                  <a:gd name="T25" fmla="*/ 400 h 2170"/>
                  <a:gd name="T26" fmla="*/ 162 w 1307"/>
                  <a:gd name="T27" fmla="*/ 349 h 2170"/>
                  <a:gd name="T28" fmla="*/ 146 w 1307"/>
                  <a:gd name="T29" fmla="*/ 296 h 2170"/>
                  <a:gd name="T30" fmla="*/ 133 w 1307"/>
                  <a:gd name="T31" fmla="*/ 244 h 2170"/>
                  <a:gd name="T32" fmla="*/ 121 w 1307"/>
                  <a:gd name="T33" fmla="*/ 191 h 2170"/>
                  <a:gd name="T34" fmla="*/ 111 w 1307"/>
                  <a:gd name="T35" fmla="*/ 137 h 2170"/>
                  <a:gd name="T36" fmla="*/ 102 w 1307"/>
                  <a:gd name="T37" fmla="*/ 102 h 2170"/>
                  <a:gd name="T38" fmla="*/ 94 w 1307"/>
                  <a:gd name="T39" fmla="*/ 73 h 2170"/>
                  <a:gd name="T40" fmla="*/ 86 w 1307"/>
                  <a:gd name="T41" fmla="*/ 49 h 2170"/>
                  <a:gd name="T42" fmla="*/ 79 w 1307"/>
                  <a:gd name="T43" fmla="*/ 30 h 2170"/>
                  <a:gd name="T44" fmla="*/ 72 w 1307"/>
                  <a:gd name="T45" fmla="*/ 14 h 2170"/>
                  <a:gd name="T46" fmla="*/ 65 w 1307"/>
                  <a:gd name="T47" fmla="*/ 5 h 2170"/>
                  <a:gd name="T48" fmla="*/ 59 w 1307"/>
                  <a:gd name="T49" fmla="*/ 0 h 2170"/>
                  <a:gd name="T50" fmla="*/ 54 w 1307"/>
                  <a:gd name="T51" fmla="*/ 1 h 2170"/>
                  <a:gd name="T52" fmla="*/ 48 w 1307"/>
                  <a:gd name="T53" fmla="*/ 6 h 2170"/>
                  <a:gd name="T54" fmla="*/ 44 w 1307"/>
                  <a:gd name="T55" fmla="*/ 15 h 2170"/>
                  <a:gd name="T56" fmla="*/ 39 w 1307"/>
                  <a:gd name="T57" fmla="*/ 31 h 2170"/>
                  <a:gd name="T58" fmla="*/ 36 w 1307"/>
                  <a:gd name="T59" fmla="*/ 50 h 2170"/>
                  <a:gd name="T60" fmla="*/ 32 w 1307"/>
                  <a:gd name="T61" fmla="*/ 74 h 2170"/>
                  <a:gd name="T62" fmla="*/ 28 w 1307"/>
                  <a:gd name="T63" fmla="*/ 104 h 2170"/>
                  <a:gd name="T64" fmla="*/ 26 w 1307"/>
                  <a:gd name="T65" fmla="*/ 138 h 2170"/>
                  <a:gd name="T66" fmla="*/ 24 w 1307"/>
                  <a:gd name="T67" fmla="*/ 179 h 2170"/>
                  <a:gd name="T68" fmla="*/ 24 w 1307"/>
                  <a:gd name="T69" fmla="*/ 968 h 2170"/>
                  <a:gd name="T70" fmla="*/ 0 w 1307"/>
                  <a:gd name="T71" fmla="*/ 2157 h 2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7" h="2170">
                    <a:moveTo>
                      <a:pt x="1307" y="2170"/>
                    </a:moveTo>
                    <a:lnTo>
                      <a:pt x="472" y="931"/>
                    </a:lnTo>
                    <a:lnTo>
                      <a:pt x="436" y="884"/>
                    </a:lnTo>
                    <a:lnTo>
                      <a:pt x="403" y="839"/>
                    </a:lnTo>
                    <a:lnTo>
                      <a:pt x="372" y="792"/>
                    </a:lnTo>
                    <a:lnTo>
                      <a:pt x="342" y="746"/>
                    </a:lnTo>
                    <a:lnTo>
                      <a:pt x="313" y="697"/>
                    </a:lnTo>
                    <a:lnTo>
                      <a:pt x="287" y="650"/>
                    </a:lnTo>
                    <a:lnTo>
                      <a:pt x="262" y="601"/>
                    </a:lnTo>
                    <a:lnTo>
                      <a:pt x="240" y="553"/>
                    </a:lnTo>
                    <a:lnTo>
                      <a:pt x="217" y="502"/>
                    </a:lnTo>
                    <a:lnTo>
                      <a:pt x="198" y="452"/>
                    </a:lnTo>
                    <a:lnTo>
                      <a:pt x="178" y="400"/>
                    </a:lnTo>
                    <a:lnTo>
                      <a:pt x="162" y="349"/>
                    </a:lnTo>
                    <a:lnTo>
                      <a:pt x="146" y="296"/>
                    </a:lnTo>
                    <a:lnTo>
                      <a:pt x="133" y="244"/>
                    </a:lnTo>
                    <a:lnTo>
                      <a:pt x="121" y="191"/>
                    </a:lnTo>
                    <a:lnTo>
                      <a:pt x="111" y="137"/>
                    </a:lnTo>
                    <a:lnTo>
                      <a:pt x="102" y="102"/>
                    </a:lnTo>
                    <a:lnTo>
                      <a:pt x="94" y="73"/>
                    </a:lnTo>
                    <a:lnTo>
                      <a:pt x="86" y="49"/>
                    </a:lnTo>
                    <a:lnTo>
                      <a:pt x="79" y="30"/>
                    </a:lnTo>
                    <a:lnTo>
                      <a:pt x="72" y="14"/>
                    </a:lnTo>
                    <a:lnTo>
                      <a:pt x="65" y="5"/>
                    </a:lnTo>
                    <a:lnTo>
                      <a:pt x="59" y="0"/>
                    </a:lnTo>
                    <a:lnTo>
                      <a:pt x="54" y="1"/>
                    </a:lnTo>
                    <a:lnTo>
                      <a:pt x="48" y="6"/>
                    </a:lnTo>
                    <a:lnTo>
                      <a:pt x="44" y="15"/>
                    </a:lnTo>
                    <a:lnTo>
                      <a:pt x="39" y="31"/>
                    </a:lnTo>
                    <a:lnTo>
                      <a:pt x="36" y="50"/>
                    </a:lnTo>
                    <a:lnTo>
                      <a:pt x="32" y="74"/>
                    </a:lnTo>
                    <a:lnTo>
                      <a:pt x="28" y="104"/>
                    </a:lnTo>
                    <a:lnTo>
                      <a:pt x="26" y="138"/>
                    </a:lnTo>
                    <a:lnTo>
                      <a:pt x="24" y="179"/>
                    </a:lnTo>
                    <a:lnTo>
                      <a:pt x="24" y="968"/>
                    </a:lnTo>
                    <a:lnTo>
                      <a:pt x="0" y="2157"/>
                    </a:lnTo>
                  </a:path>
                </a:pathLst>
              </a:custGeom>
              <a:noFill/>
              <a:ln w="142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2" name="Line 24">
                <a:extLst>
                  <a:ext uri="{FF2B5EF4-FFF2-40B4-BE49-F238E27FC236}">
                    <a16:creationId xmlns:a16="http://schemas.microsoft.com/office/drawing/2014/main" id="{48C1C7B0-0FC3-7FD2-8E7E-282B38556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96038" y="2714625"/>
                <a:ext cx="3175" cy="3175"/>
              </a:xfrm>
              <a:prstGeom prst="line">
                <a:avLst/>
              </a:prstGeom>
              <a:noFill/>
              <a:ln w="142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3" name="Line 25">
                <a:extLst>
                  <a:ext uri="{FF2B5EF4-FFF2-40B4-BE49-F238E27FC236}">
                    <a16:creationId xmlns:a16="http://schemas.microsoft.com/office/drawing/2014/main" id="{DB4448D5-D215-8CAB-B042-576E8FBCD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10375" y="2717800"/>
                <a:ext cx="4763" cy="6350"/>
              </a:xfrm>
              <a:prstGeom prst="line">
                <a:avLst/>
              </a:prstGeom>
              <a:noFill/>
              <a:ln w="142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83CD0D13-152C-66E4-3EFB-E19CF6DAD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555" y="2025650"/>
                <a:ext cx="3733483" cy="3272472"/>
              </a:xfrm>
              <a:custGeom>
                <a:avLst/>
                <a:gdLst>
                  <a:gd name="T0" fmla="*/ 10872 w 11750"/>
                  <a:gd name="T1" fmla="*/ 899 h 11255"/>
                  <a:gd name="T2" fmla="*/ 10708 w 11750"/>
                  <a:gd name="T3" fmla="*/ 594 h 11255"/>
                  <a:gd name="T4" fmla="*/ 10569 w 11750"/>
                  <a:gd name="T5" fmla="*/ 209 h 11255"/>
                  <a:gd name="T6" fmla="*/ 10518 w 11750"/>
                  <a:gd name="T7" fmla="*/ 35 h 11255"/>
                  <a:gd name="T8" fmla="*/ 10493 w 11750"/>
                  <a:gd name="T9" fmla="*/ 15 h 11255"/>
                  <a:gd name="T10" fmla="*/ 10477 w 11750"/>
                  <a:gd name="T11" fmla="*/ 52 h 11255"/>
                  <a:gd name="T12" fmla="*/ 10449 w 11750"/>
                  <a:gd name="T13" fmla="*/ 2164 h 11255"/>
                  <a:gd name="T14" fmla="*/ 9418 w 11750"/>
                  <a:gd name="T15" fmla="*/ 643 h 11255"/>
                  <a:gd name="T16" fmla="*/ 9279 w 11750"/>
                  <a:gd name="T17" fmla="*/ 294 h 11255"/>
                  <a:gd name="T18" fmla="*/ 9231 w 11750"/>
                  <a:gd name="T19" fmla="*/ 89 h 11255"/>
                  <a:gd name="T20" fmla="*/ 9205 w 11750"/>
                  <a:gd name="T21" fmla="*/ 13 h 11255"/>
                  <a:gd name="T22" fmla="*/ 9183 w 11750"/>
                  <a:gd name="T23" fmla="*/ 10 h 11255"/>
                  <a:gd name="T24" fmla="*/ 9165 w 11750"/>
                  <a:gd name="T25" fmla="*/ 101 h 11255"/>
                  <a:gd name="T26" fmla="*/ 9153 w 11750"/>
                  <a:gd name="T27" fmla="*/ 293 h 11255"/>
                  <a:gd name="T28" fmla="*/ 8271 w 11750"/>
                  <a:gd name="T29" fmla="*/ 926 h 11255"/>
                  <a:gd name="T30" fmla="*/ 8105 w 11750"/>
                  <a:gd name="T31" fmla="*/ 629 h 11255"/>
                  <a:gd name="T32" fmla="*/ 7984 w 11750"/>
                  <a:gd name="T33" fmla="*/ 313 h 11255"/>
                  <a:gd name="T34" fmla="*/ 7920 w 11750"/>
                  <a:gd name="T35" fmla="*/ 64 h 11255"/>
                  <a:gd name="T36" fmla="*/ 7892 w 11750"/>
                  <a:gd name="T37" fmla="*/ 0 h 11255"/>
                  <a:gd name="T38" fmla="*/ 7872 w 11750"/>
                  <a:gd name="T39" fmla="*/ 37 h 11255"/>
                  <a:gd name="T40" fmla="*/ 7833 w 11750"/>
                  <a:gd name="T41" fmla="*/ 998 h 11255"/>
                  <a:gd name="T42" fmla="*/ 6927 w 11750"/>
                  <a:gd name="T43" fmla="*/ 856 h 11255"/>
                  <a:gd name="T44" fmla="*/ 6794 w 11750"/>
                  <a:gd name="T45" fmla="*/ 616 h 11255"/>
                  <a:gd name="T46" fmla="*/ 6685 w 11750"/>
                  <a:gd name="T47" fmla="*/ 353 h 11255"/>
                  <a:gd name="T48" fmla="*/ 6615 w 11750"/>
                  <a:gd name="T49" fmla="*/ 115 h 11255"/>
                  <a:gd name="T50" fmla="*/ 6575 w 11750"/>
                  <a:gd name="T51" fmla="*/ 20 h 11255"/>
                  <a:gd name="T52" fmla="*/ 6552 w 11750"/>
                  <a:gd name="T53" fmla="*/ 43 h 11255"/>
                  <a:gd name="T54" fmla="*/ 6544 w 11750"/>
                  <a:gd name="T55" fmla="*/ 848 h 11255"/>
                  <a:gd name="T56" fmla="*/ 5718 w 11750"/>
                  <a:gd name="T57" fmla="*/ 1012 h 11255"/>
                  <a:gd name="T58" fmla="*/ 5536 w 11750"/>
                  <a:gd name="T59" fmla="*/ 719 h 11255"/>
                  <a:gd name="T60" fmla="*/ 5387 w 11750"/>
                  <a:gd name="T61" fmla="*/ 373 h 11255"/>
                  <a:gd name="T62" fmla="*/ 5310 w 11750"/>
                  <a:gd name="T63" fmla="*/ 117 h 11255"/>
                  <a:gd name="T64" fmla="*/ 5269 w 11750"/>
                  <a:gd name="T65" fmla="*/ 23 h 11255"/>
                  <a:gd name="T66" fmla="*/ 5246 w 11750"/>
                  <a:gd name="T67" fmla="*/ 75 h 11255"/>
                  <a:gd name="T68" fmla="*/ 5244 w 11750"/>
                  <a:gd name="T69" fmla="*/ 798 h 11255"/>
                  <a:gd name="T70" fmla="*/ 4214 w 11750"/>
                  <a:gd name="T71" fmla="*/ 703 h 11255"/>
                  <a:gd name="T72" fmla="*/ 4081 w 11750"/>
                  <a:gd name="T73" fmla="*/ 401 h 11255"/>
                  <a:gd name="T74" fmla="*/ 4021 w 11750"/>
                  <a:gd name="T75" fmla="*/ 139 h 11255"/>
                  <a:gd name="T76" fmla="*/ 3985 w 11750"/>
                  <a:gd name="T77" fmla="*/ 29 h 11255"/>
                  <a:gd name="T78" fmla="*/ 3963 w 11750"/>
                  <a:gd name="T79" fmla="*/ 41 h 11255"/>
                  <a:gd name="T80" fmla="*/ 3957 w 11750"/>
                  <a:gd name="T81" fmla="*/ 176 h 11255"/>
                  <a:gd name="T82" fmla="*/ 2844 w 11750"/>
                  <a:gd name="T83" fmla="*/ 571 h 11255"/>
                  <a:gd name="T84" fmla="*/ 2757 w 11750"/>
                  <a:gd name="T85" fmla="*/ 347 h 11255"/>
                  <a:gd name="T86" fmla="*/ 2710 w 11750"/>
                  <a:gd name="T87" fmla="*/ 156 h 11255"/>
                  <a:gd name="T88" fmla="*/ 2667 w 11750"/>
                  <a:gd name="T89" fmla="*/ 49 h 11255"/>
                  <a:gd name="T90" fmla="*/ 2645 w 11750"/>
                  <a:gd name="T91" fmla="*/ 61 h 11255"/>
                  <a:gd name="T92" fmla="*/ 2643 w 11750"/>
                  <a:gd name="T93" fmla="*/ 193 h 11255"/>
                  <a:gd name="T94" fmla="*/ 1980 w 11750"/>
                  <a:gd name="T95" fmla="*/ 1341 h 11255"/>
                  <a:gd name="T96" fmla="*/ 1505 w 11750"/>
                  <a:gd name="T97" fmla="*/ 554 h 11255"/>
                  <a:gd name="T98" fmla="*/ 1400 w 11750"/>
                  <a:gd name="T99" fmla="*/ 231 h 11255"/>
                  <a:gd name="T100" fmla="*/ 1362 w 11750"/>
                  <a:gd name="T101" fmla="*/ 111 h 11255"/>
                  <a:gd name="T102" fmla="*/ 1343 w 11750"/>
                  <a:gd name="T103" fmla="*/ 115 h 11255"/>
                  <a:gd name="T104" fmla="*/ 1300 w 11750"/>
                  <a:gd name="T105" fmla="*/ 2477 h 11255"/>
                  <a:gd name="T106" fmla="*/ 585 w 11750"/>
                  <a:gd name="T107" fmla="*/ 1517 h 11255"/>
                  <a:gd name="T108" fmla="*/ 324 w 11750"/>
                  <a:gd name="T109" fmla="*/ 1089 h 11255"/>
                  <a:gd name="T110" fmla="*/ 152 w 11750"/>
                  <a:gd name="T111" fmla="*/ 678 h 11255"/>
                  <a:gd name="T112" fmla="*/ 81 w 11750"/>
                  <a:gd name="T113" fmla="*/ 396 h 11255"/>
                  <a:gd name="T114" fmla="*/ 50 w 11750"/>
                  <a:gd name="T115" fmla="*/ 297 h 11255"/>
                  <a:gd name="T116" fmla="*/ 27 w 11750"/>
                  <a:gd name="T117" fmla="*/ 320 h 11255"/>
                  <a:gd name="T118" fmla="*/ 0 w 11750"/>
                  <a:gd name="T119" fmla="*/ 11255 h 11255"/>
                  <a:gd name="connsiteX0" fmla="*/ 11759 w 11759"/>
                  <a:gd name="connsiteY0" fmla="*/ 2167 h 11255"/>
                  <a:gd name="connsiteX1" fmla="*/ 11006 w 11759"/>
                  <a:gd name="connsiteY1" fmla="*/ 1078 h 11255"/>
                  <a:gd name="connsiteX2" fmla="*/ 10961 w 11759"/>
                  <a:gd name="connsiteY2" fmla="*/ 1018 h 11255"/>
                  <a:gd name="connsiteX3" fmla="*/ 10921 w 11759"/>
                  <a:gd name="connsiteY3" fmla="*/ 960 h 11255"/>
                  <a:gd name="connsiteX4" fmla="*/ 10881 w 11759"/>
                  <a:gd name="connsiteY4" fmla="*/ 899 h 11255"/>
                  <a:gd name="connsiteX5" fmla="*/ 10845 w 11759"/>
                  <a:gd name="connsiteY5" fmla="*/ 840 h 11255"/>
                  <a:gd name="connsiteX6" fmla="*/ 10809 w 11759"/>
                  <a:gd name="connsiteY6" fmla="*/ 778 h 11255"/>
                  <a:gd name="connsiteX7" fmla="*/ 10776 w 11759"/>
                  <a:gd name="connsiteY7" fmla="*/ 717 h 11255"/>
                  <a:gd name="connsiteX8" fmla="*/ 10745 w 11759"/>
                  <a:gd name="connsiteY8" fmla="*/ 655 h 11255"/>
                  <a:gd name="connsiteX9" fmla="*/ 10717 w 11759"/>
                  <a:gd name="connsiteY9" fmla="*/ 594 h 11255"/>
                  <a:gd name="connsiteX10" fmla="*/ 10687 w 11759"/>
                  <a:gd name="connsiteY10" fmla="*/ 530 h 11255"/>
                  <a:gd name="connsiteX11" fmla="*/ 10662 w 11759"/>
                  <a:gd name="connsiteY11" fmla="*/ 467 h 11255"/>
                  <a:gd name="connsiteX12" fmla="*/ 10637 w 11759"/>
                  <a:gd name="connsiteY12" fmla="*/ 403 h 11255"/>
                  <a:gd name="connsiteX13" fmla="*/ 10617 w 11759"/>
                  <a:gd name="connsiteY13" fmla="*/ 340 h 11255"/>
                  <a:gd name="connsiteX14" fmla="*/ 10578 w 11759"/>
                  <a:gd name="connsiteY14" fmla="*/ 209 h 11255"/>
                  <a:gd name="connsiteX15" fmla="*/ 10562 w 11759"/>
                  <a:gd name="connsiteY15" fmla="*/ 143 h 11255"/>
                  <a:gd name="connsiteX16" fmla="*/ 10549 w 11759"/>
                  <a:gd name="connsiteY16" fmla="*/ 78 h 11255"/>
                  <a:gd name="connsiteX17" fmla="*/ 10540 w 11759"/>
                  <a:gd name="connsiteY17" fmla="*/ 61 h 11255"/>
                  <a:gd name="connsiteX18" fmla="*/ 10534 w 11759"/>
                  <a:gd name="connsiteY18" fmla="*/ 47 h 11255"/>
                  <a:gd name="connsiteX19" fmla="*/ 10527 w 11759"/>
                  <a:gd name="connsiteY19" fmla="*/ 35 h 11255"/>
                  <a:gd name="connsiteX20" fmla="*/ 10522 w 11759"/>
                  <a:gd name="connsiteY20" fmla="*/ 27 h 11255"/>
                  <a:gd name="connsiteX21" fmla="*/ 10515 w 11759"/>
                  <a:gd name="connsiteY21" fmla="*/ 19 h 11255"/>
                  <a:gd name="connsiteX22" fmla="*/ 10511 w 11759"/>
                  <a:gd name="connsiteY22" fmla="*/ 16 h 11255"/>
                  <a:gd name="connsiteX23" fmla="*/ 10507 w 11759"/>
                  <a:gd name="connsiteY23" fmla="*/ 13 h 11255"/>
                  <a:gd name="connsiteX24" fmla="*/ 10502 w 11759"/>
                  <a:gd name="connsiteY24" fmla="*/ 15 h 11255"/>
                  <a:gd name="connsiteX25" fmla="*/ 10498 w 11759"/>
                  <a:gd name="connsiteY25" fmla="*/ 17 h 11255"/>
                  <a:gd name="connsiteX26" fmla="*/ 10494 w 11759"/>
                  <a:gd name="connsiteY26" fmla="*/ 22 h 11255"/>
                  <a:gd name="connsiteX27" fmla="*/ 10490 w 11759"/>
                  <a:gd name="connsiteY27" fmla="*/ 30 h 11255"/>
                  <a:gd name="connsiteX28" fmla="*/ 10488 w 11759"/>
                  <a:gd name="connsiteY28" fmla="*/ 40 h 11255"/>
                  <a:gd name="connsiteX29" fmla="*/ 10486 w 11759"/>
                  <a:gd name="connsiteY29" fmla="*/ 52 h 11255"/>
                  <a:gd name="connsiteX30" fmla="*/ 10484 w 11759"/>
                  <a:gd name="connsiteY30" fmla="*/ 67 h 11255"/>
                  <a:gd name="connsiteX31" fmla="*/ 10482 w 11759"/>
                  <a:gd name="connsiteY31" fmla="*/ 83 h 11255"/>
                  <a:gd name="connsiteX32" fmla="*/ 10482 w 11759"/>
                  <a:gd name="connsiteY32" fmla="*/ 104 h 11255"/>
                  <a:gd name="connsiteX33" fmla="*/ 10482 w 11759"/>
                  <a:gd name="connsiteY33" fmla="*/ 785 h 11255"/>
                  <a:gd name="connsiteX34" fmla="*/ 10458 w 11759"/>
                  <a:gd name="connsiteY34" fmla="*/ 2164 h 11255"/>
                  <a:gd name="connsiteX35" fmla="*/ 9636 w 11759"/>
                  <a:gd name="connsiteY35" fmla="*/ 978 h 11255"/>
                  <a:gd name="connsiteX36" fmla="*/ 9578 w 11759"/>
                  <a:gd name="connsiteY36" fmla="*/ 900 h 11255"/>
                  <a:gd name="connsiteX37" fmla="*/ 9525 w 11759"/>
                  <a:gd name="connsiteY37" fmla="*/ 819 h 11255"/>
                  <a:gd name="connsiteX38" fmla="*/ 9474 w 11759"/>
                  <a:gd name="connsiteY38" fmla="*/ 732 h 11255"/>
                  <a:gd name="connsiteX39" fmla="*/ 9427 w 11759"/>
                  <a:gd name="connsiteY39" fmla="*/ 643 h 11255"/>
                  <a:gd name="connsiteX40" fmla="*/ 9383 w 11759"/>
                  <a:gd name="connsiteY40" fmla="*/ 548 h 11255"/>
                  <a:gd name="connsiteX41" fmla="*/ 9342 w 11759"/>
                  <a:gd name="connsiteY41" fmla="*/ 450 h 11255"/>
                  <a:gd name="connsiteX42" fmla="*/ 9323 w 11759"/>
                  <a:gd name="connsiteY42" fmla="*/ 399 h 11255"/>
                  <a:gd name="connsiteX43" fmla="*/ 9305 w 11759"/>
                  <a:gd name="connsiteY43" fmla="*/ 347 h 11255"/>
                  <a:gd name="connsiteX44" fmla="*/ 9288 w 11759"/>
                  <a:gd name="connsiteY44" fmla="*/ 294 h 11255"/>
                  <a:gd name="connsiteX45" fmla="*/ 9273 w 11759"/>
                  <a:gd name="connsiteY45" fmla="*/ 241 h 11255"/>
                  <a:gd name="connsiteX46" fmla="*/ 9261 w 11759"/>
                  <a:gd name="connsiteY46" fmla="*/ 181 h 11255"/>
                  <a:gd name="connsiteX47" fmla="*/ 9254 w 11759"/>
                  <a:gd name="connsiteY47" fmla="*/ 154 h 11255"/>
                  <a:gd name="connsiteX48" fmla="*/ 9250 w 11759"/>
                  <a:gd name="connsiteY48" fmla="*/ 131 h 11255"/>
                  <a:gd name="connsiteX49" fmla="*/ 9240 w 11759"/>
                  <a:gd name="connsiteY49" fmla="*/ 89 h 11255"/>
                  <a:gd name="connsiteX50" fmla="*/ 9236 w 11759"/>
                  <a:gd name="connsiteY50" fmla="*/ 70 h 11255"/>
                  <a:gd name="connsiteX51" fmla="*/ 9232 w 11759"/>
                  <a:gd name="connsiteY51" fmla="*/ 56 h 11255"/>
                  <a:gd name="connsiteX52" fmla="*/ 9227 w 11759"/>
                  <a:gd name="connsiteY52" fmla="*/ 42 h 11255"/>
                  <a:gd name="connsiteX53" fmla="*/ 9223 w 11759"/>
                  <a:gd name="connsiteY53" fmla="*/ 30 h 11255"/>
                  <a:gd name="connsiteX54" fmla="*/ 9214 w 11759"/>
                  <a:gd name="connsiteY54" fmla="*/ 13 h 11255"/>
                  <a:gd name="connsiteX55" fmla="*/ 9207 w 11759"/>
                  <a:gd name="connsiteY55" fmla="*/ 4 h 11255"/>
                  <a:gd name="connsiteX56" fmla="*/ 9202 w 11759"/>
                  <a:gd name="connsiteY56" fmla="*/ 3 h 11255"/>
                  <a:gd name="connsiteX57" fmla="*/ 9200 w 11759"/>
                  <a:gd name="connsiteY57" fmla="*/ 4 h 11255"/>
                  <a:gd name="connsiteX58" fmla="*/ 9196 w 11759"/>
                  <a:gd name="connsiteY58" fmla="*/ 5 h 11255"/>
                  <a:gd name="connsiteX59" fmla="*/ 9192 w 11759"/>
                  <a:gd name="connsiteY59" fmla="*/ 10 h 11255"/>
                  <a:gd name="connsiteX60" fmla="*/ 9186 w 11759"/>
                  <a:gd name="connsiteY60" fmla="*/ 27 h 11255"/>
                  <a:gd name="connsiteX61" fmla="*/ 9180 w 11759"/>
                  <a:gd name="connsiteY61" fmla="*/ 49 h 11255"/>
                  <a:gd name="connsiteX62" fmla="*/ 9178 w 11759"/>
                  <a:gd name="connsiteY62" fmla="*/ 64 h 11255"/>
                  <a:gd name="connsiteX63" fmla="*/ 9176 w 11759"/>
                  <a:gd name="connsiteY63" fmla="*/ 82 h 11255"/>
                  <a:gd name="connsiteX64" fmla="*/ 9174 w 11759"/>
                  <a:gd name="connsiteY64" fmla="*/ 101 h 11255"/>
                  <a:gd name="connsiteX65" fmla="*/ 9172 w 11759"/>
                  <a:gd name="connsiteY65" fmla="*/ 121 h 11255"/>
                  <a:gd name="connsiteX66" fmla="*/ 9167 w 11759"/>
                  <a:gd name="connsiteY66" fmla="*/ 170 h 11255"/>
                  <a:gd name="connsiteX67" fmla="*/ 9165 w 11759"/>
                  <a:gd name="connsiteY67" fmla="*/ 197 h 11255"/>
                  <a:gd name="connsiteX68" fmla="*/ 9164 w 11759"/>
                  <a:gd name="connsiteY68" fmla="*/ 227 h 11255"/>
                  <a:gd name="connsiteX69" fmla="*/ 9162 w 11759"/>
                  <a:gd name="connsiteY69" fmla="*/ 293 h 11255"/>
                  <a:gd name="connsiteX70" fmla="*/ 9162 w 11759"/>
                  <a:gd name="connsiteY70" fmla="*/ 2185 h 11255"/>
                  <a:gd name="connsiteX71" fmla="*/ 8405 w 11759"/>
                  <a:gd name="connsiteY71" fmla="*/ 1098 h 11255"/>
                  <a:gd name="connsiteX72" fmla="*/ 8361 w 11759"/>
                  <a:gd name="connsiteY72" fmla="*/ 1040 h 11255"/>
                  <a:gd name="connsiteX73" fmla="*/ 8321 w 11759"/>
                  <a:gd name="connsiteY73" fmla="*/ 984 h 11255"/>
                  <a:gd name="connsiteX74" fmla="*/ 8280 w 11759"/>
                  <a:gd name="connsiteY74" fmla="*/ 926 h 11255"/>
                  <a:gd name="connsiteX75" fmla="*/ 8244 w 11759"/>
                  <a:gd name="connsiteY75" fmla="*/ 868 h 11255"/>
                  <a:gd name="connsiteX76" fmla="*/ 8209 w 11759"/>
                  <a:gd name="connsiteY76" fmla="*/ 809 h 11255"/>
                  <a:gd name="connsiteX77" fmla="*/ 8175 w 11759"/>
                  <a:gd name="connsiteY77" fmla="*/ 750 h 11255"/>
                  <a:gd name="connsiteX78" fmla="*/ 8143 w 11759"/>
                  <a:gd name="connsiteY78" fmla="*/ 689 h 11255"/>
                  <a:gd name="connsiteX79" fmla="*/ 8114 w 11759"/>
                  <a:gd name="connsiteY79" fmla="*/ 629 h 11255"/>
                  <a:gd name="connsiteX80" fmla="*/ 8085 w 11759"/>
                  <a:gd name="connsiteY80" fmla="*/ 566 h 11255"/>
                  <a:gd name="connsiteX81" fmla="*/ 8060 w 11759"/>
                  <a:gd name="connsiteY81" fmla="*/ 504 h 11255"/>
                  <a:gd name="connsiteX82" fmla="*/ 8035 w 11759"/>
                  <a:gd name="connsiteY82" fmla="*/ 441 h 11255"/>
                  <a:gd name="connsiteX83" fmla="*/ 8014 w 11759"/>
                  <a:gd name="connsiteY83" fmla="*/ 378 h 11255"/>
                  <a:gd name="connsiteX84" fmla="*/ 7993 w 11759"/>
                  <a:gd name="connsiteY84" fmla="*/ 313 h 11255"/>
                  <a:gd name="connsiteX85" fmla="*/ 7975 w 11759"/>
                  <a:gd name="connsiteY85" fmla="*/ 248 h 11255"/>
                  <a:gd name="connsiteX86" fmla="*/ 7959 w 11759"/>
                  <a:gd name="connsiteY86" fmla="*/ 182 h 11255"/>
                  <a:gd name="connsiteX87" fmla="*/ 7944 w 11759"/>
                  <a:gd name="connsiteY87" fmla="*/ 117 h 11255"/>
                  <a:gd name="connsiteX88" fmla="*/ 7936 w 11759"/>
                  <a:gd name="connsiteY88" fmla="*/ 87 h 11255"/>
                  <a:gd name="connsiteX89" fmla="*/ 7929 w 11759"/>
                  <a:gd name="connsiteY89" fmla="*/ 64 h 11255"/>
                  <a:gd name="connsiteX90" fmla="*/ 7923 w 11759"/>
                  <a:gd name="connsiteY90" fmla="*/ 42 h 11255"/>
                  <a:gd name="connsiteX91" fmla="*/ 7917 w 11759"/>
                  <a:gd name="connsiteY91" fmla="*/ 27 h 11255"/>
                  <a:gd name="connsiteX92" fmla="*/ 7911 w 11759"/>
                  <a:gd name="connsiteY92" fmla="*/ 13 h 11255"/>
                  <a:gd name="connsiteX93" fmla="*/ 7905 w 11759"/>
                  <a:gd name="connsiteY93" fmla="*/ 5 h 11255"/>
                  <a:gd name="connsiteX94" fmla="*/ 7901 w 11759"/>
                  <a:gd name="connsiteY94" fmla="*/ 0 h 11255"/>
                  <a:gd name="connsiteX95" fmla="*/ 7897 w 11759"/>
                  <a:gd name="connsiteY95" fmla="*/ 0 h 11255"/>
                  <a:gd name="connsiteX96" fmla="*/ 7892 w 11759"/>
                  <a:gd name="connsiteY96" fmla="*/ 3 h 11255"/>
                  <a:gd name="connsiteX97" fmla="*/ 7888 w 11759"/>
                  <a:gd name="connsiteY97" fmla="*/ 10 h 11255"/>
                  <a:gd name="connsiteX98" fmla="*/ 7884 w 11759"/>
                  <a:gd name="connsiteY98" fmla="*/ 21 h 11255"/>
                  <a:gd name="connsiteX99" fmla="*/ 7881 w 11759"/>
                  <a:gd name="connsiteY99" fmla="*/ 37 h 11255"/>
                  <a:gd name="connsiteX100" fmla="*/ 7878 w 11759"/>
                  <a:gd name="connsiteY100" fmla="*/ 56 h 11255"/>
                  <a:gd name="connsiteX101" fmla="*/ 7876 w 11759"/>
                  <a:gd name="connsiteY101" fmla="*/ 80 h 11255"/>
                  <a:gd name="connsiteX102" fmla="*/ 7874 w 11759"/>
                  <a:gd name="connsiteY102" fmla="*/ 106 h 11255"/>
                  <a:gd name="connsiteX103" fmla="*/ 7873 w 11759"/>
                  <a:gd name="connsiteY103" fmla="*/ 139 h 11255"/>
                  <a:gd name="connsiteX104" fmla="*/ 7842 w 11759"/>
                  <a:gd name="connsiteY104" fmla="*/ 998 h 11255"/>
                  <a:gd name="connsiteX105" fmla="*/ 7842 w 11759"/>
                  <a:gd name="connsiteY105" fmla="*/ 2168 h 11255"/>
                  <a:gd name="connsiteX106" fmla="*/ 7031 w 11759"/>
                  <a:gd name="connsiteY106" fmla="*/ 993 h 11255"/>
                  <a:gd name="connsiteX107" fmla="*/ 6998 w 11759"/>
                  <a:gd name="connsiteY107" fmla="*/ 948 h 11255"/>
                  <a:gd name="connsiteX108" fmla="*/ 6966 w 11759"/>
                  <a:gd name="connsiteY108" fmla="*/ 903 h 11255"/>
                  <a:gd name="connsiteX109" fmla="*/ 6936 w 11759"/>
                  <a:gd name="connsiteY109" fmla="*/ 856 h 11255"/>
                  <a:gd name="connsiteX110" fmla="*/ 6907 w 11759"/>
                  <a:gd name="connsiteY110" fmla="*/ 811 h 11255"/>
                  <a:gd name="connsiteX111" fmla="*/ 6879 w 11759"/>
                  <a:gd name="connsiteY111" fmla="*/ 763 h 11255"/>
                  <a:gd name="connsiteX112" fmla="*/ 6853 w 11759"/>
                  <a:gd name="connsiteY112" fmla="*/ 715 h 11255"/>
                  <a:gd name="connsiteX113" fmla="*/ 6827 w 11759"/>
                  <a:gd name="connsiteY113" fmla="*/ 665 h 11255"/>
                  <a:gd name="connsiteX114" fmla="*/ 6803 w 11759"/>
                  <a:gd name="connsiteY114" fmla="*/ 616 h 11255"/>
                  <a:gd name="connsiteX115" fmla="*/ 6778 w 11759"/>
                  <a:gd name="connsiteY115" fmla="*/ 564 h 11255"/>
                  <a:gd name="connsiteX116" fmla="*/ 6755 w 11759"/>
                  <a:gd name="connsiteY116" fmla="*/ 513 h 11255"/>
                  <a:gd name="connsiteX117" fmla="*/ 6733 w 11759"/>
                  <a:gd name="connsiteY117" fmla="*/ 459 h 11255"/>
                  <a:gd name="connsiteX118" fmla="*/ 6714 w 11759"/>
                  <a:gd name="connsiteY118" fmla="*/ 407 h 11255"/>
                  <a:gd name="connsiteX119" fmla="*/ 6694 w 11759"/>
                  <a:gd name="connsiteY119" fmla="*/ 353 h 11255"/>
                  <a:gd name="connsiteX120" fmla="*/ 6677 w 11759"/>
                  <a:gd name="connsiteY120" fmla="*/ 298 h 11255"/>
                  <a:gd name="connsiteX121" fmla="*/ 6660 w 11759"/>
                  <a:gd name="connsiteY121" fmla="*/ 242 h 11255"/>
                  <a:gd name="connsiteX122" fmla="*/ 6644 w 11759"/>
                  <a:gd name="connsiteY122" fmla="*/ 186 h 11255"/>
                  <a:gd name="connsiteX123" fmla="*/ 6633 w 11759"/>
                  <a:gd name="connsiteY123" fmla="*/ 147 h 11255"/>
                  <a:gd name="connsiteX124" fmla="*/ 6624 w 11759"/>
                  <a:gd name="connsiteY124" fmla="*/ 115 h 11255"/>
                  <a:gd name="connsiteX125" fmla="*/ 6614 w 11759"/>
                  <a:gd name="connsiteY125" fmla="*/ 86 h 11255"/>
                  <a:gd name="connsiteX126" fmla="*/ 6606 w 11759"/>
                  <a:gd name="connsiteY126" fmla="*/ 64 h 11255"/>
                  <a:gd name="connsiteX127" fmla="*/ 6598 w 11759"/>
                  <a:gd name="connsiteY127" fmla="*/ 44 h 11255"/>
                  <a:gd name="connsiteX128" fmla="*/ 6591 w 11759"/>
                  <a:gd name="connsiteY128" fmla="*/ 30 h 11255"/>
                  <a:gd name="connsiteX129" fmla="*/ 6584 w 11759"/>
                  <a:gd name="connsiteY129" fmla="*/ 20 h 11255"/>
                  <a:gd name="connsiteX130" fmla="*/ 6579 w 11759"/>
                  <a:gd name="connsiteY130" fmla="*/ 16 h 11255"/>
                  <a:gd name="connsiteX131" fmla="*/ 6573 w 11759"/>
                  <a:gd name="connsiteY131" fmla="*/ 15 h 11255"/>
                  <a:gd name="connsiteX132" fmla="*/ 6568 w 11759"/>
                  <a:gd name="connsiteY132" fmla="*/ 19 h 11255"/>
                  <a:gd name="connsiteX133" fmla="*/ 6564 w 11759"/>
                  <a:gd name="connsiteY133" fmla="*/ 28 h 11255"/>
                  <a:gd name="connsiteX134" fmla="*/ 6561 w 11759"/>
                  <a:gd name="connsiteY134" fmla="*/ 43 h 11255"/>
                  <a:gd name="connsiteX135" fmla="*/ 6557 w 11759"/>
                  <a:gd name="connsiteY135" fmla="*/ 60 h 11255"/>
                  <a:gd name="connsiteX136" fmla="*/ 6555 w 11759"/>
                  <a:gd name="connsiteY136" fmla="*/ 84 h 11255"/>
                  <a:gd name="connsiteX137" fmla="*/ 6553 w 11759"/>
                  <a:gd name="connsiteY137" fmla="*/ 112 h 11255"/>
                  <a:gd name="connsiteX138" fmla="*/ 6553 w 11759"/>
                  <a:gd name="connsiteY138" fmla="*/ 145 h 11255"/>
                  <a:gd name="connsiteX139" fmla="*/ 6553 w 11759"/>
                  <a:gd name="connsiteY139" fmla="*/ 848 h 11255"/>
                  <a:gd name="connsiteX140" fmla="*/ 6527 w 11759"/>
                  <a:gd name="connsiteY140" fmla="*/ 2166 h 11255"/>
                  <a:gd name="connsiteX141" fmla="*/ 6303 w 11759"/>
                  <a:gd name="connsiteY141" fmla="*/ 1816 h 11255"/>
                  <a:gd name="connsiteX142" fmla="*/ 5796 w 11759"/>
                  <a:gd name="connsiteY142" fmla="*/ 1098 h 11255"/>
                  <a:gd name="connsiteX143" fmla="*/ 5760 w 11759"/>
                  <a:gd name="connsiteY143" fmla="*/ 1055 h 11255"/>
                  <a:gd name="connsiteX144" fmla="*/ 5727 w 11759"/>
                  <a:gd name="connsiteY144" fmla="*/ 1012 h 11255"/>
                  <a:gd name="connsiteX145" fmla="*/ 5663 w 11759"/>
                  <a:gd name="connsiteY145" fmla="*/ 921 h 11255"/>
                  <a:gd name="connsiteX146" fmla="*/ 5631 w 11759"/>
                  <a:gd name="connsiteY146" fmla="*/ 872 h 11255"/>
                  <a:gd name="connsiteX147" fmla="*/ 5602 w 11759"/>
                  <a:gd name="connsiteY147" fmla="*/ 823 h 11255"/>
                  <a:gd name="connsiteX148" fmla="*/ 5572 w 11759"/>
                  <a:gd name="connsiteY148" fmla="*/ 772 h 11255"/>
                  <a:gd name="connsiteX149" fmla="*/ 5545 w 11759"/>
                  <a:gd name="connsiteY149" fmla="*/ 719 h 11255"/>
                  <a:gd name="connsiteX150" fmla="*/ 5517 w 11759"/>
                  <a:gd name="connsiteY150" fmla="*/ 665 h 11255"/>
                  <a:gd name="connsiteX151" fmla="*/ 5491 w 11759"/>
                  <a:gd name="connsiteY151" fmla="*/ 609 h 11255"/>
                  <a:gd name="connsiteX152" fmla="*/ 5442 w 11759"/>
                  <a:gd name="connsiteY152" fmla="*/ 494 h 11255"/>
                  <a:gd name="connsiteX153" fmla="*/ 5418 w 11759"/>
                  <a:gd name="connsiteY153" fmla="*/ 434 h 11255"/>
                  <a:gd name="connsiteX154" fmla="*/ 5396 w 11759"/>
                  <a:gd name="connsiteY154" fmla="*/ 373 h 11255"/>
                  <a:gd name="connsiteX155" fmla="*/ 5375 w 11759"/>
                  <a:gd name="connsiteY155" fmla="*/ 310 h 11255"/>
                  <a:gd name="connsiteX156" fmla="*/ 5355 w 11759"/>
                  <a:gd name="connsiteY156" fmla="*/ 247 h 11255"/>
                  <a:gd name="connsiteX157" fmla="*/ 5342 w 11759"/>
                  <a:gd name="connsiteY157" fmla="*/ 197 h 11255"/>
                  <a:gd name="connsiteX158" fmla="*/ 5330 w 11759"/>
                  <a:gd name="connsiteY158" fmla="*/ 155 h 11255"/>
                  <a:gd name="connsiteX159" fmla="*/ 5319 w 11759"/>
                  <a:gd name="connsiteY159" fmla="*/ 117 h 11255"/>
                  <a:gd name="connsiteX160" fmla="*/ 5309 w 11759"/>
                  <a:gd name="connsiteY160" fmla="*/ 86 h 11255"/>
                  <a:gd name="connsiteX161" fmla="*/ 5300 w 11759"/>
                  <a:gd name="connsiteY161" fmla="*/ 60 h 11255"/>
                  <a:gd name="connsiteX162" fmla="*/ 5292 w 11759"/>
                  <a:gd name="connsiteY162" fmla="*/ 42 h 11255"/>
                  <a:gd name="connsiteX163" fmla="*/ 5284 w 11759"/>
                  <a:gd name="connsiteY163" fmla="*/ 29 h 11255"/>
                  <a:gd name="connsiteX164" fmla="*/ 5278 w 11759"/>
                  <a:gd name="connsiteY164" fmla="*/ 23 h 11255"/>
                  <a:gd name="connsiteX165" fmla="*/ 5271 w 11759"/>
                  <a:gd name="connsiteY165" fmla="*/ 21 h 11255"/>
                  <a:gd name="connsiteX166" fmla="*/ 5266 w 11759"/>
                  <a:gd name="connsiteY166" fmla="*/ 27 h 11255"/>
                  <a:gd name="connsiteX167" fmla="*/ 5262 w 11759"/>
                  <a:gd name="connsiteY167" fmla="*/ 36 h 11255"/>
                  <a:gd name="connsiteX168" fmla="*/ 5258 w 11759"/>
                  <a:gd name="connsiteY168" fmla="*/ 54 h 11255"/>
                  <a:gd name="connsiteX169" fmla="*/ 5255 w 11759"/>
                  <a:gd name="connsiteY169" fmla="*/ 75 h 11255"/>
                  <a:gd name="connsiteX170" fmla="*/ 5254 w 11759"/>
                  <a:gd name="connsiteY170" fmla="*/ 105 h 11255"/>
                  <a:gd name="connsiteX171" fmla="*/ 5253 w 11759"/>
                  <a:gd name="connsiteY171" fmla="*/ 140 h 11255"/>
                  <a:gd name="connsiteX172" fmla="*/ 5253 w 11759"/>
                  <a:gd name="connsiteY172" fmla="*/ 182 h 11255"/>
                  <a:gd name="connsiteX173" fmla="*/ 5253 w 11759"/>
                  <a:gd name="connsiteY173" fmla="*/ 774 h 11255"/>
                  <a:gd name="connsiteX174" fmla="*/ 5253 w 11759"/>
                  <a:gd name="connsiteY174" fmla="*/ 798 h 11255"/>
                  <a:gd name="connsiteX175" fmla="*/ 5231 w 11759"/>
                  <a:gd name="connsiteY175" fmla="*/ 2161 h 11255"/>
                  <a:gd name="connsiteX176" fmla="*/ 4331 w 11759"/>
                  <a:gd name="connsiteY176" fmla="*/ 867 h 11255"/>
                  <a:gd name="connsiteX177" fmla="*/ 4301 w 11759"/>
                  <a:gd name="connsiteY177" fmla="*/ 826 h 11255"/>
                  <a:gd name="connsiteX178" fmla="*/ 4273 w 11759"/>
                  <a:gd name="connsiteY178" fmla="*/ 786 h 11255"/>
                  <a:gd name="connsiteX179" fmla="*/ 4223 w 11759"/>
                  <a:gd name="connsiteY179" fmla="*/ 703 h 11255"/>
                  <a:gd name="connsiteX180" fmla="*/ 4178 w 11759"/>
                  <a:gd name="connsiteY180" fmla="*/ 618 h 11255"/>
                  <a:gd name="connsiteX181" fmla="*/ 4140 w 11759"/>
                  <a:gd name="connsiteY181" fmla="*/ 533 h 11255"/>
                  <a:gd name="connsiteX182" fmla="*/ 4121 w 11759"/>
                  <a:gd name="connsiteY182" fmla="*/ 489 h 11255"/>
                  <a:gd name="connsiteX183" fmla="*/ 4105 w 11759"/>
                  <a:gd name="connsiteY183" fmla="*/ 445 h 11255"/>
                  <a:gd name="connsiteX184" fmla="*/ 4090 w 11759"/>
                  <a:gd name="connsiteY184" fmla="*/ 401 h 11255"/>
                  <a:gd name="connsiteX185" fmla="*/ 4078 w 11759"/>
                  <a:gd name="connsiteY185" fmla="*/ 357 h 11255"/>
                  <a:gd name="connsiteX186" fmla="*/ 4065 w 11759"/>
                  <a:gd name="connsiteY186" fmla="*/ 311 h 11255"/>
                  <a:gd name="connsiteX187" fmla="*/ 4055 w 11759"/>
                  <a:gd name="connsiteY187" fmla="*/ 267 h 11255"/>
                  <a:gd name="connsiteX188" fmla="*/ 4040 w 11759"/>
                  <a:gd name="connsiteY188" fmla="*/ 176 h 11255"/>
                  <a:gd name="connsiteX189" fmla="*/ 4030 w 11759"/>
                  <a:gd name="connsiteY189" fmla="*/ 139 h 11255"/>
                  <a:gd name="connsiteX190" fmla="*/ 4021 w 11759"/>
                  <a:gd name="connsiteY190" fmla="*/ 107 h 11255"/>
                  <a:gd name="connsiteX191" fmla="*/ 4014 w 11759"/>
                  <a:gd name="connsiteY191" fmla="*/ 80 h 11255"/>
                  <a:gd name="connsiteX192" fmla="*/ 4007 w 11759"/>
                  <a:gd name="connsiteY192" fmla="*/ 58 h 11255"/>
                  <a:gd name="connsiteX193" fmla="*/ 3999 w 11759"/>
                  <a:gd name="connsiteY193" fmla="*/ 41 h 11255"/>
                  <a:gd name="connsiteX194" fmla="*/ 3994 w 11759"/>
                  <a:gd name="connsiteY194" fmla="*/ 29 h 11255"/>
                  <a:gd name="connsiteX195" fmla="*/ 3989 w 11759"/>
                  <a:gd name="connsiteY195" fmla="*/ 22 h 11255"/>
                  <a:gd name="connsiteX196" fmla="*/ 3984 w 11759"/>
                  <a:gd name="connsiteY196" fmla="*/ 20 h 11255"/>
                  <a:gd name="connsiteX197" fmla="*/ 3979 w 11759"/>
                  <a:gd name="connsiteY197" fmla="*/ 22 h 11255"/>
                  <a:gd name="connsiteX198" fmla="*/ 3975 w 11759"/>
                  <a:gd name="connsiteY198" fmla="*/ 29 h 11255"/>
                  <a:gd name="connsiteX199" fmla="*/ 3972 w 11759"/>
                  <a:gd name="connsiteY199" fmla="*/ 41 h 11255"/>
                  <a:gd name="connsiteX200" fmla="*/ 3970 w 11759"/>
                  <a:gd name="connsiteY200" fmla="*/ 58 h 11255"/>
                  <a:gd name="connsiteX201" fmla="*/ 3968 w 11759"/>
                  <a:gd name="connsiteY201" fmla="*/ 80 h 11255"/>
                  <a:gd name="connsiteX202" fmla="*/ 3967 w 11759"/>
                  <a:gd name="connsiteY202" fmla="*/ 107 h 11255"/>
                  <a:gd name="connsiteX203" fmla="*/ 3966 w 11759"/>
                  <a:gd name="connsiteY203" fmla="*/ 139 h 11255"/>
                  <a:gd name="connsiteX204" fmla="*/ 3966 w 11759"/>
                  <a:gd name="connsiteY204" fmla="*/ 176 h 11255"/>
                  <a:gd name="connsiteX205" fmla="*/ 3922 w 11759"/>
                  <a:gd name="connsiteY205" fmla="*/ 2190 h 11255"/>
                  <a:gd name="connsiteX206" fmla="*/ 2979 w 11759"/>
                  <a:gd name="connsiteY206" fmla="*/ 789 h 11255"/>
                  <a:gd name="connsiteX207" fmla="*/ 2931 w 11759"/>
                  <a:gd name="connsiteY207" fmla="*/ 717 h 11255"/>
                  <a:gd name="connsiteX208" fmla="*/ 2889 w 11759"/>
                  <a:gd name="connsiteY208" fmla="*/ 645 h 11255"/>
                  <a:gd name="connsiteX209" fmla="*/ 2853 w 11759"/>
                  <a:gd name="connsiteY209" fmla="*/ 571 h 11255"/>
                  <a:gd name="connsiteX210" fmla="*/ 2835 w 11759"/>
                  <a:gd name="connsiteY210" fmla="*/ 534 h 11255"/>
                  <a:gd name="connsiteX211" fmla="*/ 2820 w 11759"/>
                  <a:gd name="connsiteY211" fmla="*/ 499 h 11255"/>
                  <a:gd name="connsiteX212" fmla="*/ 2789 w 11759"/>
                  <a:gd name="connsiteY212" fmla="*/ 422 h 11255"/>
                  <a:gd name="connsiteX213" fmla="*/ 2776 w 11759"/>
                  <a:gd name="connsiteY213" fmla="*/ 384 h 11255"/>
                  <a:gd name="connsiteX214" fmla="*/ 2766 w 11759"/>
                  <a:gd name="connsiteY214" fmla="*/ 347 h 11255"/>
                  <a:gd name="connsiteX215" fmla="*/ 2755 w 11759"/>
                  <a:gd name="connsiteY215" fmla="*/ 308 h 11255"/>
                  <a:gd name="connsiteX216" fmla="*/ 2746 w 11759"/>
                  <a:gd name="connsiteY216" fmla="*/ 270 h 11255"/>
                  <a:gd name="connsiteX217" fmla="*/ 2737 w 11759"/>
                  <a:gd name="connsiteY217" fmla="*/ 231 h 11255"/>
                  <a:gd name="connsiteX218" fmla="*/ 2731 w 11759"/>
                  <a:gd name="connsiteY218" fmla="*/ 193 h 11255"/>
                  <a:gd name="connsiteX219" fmla="*/ 2719 w 11759"/>
                  <a:gd name="connsiteY219" fmla="*/ 156 h 11255"/>
                  <a:gd name="connsiteX220" fmla="*/ 2709 w 11759"/>
                  <a:gd name="connsiteY220" fmla="*/ 126 h 11255"/>
                  <a:gd name="connsiteX221" fmla="*/ 2699 w 11759"/>
                  <a:gd name="connsiteY221" fmla="*/ 99 h 11255"/>
                  <a:gd name="connsiteX222" fmla="*/ 2692 w 11759"/>
                  <a:gd name="connsiteY222" fmla="*/ 79 h 11255"/>
                  <a:gd name="connsiteX223" fmla="*/ 2683 w 11759"/>
                  <a:gd name="connsiteY223" fmla="*/ 61 h 11255"/>
                  <a:gd name="connsiteX224" fmla="*/ 2676 w 11759"/>
                  <a:gd name="connsiteY224" fmla="*/ 49 h 11255"/>
                  <a:gd name="connsiteX225" fmla="*/ 2670 w 11759"/>
                  <a:gd name="connsiteY225" fmla="*/ 43 h 11255"/>
                  <a:gd name="connsiteX226" fmla="*/ 2666 w 11759"/>
                  <a:gd name="connsiteY226" fmla="*/ 41 h 11255"/>
                  <a:gd name="connsiteX227" fmla="*/ 2660 w 11759"/>
                  <a:gd name="connsiteY227" fmla="*/ 43 h 11255"/>
                  <a:gd name="connsiteX228" fmla="*/ 2657 w 11759"/>
                  <a:gd name="connsiteY228" fmla="*/ 49 h 11255"/>
                  <a:gd name="connsiteX229" fmla="*/ 2654 w 11759"/>
                  <a:gd name="connsiteY229" fmla="*/ 61 h 11255"/>
                  <a:gd name="connsiteX230" fmla="*/ 2652 w 11759"/>
                  <a:gd name="connsiteY230" fmla="*/ 79 h 11255"/>
                  <a:gd name="connsiteX231" fmla="*/ 2650 w 11759"/>
                  <a:gd name="connsiteY231" fmla="*/ 99 h 11255"/>
                  <a:gd name="connsiteX232" fmla="*/ 2650 w 11759"/>
                  <a:gd name="connsiteY232" fmla="*/ 126 h 11255"/>
                  <a:gd name="connsiteX233" fmla="*/ 2650 w 11759"/>
                  <a:gd name="connsiteY233" fmla="*/ 156 h 11255"/>
                  <a:gd name="connsiteX234" fmla="*/ 2652 w 11759"/>
                  <a:gd name="connsiteY234" fmla="*/ 193 h 11255"/>
                  <a:gd name="connsiteX235" fmla="*/ 2609 w 11759"/>
                  <a:gd name="connsiteY235" fmla="*/ 2238 h 11255"/>
                  <a:gd name="connsiteX236" fmla="*/ 2358 w 11759"/>
                  <a:gd name="connsiteY236" fmla="*/ 1882 h 11255"/>
                  <a:gd name="connsiteX237" fmla="*/ 2234 w 11759"/>
                  <a:gd name="connsiteY237" fmla="*/ 1703 h 11255"/>
                  <a:gd name="connsiteX238" fmla="*/ 2112 w 11759"/>
                  <a:gd name="connsiteY238" fmla="*/ 1523 h 11255"/>
                  <a:gd name="connsiteX239" fmla="*/ 1989 w 11759"/>
                  <a:gd name="connsiteY239" fmla="*/ 1341 h 11255"/>
                  <a:gd name="connsiteX240" fmla="*/ 1869 w 11759"/>
                  <a:gd name="connsiteY240" fmla="*/ 1160 h 11255"/>
                  <a:gd name="connsiteX241" fmla="*/ 1631 w 11759"/>
                  <a:gd name="connsiteY241" fmla="*/ 793 h 11255"/>
                  <a:gd name="connsiteX242" fmla="*/ 1597 w 11759"/>
                  <a:gd name="connsiteY242" fmla="*/ 732 h 11255"/>
                  <a:gd name="connsiteX243" fmla="*/ 1568 w 11759"/>
                  <a:gd name="connsiteY243" fmla="*/ 674 h 11255"/>
                  <a:gd name="connsiteX244" fmla="*/ 1514 w 11759"/>
                  <a:gd name="connsiteY244" fmla="*/ 554 h 11255"/>
                  <a:gd name="connsiteX245" fmla="*/ 1468 w 11759"/>
                  <a:gd name="connsiteY245" fmla="*/ 434 h 11255"/>
                  <a:gd name="connsiteX246" fmla="*/ 1447 w 11759"/>
                  <a:gd name="connsiteY246" fmla="*/ 373 h 11255"/>
                  <a:gd name="connsiteX247" fmla="*/ 1431 w 11759"/>
                  <a:gd name="connsiteY247" fmla="*/ 315 h 11255"/>
                  <a:gd name="connsiteX248" fmla="*/ 1419 w 11759"/>
                  <a:gd name="connsiteY248" fmla="*/ 270 h 11255"/>
                  <a:gd name="connsiteX249" fmla="*/ 1409 w 11759"/>
                  <a:gd name="connsiteY249" fmla="*/ 231 h 11255"/>
                  <a:gd name="connsiteX250" fmla="*/ 1399 w 11759"/>
                  <a:gd name="connsiteY250" fmla="*/ 197 h 11255"/>
                  <a:gd name="connsiteX251" fmla="*/ 1391 w 11759"/>
                  <a:gd name="connsiteY251" fmla="*/ 169 h 11255"/>
                  <a:gd name="connsiteX252" fmla="*/ 1384 w 11759"/>
                  <a:gd name="connsiteY252" fmla="*/ 144 h 11255"/>
                  <a:gd name="connsiteX253" fmla="*/ 1377 w 11759"/>
                  <a:gd name="connsiteY253" fmla="*/ 126 h 11255"/>
                  <a:gd name="connsiteX254" fmla="*/ 1371 w 11759"/>
                  <a:gd name="connsiteY254" fmla="*/ 111 h 11255"/>
                  <a:gd name="connsiteX255" fmla="*/ 1366 w 11759"/>
                  <a:gd name="connsiteY255" fmla="*/ 103 h 11255"/>
                  <a:gd name="connsiteX256" fmla="*/ 1361 w 11759"/>
                  <a:gd name="connsiteY256" fmla="*/ 97 h 11255"/>
                  <a:gd name="connsiteX257" fmla="*/ 1358 w 11759"/>
                  <a:gd name="connsiteY257" fmla="*/ 98 h 11255"/>
                  <a:gd name="connsiteX258" fmla="*/ 1355 w 11759"/>
                  <a:gd name="connsiteY258" fmla="*/ 104 h 11255"/>
                  <a:gd name="connsiteX259" fmla="*/ 1352 w 11759"/>
                  <a:gd name="connsiteY259" fmla="*/ 115 h 11255"/>
                  <a:gd name="connsiteX260" fmla="*/ 1350 w 11759"/>
                  <a:gd name="connsiteY260" fmla="*/ 130 h 11255"/>
                  <a:gd name="connsiteX261" fmla="*/ 1350 w 11759"/>
                  <a:gd name="connsiteY261" fmla="*/ 151 h 11255"/>
                  <a:gd name="connsiteX262" fmla="*/ 1350 w 11759"/>
                  <a:gd name="connsiteY262" fmla="*/ 176 h 11255"/>
                  <a:gd name="connsiteX263" fmla="*/ 1352 w 11759"/>
                  <a:gd name="connsiteY263" fmla="*/ 206 h 11255"/>
                  <a:gd name="connsiteX264" fmla="*/ 1309 w 11759"/>
                  <a:gd name="connsiteY264" fmla="*/ 2477 h 11255"/>
                  <a:gd name="connsiteX265" fmla="*/ 865 w 11759"/>
                  <a:gd name="connsiteY265" fmla="*/ 1872 h 11255"/>
                  <a:gd name="connsiteX266" fmla="*/ 791 w 11759"/>
                  <a:gd name="connsiteY266" fmla="*/ 1782 h 11255"/>
                  <a:gd name="connsiteX267" fmla="*/ 722 w 11759"/>
                  <a:gd name="connsiteY267" fmla="*/ 1693 h 11255"/>
                  <a:gd name="connsiteX268" fmla="*/ 656 w 11759"/>
                  <a:gd name="connsiteY268" fmla="*/ 1604 h 11255"/>
                  <a:gd name="connsiteX269" fmla="*/ 594 w 11759"/>
                  <a:gd name="connsiteY269" fmla="*/ 1517 h 11255"/>
                  <a:gd name="connsiteX270" fmla="*/ 534 w 11759"/>
                  <a:gd name="connsiteY270" fmla="*/ 1430 h 11255"/>
                  <a:gd name="connsiteX271" fmla="*/ 478 w 11759"/>
                  <a:gd name="connsiteY271" fmla="*/ 1344 h 11255"/>
                  <a:gd name="connsiteX272" fmla="*/ 426 w 11759"/>
                  <a:gd name="connsiteY272" fmla="*/ 1258 h 11255"/>
                  <a:gd name="connsiteX273" fmla="*/ 378 w 11759"/>
                  <a:gd name="connsiteY273" fmla="*/ 1174 h 11255"/>
                  <a:gd name="connsiteX274" fmla="*/ 333 w 11759"/>
                  <a:gd name="connsiteY274" fmla="*/ 1089 h 11255"/>
                  <a:gd name="connsiteX275" fmla="*/ 291 w 11759"/>
                  <a:gd name="connsiteY275" fmla="*/ 1005 h 11255"/>
                  <a:gd name="connsiteX276" fmla="*/ 253 w 11759"/>
                  <a:gd name="connsiteY276" fmla="*/ 922 h 11255"/>
                  <a:gd name="connsiteX277" fmla="*/ 220 w 11759"/>
                  <a:gd name="connsiteY277" fmla="*/ 840 h 11255"/>
                  <a:gd name="connsiteX278" fmla="*/ 188 w 11759"/>
                  <a:gd name="connsiteY278" fmla="*/ 758 h 11255"/>
                  <a:gd name="connsiteX279" fmla="*/ 161 w 11759"/>
                  <a:gd name="connsiteY279" fmla="*/ 678 h 11255"/>
                  <a:gd name="connsiteX280" fmla="*/ 137 w 11759"/>
                  <a:gd name="connsiteY280" fmla="*/ 598 h 11255"/>
                  <a:gd name="connsiteX281" fmla="*/ 117 w 11759"/>
                  <a:gd name="connsiteY281" fmla="*/ 518 h 11255"/>
                  <a:gd name="connsiteX282" fmla="*/ 108 w 11759"/>
                  <a:gd name="connsiteY282" fmla="*/ 472 h 11255"/>
                  <a:gd name="connsiteX283" fmla="*/ 99 w 11759"/>
                  <a:gd name="connsiteY283" fmla="*/ 432 h 11255"/>
                  <a:gd name="connsiteX284" fmla="*/ 90 w 11759"/>
                  <a:gd name="connsiteY284" fmla="*/ 396 h 11255"/>
                  <a:gd name="connsiteX285" fmla="*/ 84 w 11759"/>
                  <a:gd name="connsiteY285" fmla="*/ 367 h 11255"/>
                  <a:gd name="connsiteX286" fmla="*/ 76 w 11759"/>
                  <a:gd name="connsiteY286" fmla="*/ 342 h 11255"/>
                  <a:gd name="connsiteX287" fmla="*/ 70 w 11759"/>
                  <a:gd name="connsiteY287" fmla="*/ 322 h 11255"/>
                  <a:gd name="connsiteX288" fmla="*/ 63 w 11759"/>
                  <a:gd name="connsiteY288" fmla="*/ 307 h 11255"/>
                  <a:gd name="connsiteX289" fmla="*/ 59 w 11759"/>
                  <a:gd name="connsiteY289" fmla="*/ 297 h 11255"/>
                  <a:gd name="connsiteX290" fmla="*/ 52 w 11759"/>
                  <a:gd name="connsiteY290" fmla="*/ 292 h 11255"/>
                  <a:gd name="connsiteX291" fmla="*/ 48 w 11759"/>
                  <a:gd name="connsiteY291" fmla="*/ 292 h 11255"/>
                  <a:gd name="connsiteX292" fmla="*/ 43 w 11759"/>
                  <a:gd name="connsiteY292" fmla="*/ 296 h 11255"/>
                  <a:gd name="connsiteX293" fmla="*/ 40 w 11759"/>
                  <a:gd name="connsiteY293" fmla="*/ 306 h 11255"/>
                  <a:gd name="connsiteX294" fmla="*/ 36 w 11759"/>
                  <a:gd name="connsiteY294" fmla="*/ 320 h 11255"/>
                  <a:gd name="connsiteX295" fmla="*/ 34 w 11759"/>
                  <a:gd name="connsiteY295" fmla="*/ 341 h 11255"/>
                  <a:gd name="connsiteX296" fmla="*/ 32 w 11759"/>
                  <a:gd name="connsiteY296" fmla="*/ 366 h 11255"/>
                  <a:gd name="connsiteX297" fmla="*/ 30 w 11759"/>
                  <a:gd name="connsiteY297" fmla="*/ 396 h 11255"/>
                  <a:gd name="connsiteX298" fmla="*/ 9 w 11759"/>
                  <a:gd name="connsiteY298" fmla="*/ 1430 h 11255"/>
                  <a:gd name="connsiteX299" fmla="*/ 0 w 11759"/>
                  <a:gd name="connsiteY299" fmla="*/ 10307 h 11255"/>
                  <a:gd name="connsiteX300" fmla="*/ 9 w 11759"/>
                  <a:gd name="connsiteY300" fmla="*/ 11255 h 11255"/>
                  <a:gd name="connsiteX0" fmla="*/ 11759 w 11759"/>
                  <a:gd name="connsiteY0" fmla="*/ 2167 h 10307"/>
                  <a:gd name="connsiteX1" fmla="*/ 11006 w 11759"/>
                  <a:gd name="connsiteY1" fmla="*/ 1078 h 10307"/>
                  <a:gd name="connsiteX2" fmla="*/ 10961 w 11759"/>
                  <a:gd name="connsiteY2" fmla="*/ 1018 h 10307"/>
                  <a:gd name="connsiteX3" fmla="*/ 10921 w 11759"/>
                  <a:gd name="connsiteY3" fmla="*/ 960 h 10307"/>
                  <a:gd name="connsiteX4" fmla="*/ 10881 w 11759"/>
                  <a:gd name="connsiteY4" fmla="*/ 899 h 10307"/>
                  <a:gd name="connsiteX5" fmla="*/ 10845 w 11759"/>
                  <a:gd name="connsiteY5" fmla="*/ 840 h 10307"/>
                  <a:gd name="connsiteX6" fmla="*/ 10809 w 11759"/>
                  <a:gd name="connsiteY6" fmla="*/ 778 h 10307"/>
                  <a:gd name="connsiteX7" fmla="*/ 10776 w 11759"/>
                  <a:gd name="connsiteY7" fmla="*/ 717 h 10307"/>
                  <a:gd name="connsiteX8" fmla="*/ 10745 w 11759"/>
                  <a:gd name="connsiteY8" fmla="*/ 655 h 10307"/>
                  <a:gd name="connsiteX9" fmla="*/ 10717 w 11759"/>
                  <a:gd name="connsiteY9" fmla="*/ 594 h 10307"/>
                  <a:gd name="connsiteX10" fmla="*/ 10687 w 11759"/>
                  <a:gd name="connsiteY10" fmla="*/ 530 h 10307"/>
                  <a:gd name="connsiteX11" fmla="*/ 10662 w 11759"/>
                  <a:gd name="connsiteY11" fmla="*/ 467 h 10307"/>
                  <a:gd name="connsiteX12" fmla="*/ 10637 w 11759"/>
                  <a:gd name="connsiteY12" fmla="*/ 403 h 10307"/>
                  <a:gd name="connsiteX13" fmla="*/ 10617 w 11759"/>
                  <a:gd name="connsiteY13" fmla="*/ 340 h 10307"/>
                  <a:gd name="connsiteX14" fmla="*/ 10578 w 11759"/>
                  <a:gd name="connsiteY14" fmla="*/ 209 h 10307"/>
                  <a:gd name="connsiteX15" fmla="*/ 10562 w 11759"/>
                  <a:gd name="connsiteY15" fmla="*/ 143 h 10307"/>
                  <a:gd name="connsiteX16" fmla="*/ 10549 w 11759"/>
                  <a:gd name="connsiteY16" fmla="*/ 78 h 10307"/>
                  <a:gd name="connsiteX17" fmla="*/ 10540 w 11759"/>
                  <a:gd name="connsiteY17" fmla="*/ 61 h 10307"/>
                  <a:gd name="connsiteX18" fmla="*/ 10534 w 11759"/>
                  <a:gd name="connsiteY18" fmla="*/ 47 h 10307"/>
                  <a:gd name="connsiteX19" fmla="*/ 10527 w 11759"/>
                  <a:gd name="connsiteY19" fmla="*/ 35 h 10307"/>
                  <a:gd name="connsiteX20" fmla="*/ 10522 w 11759"/>
                  <a:gd name="connsiteY20" fmla="*/ 27 h 10307"/>
                  <a:gd name="connsiteX21" fmla="*/ 10515 w 11759"/>
                  <a:gd name="connsiteY21" fmla="*/ 19 h 10307"/>
                  <a:gd name="connsiteX22" fmla="*/ 10511 w 11759"/>
                  <a:gd name="connsiteY22" fmla="*/ 16 h 10307"/>
                  <a:gd name="connsiteX23" fmla="*/ 10507 w 11759"/>
                  <a:gd name="connsiteY23" fmla="*/ 13 h 10307"/>
                  <a:gd name="connsiteX24" fmla="*/ 10502 w 11759"/>
                  <a:gd name="connsiteY24" fmla="*/ 15 h 10307"/>
                  <a:gd name="connsiteX25" fmla="*/ 10498 w 11759"/>
                  <a:gd name="connsiteY25" fmla="*/ 17 h 10307"/>
                  <a:gd name="connsiteX26" fmla="*/ 10494 w 11759"/>
                  <a:gd name="connsiteY26" fmla="*/ 22 h 10307"/>
                  <a:gd name="connsiteX27" fmla="*/ 10490 w 11759"/>
                  <a:gd name="connsiteY27" fmla="*/ 30 h 10307"/>
                  <a:gd name="connsiteX28" fmla="*/ 10488 w 11759"/>
                  <a:gd name="connsiteY28" fmla="*/ 40 h 10307"/>
                  <a:gd name="connsiteX29" fmla="*/ 10486 w 11759"/>
                  <a:gd name="connsiteY29" fmla="*/ 52 h 10307"/>
                  <a:gd name="connsiteX30" fmla="*/ 10484 w 11759"/>
                  <a:gd name="connsiteY30" fmla="*/ 67 h 10307"/>
                  <a:gd name="connsiteX31" fmla="*/ 10482 w 11759"/>
                  <a:gd name="connsiteY31" fmla="*/ 83 h 10307"/>
                  <a:gd name="connsiteX32" fmla="*/ 10482 w 11759"/>
                  <a:gd name="connsiteY32" fmla="*/ 104 h 10307"/>
                  <a:gd name="connsiteX33" fmla="*/ 10482 w 11759"/>
                  <a:gd name="connsiteY33" fmla="*/ 785 h 10307"/>
                  <a:gd name="connsiteX34" fmla="*/ 10458 w 11759"/>
                  <a:gd name="connsiteY34" fmla="*/ 2164 h 10307"/>
                  <a:gd name="connsiteX35" fmla="*/ 9636 w 11759"/>
                  <a:gd name="connsiteY35" fmla="*/ 978 h 10307"/>
                  <a:gd name="connsiteX36" fmla="*/ 9578 w 11759"/>
                  <a:gd name="connsiteY36" fmla="*/ 900 h 10307"/>
                  <a:gd name="connsiteX37" fmla="*/ 9525 w 11759"/>
                  <a:gd name="connsiteY37" fmla="*/ 819 h 10307"/>
                  <a:gd name="connsiteX38" fmla="*/ 9474 w 11759"/>
                  <a:gd name="connsiteY38" fmla="*/ 732 h 10307"/>
                  <a:gd name="connsiteX39" fmla="*/ 9427 w 11759"/>
                  <a:gd name="connsiteY39" fmla="*/ 643 h 10307"/>
                  <a:gd name="connsiteX40" fmla="*/ 9383 w 11759"/>
                  <a:gd name="connsiteY40" fmla="*/ 548 h 10307"/>
                  <a:gd name="connsiteX41" fmla="*/ 9342 w 11759"/>
                  <a:gd name="connsiteY41" fmla="*/ 450 h 10307"/>
                  <a:gd name="connsiteX42" fmla="*/ 9323 w 11759"/>
                  <a:gd name="connsiteY42" fmla="*/ 399 h 10307"/>
                  <a:gd name="connsiteX43" fmla="*/ 9305 w 11759"/>
                  <a:gd name="connsiteY43" fmla="*/ 347 h 10307"/>
                  <a:gd name="connsiteX44" fmla="*/ 9288 w 11759"/>
                  <a:gd name="connsiteY44" fmla="*/ 294 h 10307"/>
                  <a:gd name="connsiteX45" fmla="*/ 9273 w 11759"/>
                  <a:gd name="connsiteY45" fmla="*/ 241 h 10307"/>
                  <a:gd name="connsiteX46" fmla="*/ 9261 w 11759"/>
                  <a:gd name="connsiteY46" fmla="*/ 181 h 10307"/>
                  <a:gd name="connsiteX47" fmla="*/ 9254 w 11759"/>
                  <a:gd name="connsiteY47" fmla="*/ 154 h 10307"/>
                  <a:gd name="connsiteX48" fmla="*/ 9250 w 11759"/>
                  <a:gd name="connsiteY48" fmla="*/ 131 h 10307"/>
                  <a:gd name="connsiteX49" fmla="*/ 9240 w 11759"/>
                  <a:gd name="connsiteY49" fmla="*/ 89 h 10307"/>
                  <a:gd name="connsiteX50" fmla="*/ 9236 w 11759"/>
                  <a:gd name="connsiteY50" fmla="*/ 70 h 10307"/>
                  <a:gd name="connsiteX51" fmla="*/ 9232 w 11759"/>
                  <a:gd name="connsiteY51" fmla="*/ 56 h 10307"/>
                  <a:gd name="connsiteX52" fmla="*/ 9227 w 11759"/>
                  <a:gd name="connsiteY52" fmla="*/ 42 h 10307"/>
                  <a:gd name="connsiteX53" fmla="*/ 9223 w 11759"/>
                  <a:gd name="connsiteY53" fmla="*/ 30 h 10307"/>
                  <a:gd name="connsiteX54" fmla="*/ 9214 w 11759"/>
                  <a:gd name="connsiteY54" fmla="*/ 13 h 10307"/>
                  <a:gd name="connsiteX55" fmla="*/ 9207 w 11759"/>
                  <a:gd name="connsiteY55" fmla="*/ 4 h 10307"/>
                  <a:gd name="connsiteX56" fmla="*/ 9202 w 11759"/>
                  <a:gd name="connsiteY56" fmla="*/ 3 h 10307"/>
                  <a:gd name="connsiteX57" fmla="*/ 9200 w 11759"/>
                  <a:gd name="connsiteY57" fmla="*/ 4 h 10307"/>
                  <a:gd name="connsiteX58" fmla="*/ 9196 w 11759"/>
                  <a:gd name="connsiteY58" fmla="*/ 5 h 10307"/>
                  <a:gd name="connsiteX59" fmla="*/ 9192 w 11759"/>
                  <a:gd name="connsiteY59" fmla="*/ 10 h 10307"/>
                  <a:gd name="connsiteX60" fmla="*/ 9186 w 11759"/>
                  <a:gd name="connsiteY60" fmla="*/ 27 h 10307"/>
                  <a:gd name="connsiteX61" fmla="*/ 9180 w 11759"/>
                  <a:gd name="connsiteY61" fmla="*/ 49 h 10307"/>
                  <a:gd name="connsiteX62" fmla="*/ 9178 w 11759"/>
                  <a:gd name="connsiteY62" fmla="*/ 64 h 10307"/>
                  <a:gd name="connsiteX63" fmla="*/ 9176 w 11759"/>
                  <a:gd name="connsiteY63" fmla="*/ 82 h 10307"/>
                  <a:gd name="connsiteX64" fmla="*/ 9174 w 11759"/>
                  <a:gd name="connsiteY64" fmla="*/ 101 h 10307"/>
                  <a:gd name="connsiteX65" fmla="*/ 9172 w 11759"/>
                  <a:gd name="connsiteY65" fmla="*/ 121 h 10307"/>
                  <a:gd name="connsiteX66" fmla="*/ 9167 w 11759"/>
                  <a:gd name="connsiteY66" fmla="*/ 170 h 10307"/>
                  <a:gd name="connsiteX67" fmla="*/ 9165 w 11759"/>
                  <a:gd name="connsiteY67" fmla="*/ 197 h 10307"/>
                  <a:gd name="connsiteX68" fmla="*/ 9164 w 11759"/>
                  <a:gd name="connsiteY68" fmla="*/ 227 h 10307"/>
                  <a:gd name="connsiteX69" fmla="*/ 9162 w 11759"/>
                  <a:gd name="connsiteY69" fmla="*/ 293 h 10307"/>
                  <a:gd name="connsiteX70" fmla="*/ 9162 w 11759"/>
                  <a:gd name="connsiteY70" fmla="*/ 2185 h 10307"/>
                  <a:gd name="connsiteX71" fmla="*/ 8405 w 11759"/>
                  <a:gd name="connsiteY71" fmla="*/ 1098 h 10307"/>
                  <a:gd name="connsiteX72" fmla="*/ 8361 w 11759"/>
                  <a:gd name="connsiteY72" fmla="*/ 1040 h 10307"/>
                  <a:gd name="connsiteX73" fmla="*/ 8321 w 11759"/>
                  <a:gd name="connsiteY73" fmla="*/ 984 h 10307"/>
                  <a:gd name="connsiteX74" fmla="*/ 8280 w 11759"/>
                  <a:gd name="connsiteY74" fmla="*/ 926 h 10307"/>
                  <a:gd name="connsiteX75" fmla="*/ 8244 w 11759"/>
                  <a:gd name="connsiteY75" fmla="*/ 868 h 10307"/>
                  <a:gd name="connsiteX76" fmla="*/ 8209 w 11759"/>
                  <a:gd name="connsiteY76" fmla="*/ 809 h 10307"/>
                  <a:gd name="connsiteX77" fmla="*/ 8175 w 11759"/>
                  <a:gd name="connsiteY77" fmla="*/ 750 h 10307"/>
                  <a:gd name="connsiteX78" fmla="*/ 8143 w 11759"/>
                  <a:gd name="connsiteY78" fmla="*/ 689 h 10307"/>
                  <a:gd name="connsiteX79" fmla="*/ 8114 w 11759"/>
                  <a:gd name="connsiteY79" fmla="*/ 629 h 10307"/>
                  <a:gd name="connsiteX80" fmla="*/ 8085 w 11759"/>
                  <a:gd name="connsiteY80" fmla="*/ 566 h 10307"/>
                  <a:gd name="connsiteX81" fmla="*/ 8060 w 11759"/>
                  <a:gd name="connsiteY81" fmla="*/ 504 h 10307"/>
                  <a:gd name="connsiteX82" fmla="*/ 8035 w 11759"/>
                  <a:gd name="connsiteY82" fmla="*/ 441 h 10307"/>
                  <a:gd name="connsiteX83" fmla="*/ 8014 w 11759"/>
                  <a:gd name="connsiteY83" fmla="*/ 378 h 10307"/>
                  <a:gd name="connsiteX84" fmla="*/ 7993 w 11759"/>
                  <a:gd name="connsiteY84" fmla="*/ 313 h 10307"/>
                  <a:gd name="connsiteX85" fmla="*/ 7975 w 11759"/>
                  <a:gd name="connsiteY85" fmla="*/ 248 h 10307"/>
                  <a:gd name="connsiteX86" fmla="*/ 7959 w 11759"/>
                  <a:gd name="connsiteY86" fmla="*/ 182 h 10307"/>
                  <a:gd name="connsiteX87" fmla="*/ 7944 w 11759"/>
                  <a:gd name="connsiteY87" fmla="*/ 117 h 10307"/>
                  <a:gd name="connsiteX88" fmla="*/ 7936 w 11759"/>
                  <a:gd name="connsiteY88" fmla="*/ 87 h 10307"/>
                  <a:gd name="connsiteX89" fmla="*/ 7929 w 11759"/>
                  <a:gd name="connsiteY89" fmla="*/ 64 h 10307"/>
                  <a:gd name="connsiteX90" fmla="*/ 7923 w 11759"/>
                  <a:gd name="connsiteY90" fmla="*/ 42 h 10307"/>
                  <a:gd name="connsiteX91" fmla="*/ 7917 w 11759"/>
                  <a:gd name="connsiteY91" fmla="*/ 27 h 10307"/>
                  <a:gd name="connsiteX92" fmla="*/ 7911 w 11759"/>
                  <a:gd name="connsiteY92" fmla="*/ 13 h 10307"/>
                  <a:gd name="connsiteX93" fmla="*/ 7905 w 11759"/>
                  <a:gd name="connsiteY93" fmla="*/ 5 h 10307"/>
                  <a:gd name="connsiteX94" fmla="*/ 7901 w 11759"/>
                  <a:gd name="connsiteY94" fmla="*/ 0 h 10307"/>
                  <a:gd name="connsiteX95" fmla="*/ 7897 w 11759"/>
                  <a:gd name="connsiteY95" fmla="*/ 0 h 10307"/>
                  <a:gd name="connsiteX96" fmla="*/ 7892 w 11759"/>
                  <a:gd name="connsiteY96" fmla="*/ 3 h 10307"/>
                  <a:gd name="connsiteX97" fmla="*/ 7888 w 11759"/>
                  <a:gd name="connsiteY97" fmla="*/ 10 h 10307"/>
                  <a:gd name="connsiteX98" fmla="*/ 7884 w 11759"/>
                  <a:gd name="connsiteY98" fmla="*/ 21 h 10307"/>
                  <a:gd name="connsiteX99" fmla="*/ 7881 w 11759"/>
                  <a:gd name="connsiteY99" fmla="*/ 37 h 10307"/>
                  <a:gd name="connsiteX100" fmla="*/ 7878 w 11759"/>
                  <a:gd name="connsiteY100" fmla="*/ 56 h 10307"/>
                  <a:gd name="connsiteX101" fmla="*/ 7876 w 11759"/>
                  <a:gd name="connsiteY101" fmla="*/ 80 h 10307"/>
                  <a:gd name="connsiteX102" fmla="*/ 7874 w 11759"/>
                  <a:gd name="connsiteY102" fmla="*/ 106 h 10307"/>
                  <a:gd name="connsiteX103" fmla="*/ 7873 w 11759"/>
                  <a:gd name="connsiteY103" fmla="*/ 139 h 10307"/>
                  <a:gd name="connsiteX104" fmla="*/ 7842 w 11759"/>
                  <a:gd name="connsiteY104" fmla="*/ 998 h 10307"/>
                  <a:gd name="connsiteX105" fmla="*/ 7842 w 11759"/>
                  <a:gd name="connsiteY105" fmla="*/ 2168 h 10307"/>
                  <a:gd name="connsiteX106" fmla="*/ 7031 w 11759"/>
                  <a:gd name="connsiteY106" fmla="*/ 993 h 10307"/>
                  <a:gd name="connsiteX107" fmla="*/ 6998 w 11759"/>
                  <a:gd name="connsiteY107" fmla="*/ 948 h 10307"/>
                  <a:gd name="connsiteX108" fmla="*/ 6966 w 11759"/>
                  <a:gd name="connsiteY108" fmla="*/ 903 h 10307"/>
                  <a:gd name="connsiteX109" fmla="*/ 6936 w 11759"/>
                  <a:gd name="connsiteY109" fmla="*/ 856 h 10307"/>
                  <a:gd name="connsiteX110" fmla="*/ 6907 w 11759"/>
                  <a:gd name="connsiteY110" fmla="*/ 811 h 10307"/>
                  <a:gd name="connsiteX111" fmla="*/ 6879 w 11759"/>
                  <a:gd name="connsiteY111" fmla="*/ 763 h 10307"/>
                  <a:gd name="connsiteX112" fmla="*/ 6853 w 11759"/>
                  <a:gd name="connsiteY112" fmla="*/ 715 h 10307"/>
                  <a:gd name="connsiteX113" fmla="*/ 6827 w 11759"/>
                  <a:gd name="connsiteY113" fmla="*/ 665 h 10307"/>
                  <a:gd name="connsiteX114" fmla="*/ 6803 w 11759"/>
                  <a:gd name="connsiteY114" fmla="*/ 616 h 10307"/>
                  <a:gd name="connsiteX115" fmla="*/ 6778 w 11759"/>
                  <a:gd name="connsiteY115" fmla="*/ 564 h 10307"/>
                  <a:gd name="connsiteX116" fmla="*/ 6755 w 11759"/>
                  <a:gd name="connsiteY116" fmla="*/ 513 h 10307"/>
                  <a:gd name="connsiteX117" fmla="*/ 6733 w 11759"/>
                  <a:gd name="connsiteY117" fmla="*/ 459 h 10307"/>
                  <a:gd name="connsiteX118" fmla="*/ 6714 w 11759"/>
                  <a:gd name="connsiteY118" fmla="*/ 407 h 10307"/>
                  <a:gd name="connsiteX119" fmla="*/ 6694 w 11759"/>
                  <a:gd name="connsiteY119" fmla="*/ 353 h 10307"/>
                  <a:gd name="connsiteX120" fmla="*/ 6677 w 11759"/>
                  <a:gd name="connsiteY120" fmla="*/ 298 h 10307"/>
                  <a:gd name="connsiteX121" fmla="*/ 6660 w 11759"/>
                  <a:gd name="connsiteY121" fmla="*/ 242 h 10307"/>
                  <a:gd name="connsiteX122" fmla="*/ 6644 w 11759"/>
                  <a:gd name="connsiteY122" fmla="*/ 186 h 10307"/>
                  <a:gd name="connsiteX123" fmla="*/ 6633 w 11759"/>
                  <a:gd name="connsiteY123" fmla="*/ 147 h 10307"/>
                  <a:gd name="connsiteX124" fmla="*/ 6624 w 11759"/>
                  <a:gd name="connsiteY124" fmla="*/ 115 h 10307"/>
                  <a:gd name="connsiteX125" fmla="*/ 6614 w 11759"/>
                  <a:gd name="connsiteY125" fmla="*/ 86 h 10307"/>
                  <a:gd name="connsiteX126" fmla="*/ 6606 w 11759"/>
                  <a:gd name="connsiteY126" fmla="*/ 64 h 10307"/>
                  <a:gd name="connsiteX127" fmla="*/ 6598 w 11759"/>
                  <a:gd name="connsiteY127" fmla="*/ 44 h 10307"/>
                  <a:gd name="connsiteX128" fmla="*/ 6591 w 11759"/>
                  <a:gd name="connsiteY128" fmla="*/ 30 h 10307"/>
                  <a:gd name="connsiteX129" fmla="*/ 6584 w 11759"/>
                  <a:gd name="connsiteY129" fmla="*/ 20 h 10307"/>
                  <a:gd name="connsiteX130" fmla="*/ 6579 w 11759"/>
                  <a:gd name="connsiteY130" fmla="*/ 16 h 10307"/>
                  <a:gd name="connsiteX131" fmla="*/ 6573 w 11759"/>
                  <a:gd name="connsiteY131" fmla="*/ 15 h 10307"/>
                  <a:gd name="connsiteX132" fmla="*/ 6568 w 11759"/>
                  <a:gd name="connsiteY132" fmla="*/ 19 h 10307"/>
                  <a:gd name="connsiteX133" fmla="*/ 6564 w 11759"/>
                  <a:gd name="connsiteY133" fmla="*/ 28 h 10307"/>
                  <a:gd name="connsiteX134" fmla="*/ 6561 w 11759"/>
                  <a:gd name="connsiteY134" fmla="*/ 43 h 10307"/>
                  <a:gd name="connsiteX135" fmla="*/ 6557 w 11759"/>
                  <a:gd name="connsiteY135" fmla="*/ 60 h 10307"/>
                  <a:gd name="connsiteX136" fmla="*/ 6555 w 11759"/>
                  <a:gd name="connsiteY136" fmla="*/ 84 h 10307"/>
                  <a:gd name="connsiteX137" fmla="*/ 6553 w 11759"/>
                  <a:gd name="connsiteY137" fmla="*/ 112 h 10307"/>
                  <a:gd name="connsiteX138" fmla="*/ 6553 w 11759"/>
                  <a:gd name="connsiteY138" fmla="*/ 145 h 10307"/>
                  <a:gd name="connsiteX139" fmla="*/ 6553 w 11759"/>
                  <a:gd name="connsiteY139" fmla="*/ 848 h 10307"/>
                  <a:gd name="connsiteX140" fmla="*/ 6527 w 11759"/>
                  <a:gd name="connsiteY140" fmla="*/ 2166 h 10307"/>
                  <a:gd name="connsiteX141" fmla="*/ 6303 w 11759"/>
                  <a:gd name="connsiteY141" fmla="*/ 1816 h 10307"/>
                  <a:gd name="connsiteX142" fmla="*/ 5796 w 11759"/>
                  <a:gd name="connsiteY142" fmla="*/ 1098 h 10307"/>
                  <a:gd name="connsiteX143" fmla="*/ 5760 w 11759"/>
                  <a:gd name="connsiteY143" fmla="*/ 1055 h 10307"/>
                  <a:gd name="connsiteX144" fmla="*/ 5727 w 11759"/>
                  <a:gd name="connsiteY144" fmla="*/ 1012 h 10307"/>
                  <a:gd name="connsiteX145" fmla="*/ 5663 w 11759"/>
                  <a:gd name="connsiteY145" fmla="*/ 921 h 10307"/>
                  <a:gd name="connsiteX146" fmla="*/ 5631 w 11759"/>
                  <a:gd name="connsiteY146" fmla="*/ 872 h 10307"/>
                  <a:gd name="connsiteX147" fmla="*/ 5602 w 11759"/>
                  <a:gd name="connsiteY147" fmla="*/ 823 h 10307"/>
                  <a:gd name="connsiteX148" fmla="*/ 5572 w 11759"/>
                  <a:gd name="connsiteY148" fmla="*/ 772 h 10307"/>
                  <a:gd name="connsiteX149" fmla="*/ 5545 w 11759"/>
                  <a:gd name="connsiteY149" fmla="*/ 719 h 10307"/>
                  <a:gd name="connsiteX150" fmla="*/ 5517 w 11759"/>
                  <a:gd name="connsiteY150" fmla="*/ 665 h 10307"/>
                  <a:gd name="connsiteX151" fmla="*/ 5491 w 11759"/>
                  <a:gd name="connsiteY151" fmla="*/ 609 h 10307"/>
                  <a:gd name="connsiteX152" fmla="*/ 5442 w 11759"/>
                  <a:gd name="connsiteY152" fmla="*/ 494 h 10307"/>
                  <a:gd name="connsiteX153" fmla="*/ 5418 w 11759"/>
                  <a:gd name="connsiteY153" fmla="*/ 434 h 10307"/>
                  <a:gd name="connsiteX154" fmla="*/ 5396 w 11759"/>
                  <a:gd name="connsiteY154" fmla="*/ 373 h 10307"/>
                  <a:gd name="connsiteX155" fmla="*/ 5375 w 11759"/>
                  <a:gd name="connsiteY155" fmla="*/ 310 h 10307"/>
                  <a:gd name="connsiteX156" fmla="*/ 5355 w 11759"/>
                  <a:gd name="connsiteY156" fmla="*/ 247 h 10307"/>
                  <a:gd name="connsiteX157" fmla="*/ 5342 w 11759"/>
                  <a:gd name="connsiteY157" fmla="*/ 197 h 10307"/>
                  <a:gd name="connsiteX158" fmla="*/ 5330 w 11759"/>
                  <a:gd name="connsiteY158" fmla="*/ 155 h 10307"/>
                  <a:gd name="connsiteX159" fmla="*/ 5319 w 11759"/>
                  <a:gd name="connsiteY159" fmla="*/ 117 h 10307"/>
                  <a:gd name="connsiteX160" fmla="*/ 5309 w 11759"/>
                  <a:gd name="connsiteY160" fmla="*/ 86 h 10307"/>
                  <a:gd name="connsiteX161" fmla="*/ 5300 w 11759"/>
                  <a:gd name="connsiteY161" fmla="*/ 60 h 10307"/>
                  <a:gd name="connsiteX162" fmla="*/ 5292 w 11759"/>
                  <a:gd name="connsiteY162" fmla="*/ 42 h 10307"/>
                  <a:gd name="connsiteX163" fmla="*/ 5284 w 11759"/>
                  <a:gd name="connsiteY163" fmla="*/ 29 h 10307"/>
                  <a:gd name="connsiteX164" fmla="*/ 5278 w 11759"/>
                  <a:gd name="connsiteY164" fmla="*/ 23 h 10307"/>
                  <a:gd name="connsiteX165" fmla="*/ 5271 w 11759"/>
                  <a:gd name="connsiteY165" fmla="*/ 21 h 10307"/>
                  <a:gd name="connsiteX166" fmla="*/ 5266 w 11759"/>
                  <a:gd name="connsiteY166" fmla="*/ 27 h 10307"/>
                  <a:gd name="connsiteX167" fmla="*/ 5262 w 11759"/>
                  <a:gd name="connsiteY167" fmla="*/ 36 h 10307"/>
                  <a:gd name="connsiteX168" fmla="*/ 5258 w 11759"/>
                  <a:gd name="connsiteY168" fmla="*/ 54 h 10307"/>
                  <a:gd name="connsiteX169" fmla="*/ 5255 w 11759"/>
                  <a:gd name="connsiteY169" fmla="*/ 75 h 10307"/>
                  <a:gd name="connsiteX170" fmla="*/ 5254 w 11759"/>
                  <a:gd name="connsiteY170" fmla="*/ 105 h 10307"/>
                  <a:gd name="connsiteX171" fmla="*/ 5253 w 11759"/>
                  <a:gd name="connsiteY171" fmla="*/ 140 h 10307"/>
                  <a:gd name="connsiteX172" fmla="*/ 5253 w 11759"/>
                  <a:gd name="connsiteY172" fmla="*/ 182 h 10307"/>
                  <a:gd name="connsiteX173" fmla="*/ 5253 w 11759"/>
                  <a:gd name="connsiteY173" fmla="*/ 774 h 10307"/>
                  <a:gd name="connsiteX174" fmla="*/ 5253 w 11759"/>
                  <a:gd name="connsiteY174" fmla="*/ 798 h 10307"/>
                  <a:gd name="connsiteX175" fmla="*/ 5231 w 11759"/>
                  <a:gd name="connsiteY175" fmla="*/ 2161 h 10307"/>
                  <a:gd name="connsiteX176" fmla="*/ 4331 w 11759"/>
                  <a:gd name="connsiteY176" fmla="*/ 867 h 10307"/>
                  <a:gd name="connsiteX177" fmla="*/ 4301 w 11759"/>
                  <a:gd name="connsiteY177" fmla="*/ 826 h 10307"/>
                  <a:gd name="connsiteX178" fmla="*/ 4273 w 11759"/>
                  <a:gd name="connsiteY178" fmla="*/ 786 h 10307"/>
                  <a:gd name="connsiteX179" fmla="*/ 4223 w 11759"/>
                  <a:gd name="connsiteY179" fmla="*/ 703 h 10307"/>
                  <a:gd name="connsiteX180" fmla="*/ 4178 w 11759"/>
                  <a:gd name="connsiteY180" fmla="*/ 618 h 10307"/>
                  <a:gd name="connsiteX181" fmla="*/ 4140 w 11759"/>
                  <a:gd name="connsiteY181" fmla="*/ 533 h 10307"/>
                  <a:gd name="connsiteX182" fmla="*/ 4121 w 11759"/>
                  <a:gd name="connsiteY182" fmla="*/ 489 h 10307"/>
                  <a:gd name="connsiteX183" fmla="*/ 4105 w 11759"/>
                  <a:gd name="connsiteY183" fmla="*/ 445 h 10307"/>
                  <a:gd name="connsiteX184" fmla="*/ 4090 w 11759"/>
                  <a:gd name="connsiteY184" fmla="*/ 401 h 10307"/>
                  <a:gd name="connsiteX185" fmla="*/ 4078 w 11759"/>
                  <a:gd name="connsiteY185" fmla="*/ 357 h 10307"/>
                  <a:gd name="connsiteX186" fmla="*/ 4065 w 11759"/>
                  <a:gd name="connsiteY186" fmla="*/ 311 h 10307"/>
                  <a:gd name="connsiteX187" fmla="*/ 4055 w 11759"/>
                  <a:gd name="connsiteY187" fmla="*/ 267 h 10307"/>
                  <a:gd name="connsiteX188" fmla="*/ 4040 w 11759"/>
                  <a:gd name="connsiteY188" fmla="*/ 176 h 10307"/>
                  <a:gd name="connsiteX189" fmla="*/ 4030 w 11759"/>
                  <a:gd name="connsiteY189" fmla="*/ 139 h 10307"/>
                  <a:gd name="connsiteX190" fmla="*/ 4021 w 11759"/>
                  <a:gd name="connsiteY190" fmla="*/ 107 h 10307"/>
                  <a:gd name="connsiteX191" fmla="*/ 4014 w 11759"/>
                  <a:gd name="connsiteY191" fmla="*/ 80 h 10307"/>
                  <a:gd name="connsiteX192" fmla="*/ 4007 w 11759"/>
                  <a:gd name="connsiteY192" fmla="*/ 58 h 10307"/>
                  <a:gd name="connsiteX193" fmla="*/ 3999 w 11759"/>
                  <a:gd name="connsiteY193" fmla="*/ 41 h 10307"/>
                  <a:gd name="connsiteX194" fmla="*/ 3994 w 11759"/>
                  <a:gd name="connsiteY194" fmla="*/ 29 h 10307"/>
                  <a:gd name="connsiteX195" fmla="*/ 3989 w 11759"/>
                  <a:gd name="connsiteY195" fmla="*/ 22 h 10307"/>
                  <a:gd name="connsiteX196" fmla="*/ 3984 w 11759"/>
                  <a:gd name="connsiteY196" fmla="*/ 20 h 10307"/>
                  <a:gd name="connsiteX197" fmla="*/ 3979 w 11759"/>
                  <a:gd name="connsiteY197" fmla="*/ 22 h 10307"/>
                  <a:gd name="connsiteX198" fmla="*/ 3975 w 11759"/>
                  <a:gd name="connsiteY198" fmla="*/ 29 h 10307"/>
                  <a:gd name="connsiteX199" fmla="*/ 3972 w 11759"/>
                  <a:gd name="connsiteY199" fmla="*/ 41 h 10307"/>
                  <a:gd name="connsiteX200" fmla="*/ 3970 w 11759"/>
                  <a:gd name="connsiteY200" fmla="*/ 58 h 10307"/>
                  <a:gd name="connsiteX201" fmla="*/ 3968 w 11759"/>
                  <a:gd name="connsiteY201" fmla="*/ 80 h 10307"/>
                  <a:gd name="connsiteX202" fmla="*/ 3967 w 11759"/>
                  <a:gd name="connsiteY202" fmla="*/ 107 h 10307"/>
                  <a:gd name="connsiteX203" fmla="*/ 3966 w 11759"/>
                  <a:gd name="connsiteY203" fmla="*/ 139 h 10307"/>
                  <a:gd name="connsiteX204" fmla="*/ 3966 w 11759"/>
                  <a:gd name="connsiteY204" fmla="*/ 176 h 10307"/>
                  <a:gd name="connsiteX205" fmla="*/ 3922 w 11759"/>
                  <a:gd name="connsiteY205" fmla="*/ 2190 h 10307"/>
                  <a:gd name="connsiteX206" fmla="*/ 2979 w 11759"/>
                  <a:gd name="connsiteY206" fmla="*/ 789 h 10307"/>
                  <a:gd name="connsiteX207" fmla="*/ 2931 w 11759"/>
                  <a:gd name="connsiteY207" fmla="*/ 717 h 10307"/>
                  <a:gd name="connsiteX208" fmla="*/ 2889 w 11759"/>
                  <a:gd name="connsiteY208" fmla="*/ 645 h 10307"/>
                  <a:gd name="connsiteX209" fmla="*/ 2853 w 11759"/>
                  <a:gd name="connsiteY209" fmla="*/ 571 h 10307"/>
                  <a:gd name="connsiteX210" fmla="*/ 2835 w 11759"/>
                  <a:gd name="connsiteY210" fmla="*/ 534 h 10307"/>
                  <a:gd name="connsiteX211" fmla="*/ 2820 w 11759"/>
                  <a:gd name="connsiteY211" fmla="*/ 499 h 10307"/>
                  <a:gd name="connsiteX212" fmla="*/ 2789 w 11759"/>
                  <a:gd name="connsiteY212" fmla="*/ 422 h 10307"/>
                  <a:gd name="connsiteX213" fmla="*/ 2776 w 11759"/>
                  <a:gd name="connsiteY213" fmla="*/ 384 h 10307"/>
                  <a:gd name="connsiteX214" fmla="*/ 2766 w 11759"/>
                  <a:gd name="connsiteY214" fmla="*/ 347 h 10307"/>
                  <a:gd name="connsiteX215" fmla="*/ 2755 w 11759"/>
                  <a:gd name="connsiteY215" fmla="*/ 308 h 10307"/>
                  <a:gd name="connsiteX216" fmla="*/ 2746 w 11759"/>
                  <a:gd name="connsiteY216" fmla="*/ 270 h 10307"/>
                  <a:gd name="connsiteX217" fmla="*/ 2737 w 11759"/>
                  <a:gd name="connsiteY217" fmla="*/ 231 h 10307"/>
                  <a:gd name="connsiteX218" fmla="*/ 2731 w 11759"/>
                  <a:gd name="connsiteY218" fmla="*/ 193 h 10307"/>
                  <a:gd name="connsiteX219" fmla="*/ 2719 w 11759"/>
                  <a:gd name="connsiteY219" fmla="*/ 156 h 10307"/>
                  <a:gd name="connsiteX220" fmla="*/ 2709 w 11759"/>
                  <a:gd name="connsiteY220" fmla="*/ 126 h 10307"/>
                  <a:gd name="connsiteX221" fmla="*/ 2699 w 11759"/>
                  <a:gd name="connsiteY221" fmla="*/ 99 h 10307"/>
                  <a:gd name="connsiteX222" fmla="*/ 2692 w 11759"/>
                  <a:gd name="connsiteY222" fmla="*/ 79 h 10307"/>
                  <a:gd name="connsiteX223" fmla="*/ 2683 w 11759"/>
                  <a:gd name="connsiteY223" fmla="*/ 61 h 10307"/>
                  <a:gd name="connsiteX224" fmla="*/ 2676 w 11759"/>
                  <a:gd name="connsiteY224" fmla="*/ 49 h 10307"/>
                  <a:gd name="connsiteX225" fmla="*/ 2670 w 11759"/>
                  <a:gd name="connsiteY225" fmla="*/ 43 h 10307"/>
                  <a:gd name="connsiteX226" fmla="*/ 2666 w 11759"/>
                  <a:gd name="connsiteY226" fmla="*/ 41 h 10307"/>
                  <a:gd name="connsiteX227" fmla="*/ 2660 w 11759"/>
                  <a:gd name="connsiteY227" fmla="*/ 43 h 10307"/>
                  <a:gd name="connsiteX228" fmla="*/ 2657 w 11759"/>
                  <a:gd name="connsiteY228" fmla="*/ 49 h 10307"/>
                  <a:gd name="connsiteX229" fmla="*/ 2654 w 11759"/>
                  <a:gd name="connsiteY229" fmla="*/ 61 h 10307"/>
                  <a:gd name="connsiteX230" fmla="*/ 2652 w 11759"/>
                  <a:gd name="connsiteY230" fmla="*/ 79 h 10307"/>
                  <a:gd name="connsiteX231" fmla="*/ 2650 w 11759"/>
                  <a:gd name="connsiteY231" fmla="*/ 99 h 10307"/>
                  <a:gd name="connsiteX232" fmla="*/ 2650 w 11759"/>
                  <a:gd name="connsiteY232" fmla="*/ 126 h 10307"/>
                  <a:gd name="connsiteX233" fmla="*/ 2650 w 11759"/>
                  <a:gd name="connsiteY233" fmla="*/ 156 h 10307"/>
                  <a:gd name="connsiteX234" fmla="*/ 2652 w 11759"/>
                  <a:gd name="connsiteY234" fmla="*/ 193 h 10307"/>
                  <a:gd name="connsiteX235" fmla="*/ 2609 w 11759"/>
                  <a:gd name="connsiteY235" fmla="*/ 2238 h 10307"/>
                  <a:gd name="connsiteX236" fmla="*/ 2358 w 11759"/>
                  <a:gd name="connsiteY236" fmla="*/ 1882 h 10307"/>
                  <a:gd name="connsiteX237" fmla="*/ 2234 w 11759"/>
                  <a:gd name="connsiteY237" fmla="*/ 1703 h 10307"/>
                  <a:gd name="connsiteX238" fmla="*/ 2112 w 11759"/>
                  <a:gd name="connsiteY238" fmla="*/ 1523 h 10307"/>
                  <a:gd name="connsiteX239" fmla="*/ 1989 w 11759"/>
                  <a:gd name="connsiteY239" fmla="*/ 1341 h 10307"/>
                  <a:gd name="connsiteX240" fmla="*/ 1869 w 11759"/>
                  <a:gd name="connsiteY240" fmla="*/ 1160 h 10307"/>
                  <a:gd name="connsiteX241" fmla="*/ 1631 w 11759"/>
                  <a:gd name="connsiteY241" fmla="*/ 793 h 10307"/>
                  <a:gd name="connsiteX242" fmla="*/ 1597 w 11759"/>
                  <a:gd name="connsiteY242" fmla="*/ 732 h 10307"/>
                  <a:gd name="connsiteX243" fmla="*/ 1568 w 11759"/>
                  <a:gd name="connsiteY243" fmla="*/ 674 h 10307"/>
                  <a:gd name="connsiteX244" fmla="*/ 1514 w 11759"/>
                  <a:gd name="connsiteY244" fmla="*/ 554 h 10307"/>
                  <a:gd name="connsiteX245" fmla="*/ 1468 w 11759"/>
                  <a:gd name="connsiteY245" fmla="*/ 434 h 10307"/>
                  <a:gd name="connsiteX246" fmla="*/ 1447 w 11759"/>
                  <a:gd name="connsiteY246" fmla="*/ 373 h 10307"/>
                  <a:gd name="connsiteX247" fmla="*/ 1431 w 11759"/>
                  <a:gd name="connsiteY247" fmla="*/ 315 h 10307"/>
                  <a:gd name="connsiteX248" fmla="*/ 1419 w 11759"/>
                  <a:gd name="connsiteY248" fmla="*/ 270 h 10307"/>
                  <a:gd name="connsiteX249" fmla="*/ 1409 w 11759"/>
                  <a:gd name="connsiteY249" fmla="*/ 231 h 10307"/>
                  <a:gd name="connsiteX250" fmla="*/ 1399 w 11759"/>
                  <a:gd name="connsiteY250" fmla="*/ 197 h 10307"/>
                  <a:gd name="connsiteX251" fmla="*/ 1391 w 11759"/>
                  <a:gd name="connsiteY251" fmla="*/ 169 h 10307"/>
                  <a:gd name="connsiteX252" fmla="*/ 1384 w 11759"/>
                  <a:gd name="connsiteY252" fmla="*/ 144 h 10307"/>
                  <a:gd name="connsiteX253" fmla="*/ 1377 w 11759"/>
                  <a:gd name="connsiteY253" fmla="*/ 126 h 10307"/>
                  <a:gd name="connsiteX254" fmla="*/ 1371 w 11759"/>
                  <a:gd name="connsiteY254" fmla="*/ 111 h 10307"/>
                  <a:gd name="connsiteX255" fmla="*/ 1366 w 11759"/>
                  <a:gd name="connsiteY255" fmla="*/ 103 h 10307"/>
                  <a:gd name="connsiteX256" fmla="*/ 1361 w 11759"/>
                  <a:gd name="connsiteY256" fmla="*/ 97 h 10307"/>
                  <a:gd name="connsiteX257" fmla="*/ 1358 w 11759"/>
                  <a:gd name="connsiteY257" fmla="*/ 98 h 10307"/>
                  <a:gd name="connsiteX258" fmla="*/ 1355 w 11759"/>
                  <a:gd name="connsiteY258" fmla="*/ 104 h 10307"/>
                  <a:gd name="connsiteX259" fmla="*/ 1352 w 11759"/>
                  <a:gd name="connsiteY259" fmla="*/ 115 h 10307"/>
                  <a:gd name="connsiteX260" fmla="*/ 1350 w 11759"/>
                  <a:gd name="connsiteY260" fmla="*/ 130 h 10307"/>
                  <a:gd name="connsiteX261" fmla="*/ 1350 w 11759"/>
                  <a:gd name="connsiteY261" fmla="*/ 151 h 10307"/>
                  <a:gd name="connsiteX262" fmla="*/ 1350 w 11759"/>
                  <a:gd name="connsiteY262" fmla="*/ 176 h 10307"/>
                  <a:gd name="connsiteX263" fmla="*/ 1352 w 11759"/>
                  <a:gd name="connsiteY263" fmla="*/ 206 h 10307"/>
                  <a:gd name="connsiteX264" fmla="*/ 1309 w 11759"/>
                  <a:gd name="connsiteY264" fmla="*/ 2477 h 10307"/>
                  <a:gd name="connsiteX265" fmla="*/ 865 w 11759"/>
                  <a:gd name="connsiteY265" fmla="*/ 1872 h 10307"/>
                  <a:gd name="connsiteX266" fmla="*/ 791 w 11759"/>
                  <a:gd name="connsiteY266" fmla="*/ 1782 h 10307"/>
                  <a:gd name="connsiteX267" fmla="*/ 722 w 11759"/>
                  <a:gd name="connsiteY267" fmla="*/ 1693 h 10307"/>
                  <a:gd name="connsiteX268" fmla="*/ 656 w 11759"/>
                  <a:gd name="connsiteY268" fmla="*/ 1604 h 10307"/>
                  <a:gd name="connsiteX269" fmla="*/ 594 w 11759"/>
                  <a:gd name="connsiteY269" fmla="*/ 1517 h 10307"/>
                  <a:gd name="connsiteX270" fmla="*/ 534 w 11759"/>
                  <a:gd name="connsiteY270" fmla="*/ 1430 h 10307"/>
                  <a:gd name="connsiteX271" fmla="*/ 478 w 11759"/>
                  <a:gd name="connsiteY271" fmla="*/ 1344 h 10307"/>
                  <a:gd name="connsiteX272" fmla="*/ 426 w 11759"/>
                  <a:gd name="connsiteY272" fmla="*/ 1258 h 10307"/>
                  <a:gd name="connsiteX273" fmla="*/ 378 w 11759"/>
                  <a:gd name="connsiteY273" fmla="*/ 1174 h 10307"/>
                  <a:gd name="connsiteX274" fmla="*/ 333 w 11759"/>
                  <a:gd name="connsiteY274" fmla="*/ 1089 h 10307"/>
                  <a:gd name="connsiteX275" fmla="*/ 291 w 11759"/>
                  <a:gd name="connsiteY275" fmla="*/ 1005 h 10307"/>
                  <a:gd name="connsiteX276" fmla="*/ 253 w 11759"/>
                  <a:gd name="connsiteY276" fmla="*/ 922 h 10307"/>
                  <a:gd name="connsiteX277" fmla="*/ 220 w 11759"/>
                  <a:gd name="connsiteY277" fmla="*/ 840 h 10307"/>
                  <a:gd name="connsiteX278" fmla="*/ 188 w 11759"/>
                  <a:gd name="connsiteY278" fmla="*/ 758 h 10307"/>
                  <a:gd name="connsiteX279" fmla="*/ 161 w 11759"/>
                  <a:gd name="connsiteY279" fmla="*/ 678 h 10307"/>
                  <a:gd name="connsiteX280" fmla="*/ 137 w 11759"/>
                  <a:gd name="connsiteY280" fmla="*/ 598 h 10307"/>
                  <a:gd name="connsiteX281" fmla="*/ 117 w 11759"/>
                  <a:gd name="connsiteY281" fmla="*/ 518 h 10307"/>
                  <a:gd name="connsiteX282" fmla="*/ 108 w 11759"/>
                  <a:gd name="connsiteY282" fmla="*/ 472 h 10307"/>
                  <a:gd name="connsiteX283" fmla="*/ 99 w 11759"/>
                  <a:gd name="connsiteY283" fmla="*/ 432 h 10307"/>
                  <a:gd name="connsiteX284" fmla="*/ 90 w 11759"/>
                  <a:gd name="connsiteY284" fmla="*/ 396 h 10307"/>
                  <a:gd name="connsiteX285" fmla="*/ 84 w 11759"/>
                  <a:gd name="connsiteY285" fmla="*/ 367 h 10307"/>
                  <a:gd name="connsiteX286" fmla="*/ 76 w 11759"/>
                  <a:gd name="connsiteY286" fmla="*/ 342 h 10307"/>
                  <a:gd name="connsiteX287" fmla="*/ 70 w 11759"/>
                  <a:gd name="connsiteY287" fmla="*/ 322 h 10307"/>
                  <a:gd name="connsiteX288" fmla="*/ 63 w 11759"/>
                  <a:gd name="connsiteY288" fmla="*/ 307 h 10307"/>
                  <a:gd name="connsiteX289" fmla="*/ 59 w 11759"/>
                  <a:gd name="connsiteY289" fmla="*/ 297 h 10307"/>
                  <a:gd name="connsiteX290" fmla="*/ 52 w 11759"/>
                  <a:gd name="connsiteY290" fmla="*/ 292 h 10307"/>
                  <a:gd name="connsiteX291" fmla="*/ 48 w 11759"/>
                  <a:gd name="connsiteY291" fmla="*/ 292 h 10307"/>
                  <a:gd name="connsiteX292" fmla="*/ 43 w 11759"/>
                  <a:gd name="connsiteY292" fmla="*/ 296 h 10307"/>
                  <a:gd name="connsiteX293" fmla="*/ 40 w 11759"/>
                  <a:gd name="connsiteY293" fmla="*/ 306 h 10307"/>
                  <a:gd name="connsiteX294" fmla="*/ 36 w 11759"/>
                  <a:gd name="connsiteY294" fmla="*/ 320 h 10307"/>
                  <a:gd name="connsiteX295" fmla="*/ 34 w 11759"/>
                  <a:gd name="connsiteY295" fmla="*/ 341 h 10307"/>
                  <a:gd name="connsiteX296" fmla="*/ 32 w 11759"/>
                  <a:gd name="connsiteY296" fmla="*/ 366 h 10307"/>
                  <a:gd name="connsiteX297" fmla="*/ 30 w 11759"/>
                  <a:gd name="connsiteY297" fmla="*/ 396 h 10307"/>
                  <a:gd name="connsiteX298" fmla="*/ 9 w 11759"/>
                  <a:gd name="connsiteY298" fmla="*/ 1430 h 10307"/>
                  <a:gd name="connsiteX299" fmla="*/ 0 w 11759"/>
                  <a:gd name="connsiteY299" fmla="*/ 10307 h 1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11759" h="10307">
                    <a:moveTo>
                      <a:pt x="11759" y="2167"/>
                    </a:moveTo>
                    <a:lnTo>
                      <a:pt x="11006" y="1078"/>
                    </a:lnTo>
                    <a:lnTo>
                      <a:pt x="10961" y="1018"/>
                    </a:lnTo>
                    <a:cubicBezTo>
                      <a:pt x="10948" y="999"/>
                      <a:pt x="10934" y="979"/>
                      <a:pt x="10921" y="960"/>
                    </a:cubicBezTo>
                    <a:cubicBezTo>
                      <a:pt x="10908" y="940"/>
                      <a:pt x="10894" y="919"/>
                      <a:pt x="10881" y="899"/>
                    </a:cubicBezTo>
                    <a:cubicBezTo>
                      <a:pt x="10869" y="879"/>
                      <a:pt x="10857" y="860"/>
                      <a:pt x="10845" y="840"/>
                    </a:cubicBezTo>
                    <a:cubicBezTo>
                      <a:pt x="10833" y="819"/>
                      <a:pt x="10821" y="799"/>
                      <a:pt x="10809" y="778"/>
                    </a:cubicBezTo>
                    <a:cubicBezTo>
                      <a:pt x="10798" y="758"/>
                      <a:pt x="10787" y="737"/>
                      <a:pt x="10776" y="717"/>
                    </a:cubicBezTo>
                    <a:cubicBezTo>
                      <a:pt x="10766" y="696"/>
                      <a:pt x="10755" y="676"/>
                      <a:pt x="10745" y="655"/>
                    </a:cubicBezTo>
                    <a:cubicBezTo>
                      <a:pt x="10736" y="635"/>
                      <a:pt x="10726" y="614"/>
                      <a:pt x="10717" y="594"/>
                    </a:cubicBezTo>
                    <a:cubicBezTo>
                      <a:pt x="10707" y="573"/>
                      <a:pt x="10697" y="551"/>
                      <a:pt x="10687" y="530"/>
                    </a:cubicBezTo>
                    <a:cubicBezTo>
                      <a:pt x="10679" y="509"/>
                      <a:pt x="10670" y="488"/>
                      <a:pt x="10662" y="467"/>
                    </a:cubicBezTo>
                    <a:cubicBezTo>
                      <a:pt x="10654" y="446"/>
                      <a:pt x="10645" y="424"/>
                      <a:pt x="10637" y="403"/>
                    </a:cubicBezTo>
                    <a:cubicBezTo>
                      <a:pt x="10630" y="382"/>
                      <a:pt x="10624" y="361"/>
                      <a:pt x="10617" y="340"/>
                    </a:cubicBezTo>
                    <a:cubicBezTo>
                      <a:pt x="10604" y="296"/>
                      <a:pt x="10591" y="253"/>
                      <a:pt x="10578" y="209"/>
                    </a:cubicBezTo>
                    <a:cubicBezTo>
                      <a:pt x="10573" y="187"/>
                      <a:pt x="10567" y="165"/>
                      <a:pt x="10562" y="143"/>
                    </a:cubicBezTo>
                    <a:cubicBezTo>
                      <a:pt x="10558" y="121"/>
                      <a:pt x="10553" y="100"/>
                      <a:pt x="10549" y="78"/>
                    </a:cubicBezTo>
                    <a:cubicBezTo>
                      <a:pt x="10546" y="72"/>
                      <a:pt x="10543" y="67"/>
                      <a:pt x="10540" y="61"/>
                    </a:cubicBezTo>
                    <a:cubicBezTo>
                      <a:pt x="10538" y="56"/>
                      <a:pt x="10536" y="52"/>
                      <a:pt x="10534" y="47"/>
                    </a:cubicBezTo>
                    <a:cubicBezTo>
                      <a:pt x="10532" y="43"/>
                      <a:pt x="10529" y="39"/>
                      <a:pt x="10527" y="35"/>
                    </a:cubicBezTo>
                    <a:cubicBezTo>
                      <a:pt x="10525" y="32"/>
                      <a:pt x="10524" y="30"/>
                      <a:pt x="10522" y="27"/>
                    </a:cubicBezTo>
                    <a:cubicBezTo>
                      <a:pt x="10520" y="24"/>
                      <a:pt x="10517" y="22"/>
                      <a:pt x="10515" y="19"/>
                    </a:cubicBezTo>
                    <a:cubicBezTo>
                      <a:pt x="10514" y="18"/>
                      <a:pt x="10512" y="17"/>
                      <a:pt x="10511" y="16"/>
                    </a:cubicBezTo>
                    <a:cubicBezTo>
                      <a:pt x="10510" y="15"/>
                      <a:pt x="10508" y="14"/>
                      <a:pt x="10507" y="13"/>
                    </a:cubicBezTo>
                    <a:cubicBezTo>
                      <a:pt x="10505" y="14"/>
                      <a:pt x="10504" y="14"/>
                      <a:pt x="10502" y="15"/>
                    </a:cubicBezTo>
                    <a:cubicBezTo>
                      <a:pt x="10501" y="16"/>
                      <a:pt x="10499" y="16"/>
                      <a:pt x="10498" y="17"/>
                    </a:cubicBezTo>
                    <a:cubicBezTo>
                      <a:pt x="10497" y="19"/>
                      <a:pt x="10495" y="20"/>
                      <a:pt x="10494" y="22"/>
                    </a:cubicBezTo>
                    <a:cubicBezTo>
                      <a:pt x="10493" y="25"/>
                      <a:pt x="10491" y="27"/>
                      <a:pt x="10490" y="30"/>
                    </a:cubicBezTo>
                    <a:cubicBezTo>
                      <a:pt x="10489" y="33"/>
                      <a:pt x="10489" y="37"/>
                      <a:pt x="10488" y="40"/>
                    </a:cubicBezTo>
                    <a:cubicBezTo>
                      <a:pt x="10487" y="44"/>
                      <a:pt x="10487" y="48"/>
                      <a:pt x="10486" y="52"/>
                    </a:cubicBezTo>
                    <a:cubicBezTo>
                      <a:pt x="10485" y="57"/>
                      <a:pt x="10485" y="62"/>
                      <a:pt x="10484" y="67"/>
                    </a:cubicBezTo>
                    <a:cubicBezTo>
                      <a:pt x="10483" y="72"/>
                      <a:pt x="10483" y="78"/>
                      <a:pt x="10482" y="83"/>
                    </a:cubicBezTo>
                    <a:lnTo>
                      <a:pt x="10482" y="104"/>
                    </a:lnTo>
                    <a:lnTo>
                      <a:pt x="10482" y="785"/>
                    </a:lnTo>
                    <a:cubicBezTo>
                      <a:pt x="10474" y="1245"/>
                      <a:pt x="10466" y="1704"/>
                      <a:pt x="10458" y="2164"/>
                    </a:cubicBezTo>
                    <a:lnTo>
                      <a:pt x="9636" y="978"/>
                    </a:lnTo>
                    <a:cubicBezTo>
                      <a:pt x="9617" y="952"/>
                      <a:pt x="9597" y="926"/>
                      <a:pt x="9578" y="900"/>
                    </a:cubicBezTo>
                    <a:cubicBezTo>
                      <a:pt x="9560" y="873"/>
                      <a:pt x="9543" y="846"/>
                      <a:pt x="9525" y="819"/>
                    </a:cubicBezTo>
                    <a:lnTo>
                      <a:pt x="9474" y="732"/>
                    </a:lnTo>
                    <a:cubicBezTo>
                      <a:pt x="9458" y="702"/>
                      <a:pt x="9443" y="673"/>
                      <a:pt x="9427" y="643"/>
                    </a:cubicBezTo>
                    <a:cubicBezTo>
                      <a:pt x="9412" y="611"/>
                      <a:pt x="9398" y="580"/>
                      <a:pt x="9383" y="548"/>
                    </a:cubicBezTo>
                    <a:cubicBezTo>
                      <a:pt x="9369" y="515"/>
                      <a:pt x="9356" y="483"/>
                      <a:pt x="9342" y="450"/>
                    </a:cubicBezTo>
                    <a:cubicBezTo>
                      <a:pt x="9336" y="433"/>
                      <a:pt x="9329" y="416"/>
                      <a:pt x="9323" y="399"/>
                    </a:cubicBezTo>
                    <a:cubicBezTo>
                      <a:pt x="9317" y="382"/>
                      <a:pt x="9311" y="364"/>
                      <a:pt x="9305" y="347"/>
                    </a:cubicBezTo>
                    <a:cubicBezTo>
                      <a:pt x="9299" y="329"/>
                      <a:pt x="9294" y="312"/>
                      <a:pt x="9288" y="294"/>
                    </a:cubicBezTo>
                    <a:cubicBezTo>
                      <a:pt x="9283" y="276"/>
                      <a:pt x="9278" y="259"/>
                      <a:pt x="9273" y="241"/>
                    </a:cubicBezTo>
                    <a:lnTo>
                      <a:pt x="9261" y="181"/>
                    </a:lnTo>
                    <a:cubicBezTo>
                      <a:pt x="9259" y="172"/>
                      <a:pt x="9256" y="163"/>
                      <a:pt x="9254" y="154"/>
                    </a:cubicBezTo>
                    <a:cubicBezTo>
                      <a:pt x="9253" y="146"/>
                      <a:pt x="9251" y="139"/>
                      <a:pt x="9250" y="131"/>
                    </a:cubicBezTo>
                    <a:cubicBezTo>
                      <a:pt x="9247" y="117"/>
                      <a:pt x="9243" y="103"/>
                      <a:pt x="9240" y="89"/>
                    </a:cubicBezTo>
                    <a:cubicBezTo>
                      <a:pt x="9239" y="83"/>
                      <a:pt x="9237" y="76"/>
                      <a:pt x="9236" y="70"/>
                    </a:cubicBezTo>
                    <a:cubicBezTo>
                      <a:pt x="9235" y="65"/>
                      <a:pt x="9233" y="61"/>
                      <a:pt x="9232" y="56"/>
                    </a:cubicBezTo>
                    <a:cubicBezTo>
                      <a:pt x="9230" y="51"/>
                      <a:pt x="9229" y="47"/>
                      <a:pt x="9227" y="42"/>
                    </a:cubicBezTo>
                    <a:cubicBezTo>
                      <a:pt x="9226" y="38"/>
                      <a:pt x="9224" y="34"/>
                      <a:pt x="9223" y="30"/>
                    </a:cubicBezTo>
                    <a:cubicBezTo>
                      <a:pt x="9220" y="24"/>
                      <a:pt x="9217" y="19"/>
                      <a:pt x="9214" y="13"/>
                    </a:cubicBezTo>
                    <a:cubicBezTo>
                      <a:pt x="9212" y="10"/>
                      <a:pt x="9209" y="7"/>
                      <a:pt x="9207" y="4"/>
                    </a:cubicBezTo>
                    <a:cubicBezTo>
                      <a:pt x="9205" y="4"/>
                      <a:pt x="9204" y="3"/>
                      <a:pt x="9202" y="3"/>
                    </a:cubicBezTo>
                    <a:cubicBezTo>
                      <a:pt x="9201" y="3"/>
                      <a:pt x="9201" y="4"/>
                      <a:pt x="9200" y="4"/>
                    </a:cubicBezTo>
                    <a:cubicBezTo>
                      <a:pt x="9199" y="4"/>
                      <a:pt x="9197" y="5"/>
                      <a:pt x="9196" y="5"/>
                    </a:cubicBezTo>
                    <a:cubicBezTo>
                      <a:pt x="9195" y="7"/>
                      <a:pt x="9193" y="8"/>
                      <a:pt x="9192" y="10"/>
                    </a:cubicBezTo>
                    <a:cubicBezTo>
                      <a:pt x="9190" y="16"/>
                      <a:pt x="9188" y="21"/>
                      <a:pt x="9186" y="27"/>
                    </a:cubicBezTo>
                    <a:cubicBezTo>
                      <a:pt x="9184" y="34"/>
                      <a:pt x="9182" y="42"/>
                      <a:pt x="9180" y="49"/>
                    </a:cubicBezTo>
                    <a:cubicBezTo>
                      <a:pt x="9179" y="54"/>
                      <a:pt x="9179" y="59"/>
                      <a:pt x="9178" y="64"/>
                    </a:cubicBezTo>
                    <a:cubicBezTo>
                      <a:pt x="9177" y="70"/>
                      <a:pt x="9177" y="76"/>
                      <a:pt x="9176" y="82"/>
                    </a:cubicBezTo>
                    <a:cubicBezTo>
                      <a:pt x="9175" y="88"/>
                      <a:pt x="9175" y="95"/>
                      <a:pt x="9174" y="101"/>
                    </a:cubicBezTo>
                    <a:cubicBezTo>
                      <a:pt x="9173" y="108"/>
                      <a:pt x="9173" y="114"/>
                      <a:pt x="9172" y="121"/>
                    </a:cubicBezTo>
                    <a:cubicBezTo>
                      <a:pt x="9170" y="137"/>
                      <a:pt x="9169" y="154"/>
                      <a:pt x="9167" y="170"/>
                    </a:cubicBezTo>
                    <a:cubicBezTo>
                      <a:pt x="9166" y="179"/>
                      <a:pt x="9166" y="188"/>
                      <a:pt x="9165" y="197"/>
                    </a:cubicBezTo>
                    <a:cubicBezTo>
                      <a:pt x="9165" y="207"/>
                      <a:pt x="9164" y="217"/>
                      <a:pt x="9164" y="227"/>
                    </a:cubicBezTo>
                    <a:cubicBezTo>
                      <a:pt x="9163" y="249"/>
                      <a:pt x="9163" y="271"/>
                      <a:pt x="9162" y="293"/>
                    </a:cubicBezTo>
                    <a:lnTo>
                      <a:pt x="9162" y="2185"/>
                    </a:lnTo>
                    <a:lnTo>
                      <a:pt x="8405" y="1098"/>
                    </a:lnTo>
                    <a:cubicBezTo>
                      <a:pt x="8390" y="1079"/>
                      <a:pt x="8376" y="1059"/>
                      <a:pt x="8361" y="1040"/>
                    </a:cubicBezTo>
                    <a:cubicBezTo>
                      <a:pt x="8348" y="1021"/>
                      <a:pt x="8334" y="1003"/>
                      <a:pt x="8321" y="984"/>
                    </a:cubicBezTo>
                    <a:cubicBezTo>
                      <a:pt x="8307" y="965"/>
                      <a:pt x="8294" y="945"/>
                      <a:pt x="8280" y="926"/>
                    </a:cubicBezTo>
                    <a:cubicBezTo>
                      <a:pt x="8268" y="907"/>
                      <a:pt x="8256" y="887"/>
                      <a:pt x="8244" y="868"/>
                    </a:cubicBezTo>
                    <a:cubicBezTo>
                      <a:pt x="8232" y="848"/>
                      <a:pt x="8221" y="829"/>
                      <a:pt x="8209" y="809"/>
                    </a:cubicBezTo>
                    <a:cubicBezTo>
                      <a:pt x="8198" y="789"/>
                      <a:pt x="8186" y="770"/>
                      <a:pt x="8175" y="750"/>
                    </a:cubicBezTo>
                    <a:cubicBezTo>
                      <a:pt x="8164" y="730"/>
                      <a:pt x="8154" y="709"/>
                      <a:pt x="8143" y="689"/>
                    </a:cubicBezTo>
                    <a:cubicBezTo>
                      <a:pt x="8133" y="669"/>
                      <a:pt x="8124" y="649"/>
                      <a:pt x="8114" y="629"/>
                    </a:cubicBezTo>
                    <a:cubicBezTo>
                      <a:pt x="8104" y="608"/>
                      <a:pt x="8095" y="587"/>
                      <a:pt x="8085" y="566"/>
                    </a:cubicBezTo>
                    <a:cubicBezTo>
                      <a:pt x="8077" y="545"/>
                      <a:pt x="8068" y="525"/>
                      <a:pt x="8060" y="504"/>
                    </a:cubicBezTo>
                    <a:cubicBezTo>
                      <a:pt x="8052" y="483"/>
                      <a:pt x="8043" y="462"/>
                      <a:pt x="8035" y="441"/>
                    </a:cubicBezTo>
                    <a:lnTo>
                      <a:pt x="8014" y="378"/>
                    </a:lnTo>
                    <a:cubicBezTo>
                      <a:pt x="8007" y="356"/>
                      <a:pt x="8000" y="335"/>
                      <a:pt x="7993" y="313"/>
                    </a:cubicBezTo>
                    <a:cubicBezTo>
                      <a:pt x="7987" y="291"/>
                      <a:pt x="7981" y="270"/>
                      <a:pt x="7975" y="248"/>
                    </a:cubicBezTo>
                    <a:cubicBezTo>
                      <a:pt x="7970" y="226"/>
                      <a:pt x="7964" y="204"/>
                      <a:pt x="7959" y="182"/>
                    </a:cubicBezTo>
                    <a:cubicBezTo>
                      <a:pt x="7954" y="160"/>
                      <a:pt x="7949" y="139"/>
                      <a:pt x="7944" y="117"/>
                    </a:cubicBezTo>
                    <a:cubicBezTo>
                      <a:pt x="7941" y="107"/>
                      <a:pt x="7939" y="97"/>
                      <a:pt x="7936" y="87"/>
                    </a:cubicBezTo>
                    <a:cubicBezTo>
                      <a:pt x="7934" y="79"/>
                      <a:pt x="7931" y="72"/>
                      <a:pt x="7929" y="64"/>
                    </a:cubicBezTo>
                    <a:cubicBezTo>
                      <a:pt x="7927" y="57"/>
                      <a:pt x="7925" y="49"/>
                      <a:pt x="7923" y="42"/>
                    </a:cubicBezTo>
                    <a:lnTo>
                      <a:pt x="7917" y="27"/>
                    </a:lnTo>
                    <a:cubicBezTo>
                      <a:pt x="7915" y="22"/>
                      <a:pt x="7913" y="18"/>
                      <a:pt x="7911" y="13"/>
                    </a:cubicBezTo>
                    <a:cubicBezTo>
                      <a:pt x="7909" y="10"/>
                      <a:pt x="7907" y="8"/>
                      <a:pt x="7905" y="5"/>
                    </a:cubicBezTo>
                    <a:cubicBezTo>
                      <a:pt x="7904" y="3"/>
                      <a:pt x="7902" y="2"/>
                      <a:pt x="7901" y="0"/>
                    </a:cubicBezTo>
                    <a:lnTo>
                      <a:pt x="7897" y="0"/>
                    </a:lnTo>
                    <a:cubicBezTo>
                      <a:pt x="7895" y="1"/>
                      <a:pt x="7894" y="2"/>
                      <a:pt x="7892" y="3"/>
                    </a:cubicBezTo>
                    <a:cubicBezTo>
                      <a:pt x="7891" y="5"/>
                      <a:pt x="7889" y="8"/>
                      <a:pt x="7888" y="10"/>
                    </a:cubicBezTo>
                    <a:cubicBezTo>
                      <a:pt x="7887" y="14"/>
                      <a:pt x="7885" y="17"/>
                      <a:pt x="7884" y="21"/>
                    </a:cubicBezTo>
                    <a:cubicBezTo>
                      <a:pt x="7883" y="26"/>
                      <a:pt x="7882" y="32"/>
                      <a:pt x="7881" y="37"/>
                    </a:cubicBezTo>
                    <a:cubicBezTo>
                      <a:pt x="7880" y="43"/>
                      <a:pt x="7879" y="50"/>
                      <a:pt x="7878" y="56"/>
                    </a:cubicBezTo>
                    <a:cubicBezTo>
                      <a:pt x="7877" y="64"/>
                      <a:pt x="7877" y="72"/>
                      <a:pt x="7876" y="80"/>
                    </a:cubicBezTo>
                    <a:cubicBezTo>
                      <a:pt x="7875" y="89"/>
                      <a:pt x="7875" y="97"/>
                      <a:pt x="7874" y="106"/>
                    </a:cubicBezTo>
                    <a:cubicBezTo>
                      <a:pt x="7874" y="117"/>
                      <a:pt x="7873" y="128"/>
                      <a:pt x="7873" y="139"/>
                    </a:cubicBezTo>
                    <a:cubicBezTo>
                      <a:pt x="7863" y="425"/>
                      <a:pt x="7852" y="712"/>
                      <a:pt x="7842" y="998"/>
                    </a:cubicBezTo>
                    <a:lnTo>
                      <a:pt x="7842" y="2168"/>
                    </a:lnTo>
                    <a:lnTo>
                      <a:pt x="7031" y="993"/>
                    </a:lnTo>
                    <a:lnTo>
                      <a:pt x="6998" y="948"/>
                    </a:lnTo>
                    <a:cubicBezTo>
                      <a:pt x="6987" y="933"/>
                      <a:pt x="6977" y="918"/>
                      <a:pt x="6966" y="903"/>
                    </a:cubicBezTo>
                    <a:cubicBezTo>
                      <a:pt x="6956" y="887"/>
                      <a:pt x="6946" y="872"/>
                      <a:pt x="6936" y="856"/>
                    </a:cubicBezTo>
                    <a:cubicBezTo>
                      <a:pt x="6926" y="841"/>
                      <a:pt x="6917" y="826"/>
                      <a:pt x="6907" y="811"/>
                    </a:cubicBezTo>
                    <a:cubicBezTo>
                      <a:pt x="6898" y="795"/>
                      <a:pt x="6888" y="779"/>
                      <a:pt x="6879" y="763"/>
                    </a:cubicBezTo>
                    <a:cubicBezTo>
                      <a:pt x="6870" y="747"/>
                      <a:pt x="6862" y="731"/>
                      <a:pt x="6853" y="715"/>
                    </a:cubicBezTo>
                    <a:cubicBezTo>
                      <a:pt x="6844" y="698"/>
                      <a:pt x="6836" y="682"/>
                      <a:pt x="6827" y="665"/>
                    </a:cubicBezTo>
                    <a:cubicBezTo>
                      <a:pt x="6819" y="649"/>
                      <a:pt x="6811" y="632"/>
                      <a:pt x="6803" y="616"/>
                    </a:cubicBezTo>
                    <a:cubicBezTo>
                      <a:pt x="6795" y="599"/>
                      <a:pt x="6786" y="581"/>
                      <a:pt x="6778" y="564"/>
                    </a:cubicBezTo>
                    <a:cubicBezTo>
                      <a:pt x="6770" y="547"/>
                      <a:pt x="6763" y="530"/>
                      <a:pt x="6755" y="513"/>
                    </a:cubicBezTo>
                    <a:cubicBezTo>
                      <a:pt x="6748" y="495"/>
                      <a:pt x="6740" y="477"/>
                      <a:pt x="6733" y="459"/>
                    </a:cubicBezTo>
                    <a:cubicBezTo>
                      <a:pt x="6727" y="442"/>
                      <a:pt x="6720" y="424"/>
                      <a:pt x="6714" y="407"/>
                    </a:cubicBezTo>
                    <a:cubicBezTo>
                      <a:pt x="6707" y="389"/>
                      <a:pt x="6701" y="371"/>
                      <a:pt x="6694" y="353"/>
                    </a:cubicBezTo>
                    <a:cubicBezTo>
                      <a:pt x="6688" y="335"/>
                      <a:pt x="6683" y="316"/>
                      <a:pt x="6677" y="298"/>
                    </a:cubicBezTo>
                    <a:cubicBezTo>
                      <a:pt x="6671" y="279"/>
                      <a:pt x="6666" y="261"/>
                      <a:pt x="6660" y="242"/>
                    </a:cubicBezTo>
                    <a:cubicBezTo>
                      <a:pt x="6655" y="223"/>
                      <a:pt x="6649" y="205"/>
                      <a:pt x="6644" y="186"/>
                    </a:cubicBezTo>
                    <a:cubicBezTo>
                      <a:pt x="6640" y="173"/>
                      <a:pt x="6637" y="160"/>
                      <a:pt x="6633" y="147"/>
                    </a:cubicBezTo>
                    <a:cubicBezTo>
                      <a:pt x="6630" y="136"/>
                      <a:pt x="6627" y="126"/>
                      <a:pt x="6624" y="115"/>
                    </a:cubicBezTo>
                    <a:cubicBezTo>
                      <a:pt x="6621" y="105"/>
                      <a:pt x="6617" y="96"/>
                      <a:pt x="6614" y="86"/>
                    </a:cubicBezTo>
                    <a:cubicBezTo>
                      <a:pt x="6611" y="79"/>
                      <a:pt x="6609" y="71"/>
                      <a:pt x="6606" y="64"/>
                    </a:cubicBezTo>
                    <a:cubicBezTo>
                      <a:pt x="6603" y="57"/>
                      <a:pt x="6601" y="51"/>
                      <a:pt x="6598" y="44"/>
                    </a:cubicBezTo>
                    <a:cubicBezTo>
                      <a:pt x="6596" y="39"/>
                      <a:pt x="6593" y="35"/>
                      <a:pt x="6591" y="30"/>
                    </a:cubicBezTo>
                    <a:cubicBezTo>
                      <a:pt x="6589" y="27"/>
                      <a:pt x="6586" y="23"/>
                      <a:pt x="6584" y="20"/>
                    </a:cubicBezTo>
                    <a:cubicBezTo>
                      <a:pt x="6582" y="19"/>
                      <a:pt x="6581" y="17"/>
                      <a:pt x="6579" y="16"/>
                    </a:cubicBezTo>
                    <a:cubicBezTo>
                      <a:pt x="6577" y="16"/>
                      <a:pt x="6575" y="15"/>
                      <a:pt x="6573" y="15"/>
                    </a:cubicBezTo>
                    <a:cubicBezTo>
                      <a:pt x="6571" y="16"/>
                      <a:pt x="6570" y="18"/>
                      <a:pt x="6568" y="19"/>
                    </a:cubicBezTo>
                    <a:cubicBezTo>
                      <a:pt x="6567" y="22"/>
                      <a:pt x="6565" y="25"/>
                      <a:pt x="6564" y="28"/>
                    </a:cubicBezTo>
                    <a:lnTo>
                      <a:pt x="6561" y="43"/>
                    </a:lnTo>
                    <a:cubicBezTo>
                      <a:pt x="6560" y="49"/>
                      <a:pt x="6558" y="54"/>
                      <a:pt x="6557" y="60"/>
                    </a:cubicBezTo>
                    <a:cubicBezTo>
                      <a:pt x="6556" y="68"/>
                      <a:pt x="6556" y="76"/>
                      <a:pt x="6555" y="84"/>
                    </a:cubicBezTo>
                    <a:cubicBezTo>
                      <a:pt x="6554" y="93"/>
                      <a:pt x="6554" y="103"/>
                      <a:pt x="6553" y="112"/>
                    </a:cubicBezTo>
                    <a:lnTo>
                      <a:pt x="6553" y="145"/>
                    </a:lnTo>
                    <a:lnTo>
                      <a:pt x="6553" y="848"/>
                    </a:lnTo>
                    <a:cubicBezTo>
                      <a:pt x="6544" y="1287"/>
                      <a:pt x="6536" y="1727"/>
                      <a:pt x="6527" y="2166"/>
                    </a:cubicBezTo>
                    <a:lnTo>
                      <a:pt x="6303" y="1816"/>
                    </a:lnTo>
                    <a:lnTo>
                      <a:pt x="5796" y="1098"/>
                    </a:lnTo>
                    <a:cubicBezTo>
                      <a:pt x="5784" y="1084"/>
                      <a:pt x="5772" y="1069"/>
                      <a:pt x="5760" y="1055"/>
                    </a:cubicBezTo>
                    <a:cubicBezTo>
                      <a:pt x="5749" y="1041"/>
                      <a:pt x="5738" y="1026"/>
                      <a:pt x="5727" y="1012"/>
                    </a:cubicBezTo>
                    <a:lnTo>
                      <a:pt x="5663" y="921"/>
                    </a:lnTo>
                    <a:cubicBezTo>
                      <a:pt x="5652" y="905"/>
                      <a:pt x="5642" y="888"/>
                      <a:pt x="5631" y="872"/>
                    </a:cubicBezTo>
                    <a:cubicBezTo>
                      <a:pt x="5621" y="856"/>
                      <a:pt x="5612" y="839"/>
                      <a:pt x="5602" y="823"/>
                    </a:cubicBezTo>
                    <a:lnTo>
                      <a:pt x="5572" y="772"/>
                    </a:lnTo>
                    <a:cubicBezTo>
                      <a:pt x="5563" y="754"/>
                      <a:pt x="5554" y="737"/>
                      <a:pt x="5545" y="719"/>
                    </a:cubicBezTo>
                    <a:cubicBezTo>
                      <a:pt x="5536" y="701"/>
                      <a:pt x="5526" y="683"/>
                      <a:pt x="5517" y="665"/>
                    </a:cubicBezTo>
                    <a:cubicBezTo>
                      <a:pt x="5508" y="646"/>
                      <a:pt x="5500" y="628"/>
                      <a:pt x="5491" y="609"/>
                    </a:cubicBezTo>
                    <a:cubicBezTo>
                      <a:pt x="5475" y="571"/>
                      <a:pt x="5458" y="532"/>
                      <a:pt x="5442" y="494"/>
                    </a:cubicBezTo>
                    <a:lnTo>
                      <a:pt x="5418" y="434"/>
                    </a:lnTo>
                    <a:cubicBezTo>
                      <a:pt x="5411" y="414"/>
                      <a:pt x="5403" y="393"/>
                      <a:pt x="5396" y="373"/>
                    </a:cubicBezTo>
                    <a:lnTo>
                      <a:pt x="5375" y="310"/>
                    </a:lnTo>
                    <a:cubicBezTo>
                      <a:pt x="5368" y="289"/>
                      <a:pt x="5362" y="268"/>
                      <a:pt x="5355" y="247"/>
                    </a:cubicBezTo>
                    <a:cubicBezTo>
                      <a:pt x="5351" y="230"/>
                      <a:pt x="5346" y="214"/>
                      <a:pt x="5342" y="197"/>
                    </a:cubicBezTo>
                    <a:lnTo>
                      <a:pt x="5330" y="155"/>
                    </a:lnTo>
                    <a:cubicBezTo>
                      <a:pt x="5326" y="142"/>
                      <a:pt x="5323" y="130"/>
                      <a:pt x="5319" y="117"/>
                    </a:cubicBezTo>
                    <a:cubicBezTo>
                      <a:pt x="5316" y="107"/>
                      <a:pt x="5312" y="96"/>
                      <a:pt x="5309" y="86"/>
                    </a:cubicBezTo>
                    <a:cubicBezTo>
                      <a:pt x="5306" y="77"/>
                      <a:pt x="5303" y="69"/>
                      <a:pt x="5300" y="60"/>
                    </a:cubicBezTo>
                    <a:cubicBezTo>
                      <a:pt x="5297" y="54"/>
                      <a:pt x="5295" y="48"/>
                      <a:pt x="5292" y="42"/>
                    </a:cubicBezTo>
                    <a:cubicBezTo>
                      <a:pt x="5289" y="38"/>
                      <a:pt x="5287" y="33"/>
                      <a:pt x="5284" y="29"/>
                    </a:cubicBezTo>
                    <a:lnTo>
                      <a:pt x="5278" y="23"/>
                    </a:lnTo>
                    <a:cubicBezTo>
                      <a:pt x="5276" y="22"/>
                      <a:pt x="5273" y="22"/>
                      <a:pt x="5271" y="21"/>
                    </a:cubicBezTo>
                    <a:cubicBezTo>
                      <a:pt x="5269" y="23"/>
                      <a:pt x="5268" y="25"/>
                      <a:pt x="5266" y="27"/>
                    </a:cubicBezTo>
                    <a:cubicBezTo>
                      <a:pt x="5265" y="30"/>
                      <a:pt x="5263" y="33"/>
                      <a:pt x="5262" y="36"/>
                    </a:cubicBezTo>
                    <a:cubicBezTo>
                      <a:pt x="5261" y="42"/>
                      <a:pt x="5259" y="48"/>
                      <a:pt x="5258" y="54"/>
                    </a:cubicBezTo>
                    <a:lnTo>
                      <a:pt x="5255" y="75"/>
                    </a:lnTo>
                    <a:cubicBezTo>
                      <a:pt x="5255" y="85"/>
                      <a:pt x="5254" y="95"/>
                      <a:pt x="5254" y="105"/>
                    </a:cubicBezTo>
                    <a:cubicBezTo>
                      <a:pt x="5254" y="117"/>
                      <a:pt x="5253" y="128"/>
                      <a:pt x="5253" y="140"/>
                    </a:cubicBezTo>
                    <a:lnTo>
                      <a:pt x="5253" y="182"/>
                    </a:lnTo>
                    <a:lnTo>
                      <a:pt x="5253" y="774"/>
                    </a:lnTo>
                    <a:lnTo>
                      <a:pt x="5253" y="798"/>
                    </a:lnTo>
                    <a:cubicBezTo>
                      <a:pt x="5246" y="1252"/>
                      <a:pt x="5238" y="1707"/>
                      <a:pt x="5231" y="2161"/>
                    </a:cubicBezTo>
                    <a:lnTo>
                      <a:pt x="4331" y="867"/>
                    </a:lnTo>
                    <a:cubicBezTo>
                      <a:pt x="4321" y="853"/>
                      <a:pt x="4311" y="840"/>
                      <a:pt x="4301" y="826"/>
                    </a:cubicBezTo>
                    <a:cubicBezTo>
                      <a:pt x="4292" y="813"/>
                      <a:pt x="4282" y="799"/>
                      <a:pt x="4273" y="786"/>
                    </a:cubicBezTo>
                    <a:cubicBezTo>
                      <a:pt x="4256" y="758"/>
                      <a:pt x="4240" y="731"/>
                      <a:pt x="4223" y="703"/>
                    </a:cubicBezTo>
                    <a:cubicBezTo>
                      <a:pt x="4208" y="675"/>
                      <a:pt x="4193" y="646"/>
                      <a:pt x="4178" y="618"/>
                    </a:cubicBezTo>
                    <a:cubicBezTo>
                      <a:pt x="4165" y="590"/>
                      <a:pt x="4153" y="561"/>
                      <a:pt x="4140" y="533"/>
                    </a:cubicBezTo>
                    <a:cubicBezTo>
                      <a:pt x="4134" y="518"/>
                      <a:pt x="4127" y="504"/>
                      <a:pt x="4121" y="489"/>
                    </a:cubicBezTo>
                    <a:cubicBezTo>
                      <a:pt x="4116" y="474"/>
                      <a:pt x="4110" y="460"/>
                      <a:pt x="4105" y="445"/>
                    </a:cubicBezTo>
                    <a:cubicBezTo>
                      <a:pt x="4100" y="430"/>
                      <a:pt x="4095" y="416"/>
                      <a:pt x="4090" y="401"/>
                    </a:cubicBezTo>
                    <a:cubicBezTo>
                      <a:pt x="4086" y="386"/>
                      <a:pt x="4082" y="372"/>
                      <a:pt x="4078" y="357"/>
                    </a:cubicBezTo>
                    <a:cubicBezTo>
                      <a:pt x="4074" y="342"/>
                      <a:pt x="4069" y="326"/>
                      <a:pt x="4065" y="311"/>
                    </a:cubicBezTo>
                    <a:cubicBezTo>
                      <a:pt x="4062" y="296"/>
                      <a:pt x="4058" y="282"/>
                      <a:pt x="4055" y="267"/>
                    </a:cubicBezTo>
                    <a:cubicBezTo>
                      <a:pt x="4050" y="237"/>
                      <a:pt x="4045" y="206"/>
                      <a:pt x="4040" y="176"/>
                    </a:cubicBezTo>
                    <a:cubicBezTo>
                      <a:pt x="4037" y="164"/>
                      <a:pt x="4033" y="151"/>
                      <a:pt x="4030" y="139"/>
                    </a:cubicBezTo>
                    <a:cubicBezTo>
                      <a:pt x="4027" y="128"/>
                      <a:pt x="4024" y="118"/>
                      <a:pt x="4021" y="107"/>
                    </a:cubicBezTo>
                    <a:cubicBezTo>
                      <a:pt x="4019" y="98"/>
                      <a:pt x="4016" y="89"/>
                      <a:pt x="4014" y="80"/>
                    </a:cubicBezTo>
                    <a:cubicBezTo>
                      <a:pt x="4012" y="73"/>
                      <a:pt x="4009" y="65"/>
                      <a:pt x="4007" y="58"/>
                    </a:cubicBezTo>
                    <a:cubicBezTo>
                      <a:pt x="4004" y="52"/>
                      <a:pt x="4002" y="47"/>
                      <a:pt x="3999" y="41"/>
                    </a:cubicBezTo>
                    <a:cubicBezTo>
                      <a:pt x="3997" y="37"/>
                      <a:pt x="3996" y="33"/>
                      <a:pt x="3994" y="29"/>
                    </a:cubicBezTo>
                    <a:cubicBezTo>
                      <a:pt x="3992" y="27"/>
                      <a:pt x="3991" y="24"/>
                      <a:pt x="3989" y="22"/>
                    </a:cubicBezTo>
                    <a:cubicBezTo>
                      <a:pt x="3987" y="21"/>
                      <a:pt x="3986" y="21"/>
                      <a:pt x="3984" y="20"/>
                    </a:cubicBezTo>
                    <a:cubicBezTo>
                      <a:pt x="3982" y="21"/>
                      <a:pt x="3981" y="21"/>
                      <a:pt x="3979" y="22"/>
                    </a:cubicBezTo>
                    <a:cubicBezTo>
                      <a:pt x="3978" y="24"/>
                      <a:pt x="3976" y="27"/>
                      <a:pt x="3975" y="29"/>
                    </a:cubicBezTo>
                    <a:lnTo>
                      <a:pt x="3972" y="41"/>
                    </a:lnTo>
                    <a:cubicBezTo>
                      <a:pt x="3971" y="47"/>
                      <a:pt x="3971" y="52"/>
                      <a:pt x="3970" y="58"/>
                    </a:cubicBezTo>
                    <a:cubicBezTo>
                      <a:pt x="3969" y="65"/>
                      <a:pt x="3969" y="73"/>
                      <a:pt x="3968" y="80"/>
                    </a:cubicBezTo>
                    <a:cubicBezTo>
                      <a:pt x="3968" y="89"/>
                      <a:pt x="3967" y="98"/>
                      <a:pt x="3967" y="107"/>
                    </a:cubicBezTo>
                    <a:cubicBezTo>
                      <a:pt x="3967" y="118"/>
                      <a:pt x="3966" y="128"/>
                      <a:pt x="3966" y="139"/>
                    </a:cubicBezTo>
                    <a:lnTo>
                      <a:pt x="3966" y="176"/>
                    </a:lnTo>
                    <a:cubicBezTo>
                      <a:pt x="3951" y="847"/>
                      <a:pt x="3937" y="1519"/>
                      <a:pt x="3922" y="2190"/>
                    </a:cubicBezTo>
                    <a:lnTo>
                      <a:pt x="2979" y="789"/>
                    </a:lnTo>
                    <a:lnTo>
                      <a:pt x="2931" y="717"/>
                    </a:lnTo>
                    <a:lnTo>
                      <a:pt x="2889" y="645"/>
                    </a:lnTo>
                    <a:cubicBezTo>
                      <a:pt x="2877" y="620"/>
                      <a:pt x="2865" y="596"/>
                      <a:pt x="2853" y="571"/>
                    </a:cubicBezTo>
                    <a:cubicBezTo>
                      <a:pt x="2847" y="559"/>
                      <a:pt x="2841" y="546"/>
                      <a:pt x="2835" y="534"/>
                    </a:cubicBezTo>
                    <a:cubicBezTo>
                      <a:pt x="2830" y="522"/>
                      <a:pt x="2825" y="511"/>
                      <a:pt x="2820" y="499"/>
                    </a:cubicBezTo>
                    <a:cubicBezTo>
                      <a:pt x="2810" y="473"/>
                      <a:pt x="2799" y="448"/>
                      <a:pt x="2789" y="422"/>
                    </a:cubicBezTo>
                    <a:cubicBezTo>
                      <a:pt x="2785" y="409"/>
                      <a:pt x="2780" y="397"/>
                      <a:pt x="2776" y="384"/>
                    </a:cubicBezTo>
                    <a:cubicBezTo>
                      <a:pt x="2773" y="372"/>
                      <a:pt x="2769" y="359"/>
                      <a:pt x="2766" y="347"/>
                    </a:cubicBezTo>
                    <a:cubicBezTo>
                      <a:pt x="2762" y="334"/>
                      <a:pt x="2759" y="321"/>
                      <a:pt x="2755" y="308"/>
                    </a:cubicBezTo>
                    <a:cubicBezTo>
                      <a:pt x="2752" y="295"/>
                      <a:pt x="2749" y="283"/>
                      <a:pt x="2746" y="270"/>
                    </a:cubicBezTo>
                    <a:lnTo>
                      <a:pt x="2737" y="231"/>
                    </a:lnTo>
                    <a:cubicBezTo>
                      <a:pt x="2735" y="218"/>
                      <a:pt x="2733" y="206"/>
                      <a:pt x="2731" y="193"/>
                    </a:cubicBezTo>
                    <a:cubicBezTo>
                      <a:pt x="2727" y="181"/>
                      <a:pt x="2723" y="168"/>
                      <a:pt x="2719" y="156"/>
                    </a:cubicBezTo>
                    <a:cubicBezTo>
                      <a:pt x="2716" y="146"/>
                      <a:pt x="2712" y="136"/>
                      <a:pt x="2709" y="126"/>
                    </a:cubicBezTo>
                    <a:cubicBezTo>
                      <a:pt x="2706" y="117"/>
                      <a:pt x="2702" y="108"/>
                      <a:pt x="2699" y="99"/>
                    </a:cubicBezTo>
                    <a:cubicBezTo>
                      <a:pt x="2697" y="92"/>
                      <a:pt x="2694" y="86"/>
                      <a:pt x="2692" y="79"/>
                    </a:cubicBezTo>
                    <a:lnTo>
                      <a:pt x="2683" y="61"/>
                    </a:lnTo>
                    <a:cubicBezTo>
                      <a:pt x="2681" y="57"/>
                      <a:pt x="2678" y="53"/>
                      <a:pt x="2676" y="49"/>
                    </a:cubicBezTo>
                    <a:lnTo>
                      <a:pt x="2670" y="43"/>
                    </a:lnTo>
                    <a:cubicBezTo>
                      <a:pt x="2669" y="42"/>
                      <a:pt x="2667" y="42"/>
                      <a:pt x="2666" y="41"/>
                    </a:cubicBezTo>
                    <a:cubicBezTo>
                      <a:pt x="2664" y="42"/>
                      <a:pt x="2662" y="42"/>
                      <a:pt x="2660" y="43"/>
                    </a:cubicBezTo>
                    <a:lnTo>
                      <a:pt x="2657" y="49"/>
                    </a:lnTo>
                    <a:lnTo>
                      <a:pt x="2654" y="61"/>
                    </a:lnTo>
                    <a:cubicBezTo>
                      <a:pt x="2653" y="67"/>
                      <a:pt x="2653" y="73"/>
                      <a:pt x="2652" y="79"/>
                    </a:cubicBezTo>
                    <a:cubicBezTo>
                      <a:pt x="2651" y="86"/>
                      <a:pt x="2651" y="92"/>
                      <a:pt x="2650" y="99"/>
                    </a:cubicBezTo>
                    <a:lnTo>
                      <a:pt x="2650" y="126"/>
                    </a:lnTo>
                    <a:lnTo>
                      <a:pt x="2650" y="156"/>
                    </a:lnTo>
                    <a:cubicBezTo>
                      <a:pt x="2651" y="168"/>
                      <a:pt x="2651" y="181"/>
                      <a:pt x="2652" y="193"/>
                    </a:cubicBezTo>
                    <a:cubicBezTo>
                      <a:pt x="2638" y="875"/>
                      <a:pt x="2623" y="1556"/>
                      <a:pt x="2609" y="2238"/>
                    </a:cubicBezTo>
                    <a:lnTo>
                      <a:pt x="2358" y="1882"/>
                    </a:lnTo>
                    <a:cubicBezTo>
                      <a:pt x="2317" y="1822"/>
                      <a:pt x="2275" y="1763"/>
                      <a:pt x="2234" y="1703"/>
                    </a:cubicBezTo>
                    <a:cubicBezTo>
                      <a:pt x="2193" y="1643"/>
                      <a:pt x="2153" y="1583"/>
                      <a:pt x="2112" y="1523"/>
                    </a:cubicBezTo>
                    <a:lnTo>
                      <a:pt x="1989" y="1341"/>
                    </a:lnTo>
                    <a:lnTo>
                      <a:pt x="1869" y="1160"/>
                    </a:lnTo>
                    <a:lnTo>
                      <a:pt x="1631" y="793"/>
                    </a:lnTo>
                    <a:cubicBezTo>
                      <a:pt x="1620" y="773"/>
                      <a:pt x="1608" y="752"/>
                      <a:pt x="1597" y="732"/>
                    </a:cubicBezTo>
                    <a:cubicBezTo>
                      <a:pt x="1587" y="713"/>
                      <a:pt x="1578" y="693"/>
                      <a:pt x="1568" y="674"/>
                    </a:cubicBezTo>
                    <a:lnTo>
                      <a:pt x="1514" y="554"/>
                    </a:lnTo>
                    <a:cubicBezTo>
                      <a:pt x="1499" y="514"/>
                      <a:pt x="1483" y="474"/>
                      <a:pt x="1468" y="434"/>
                    </a:cubicBezTo>
                    <a:cubicBezTo>
                      <a:pt x="1461" y="414"/>
                      <a:pt x="1454" y="393"/>
                      <a:pt x="1447" y="373"/>
                    </a:cubicBezTo>
                    <a:cubicBezTo>
                      <a:pt x="1442" y="354"/>
                      <a:pt x="1436" y="334"/>
                      <a:pt x="1431" y="315"/>
                    </a:cubicBezTo>
                    <a:lnTo>
                      <a:pt x="1419" y="270"/>
                    </a:lnTo>
                    <a:cubicBezTo>
                      <a:pt x="1416" y="257"/>
                      <a:pt x="1412" y="244"/>
                      <a:pt x="1409" y="231"/>
                    </a:cubicBezTo>
                    <a:cubicBezTo>
                      <a:pt x="1406" y="220"/>
                      <a:pt x="1402" y="208"/>
                      <a:pt x="1399" y="197"/>
                    </a:cubicBezTo>
                    <a:cubicBezTo>
                      <a:pt x="1396" y="188"/>
                      <a:pt x="1394" y="178"/>
                      <a:pt x="1391" y="169"/>
                    </a:cubicBezTo>
                    <a:cubicBezTo>
                      <a:pt x="1389" y="161"/>
                      <a:pt x="1386" y="152"/>
                      <a:pt x="1384" y="144"/>
                    </a:cubicBezTo>
                    <a:cubicBezTo>
                      <a:pt x="1382" y="138"/>
                      <a:pt x="1379" y="132"/>
                      <a:pt x="1377" y="126"/>
                    </a:cubicBezTo>
                    <a:lnTo>
                      <a:pt x="1371" y="111"/>
                    </a:lnTo>
                    <a:cubicBezTo>
                      <a:pt x="1369" y="108"/>
                      <a:pt x="1368" y="106"/>
                      <a:pt x="1366" y="103"/>
                    </a:cubicBezTo>
                    <a:cubicBezTo>
                      <a:pt x="1364" y="101"/>
                      <a:pt x="1363" y="99"/>
                      <a:pt x="1361" y="97"/>
                    </a:cubicBezTo>
                    <a:cubicBezTo>
                      <a:pt x="1360" y="97"/>
                      <a:pt x="1359" y="98"/>
                      <a:pt x="1358" y="98"/>
                    </a:cubicBezTo>
                    <a:lnTo>
                      <a:pt x="1355" y="104"/>
                    </a:lnTo>
                    <a:cubicBezTo>
                      <a:pt x="1354" y="108"/>
                      <a:pt x="1353" y="111"/>
                      <a:pt x="1352" y="115"/>
                    </a:cubicBezTo>
                    <a:cubicBezTo>
                      <a:pt x="1351" y="120"/>
                      <a:pt x="1351" y="125"/>
                      <a:pt x="1350" y="130"/>
                    </a:cubicBezTo>
                    <a:lnTo>
                      <a:pt x="1350" y="151"/>
                    </a:lnTo>
                    <a:lnTo>
                      <a:pt x="1350" y="176"/>
                    </a:lnTo>
                    <a:cubicBezTo>
                      <a:pt x="1351" y="186"/>
                      <a:pt x="1351" y="196"/>
                      <a:pt x="1352" y="206"/>
                    </a:cubicBezTo>
                    <a:cubicBezTo>
                      <a:pt x="1338" y="963"/>
                      <a:pt x="1323" y="1720"/>
                      <a:pt x="1309" y="2477"/>
                    </a:cubicBezTo>
                    <a:lnTo>
                      <a:pt x="865" y="1872"/>
                    </a:lnTo>
                    <a:cubicBezTo>
                      <a:pt x="840" y="1842"/>
                      <a:pt x="816" y="1812"/>
                      <a:pt x="791" y="1782"/>
                    </a:cubicBezTo>
                    <a:cubicBezTo>
                      <a:pt x="768" y="1752"/>
                      <a:pt x="745" y="1723"/>
                      <a:pt x="722" y="1693"/>
                    </a:cubicBezTo>
                    <a:cubicBezTo>
                      <a:pt x="700" y="1663"/>
                      <a:pt x="678" y="1634"/>
                      <a:pt x="656" y="1604"/>
                    </a:cubicBezTo>
                    <a:cubicBezTo>
                      <a:pt x="635" y="1575"/>
                      <a:pt x="615" y="1546"/>
                      <a:pt x="594" y="1517"/>
                    </a:cubicBezTo>
                    <a:lnTo>
                      <a:pt x="534" y="1430"/>
                    </a:lnTo>
                    <a:lnTo>
                      <a:pt x="478" y="1344"/>
                    </a:lnTo>
                    <a:cubicBezTo>
                      <a:pt x="461" y="1315"/>
                      <a:pt x="443" y="1287"/>
                      <a:pt x="426" y="1258"/>
                    </a:cubicBezTo>
                    <a:lnTo>
                      <a:pt x="378" y="1174"/>
                    </a:lnTo>
                    <a:cubicBezTo>
                      <a:pt x="363" y="1146"/>
                      <a:pt x="348" y="1117"/>
                      <a:pt x="333" y="1089"/>
                    </a:cubicBezTo>
                    <a:lnTo>
                      <a:pt x="291" y="1005"/>
                    </a:lnTo>
                    <a:cubicBezTo>
                      <a:pt x="278" y="977"/>
                      <a:pt x="266" y="950"/>
                      <a:pt x="253" y="922"/>
                    </a:cubicBezTo>
                    <a:cubicBezTo>
                      <a:pt x="242" y="895"/>
                      <a:pt x="231" y="867"/>
                      <a:pt x="220" y="840"/>
                    </a:cubicBezTo>
                    <a:cubicBezTo>
                      <a:pt x="209" y="813"/>
                      <a:pt x="199" y="785"/>
                      <a:pt x="188" y="758"/>
                    </a:cubicBezTo>
                    <a:cubicBezTo>
                      <a:pt x="179" y="731"/>
                      <a:pt x="170" y="705"/>
                      <a:pt x="161" y="678"/>
                    </a:cubicBezTo>
                    <a:cubicBezTo>
                      <a:pt x="153" y="651"/>
                      <a:pt x="145" y="625"/>
                      <a:pt x="137" y="598"/>
                    </a:cubicBezTo>
                    <a:cubicBezTo>
                      <a:pt x="130" y="571"/>
                      <a:pt x="124" y="545"/>
                      <a:pt x="117" y="518"/>
                    </a:cubicBezTo>
                    <a:cubicBezTo>
                      <a:pt x="114" y="503"/>
                      <a:pt x="111" y="487"/>
                      <a:pt x="108" y="472"/>
                    </a:cubicBezTo>
                    <a:cubicBezTo>
                      <a:pt x="105" y="459"/>
                      <a:pt x="102" y="445"/>
                      <a:pt x="99" y="432"/>
                    </a:cubicBezTo>
                    <a:lnTo>
                      <a:pt x="90" y="396"/>
                    </a:lnTo>
                    <a:cubicBezTo>
                      <a:pt x="88" y="386"/>
                      <a:pt x="86" y="377"/>
                      <a:pt x="84" y="367"/>
                    </a:cubicBezTo>
                    <a:cubicBezTo>
                      <a:pt x="81" y="359"/>
                      <a:pt x="79" y="350"/>
                      <a:pt x="76" y="342"/>
                    </a:cubicBezTo>
                    <a:cubicBezTo>
                      <a:pt x="74" y="335"/>
                      <a:pt x="72" y="329"/>
                      <a:pt x="70" y="322"/>
                    </a:cubicBezTo>
                    <a:cubicBezTo>
                      <a:pt x="68" y="317"/>
                      <a:pt x="65" y="312"/>
                      <a:pt x="63" y="307"/>
                    </a:cubicBezTo>
                    <a:cubicBezTo>
                      <a:pt x="62" y="304"/>
                      <a:pt x="60" y="300"/>
                      <a:pt x="59" y="297"/>
                    </a:cubicBezTo>
                    <a:cubicBezTo>
                      <a:pt x="57" y="295"/>
                      <a:pt x="54" y="294"/>
                      <a:pt x="52" y="292"/>
                    </a:cubicBezTo>
                    <a:lnTo>
                      <a:pt x="48" y="292"/>
                    </a:lnTo>
                    <a:cubicBezTo>
                      <a:pt x="46" y="293"/>
                      <a:pt x="45" y="295"/>
                      <a:pt x="43" y="296"/>
                    </a:cubicBezTo>
                    <a:cubicBezTo>
                      <a:pt x="42" y="299"/>
                      <a:pt x="41" y="303"/>
                      <a:pt x="40" y="306"/>
                    </a:cubicBezTo>
                    <a:cubicBezTo>
                      <a:pt x="39" y="311"/>
                      <a:pt x="37" y="315"/>
                      <a:pt x="36" y="320"/>
                    </a:cubicBezTo>
                    <a:cubicBezTo>
                      <a:pt x="35" y="327"/>
                      <a:pt x="35" y="334"/>
                      <a:pt x="34" y="341"/>
                    </a:cubicBezTo>
                    <a:cubicBezTo>
                      <a:pt x="33" y="349"/>
                      <a:pt x="33" y="358"/>
                      <a:pt x="32" y="366"/>
                    </a:cubicBezTo>
                    <a:cubicBezTo>
                      <a:pt x="31" y="376"/>
                      <a:pt x="31" y="386"/>
                      <a:pt x="30" y="396"/>
                    </a:cubicBezTo>
                    <a:cubicBezTo>
                      <a:pt x="23" y="741"/>
                      <a:pt x="16" y="1085"/>
                      <a:pt x="9" y="1430"/>
                    </a:cubicBezTo>
                    <a:lnTo>
                      <a:pt x="0" y="10307"/>
                    </a:lnTo>
                  </a:path>
                </a:pathLst>
              </a:custGeom>
              <a:noFill/>
              <a:ln w="142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5" name="Freeform 27">
                <a:extLst>
                  <a:ext uri="{FF2B5EF4-FFF2-40B4-BE49-F238E27FC236}">
                    <a16:creationId xmlns:a16="http://schemas.microsoft.com/office/drawing/2014/main" id="{41C762F4-4793-9E0D-A828-188F5A13D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375" y="2032000"/>
                <a:ext cx="830263" cy="687387"/>
              </a:xfrm>
              <a:custGeom>
                <a:avLst/>
                <a:gdLst>
                  <a:gd name="T0" fmla="*/ 2174 w 2613"/>
                  <a:gd name="T1" fmla="*/ 1507 h 2164"/>
                  <a:gd name="T2" fmla="*/ 1758 w 2613"/>
                  <a:gd name="T3" fmla="*/ 916 h 2164"/>
                  <a:gd name="T4" fmla="*/ 1697 w 2613"/>
                  <a:gd name="T5" fmla="*/ 826 h 2164"/>
                  <a:gd name="T6" fmla="*/ 1640 w 2613"/>
                  <a:gd name="T7" fmla="*/ 733 h 2164"/>
                  <a:gd name="T8" fmla="*/ 1589 w 2613"/>
                  <a:gd name="T9" fmla="*/ 637 h 2164"/>
                  <a:gd name="T10" fmla="*/ 1543 w 2613"/>
                  <a:gd name="T11" fmla="*/ 536 h 2164"/>
                  <a:gd name="T12" fmla="*/ 1502 w 2613"/>
                  <a:gd name="T13" fmla="*/ 432 h 2164"/>
                  <a:gd name="T14" fmla="*/ 1466 w 2613"/>
                  <a:gd name="T15" fmla="*/ 323 h 2164"/>
                  <a:gd name="T16" fmla="*/ 1436 w 2613"/>
                  <a:gd name="T17" fmla="*/ 211 h 2164"/>
                  <a:gd name="T18" fmla="*/ 1413 w 2613"/>
                  <a:gd name="T19" fmla="*/ 118 h 2164"/>
                  <a:gd name="T20" fmla="*/ 1393 w 2613"/>
                  <a:gd name="T21" fmla="*/ 62 h 2164"/>
                  <a:gd name="T22" fmla="*/ 1378 w 2613"/>
                  <a:gd name="T23" fmla="*/ 24 h 2164"/>
                  <a:gd name="T24" fmla="*/ 1365 w 2613"/>
                  <a:gd name="T25" fmla="*/ 6 h 2164"/>
                  <a:gd name="T26" fmla="*/ 1355 w 2613"/>
                  <a:gd name="T27" fmla="*/ 6 h 2164"/>
                  <a:gd name="T28" fmla="*/ 1347 w 2613"/>
                  <a:gd name="T29" fmla="*/ 24 h 2164"/>
                  <a:gd name="T30" fmla="*/ 1342 w 2613"/>
                  <a:gd name="T31" fmla="*/ 62 h 2164"/>
                  <a:gd name="T32" fmla="*/ 1340 w 2613"/>
                  <a:gd name="T33" fmla="*/ 118 h 2164"/>
                  <a:gd name="T34" fmla="*/ 1315 w 2613"/>
                  <a:gd name="T35" fmla="*/ 761 h 2164"/>
                  <a:gd name="T36" fmla="*/ 435 w 2613"/>
                  <a:gd name="T37" fmla="*/ 863 h 2164"/>
                  <a:gd name="T38" fmla="*/ 376 w 2613"/>
                  <a:gd name="T39" fmla="*/ 784 h 2164"/>
                  <a:gd name="T40" fmla="*/ 324 w 2613"/>
                  <a:gd name="T41" fmla="*/ 701 h 2164"/>
                  <a:gd name="T42" fmla="*/ 276 w 2613"/>
                  <a:gd name="T43" fmla="*/ 615 h 2164"/>
                  <a:gd name="T44" fmla="*/ 233 w 2613"/>
                  <a:gd name="T45" fmla="*/ 526 h 2164"/>
                  <a:gd name="T46" fmla="*/ 194 w 2613"/>
                  <a:gd name="T47" fmla="*/ 433 h 2164"/>
                  <a:gd name="T48" fmla="*/ 162 w 2613"/>
                  <a:gd name="T49" fmla="*/ 336 h 2164"/>
                  <a:gd name="T50" fmla="*/ 133 w 2613"/>
                  <a:gd name="T51" fmla="*/ 236 h 2164"/>
                  <a:gd name="T52" fmla="*/ 111 w 2613"/>
                  <a:gd name="T53" fmla="*/ 132 h 2164"/>
                  <a:gd name="T54" fmla="*/ 94 w 2613"/>
                  <a:gd name="T55" fmla="*/ 74 h 2164"/>
                  <a:gd name="T56" fmla="*/ 80 w 2613"/>
                  <a:gd name="T57" fmla="*/ 32 h 2164"/>
                  <a:gd name="T58" fmla="*/ 66 w 2613"/>
                  <a:gd name="T59" fmla="*/ 7 h 2164"/>
                  <a:gd name="T60" fmla="*/ 55 w 2613"/>
                  <a:gd name="T61" fmla="*/ 0 h 2164"/>
                  <a:gd name="T62" fmla="*/ 44 w 2613"/>
                  <a:gd name="T63" fmla="*/ 7 h 2164"/>
                  <a:gd name="T64" fmla="*/ 36 w 2613"/>
                  <a:gd name="T65" fmla="*/ 32 h 2164"/>
                  <a:gd name="T66" fmla="*/ 27 w 2613"/>
                  <a:gd name="T67" fmla="*/ 74 h 2164"/>
                  <a:gd name="T68" fmla="*/ 21 w 2613"/>
                  <a:gd name="T69" fmla="*/ 132 h 2164"/>
                  <a:gd name="T70" fmla="*/ 0 w 2613"/>
                  <a:gd name="T71" fmla="*/ 2163 h 2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13" h="2164">
                    <a:moveTo>
                      <a:pt x="2613" y="2164"/>
                    </a:moveTo>
                    <a:lnTo>
                      <a:pt x="2174" y="1507"/>
                    </a:lnTo>
                    <a:lnTo>
                      <a:pt x="1791" y="959"/>
                    </a:lnTo>
                    <a:lnTo>
                      <a:pt x="1758" y="916"/>
                    </a:lnTo>
                    <a:lnTo>
                      <a:pt x="1727" y="872"/>
                    </a:lnTo>
                    <a:lnTo>
                      <a:pt x="1697" y="826"/>
                    </a:lnTo>
                    <a:lnTo>
                      <a:pt x="1668" y="781"/>
                    </a:lnTo>
                    <a:lnTo>
                      <a:pt x="1640" y="733"/>
                    </a:lnTo>
                    <a:lnTo>
                      <a:pt x="1614" y="686"/>
                    </a:lnTo>
                    <a:lnTo>
                      <a:pt x="1589" y="637"/>
                    </a:lnTo>
                    <a:lnTo>
                      <a:pt x="1566" y="588"/>
                    </a:lnTo>
                    <a:lnTo>
                      <a:pt x="1543" y="536"/>
                    </a:lnTo>
                    <a:lnTo>
                      <a:pt x="1523" y="485"/>
                    </a:lnTo>
                    <a:lnTo>
                      <a:pt x="1502" y="432"/>
                    </a:lnTo>
                    <a:lnTo>
                      <a:pt x="1485" y="378"/>
                    </a:lnTo>
                    <a:lnTo>
                      <a:pt x="1466" y="323"/>
                    </a:lnTo>
                    <a:lnTo>
                      <a:pt x="1451" y="267"/>
                    </a:lnTo>
                    <a:lnTo>
                      <a:pt x="1436" y="211"/>
                    </a:lnTo>
                    <a:lnTo>
                      <a:pt x="1424" y="154"/>
                    </a:lnTo>
                    <a:lnTo>
                      <a:pt x="1413" y="118"/>
                    </a:lnTo>
                    <a:lnTo>
                      <a:pt x="1403" y="88"/>
                    </a:lnTo>
                    <a:lnTo>
                      <a:pt x="1393" y="62"/>
                    </a:lnTo>
                    <a:lnTo>
                      <a:pt x="1386" y="41"/>
                    </a:lnTo>
                    <a:lnTo>
                      <a:pt x="1378" y="24"/>
                    </a:lnTo>
                    <a:lnTo>
                      <a:pt x="1372" y="13"/>
                    </a:lnTo>
                    <a:lnTo>
                      <a:pt x="1365" y="6"/>
                    </a:lnTo>
                    <a:lnTo>
                      <a:pt x="1361" y="4"/>
                    </a:lnTo>
                    <a:lnTo>
                      <a:pt x="1355" y="6"/>
                    </a:lnTo>
                    <a:lnTo>
                      <a:pt x="1351" y="13"/>
                    </a:lnTo>
                    <a:lnTo>
                      <a:pt x="1347" y="24"/>
                    </a:lnTo>
                    <a:lnTo>
                      <a:pt x="1344" y="41"/>
                    </a:lnTo>
                    <a:lnTo>
                      <a:pt x="1342" y="62"/>
                    </a:lnTo>
                    <a:lnTo>
                      <a:pt x="1341" y="88"/>
                    </a:lnTo>
                    <a:lnTo>
                      <a:pt x="1340" y="118"/>
                    </a:lnTo>
                    <a:lnTo>
                      <a:pt x="1341" y="154"/>
                    </a:lnTo>
                    <a:lnTo>
                      <a:pt x="1315" y="761"/>
                    </a:lnTo>
                    <a:lnTo>
                      <a:pt x="1315" y="2140"/>
                    </a:lnTo>
                    <a:lnTo>
                      <a:pt x="435" y="863"/>
                    </a:lnTo>
                    <a:lnTo>
                      <a:pt x="404" y="823"/>
                    </a:lnTo>
                    <a:lnTo>
                      <a:pt x="376" y="784"/>
                    </a:lnTo>
                    <a:lnTo>
                      <a:pt x="349" y="743"/>
                    </a:lnTo>
                    <a:lnTo>
                      <a:pt x="324" y="701"/>
                    </a:lnTo>
                    <a:lnTo>
                      <a:pt x="299" y="658"/>
                    </a:lnTo>
                    <a:lnTo>
                      <a:pt x="276" y="615"/>
                    </a:lnTo>
                    <a:lnTo>
                      <a:pt x="253" y="571"/>
                    </a:lnTo>
                    <a:lnTo>
                      <a:pt x="233" y="526"/>
                    </a:lnTo>
                    <a:lnTo>
                      <a:pt x="213" y="479"/>
                    </a:lnTo>
                    <a:lnTo>
                      <a:pt x="194" y="433"/>
                    </a:lnTo>
                    <a:lnTo>
                      <a:pt x="177" y="384"/>
                    </a:lnTo>
                    <a:lnTo>
                      <a:pt x="162" y="336"/>
                    </a:lnTo>
                    <a:lnTo>
                      <a:pt x="146" y="286"/>
                    </a:lnTo>
                    <a:lnTo>
                      <a:pt x="133" y="236"/>
                    </a:lnTo>
                    <a:lnTo>
                      <a:pt x="120" y="184"/>
                    </a:lnTo>
                    <a:lnTo>
                      <a:pt x="111" y="132"/>
                    </a:lnTo>
                    <a:lnTo>
                      <a:pt x="102" y="100"/>
                    </a:lnTo>
                    <a:lnTo>
                      <a:pt x="94" y="74"/>
                    </a:lnTo>
                    <a:lnTo>
                      <a:pt x="87" y="50"/>
                    </a:lnTo>
                    <a:lnTo>
                      <a:pt x="80" y="32"/>
                    </a:lnTo>
                    <a:lnTo>
                      <a:pt x="73" y="17"/>
                    </a:lnTo>
                    <a:lnTo>
                      <a:pt x="66" y="7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4" y="7"/>
                    </a:lnTo>
                    <a:lnTo>
                      <a:pt x="40" y="17"/>
                    </a:lnTo>
                    <a:lnTo>
                      <a:pt x="36" y="32"/>
                    </a:lnTo>
                    <a:lnTo>
                      <a:pt x="31" y="50"/>
                    </a:lnTo>
                    <a:lnTo>
                      <a:pt x="27" y="74"/>
                    </a:lnTo>
                    <a:lnTo>
                      <a:pt x="24" y="100"/>
                    </a:lnTo>
                    <a:lnTo>
                      <a:pt x="21" y="132"/>
                    </a:lnTo>
                    <a:lnTo>
                      <a:pt x="21" y="959"/>
                    </a:lnTo>
                    <a:lnTo>
                      <a:pt x="0" y="2163"/>
                    </a:lnTo>
                  </a:path>
                </a:pathLst>
              </a:custGeom>
              <a:noFill/>
              <a:ln w="142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6" name="Line 28">
                <a:extLst>
                  <a:ext uri="{FF2B5EF4-FFF2-40B4-BE49-F238E27FC236}">
                    <a16:creationId xmlns:a16="http://schemas.microsoft.com/office/drawing/2014/main" id="{0275309C-F530-FC08-6234-FE2C1E101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5130800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7" name="Line 29">
                <a:extLst>
                  <a:ext uri="{FF2B5EF4-FFF2-40B4-BE49-F238E27FC236}">
                    <a16:creationId xmlns:a16="http://schemas.microsoft.com/office/drawing/2014/main" id="{661348D2-8953-24A6-9851-8A0753ABE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4203700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8" name="Line 30">
                <a:extLst>
                  <a:ext uri="{FF2B5EF4-FFF2-40B4-BE49-F238E27FC236}">
                    <a16:creationId xmlns:a16="http://schemas.microsoft.com/office/drawing/2014/main" id="{562EF1FA-2BD7-E501-E3F3-10C33C48F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1428750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59" name="Line 31">
                <a:extLst>
                  <a:ext uri="{FF2B5EF4-FFF2-40B4-BE49-F238E27FC236}">
                    <a16:creationId xmlns:a16="http://schemas.microsoft.com/office/drawing/2014/main" id="{6F81F880-90F5-9EA2-B2B7-5F33B70FA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2354263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60" name="Line 32">
                <a:extLst>
                  <a:ext uri="{FF2B5EF4-FFF2-40B4-BE49-F238E27FC236}">
                    <a16:creationId xmlns:a16="http://schemas.microsoft.com/office/drawing/2014/main" id="{8E1D7DE7-A753-A427-5F91-3C396962E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2988" y="3278188"/>
                <a:ext cx="10318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F245501E-633B-1DAA-504F-A90040CE8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0375" y="1747838"/>
                <a:ext cx="830263" cy="687387"/>
              </a:xfrm>
              <a:custGeom>
                <a:avLst/>
                <a:gdLst>
                  <a:gd name="T0" fmla="*/ 2174 w 2613"/>
                  <a:gd name="T1" fmla="*/ 1507 h 2164"/>
                  <a:gd name="T2" fmla="*/ 1758 w 2613"/>
                  <a:gd name="T3" fmla="*/ 916 h 2164"/>
                  <a:gd name="T4" fmla="*/ 1697 w 2613"/>
                  <a:gd name="T5" fmla="*/ 827 h 2164"/>
                  <a:gd name="T6" fmla="*/ 1640 w 2613"/>
                  <a:gd name="T7" fmla="*/ 733 h 2164"/>
                  <a:gd name="T8" fmla="*/ 1589 w 2613"/>
                  <a:gd name="T9" fmla="*/ 637 h 2164"/>
                  <a:gd name="T10" fmla="*/ 1543 w 2613"/>
                  <a:gd name="T11" fmla="*/ 536 h 2164"/>
                  <a:gd name="T12" fmla="*/ 1502 w 2613"/>
                  <a:gd name="T13" fmla="*/ 432 h 2164"/>
                  <a:gd name="T14" fmla="*/ 1466 w 2613"/>
                  <a:gd name="T15" fmla="*/ 323 h 2164"/>
                  <a:gd name="T16" fmla="*/ 1436 w 2613"/>
                  <a:gd name="T17" fmla="*/ 211 h 2164"/>
                  <a:gd name="T18" fmla="*/ 1413 w 2613"/>
                  <a:gd name="T19" fmla="*/ 118 h 2164"/>
                  <a:gd name="T20" fmla="*/ 1393 w 2613"/>
                  <a:gd name="T21" fmla="*/ 62 h 2164"/>
                  <a:gd name="T22" fmla="*/ 1378 w 2613"/>
                  <a:gd name="T23" fmla="*/ 24 h 2164"/>
                  <a:gd name="T24" fmla="*/ 1365 w 2613"/>
                  <a:gd name="T25" fmla="*/ 6 h 2164"/>
                  <a:gd name="T26" fmla="*/ 1355 w 2613"/>
                  <a:gd name="T27" fmla="*/ 6 h 2164"/>
                  <a:gd name="T28" fmla="*/ 1347 w 2613"/>
                  <a:gd name="T29" fmla="*/ 24 h 2164"/>
                  <a:gd name="T30" fmla="*/ 1342 w 2613"/>
                  <a:gd name="T31" fmla="*/ 62 h 2164"/>
                  <a:gd name="T32" fmla="*/ 1340 w 2613"/>
                  <a:gd name="T33" fmla="*/ 118 h 2164"/>
                  <a:gd name="T34" fmla="*/ 1315 w 2613"/>
                  <a:gd name="T35" fmla="*/ 761 h 2164"/>
                  <a:gd name="T36" fmla="*/ 435 w 2613"/>
                  <a:gd name="T37" fmla="*/ 863 h 2164"/>
                  <a:gd name="T38" fmla="*/ 376 w 2613"/>
                  <a:gd name="T39" fmla="*/ 784 h 2164"/>
                  <a:gd name="T40" fmla="*/ 324 w 2613"/>
                  <a:gd name="T41" fmla="*/ 701 h 2164"/>
                  <a:gd name="T42" fmla="*/ 276 w 2613"/>
                  <a:gd name="T43" fmla="*/ 616 h 2164"/>
                  <a:gd name="T44" fmla="*/ 233 w 2613"/>
                  <a:gd name="T45" fmla="*/ 526 h 2164"/>
                  <a:gd name="T46" fmla="*/ 194 w 2613"/>
                  <a:gd name="T47" fmla="*/ 433 h 2164"/>
                  <a:gd name="T48" fmla="*/ 162 w 2613"/>
                  <a:gd name="T49" fmla="*/ 336 h 2164"/>
                  <a:gd name="T50" fmla="*/ 133 w 2613"/>
                  <a:gd name="T51" fmla="*/ 236 h 2164"/>
                  <a:gd name="T52" fmla="*/ 111 w 2613"/>
                  <a:gd name="T53" fmla="*/ 133 h 2164"/>
                  <a:gd name="T54" fmla="*/ 94 w 2613"/>
                  <a:gd name="T55" fmla="*/ 74 h 2164"/>
                  <a:gd name="T56" fmla="*/ 80 w 2613"/>
                  <a:gd name="T57" fmla="*/ 33 h 2164"/>
                  <a:gd name="T58" fmla="*/ 66 w 2613"/>
                  <a:gd name="T59" fmla="*/ 8 h 2164"/>
                  <a:gd name="T60" fmla="*/ 55 w 2613"/>
                  <a:gd name="T61" fmla="*/ 0 h 2164"/>
                  <a:gd name="T62" fmla="*/ 44 w 2613"/>
                  <a:gd name="T63" fmla="*/ 8 h 2164"/>
                  <a:gd name="T64" fmla="*/ 36 w 2613"/>
                  <a:gd name="T65" fmla="*/ 33 h 2164"/>
                  <a:gd name="T66" fmla="*/ 27 w 2613"/>
                  <a:gd name="T67" fmla="*/ 74 h 2164"/>
                  <a:gd name="T68" fmla="*/ 21 w 2613"/>
                  <a:gd name="T69" fmla="*/ 133 h 2164"/>
                  <a:gd name="T70" fmla="*/ 0 w 2613"/>
                  <a:gd name="T71" fmla="*/ 2163 h 2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13" h="2164">
                    <a:moveTo>
                      <a:pt x="2613" y="2164"/>
                    </a:moveTo>
                    <a:lnTo>
                      <a:pt x="2174" y="1507"/>
                    </a:lnTo>
                    <a:lnTo>
                      <a:pt x="1791" y="959"/>
                    </a:lnTo>
                    <a:lnTo>
                      <a:pt x="1758" y="916"/>
                    </a:lnTo>
                    <a:lnTo>
                      <a:pt x="1727" y="872"/>
                    </a:lnTo>
                    <a:lnTo>
                      <a:pt x="1697" y="827"/>
                    </a:lnTo>
                    <a:lnTo>
                      <a:pt x="1668" y="781"/>
                    </a:lnTo>
                    <a:lnTo>
                      <a:pt x="1640" y="733"/>
                    </a:lnTo>
                    <a:lnTo>
                      <a:pt x="1614" y="686"/>
                    </a:lnTo>
                    <a:lnTo>
                      <a:pt x="1589" y="637"/>
                    </a:lnTo>
                    <a:lnTo>
                      <a:pt x="1566" y="588"/>
                    </a:lnTo>
                    <a:lnTo>
                      <a:pt x="1543" y="536"/>
                    </a:lnTo>
                    <a:lnTo>
                      <a:pt x="1523" y="485"/>
                    </a:lnTo>
                    <a:lnTo>
                      <a:pt x="1502" y="432"/>
                    </a:lnTo>
                    <a:lnTo>
                      <a:pt x="1485" y="378"/>
                    </a:lnTo>
                    <a:lnTo>
                      <a:pt x="1466" y="323"/>
                    </a:lnTo>
                    <a:lnTo>
                      <a:pt x="1451" y="267"/>
                    </a:lnTo>
                    <a:lnTo>
                      <a:pt x="1436" y="211"/>
                    </a:lnTo>
                    <a:lnTo>
                      <a:pt x="1424" y="154"/>
                    </a:lnTo>
                    <a:lnTo>
                      <a:pt x="1413" y="118"/>
                    </a:lnTo>
                    <a:lnTo>
                      <a:pt x="1403" y="88"/>
                    </a:lnTo>
                    <a:lnTo>
                      <a:pt x="1393" y="62"/>
                    </a:lnTo>
                    <a:lnTo>
                      <a:pt x="1386" y="41"/>
                    </a:lnTo>
                    <a:lnTo>
                      <a:pt x="1378" y="24"/>
                    </a:lnTo>
                    <a:lnTo>
                      <a:pt x="1372" y="13"/>
                    </a:lnTo>
                    <a:lnTo>
                      <a:pt x="1365" y="6"/>
                    </a:lnTo>
                    <a:lnTo>
                      <a:pt x="1361" y="4"/>
                    </a:lnTo>
                    <a:lnTo>
                      <a:pt x="1355" y="6"/>
                    </a:lnTo>
                    <a:lnTo>
                      <a:pt x="1351" y="13"/>
                    </a:lnTo>
                    <a:lnTo>
                      <a:pt x="1347" y="24"/>
                    </a:lnTo>
                    <a:lnTo>
                      <a:pt x="1344" y="41"/>
                    </a:lnTo>
                    <a:lnTo>
                      <a:pt x="1342" y="62"/>
                    </a:lnTo>
                    <a:lnTo>
                      <a:pt x="1341" y="88"/>
                    </a:lnTo>
                    <a:lnTo>
                      <a:pt x="1340" y="118"/>
                    </a:lnTo>
                    <a:lnTo>
                      <a:pt x="1341" y="154"/>
                    </a:lnTo>
                    <a:lnTo>
                      <a:pt x="1315" y="761"/>
                    </a:lnTo>
                    <a:lnTo>
                      <a:pt x="1315" y="2140"/>
                    </a:lnTo>
                    <a:lnTo>
                      <a:pt x="435" y="863"/>
                    </a:lnTo>
                    <a:lnTo>
                      <a:pt x="404" y="823"/>
                    </a:lnTo>
                    <a:lnTo>
                      <a:pt x="376" y="784"/>
                    </a:lnTo>
                    <a:lnTo>
                      <a:pt x="349" y="743"/>
                    </a:lnTo>
                    <a:lnTo>
                      <a:pt x="324" y="701"/>
                    </a:lnTo>
                    <a:lnTo>
                      <a:pt x="299" y="658"/>
                    </a:lnTo>
                    <a:lnTo>
                      <a:pt x="276" y="616"/>
                    </a:lnTo>
                    <a:lnTo>
                      <a:pt x="253" y="571"/>
                    </a:lnTo>
                    <a:lnTo>
                      <a:pt x="233" y="526"/>
                    </a:lnTo>
                    <a:lnTo>
                      <a:pt x="213" y="480"/>
                    </a:lnTo>
                    <a:lnTo>
                      <a:pt x="194" y="433"/>
                    </a:lnTo>
                    <a:lnTo>
                      <a:pt x="177" y="384"/>
                    </a:lnTo>
                    <a:lnTo>
                      <a:pt x="162" y="336"/>
                    </a:lnTo>
                    <a:lnTo>
                      <a:pt x="146" y="286"/>
                    </a:lnTo>
                    <a:lnTo>
                      <a:pt x="133" y="236"/>
                    </a:lnTo>
                    <a:lnTo>
                      <a:pt x="120" y="184"/>
                    </a:lnTo>
                    <a:lnTo>
                      <a:pt x="111" y="133"/>
                    </a:lnTo>
                    <a:lnTo>
                      <a:pt x="102" y="100"/>
                    </a:lnTo>
                    <a:lnTo>
                      <a:pt x="94" y="74"/>
                    </a:lnTo>
                    <a:lnTo>
                      <a:pt x="87" y="50"/>
                    </a:lnTo>
                    <a:lnTo>
                      <a:pt x="80" y="33"/>
                    </a:lnTo>
                    <a:lnTo>
                      <a:pt x="73" y="17"/>
                    </a:lnTo>
                    <a:lnTo>
                      <a:pt x="66" y="8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4" y="8"/>
                    </a:lnTo>
                    <a:lnTo>
                      <a:pt x="40" y="17"/>
                    </a:lnTo>
                    <a:lnTo>
                      <a:pt x="36" y="33"/>
                    </a:lnTo>
                    <a:lnTo>
                      <a:pt x="31" y="50"/>
                    </a:lnTo>
                    <a:lnTo>
                      <a:pt x="27" y="74"/>
                    </a:lnTo>
                    <a:lnTo>
                      <a:pt x="24" y="100"/>
                    </a:lnTo>
                    <a:lnTo>
                      <a:pt x="21" y="133"/>
                    </a:lnTo>
                    <a:lnTo>
                      <a:pt x="21" y="959"/>
                    </a:lnTo>
                    <a:lnTo>
                      <a:pt x="0" y="2163"/>
                    </a:lnTo>
                  </a:path>
                </a:pathLst>
              </a:custGeom>
              <a:noFill/>
              <a:ln w="142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62" name="Freeform 34">
                <a:extLst>
                  <a:ext uri="{FF2B5EF4-FFF2-40B4-BE49-F238E27FC236}">
                    <a16:creationId xmlns:a16="http://schemas.microsoft.com/office/drawing/2014/main" id="{3CB3839F-B26B-815F-C5B3-7804C9142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1746250"/>
                <a:ext cx="414338" cy="688975"/>
              </a:xfrm>
              <a:custGeom>
                <a:avLst/>
                <a:gdLst>
                  <a:gd name="T0" fmla="*/ 1307 w 1307"/>
                  <a:gd name="T1" fmla="*/ 2170 h 2170"/>
                  <a:gd name="T2" fmla="*/ 472 w 1307"/>
                  <a:gd name="T3" fmla="*/ 931 h 2170"/>
                  <a:gd name="T4" fmla="*/ 436 w 1307"/>
                  <a:gd name="T5" fmla="*/ 885 h 2170"/>
                  <a:gd name="T6" fmla="*/ 403 w 1307"/>
                  <a:gd name="T7" fmla="*/ 839 h 2170"/>
                  <a:gd name="T8" fmla="*/ 372 w 1307"/>
                  <a:gd name="T9" fmla="*/ 792 h 2170"/>
                  <a:gd name="T10" fmla="*/ 342 w 1307"/>
                  <a:gd name="T11" fmla="*/ 746 h 2170"/>
                  <a:gd name="T12" fmla="*/ 313 w 1307"/>
                  <a:gd name="T13" fmla="*/ 698 h 2170"/>
                  <a:gd name="T14" fmla="*/ 287 w 1307"/>
                  <a:gd name="T15" fmla="*/ 650 h 2170"/>
                  <a:gd name="T16" fmla="*/ 262 w 1307"/>
                  <a:gd name="T17" fmla="*/ 601 h 2170"/>
                  <a:gd name="T18" fmla="*/ 240 w 1307"/>
                  <a:gd name="T19" fmla="*/ 553 h 2170"/>
                  <a:gd name="T20" fmla="*/ 217 w 1307"/>
                  <a:gd name="T21" fmla="*/ 502 h 2170"/>
                  <a:gd name="T22" fmla="*/ 198 w 1307"/>
                  <a:gd name="T23" fmla="*/ 452 h 2170"/>
                  <a:gd name="T24" fmla="*/ 178 w 1307"/>
                  <a:gd name="T25" fmla="*/ 401 h 2170"/>
                  <a:gd name="T26" fmla="*/ 162 w 1307"/>
                  <a:gd name="T27" fmla="*/ 350 h 2170"/>
                  <a:gd name="T28" fmla="*/ 146 w 1307"/>
                  <a:gd name="T29" fmla="*/ 296 h 2170"/>
                  <a:gd name="T30" fmla="*/ 133 w 1307"/>
                  <a:gd name="T31" fmla="*/ 244 h 2170"/>
                  <a:gd name="T32" fmla="*/ 121 w 1307"/>
                  <a:gd name="T33" fmla="*/ 191 h 2170"/>
                  <a:gd name="T34" fmla="*/ 111 w 1307"/>
                  <a:gd name="T35" fmla="*/ 137 h 2170"/>
                  <a:gd name="T36" fmla="*/ 102 w 1307"/>
                  <a:gd name="T37" fmla="*/ 103 h 2170"/>
                  <a:gd name="T38" fmla="*/ 94 w 1307"/>
                  <a:gd name="T39" fmla="*/ 73 h 2170"/>
                  <a:gd name="T40" fmla="*/ 86 w 1307"/>
                  <a:gd name="T41" fmla="*/ 49 h 2170"/>
                  <a:gd name="T42" fmla="*/ 79 w 1307"/>
                  <a:gd name="T43" fmla="*/ 30 h 2170"/>
                  <a:gd name="T44" fmla="*/ 72 w 1307"/>
                  <a:gd name="T45" fmla="*/ 15 h 2170"/>
                  <a:gd name="T46" fmla="*/ 65 w 1307"/>
                  <a:gd name="T47" fmla="*/ 5 h 2170"/>
                  <a:gd name="T48" fmla="*/ 59 w 1307"/>
                  <a:gd name="T49" fmla="*/ 0 h 2170"/>
                  <a:gd name="T50" fmla="*/ 54 w 1307"/>
                  <a:gd name="T51" fmla="*/ 1 h 2170"/>
                  <a:gd name="T52" fmla="*/ 48 w 1307"/>
                  <a:gd name="T53" fmla="*/ 6 h 2170"/>
                  <a:gd name="T54" fmla="*/ 44 w 1307"/>
                  <a:gd name="T55" fmla="*/ 16 h 2170"/>
                  <a:gd name="T56" fmla="*/ 39 w 1307"/>
                  <a:gd name="T57" fmla="*/ 31 h 2170"/>
                  <a:gd name="T58" fmla="*/ 36 w 1307"/>
                  <a:gd name="T59" fmla="*/ 50 h 2170"/>
                  <a:gd name="T60" fmla="*/ 32 w 1307"/>
                  <a:gd name="T61" fmla="*/ 74 h 2170"/>
                  <a:gd name="T62" fmla="*/ 28 w 1307"/>
                  <a:gd name="T63" fmla="*/ 104 h 2170"/>
                  <a:gd name="T64" fmla="*/ 26 w 1307"/>
                  <a:gd name="T65" fmla="*/ 139 h 2170"/>
                  <a:gd name="T66" fmla="*/ 24 w 1307"/>
                  <a:gd name="T67" fmla="*/ 179 h 2170"/>
                  <a:gd name="T68" fmla="*/ 24 w 1307"/>
                  <a:gd name="T69" fmla="*/ 968 h 2170"/>
                  <a:gd name="T70" fmla="*/ 0 w 1307"/>
                  <a:gd name="T71" fmla="*/ 2157 h 2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7" h="2170">
                    <a:moveTo>
                      <a:pt x="1307" y="2170"/>
                    </a:moveTo>
                    <a:lnTo>
                      <a:pt x="472" y="931"/>
                    </a:lnTo>
                    <a:lnTo>
                      <a:pt x="436" y="885"/>
                    </a:lnTo>
                    <a:lnTo>
                      <a:pt x="403" y="839"/>
                    </a:lnTo>
                    <a:lnTo>
                      <a:pt x="372" y="792"/>
                    </a:lnTo>
                    <a:lnTo>
                      <a:pt x="342" y="746"/>
                    </a:lnTo>
                    <a:lnTo>
                      <a:pt x="313" y="698"/>
                    </a:lnTo>
                    <a:lnTo>
                      <a:pt x="287" y="650"/>
                    </a:lnTo>
                    <a:lnTo>
                      <a:pt x="262" y="601"/>
                    </a:lnTo>
                    <a:lnTo>
                      <a:pt x="240" y="553"/>
                    </a:lnTo>
                    <a:lnTo>
                      <a:pt x="217" y="502"/>
                    </a:lnTo>
                    <a:lnTo>
                      <a:pt x="198" y="452"/>
                    </a:lnTo>
                    <a:lnTo>
                      <a:pt x="178" y="401"/>
                    </a:lnTo>
                    <a:lnTo>
                      <a:pt x="162" y="350"/>
                    </a:lnTo>
                    <a:lnTo>
                      <a:pt x="146" y="296"/>
                    </a:lnTo>
                    <a:lnTo>
                      <a:pt x="133" y="244"/>
                    </a:lnTo>
                    <a:lnTo>
                      <a:pt x="121" y="191"/>
                    </a:lnTo>
                    <a:lnTo>
                      <a:pt x="111" y="137"/>
                    </a:lnTo>
                    <a:lnTo>
                      <a:pt x="102" y="103"/>
                    </a:lnTo>
                    <a:lnTo>
                      <a:pt x="94" y="73"/>
                    </a:lnTo>
                    <a:lnTo>
                      <a:pt x="86" y="49"/>
                    </a:lnTo>
                    <a:lnTo>
                      <a:pt x="79" y="30"/>
                    </a:lnTo>
                    <a:lnTo>
                      <a:pt x="72" y="15"/>
                    </a:lnTo>
                    <a:lnTo>
                      <a:pt x="65" y="5"/>
                    </a:lnTo>
                    <a:lnTo>
                      <a:pt x="59" y="0"/>
                    </a:lnTo>
                    <a:lnTo>
                      <a:pt x="54" y="1"/>
                    </a:lnTo>
                    <a:lnTo>
                      <a:pt x="48" y="6"/>
                    </a:lnTo>
                    <a:lnTo>
                      <a:pt x="44" y="16"/>
                    </a:lnTo>
                    <a:lnTo>
                      <a:pt x="39" y="31"/>
                    </a:lnTo>
                    <a:lnTo>
                      <a:pt x="36" y="50"/>
                    </a:lnTo>
                    <a:lnTo>
                      <a:pt x="32" y="74"/>
                    </a:lnTo>
                    <a:lnTo>
                      <a:pt x="28" y="104"/>
                    </a:lnTo>
                    <a:lnTo>
                      <a:pt x="26" y="139"/>
                    </a:lnTo>
                    <a:lnTo>
                      <a:pt x="24" y="179"/>
                    </a:lnTo>
                    <a:lnTo>
                      <a:pt x="24" y="968"/>
                    </a:lnTo>
                    <a:lnTo>
                      <a:pt x="0" y="2157"/>
                    </a:lnTo>
                  </a:path>
                </a:pathLst>
              </a:custGeom>
              <a:noFill/>
              <a:ln w="142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63" name="Freeform 35">
                <a:extLst>
                  <a:ext uri="{FF2B5EF4-FFF2-40B4-BE49-F238E27FC236}">
                    <a16:creationId xmlns:a16="http://schemas.microsoft.com/office/drawing/2014/main" id="{E09EF4A7-865A-8585-F777-911486651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3" y="1743075"/>
                <a:ext cx="3730625" cy="3573462"/>
              </a:xfrm>
              <a:custGeom>
                <a:avLst/>
                <a:gdLst>
                  <a:gd name="T0" fmla="*/ 10872 w 11750"/>
                  <a:gd name="T1" fmla="*/ 898 h 11254"/>
                  <a:gd name="T2" fmla="*/ 10708 w 11750"/>
                  <a:gd name="T3" fmla="*/ 593 h 11254"/>
                  <a:gd name="T4" fmla="*/ 10569 w 11750"/>
                  <a:gd name="T5" fmla="*/ 208 h 11254"/>
                  <a:gd name="T6" fmla="*/ 10518 w 11750"/>
                  <a:gd name="T7" fmla="*/ 34 h 11254"/>
                  <a:gd name="T8" fmla="*/ 10493 w 11750"/>
                  <a:gd name="T9" fmla="*/ 14 h 11254"/>
                  <a:gd name="T10" fmla="*/ 10477 w 11750"/>
                  <a:gd name="T11" fmla="*/ 51 h 11254"/>
                  <a:gd name="T12" fmla="*/ 10449 w 11750"/>
                  <a:gd name="T13" fmla="*/ 2163 h 11254"/>
                  <a:gd name="T14" fmla="*/ 9418 w 11750"/>
                  <a:gd name="T15" fmla="*/ 642 h 11254"/>
                  <a:gd name="T16" fmla="*/ 9279 w 11750"/>
                  <a:gd name="T17" fmla="*/ 293 h 11254"/>
                  <a:gd name="T18" fmla="*/ 9231 w 11750"/>
                  <a:gd name="T19" fmla="*/ 88 h 11254"/>
                  <a:gd name="T20" fmla="*/ 9205 w 11750"/>
                  <a:gd name="T21" fmla="*/ 13 h 11254"/>
                  <a:gd name="T22" fmla="*/ 9183 w 11750"/>
                  <a:gd name="T23" fmla="*/ 9 h 11254"/>
                  <a:gd name="T24" fmla="*/ 9165 w 11750"/>
                  <a:gd name="T25" fmla="*/ 100 h 11254"/>
                  <a:gd name="T26" fmla="*/ 9153 w 11750"/>
                  <a:gd name="T27" fmla="*/ 292 h 11254"/>
                  <a:gd name="T28" fmla="*/ 8271 w 11750"/>
                  <a:gd name="T29" fmla="*/ 925 h 11254"/>
                  <a:gd name="T30" fmla="*/ 8105 w 11750"/>
                  <a:gd name="T31" fmla="*/ 628 h 11254"/>
                  <a:gd name="T32" fmla="*/ 7984 w 11750"/>
                  <a:gd name="T33" fmla="*/ 312 h 11254"/>
                  <a:gd name="T34" fmla="*/ 7920 w 11750"/>
                  <a:gd name="T35" fmla="*/ 63 h 11254"/>
                  <a:gd name="T36" fmla="*/ 7892 w 11750"/>
                  <a:gd name="T37" fmla="*/ 0 h 11254"/>
                  <a:gd name="T38" fmla="*/ 7872 w 11750"/>
                  <a:gd name="T39" fmla="*/ 37 h 11254"/>
                  <a:gd name="T40" fmla="*/ 7833 w 11750"/>
                  <a:gd name="T41" fmla="*/ 997 h 11254"/>
                  <a:gd name="T42" fmla="*/ 6927 w 11750"/>
                  <a:gd name="T43" fmla="*/ 856 h 11254"/>
                  <a:gd name="T44" fmla="*/ 6794 w 11750"/>
                  <a:gd name="T45" fmla="*/ 615 h 11254"/>
                  <a:gd name="T46" fmla="*/ 6685 w 11750"/>
                  <a:gd name="T47" fmla="*/ 352 h 11254"/>
                  <a:gd name="T48" fmla="*/ 6615 w 11750"/>
                  <a:gd name="T49" fmla="*/ 114 h 11254"/>
                  <a:gd name="T50" fmla="*/ 6575 w 11750"/>
                  <a:gd name="T51" fmla="*/ 19 h 11254"/>
                  <a:gd name="T52" fmla="*/ 6552 w 11750"/>
                  <a:gd name="T53" fmla="*/ 42 h 11254"/>
                  <a:gd name="T54" fmla="*/ 6544 w 11750"/>
                  <a:gd name="T55" fmla="*/ 847 h 11254"/>
                  <a:gd name="T56" fmla="*/ 5718 w 11750"/>
                  <a:gd name="T57" fmla="*/ 1011 h 11254"/>
                  <a:gd name="T58" fmla="*/ 5536 w 11750"/>
                  <a:gd name="T59" fmla="*/ 719 h 11254"/>
                  <a:gd name="T60" fmla="*/ 5387 w 11750"/>
                  <a:gd name="T61" fmla="*/ 373 h 11254"/>
                  <a:gd name="T62" fmla="*/ 5310 w 11750"/>
                  <a:gd name="T63" fmla="*/ 116 h 11254"/>
                  <a:gd name="T64" fmla="*/ 5269 w 11750"/>
                  <a:gd name="T65" fmla="*/ 22 h 11254"/>
                  <a:gd name="T66" fmla="*/ 5246 w 11750"/>
                  <a:gd name="T67" fmla="*/ 75 h 11254"/>
                  <a:gd name="T68" fmla="*/ 5244 w 11750"/>
                  <a:gd name="T69" fmla="*/ 797 h 11254"/>
                  <a:gd name="T70" fmla="*/ 4214 w 11750"/>
                  <a:gd name="T71" fmla="*/ 702 h 11254"/>
                  <a:gd name="T72" fmla="*/ 4081 w 11750"/>
                  <a:gd name="T73" fmla="*/ 400 h 11254"/>
                  <a:gd name="T74" fmla="*/ 4021 w 11750"/>
                  <a:gd name="T75" fmla="*/ 138 h 11254"/>
                  <a:gd name="T76" fmla="*/ 3985 w 11750"/>
                  <a:gd name="T77" fmla="*/ 28 h 11254"/>
                  <a:gd name="T78" fmla="*/ 3963 w 11750"/>
                  <a:gd name="T79" fmla="*/ 40 h 11254"/>
                  <a:gd name="T80" fmla="*/ 3957 w 11750"/>
                  <a:gd name="T81" fmla="*/ 175 h 11254"/>
                  <a:gd name="T82" fmla="*/ 2844 w 11750"/>
                  <a:gd name="T83" fmla="*/ 571 h 11254"/>
                  <a:gd name="T84" fmla="*/ 2757 w 11750"/>
                  <a:gd name="T85" fmla="*/ 347 h 11254"/>
                  <a:gd name="T86" fmla="*/ 2710 w 11750"/>
                  <a:gd name="T87" fmla="*/ 155 h 11254"/>
                  <a:gd name="T88" fmla="*/ 2667 w 11750"/>
                  <a:gd name="T89" fmla="*/ 49 h 11254"/>
                  <a:gd name="T90" fmla="*/ 2645 w 11750"/>
                  <a:gd name="T91" fmla="*/ 61 h 11254"/>
                  <a:gd name="T92" fmla="*/ 2643 w 11750"/>
                  <a:gd name="T93" fmla="*/ 192 h 11254"/>
                  <a:gd name="T94" fmla="*/ 1980 w 11750"/>
                  <a:gd name="T95" fmla="*/ 1341 h 11254"/>
                  <a:gd name="T96" fmla="*/ 1505 w 11750"/>
                  <a:gd name="T97" fmla="*/ 553 h 11254"/>
                  <a:gd name="T98" fmla="*/ 1400 w 11750"/>
                  <a:gd name="T99" fmla="*/ 230 h 11254"/>
                  <a:gd name="T100" fmla="*/ 1362 w 11750"/>
                  <a:gd name="T101" fmla="*/ 111 h 11254"/>
                  <a:gd name="T102" fmla="*/ 1343 w 11750"/>
                  <a:gd name="T103" fmla="*/ 114 h 11254"/>
                  <a:gd name="T104" fmla="*/ 1300 w 11750"/>
                  <a:gd name="T105" fmla="*/ 2476 h 11254"/>
                  <a:gd name="T106" fmla="*/ 585 w 11750"/>
                  <a:gd name="T107" fmla="*/ 1516 h 11254"/>
                  <a:gd name="T108" fmla="*/ 324 w 11750"/>
                  <a:gd name="T109" fmla="*/ 1088 h 11254"/>
                  <a:gd name="T110" fmla="*/ 152 w 11750"/>
                  <a:gd name="T111" fmla="*/ 677 h 11254"/>
                  <a:gd name="T112" fmla="*/ 81 w 11750"/>
                  <a:gd name="T113" fmla="*/ 396 h 11254"/>
                  <a:gd name="T114" fmla="*/ 50 w 11750"/>
                  <a:gd name="T115" fmla="*/ 297 h 11254"/>
                  <a:gd name="T116" fmla="*/ 27 w 11750"/>
                  <a:gd name="T117" fmla="*/ 319 h 11254"/>
                  <a:gd name="T118" fmla="*/ 0 w 11750"/>
                  <a:gd name="T119" fmla="*/ 11254 h 1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750" h="11254">
                    <a:moveTo>
                      <a:pt x="11750" y="2166"/>
                    </a:moveTo>
                    <a:lnTo>
                      <a:pt x="10997" y="1077"/>
                    </a:lnTo>
                    <a:lnTo>
                      <a:pt x="10952" y="1018"/>
                    </a:lnTo>
                    <a:lnTo>
                      <a:pt x="10912" y="959"/>
                    </a:lnTo>
                    <a:lnTo>
                      <a:pt x="10872" y="898"/>
                    </a:lnTo>
                    <a:lnTo>
                      <a:pt x="10836" y="839"/>
                    </a:lnTo>
                    <a:lnTo>
                      <a:pt x="10800" y="777"/>
                    </a:lnTo>
                    <a:lnTo>
                      <a:pt x="10767" y="716"/>
                    </a:lnTo>
                    <a:lnTo>
                      <a:pt x="10736" y="654"/>
                    </a:lnTo>
                    <a:lnTo>
                      <a:pt x="10708" y="593"/>
                    </a:lnTo>
                    <a:lnTo>
                      <a:pt x="10678" y="529"/>
                    </a:lnTo>
                    <a:lnTo>
                      <a:pt x="10653" y="466"/>
                    </a:lnTo>
                    <a:lnTo>
                      <a:pt x="10628" y="402"/>
                    </a:lnTo>
                    <a:lnTo>
                      <a:pt x="10608" y="339"/>
                    </a:lnTo>
                    <a:lnTo>
                      <a:pt x="10569" y="208"/>
                    </a:lnTo>
                    <a:lnTo>
                      <a:pt x="10553" y="142"/>
                    </a:lnTo>
                    <a:lnTo>
                      <a:pt x="10540" y="77"/>
                    </a:lnTo>
                    <a:lnTo>
                      <a:pt x="10531" y="61"/>
                    </a:lnTo>
                    <a:lnTo>
                      <a:pt x="10525" y="46"/>
                    </a:lnTo>
                    <a:lnTo>
                      <a:pt x="10518" y="34"/>
                    </a:lnTo>
                    <a:lnTo>
                      <a:pt x="10513" y="26"/>
                    </a:lnTo>
                    <a:lnTo>
                      <a:pt x="10506" y="18"/>
                    </a:lnTo>
                    <a:lnTo>
                      <a:pt x="10502" y="15"/>
                    </a:lnTo>
                    <a:lnTo>
                      <a:pt x="10498" y="13"/>
                    </a:lnTo>
                    <a:lnTo>
                      <a:pt x="10493" y="14"/>
                    </a:lnTo>
                    <a:lnTo>
                      <a:pt x="10489" y="16"/>
                    </a:lnTo>
                    <a:lnTo>
                      <a:pt x="10485" y="21"/>
                    </a:lnTo>
                    <a:lnTo>
                      <a:pt x="10481" y="29"/>
                    </a:lnTo>
                    <a:lnTo>
                      <a:pt x="10479" y="39"/>
                    </a:lnTo>
                    <a:lnTo>
                      <a:pt x="10477" y="51"/>
                    </a:lnTo>
                    <a:lnTo>
                      <a:pt x="10475" y="66"/>
                    </a:lnTo>
                    <a:lnTo>
                      <a:pt x="10473" y="82"/>
                    </a:lnTo>
                    <a:lnTo>
                      <a:pt x="10473" y="103"/>
                    </a:lnTo>
                    <a:lnTo>
                      <a:pt x="10473" y="784"/>
                    </a:lnTo>
                    <a:lnTo>
                      <a:pt x="10449" y="2163"/>
                    </a:lnTo>
                    <a:lnTo>
                      <a:pt x="9627" y="977"/>
                    </a:lnTo>
                    <a:lnTo>
                      <a:pt x="9569" y="899"/>
                    </a:lnTo>
                    <a:lnTo>
                      <a:pt x="9516" y="819"/>
                    </a:lnTo>
                    <a:lnTo>
                      <a:pt x="9465" y="732"/>
                    </a:lnTo>
                    <a:lnTo>
                      <a:pt x="9418" y="642"/>
                    </a:lnTo>
                    <a:lnTo>
                      <a:pt x="9374" y="547"/>
                    </a:lnTo>
                    <a:lnTo>
                      <a:pt x="9333" y="449"/>
                    </a:lnTo>
                    <a:lnTo>
                      <a:pt x="9314" y="398"/>
                    </a:lnTo>
                    <a:lnTo>
                      <a:pt x="9296" y="347"/>
                    </a:lnTo>
                    <a:lnTo>
                      <a:pt x="9279" y="293"/>
                    </a:lnTo>
                    <a:lnTo>
                      <a:pt x="9264" y="240"/>
                    </a:lnTo>
                    <a:lnTo>
                      <a:pt x="9252" y="180"/>
                    </a:lnTo>
                    <a:lnTo>
                      <a:pt x="9245" y="153"/>
                    </a:lnTo>
                    <a:lnTo>
                      <a:pt x="9241" y="130"/>
                    </a:lnTo>
                    <a:lnTo>
                      <a:pt x="9231" y="88"/>
                    </a:lnTo>
                    <a:lnTo>
                      <a:pt x="9227" y="69"/>
                    </a:lnTo>
                    <a:lnTo>
                      <a:pt x="9223" y="55"/>
                    </a:lnTo>
                    <a:lnTo>
                      <a:pt x="9218" y="41"/>
                    </a:lnTo>
                    <a:lnTo>
                      <a:pt x="9214" y="29"/>
                    </a:lnTo>
                    <a:lnTo>
                      <a:pt x="9205" y="13"/>
                    </a:lnTo>
                    <a:lnTo>
                      <a:pt x="9198" y="3"/>
                    </a:lnTo>
                    <a:lnTo>
                      <a:pt x="9193" y="2"/>
                    </a:lnTo>
                    <a:lnTo>
                      <a:pt x="9191" y="3"/>
                    </a:lnTo>
                    <a:lnTo>
                      <a:pt x="9187" y="4"/>
                    </a:lnTo>
                    <a:lnTo>
                      <a:pt x="9183" y="9"/>
                    </a:lnTo>
                    <a:lnTo>
                      <a:pt x="9177" y="26"/>
                    </a:lnTo>
                    <a:lnTo>
                      <a:pt x="9171" y="49"/>
                    </a:lnTo>
                    <a:lnTo>
                      <a:pt x="9169" y="63"/>
                    </a:lnTo>
                    <a:lnTo>
                      <a:pt x="9167" y="81"/>
                    </a:lnTo>
                    <a:lnTo>
                      <a:pt x="9165" y="100"/>
                    </a:lnTo>
                    <a:lnTo>
                      <a:pt x="9163" y="120"/>
                    </a:lnTo>
                    <a:lnTo>
                      <a:pt x="9158" y="169"/>
                    </a:lnTo>
                    <a:lnTo>
                      <a:pt x="9156" y="196"/>
                    </a:lnTo>
                    <a:lnTo>
                      <a:pt x="9155" y="226"/>
                    </a:lnTo>
                    <a:lnTo>
                      <a:pt x="9153" y="292"/>
                    </a:lnTo>
                    <a:lnTo>
                      <a:pt x="9153" y="2185"/>
                    </a:lnTo>
                    <a:lnTo>
                      <a:pt x="8396" y="1097"/>
                    </a:lnTo>
                    <a:lnTo>
                      <a:pt x="8352" y="1039"/>
                    </a:lnTo>
                    <a:lnTo>
                      <a:pt x="8312" y="983"/>
                    </a:lnTo>
                    <a:lnTo>
                      <a:pt x="8271" y="925"/>
                    </a:lnTo>
                    <a:lnTo>
                      <a:pt x="8235" y="868"/>
                    </a:lnTo>
                    <a:lnTo>
                      <a:pt x="8200" y="808"/>
                    </a:lnTo>
                    <a:lnTo>
                      <a:pt x="8166" y="749"/>
                    </a:lnTo>
                    <a:lnTo>
                      <a:pt x="8134" y="688"/>
                    </a:lnTo>
                    <a:lnTo>
                      <a:pt x="8105" y="628"/>
                    </a:lnTo>
                    <a:lnTo>
                      <a:pt x="8076" y="565"/>
                    </a:lnTo>
                    <a:lnTo>
                      <a:pt x="8051" y="503"/>
                    </a:lnTo>
                    <a:lnTo>
                      <a:pt x="8026" y="440"/>
                    </a:lnTo>
                    <a:lnTo>
                      <a:pt x="8005" y="377"/>
                    </a:lnTo>
                    <a:lnTo>
                      <a:pt x="7984" y="312"/>
                    </a:lnTo>
                    <a:lnTo>
                      <a:pt x="7966" y="248"/>
                    </a:lnTo>
                    <a:lnTo>
                      <a:pt x="7950" y="181"/>
                    </a:lnTo>
                    <a:lnTo>
                      <a:pt x="7935" y="116"/>
                    </a:lnTo>
                    <a:lnTo>
                      <a:pt x="7927" y="87"/>
                    </a:lnTo>
                    <a:lnTo>
                      <a:pt x="7920" y="63"/>
                    </a:lnTo>
                    <a:lnTo>
                      <a:pt x="7914" y="41"/>
                    </a:lnTo>
                    <a:lnTo>
                      <a:pt x="7908" y="26"/>
                    </a:lnTo>
                    <a:lnTo>
                      <a:pt x="7902" y="13"/>
                    </a:lnTo>
                    <a:lnTo>
                      <a:pt x="7896" y="4"/>
                    </a:lnTo>
                    <a:lnTo>
                      <a:pt x="7892" y="0"/>
                    </a:lnTo>
                    <a:lnTo>
                      <a:pt x="7888" y="0"/>
                    </a:lnTo>
                    <a:lnTo>
                      <a:pt x="7883" y="2"/>
                    </a:lnTo>
                    <a:lnTo>
                      <a:pt x="7879" y="9"/>
                    </a:lnTo>
                    <a:lnTo>
                      <a:pt x="7875" y="20"/>
                    </a:lnTo>
                    <a:lnTo>
                      <a:pt x="7872" y="37"/>
                    </a:lnTo>
                    <a:lnTo>
                      <a:pt x="7869" y="55"/>
                    </a:lnTo>
                    <a:lnTo>
                      <a:pt x="7867" y="79"/>
                    </a:lnTo>
                    <a:lnTo>
                      <a:pt x="7865" y="105"/>
                    </a:lnTo>
                    <a:lnTo>
                      <a:pt x="7864" y="138"/>
                    </a:lnTo>
                    <a:lnTo>
                      <a:pt x="7833" y="997"/>
                    </a:lnTo>
                    <a:lnTo>
                      <a:pt x="7833" y="2167"/>
                    </a:lnTo>
                    <a:lnTo>
                      <a:pt x="7022" y="993"/>
                    </a:lnTo>
                    <a:lnTo>
                      <a:pt x="6989" y="947"/>
                    </a:lnTo>
                    <a:lnTo>
                      <a:pt x="6957" y="902"/>
                    </a:lnTo>
                    <a:lnTo>
                      <a:pt x="6927" y="856"/>
                    </a:lnTo>
                    <a:lnTo>
                      <a:pt x="6898" y="810"/>
                    </a:lnTo>
                    <a:lnTo>
                      <a:pt x="6870" y="762"/>
                    </a:lnTo>
                    <a:lnTo>
                      <a:pt x="6844" y="714"/>
                    </a:lnTo>
                    <a:lnTo>
                      <a:pt x="6818" y="664"/>
                    </a:lnTo>
                    <a:lnTo>
                      <a:pt x="6794" y="615"/>
                    </a:lnTo>
                    <a:lnTo>
                      <a:pt x="6769" y="563"/>
                    </a:lnTo>
                    <a:lnTo>
                      <a:pt x="6746" y="512"/>
                    </a:lnTo>
                    <a:lnTo>
                      <a:pt x="6724" y="459"/>
                    </a:lnTo>
                    <a:lnTo>
                      <a:pt x="6705" y="406"/>
                    </a:lnTo>
                    <a:lnTo>
                      <a:pt x="6685" y="352"/>
                    </a:lnTo>
                    <a:lnTo>
                      <a:pt x="6668" y="298"/>
                    </a:lnTo>
                    <a:lnTo>
                      <a:pt x="6651" y="241"/>
                    </a:lnTo>
                    <a:lnTo>
                      <a:pt x="6635" y="186"/>
                    </a:lnTo>
                    <a:lnTo>
                      <a:pt x="6624" y="146"/>
                    </a:lnTo>
                    <a:lnTo>
                      <a:pt x="6615" y="114"/>
                    </a:lnTo>
                    <a:lnTo>
                      <a:pt x="6605" y="86"/>
                    </a:lnTo>
                    <a:lnTo>
                      <a:pt x="6597" y="63"/>
                    </a:lnTo>
                    <a:lnTo>
                      <a:pt x="6589" y="43"/>
                    </a:lnTo>
                    <a:lnTo>
                      <a:pt x="6582" y="29"/>
                    </a:lnTo>
                    <a:lnTo>
                      <a:pt x="6575" y="19"/>
                    </a:lnTo>
                    <a:lnTo>
                      <a:pt x="6570" y="15"/>
                    </a:lnTo>
                    <a:lnTo>
                      <a:pt x="6564" y="14"/>
                    </a:lnTo>
                    <a:lnTo>
                      <a:pt x="6559" y="18"/>
                    </a:lnTo>
                    <a:lnTo>
                      <a:pt x="6555" y="27"/>
                    </a:lnTo>
                    <a:lnTo>
                      <a:pt x="6552" y="42"/>
                    </a:lnTo>
                    <a:lnTo>
                      <a:pt x="6548" y="59"/>
                    </a:lnTo>
                    <a:lnTo>
                      <a:pt x="6546" y="83"/>
                    </a:lnTo>
                    <a:lnTo>
                      <a:pt x="6544" y="112"/>
                    </a:lnTo>
                    <a:lnTo>
                      <a:pt x="6544" y="144"/>
                    </a:lnTo>
                    <a:lnTo>
                      <a:pt x="6544" y="847"/>
                    </a:lnTo>
                    <a:lnTo>
                      <a:pt x="6518" y="2165"/>
                    </a:lnTo>
                    <a:lnTo>
                      <a:pt x="6294" y="1815"/>
                    </a:lnTo>
                    <a:lnTo>
                      <a:pt x="5787" y="1097"/>
                    </a:lnTo>
                    <a:lnTo>
                      <a:pt x="5751" y="1055"/>
                    </a:lnTo>
                    <a:lnTo>
                      <a:pt x="5718" y="1011"/>
                    </a:lnTo>
                    <a:lnTo>
                      <a:pt x="5654" y="920"/>
                    </a:lnTo>
                    <a:lnTo>
                      <a:pt x="5622" y="871"/>
                    </a:lnTo>
                    <a:lnTo>
                      <a:pt x="5593" y="822"/>
                    </a:lnTo>
                    <a:lnTo>
                      <a:pt x="5563" y="771"/>
                    </a:lnTo>
                    <a:lnTo>
                      <a:pt x="5536" y="719"/>
                    </a:lnTo>
                    <a:lnTo>
                      <a:pt x="5508" y="664"/>
                    </a:lnTo>
                    <a:lnTo>
                      <a:pt x="5482" y="609"/>
                    </a:lnTo>
                    <a:lnTo>
                      <a:pt x="5433" y="493"/>
                    </a:lnTo>
                    <a:lnTo>
                      <a:pt x="5409" y="434"/>
                    </a:lnTo>
                    <a:lnTo>
                      <a:pt x="5387" y="373"/>
                    </a:lnTo>
                    <a:lnTo>
                      <a:pt x="5366" y="310"/>
                    </a:lnTo>
                    <a:lnTo>
                      <a:pt x="5346" y="247"/>
                    </a:lnTo>
                    <a:lnTo>
                      <a:pt x="5333" y="196"/>
                    </a:lnTo>
                    <a:lnTo>
                      <a:pt x="5321" y="154"/>
                    </a:lnTo>
                    <a:lnTo>
                      <a:pt x="5310" y="116"/>
                    </a:lnTo>
                    <a:lnTo>
                      <a:pt x="5300" y="86"/>
                    </a:lnTo>
                    <a:lnTo>
                      <a:pt x="5291" y="59"/>
                    </a:lnTo>
                    <a:lnTo>
                      <a:pt x="5283" y="41"/>
                    </a:lnTo>
                    <a:lnTo>
                      <a:pt x="5275" y="28"/>
                    </a:lnTo>
                    <a:lnTo>
                      <a:pt x="5269" y="22"/>
                    </a:lnTo>
                    <a:lnTo>
                      <a:pt x="5262" y="20"/>
                    </a:lnTo>
                    <a:lnTo>
                      <a:pt x="5257" y="26"/>
                    </a:lnTo>
                    <a:lnTo>
                      <a:pt x="5253" y="36"/>
                    </a:lnTo>
                    <a:lnTo>
                      <a:pt x="5249" y="53"/>
                    </a:lnTo>
                    <a:lnTo>
                      <a:pt x="5246" y="75"/>
                    </a:lnTo>
                    <a:lnTo>
                      <a:pt x="5245" y="104"/>
                    </a:lnTo>
                    <a:lnTo>
                      <a:pt x="5244" y="139"/>
                    </a:lnTo>
                    <a:lnTo>
                      <a:pt x="5244" y="181"/>
                    </a:lnTo>
                    <a:lnTo>
                      <a:pt x="5244" y="773"/>
                    </a:lnTo>
                    <a:lnTo>
                      <a:pt x="5244" y="797"/>
                    </a:lnTo>
                    <a:lnTo>
                      <a:pt x="5222" y="2161"/>
                    </a:lnTo>
                    <a:lnTo>
                      <a:pt x="4322" y="866"/>
                    </a:lnTo>
                    <a:lnTo>
                      <a:pt x="4292" y="825"/>
                    </a:lnTo>
                    <a:lnTo>
                      <a:pt x="4264" y="785"/>
                    </a:lnTo>
                    <a:lnTo>
                      <a:pt x="4214" y="702"/>
                    </a:lnTo>
                    <a:lnTo>
                      <a:pt x="4169" y="617"/>
                    </a:lnTo>
                    <a:lnTo>
                      <a:pt x="4131" y="533"/>
                    </a:lnTo>
                    <a:lnTo>
                      <a:pt x="4112" y="488"/>
                    </a:lnTo>
                    <a:lnTo>
                      <a:pt x="4096" y="444"/>
                    </a:lnTo>
                    <a:lnTo>
                      <a:pt x="4081" y="400"/>
                    </a:lnTo>
                    <a:lnTo>
                      <a:pt x="4069" y="356"/>
                    </a:lnTo>
                    <a:lnTo>
                      <a:pt x="4056" y="311"/>
                    </a:lnTo>
                    <a:lnTo>
                      <a:pt x="4046" y="266"/>
                    </a:lnTo>
                    <a:lnTo>
                      <a:pt x="4031" y="175"/>
                    </a:lnTo>
                    <a:lnTo>
                      <a:pt x="4021" y="138"/>
                    </a:lnTo>
                    <a:lnTo>
                      <a:pt x="4012" y="106"/>
                    </a:lnTo>
                    <a:lnTo>
                      <a:pt x="4005" y="79"/>
                    </a:lnTo>
                    <a:lnTo>
                      <a:pt x="3998" y="57"/>
                    </a:lnTo>
                    <a:lnTo>
                      <a:pt x="3990" y="40"/>
                    </a:lnTo>
                    <a:lnTo>
                      <a:pt x="3985" y="28"/>
                    </a:lnTo>
                    <a:lnTo>
                      <a:pt x="3980" y="21"/>
                    </a:lnTo>
                    <a:lnTo>
                      <a:pt x="3975" y="19"/>
                    </a:lnTo>
                    <a:lnTo>
                      <a:pt x="3970" y="21"/>
                    </a:lnTo>
                    <a:lnTo>
                      <a:pt x="3966" y="28"/>
                    </a:lnTo>
                    <a:lnTo>
                      <a:pt x="3963" y="40"/>
                    </a:lnTo>
                    <a:lnTo>
                      <a:pt x="3961" y="57"/>
                    </a:lnTo>
                    <a:lnTo>
                      <a:pt x="3959" y="79"/>
                    </a:lnTo>
                    <a:lnTo>
                      <a:pt x="3958" y="106"/>
                    </a:lnTo>
                    <a:lnTo>
                      <a:pt x="3957" y="138"/>
                    </a:lnTo>
                    <a:lnTo>
                      <a:pt x="3957" y="175"/>
                    </a:lnTo>
                    <a:lnTo>
                      <a:pt x="3913" y="2189"/>
                    </a:lnTo>
                    <a:lnTo>
                      <a:pt x="2970" y="788"/>
                    </a:lnTo>
                    <a:lnTo>
                      <a:pt x="2922" y="716"/>
                    </a:lnTo>
                    <a:lnTo>
                      <a:pt x="2880" y="645"/>
                    </a:lnTo>
                    <a:lnTo>
                      <a:pt x="2844" y="571"/>
                    </a:lnTo>
                    <a:lnTo>
                      <a:pt x="2826" y="534"/>
                    </a:lnTo>
                    <a:lnTo>
                      <a:pt x="2811" y="498"/>
                    </a:lnTo>
                    <a:lnTo>
                      <a:pt x="2780" y="422"/>
                    </a:lnTo>
                    <a:lnTo>
                      <a:pt x="2767" y="384"/>
                    </a:lnTo>
                    <a:lnTo>
                      <a:pt x="2757" y="347"/>
                    </a:lnTo>
                    <a:lnTo>
                      <a:pt x="2746" y="307"/>
                    </a:lnTo>
                    <a:lnTo>
                      <a:pt x="2737" y="269"/>
                    </a:lnTo>
                    <a:lnTo>
                      <a:pt x="2728" y="230"/>
                    </a:lnTo>
                    <a:lnTo>
                      <a:pt x="2722" y="192"/>
                    </a:lnTo>
                    <a:lnTo>
                      <a:pt x="2710" y="155"/>
                    </a:lnTo>
                    <a:lnTo>
                      <a:pt x="2700" y="125"/>
                    </a:lnTo>
                    <a:lnTo>
                      <a:pt x="2690" y="99"/>
                    </a:lnTo>
                    <a:lnTo>
                      <a:pt x="2683" y="78"/>
                    </a:lnTo>
                    <a:lnTo>
                      <a:pt x="2674" y="61"/>
                    </a:lnTo>
                    <a:lnTo>
                      <a:pt x="2667" y="49"/>
                    </a:lnTo>
                    <a:lnTo>
                      <a:pt x="2661" y="42"/>
                    </a:lnTo>
                    <a:lnTo>
                      <a:pt x="2657" y="40"/>
                    </a:lnTo>
                    <a:lnTo>
                      <a:pt x="2651" y="42"/>
                    </a:lnTo>
                    <a:lnTo>
                      <a:pt x="2648" y="49"/>
                    </a:lnTo>
                    <a:lnTo>
                      <a:pt x="2645" y="61"/>
                    </a:lnTo>
                    <a:lnTo>
                      <a:pt x="2643" y="78"/>
                    </a:lnTo>
                    <a:lnTo>
                      <a:pt x="2641" y="99"/>
                    </a:lnTo>
                    <a:lnTo>
                      <a:pt x="2641" y="125"/>
                    </a:lnTo>
                    <a:lnTo>
                      <a:pt x="2641" y="155"/>
                    </a:lnTo>
                    <a:lnTo>
                      <a:pt x="2643" y="192"/>
                    </a:lnTo>
                    <a:lnTo>
                      <a:pt x="2600" y="2237"/>
                    </a:lnTo>
                    <a:lnTo>
                      <a:pt x="2349" y="1881"/>
                    </a:lnTo>
                    <a:lnTo>
                      <a:pt x="2225" y="1702"/>
                    </a:lnTo>
                    <a:lnTo>
                      <a:pt x="2103" y="1522"/>
                    </a:lnTo>
                    <a:lnTo>
                      <a:pt x="1980" y="1341"/>
                    </a:lnTo>
                    <a:lnTo>
                      <a:pt x="1860" y="1159"/>
                    </a:lnTo>
                    <a:lnTo>
                      <a:pt x="1622" y="792"/>
                    </a:lnTo>
                    <a:lnTo>
                      <a:pt x="1588" y="732"/>
                    </a:lnTo>
                    <a:lnTo>
                      <a:pt x="1559" y="673"/>
                    </a:lnTo>
                    <a:lnTo>
                      <a:pt x="1505" y="553"/>
                    </a:lnTo>
                    <a:lnTo>
                      <a:pt x="1459" y="434"/>
                    </a:lnTo>
                    <a:lnTo>
                      <a:pt x="1438" y="373"/>
                    </a:lnTo>
                    <a:lnTo>
                      <a:pt x="1422" y="314"/>
                    </a:lnTo>
                    <a:lnTo>
                      <a:pt x="1410" y="269"/>
                    </a:lnTo>
                    <a:lnTo>
                      <a:pt x="1400" y="230"/>
                    </a:lnTo>
                    <a:lnTo>
                      <a:pt x="1390" y="196"/>
                    </a:lnTo>
                    <a:lnTo>
                      <a:pt x="1382" y="168"/>
                    </a:lnTo>
                    <a:lnTo>
                      <a:pt x="1375" y="143"/>
                    </a:lnTo>
                    <a:lnTo>
                      <a:pt x="1368" y="125"/>
                    </a:lnTo>
                    <a:lnTo>
                      <a:pt x="1362" y="111"/>
                    </a:lnTo>
                    <a:lnTo>
                      <a:pt x="1357" y="102"/>
                    </a:lnTo>
                    <a:lnTo>
                      <a:pt x="1352" y="96"/>
                    </a:lnTo>
                    <a:lnTo>
                      <a:pt x="1349" y="98"/>
                    </a:lnTo>
                    <a:lnTo>
                      <a:pt x="1346" y="103"/>
                    </a:lnTo>
                    <a:lnTo>
                      <a:pt x="1343" y="114"/>
                    </a:lnTo>
                    <a:lnTo>
                      <a:pt x="1341" y="129"/>
                    </a:lnTo>
                    <a:lnTo>
                      <a:pt x="1341" y="150"/>
                    </a:lnTo>
                    <a:lnTo>
                      <a:pt x="1341" y="175"/>
                    </a:lnTo>
                    <a:lnTo>
                      <a:pt x="1343" y="205"/>
                    </a:lnTo>
                    <a:lnTo>
                      <a:pt x="1300" y="2476"/>
                    </a:lnTo>
                    <a:lnTo>
                      <a:pt x="856" y="1871"/>
                    </a:lnTo>
                    <a:lnTo>
                      <a:pt x="782" y="1781"/>
                    </a:lnTo>
                    <a:lnTo>
                      <a:pt x="713" y="1692"/>
                    </a:lnTo>
                    <a:lnTo>
                      <a:pt x="647" y="1603"/>
                    </a:lnTo>
                    <a:lnTo>
                      <a:pt x="585" y="1516"/>
                    </a:lnTo>
                    <a:lnTo>
                      <a:pt x="525" y="1429"/>
                    </a:lnTo>
                    <a:lnTo>
                      <a:pt x="469" y="1343"/>
                    </a:lnTo>
                    <a:lnTo>
                      <a:pt x="417" y="1257"/>
                    </a:lnTo>
                    <a:lnTo>
                      <a:pt x="369" y="1173"/>
                    </a:lnTo>
                    <a:lnTo>
                      <a:pt x="324" y="1088"/>
                    </a:lnTo>
                    <a:lnTo>
                      <a:pt x="282" y="1005"/>
                    </a:lnTo>
                    <a:lnTo>
                      <a:pt x="244" y="921"/>
                    </a:lnTo>
                    <a:lnTo>
                      <a:pt x="211" y="839"/>
                    </a:lnTo>
                    <a:lnTo>
                      <a:pt x="179" y="758"/>
                    </a:lnTo>
                    <a:lnTo>
                      <a:pt x="152" y="677"/>
                    </a:lnTo>
                    <a:lnTo>
                      <a:pt x="128" y="597"/>
                    </a:lnTo>
                    <a:lnTo>
                      <a:pt x="108" y="517"/>
                    </a:lnTo>
                    <a:lnTo>
                      <a:pt x="99" y="472"/>
                    </a:lnTo>
                    <a:lnTo>
                      <a:pt x="90" y="431"/>
                    </a:lnTo>
                    <a:lnTo>
                      <a:pt x="81" y="396"/>
                    </a:lnTo>
                    <a:lnTo>
                      <a:pt x="75" y="366"/>
                    </a:lnTo>
                    <a:lnTo>
                      <a:pt x="67" y="341"/>
                    </a:lnTo>
                    <a:lnTo>
                      <a:pt x="61" y="322"/>
                    </a:lnTo>
                    <a:lnTo>
                      <a:pt x="54" y="306"/>
                    </a:lnTo>
                    <a:lnTo>
                      <a:pt x="50" y="297"/>
                    </a:lnTo>
                    <a:lnTo>
                      <a:pt x="43" y="291"/>
                    </a:lnTo>
                    <a:lnTo>
                      <a:pt x="39" y="291"/>
                    </a:lnTo>
                    <a:lnTo>
                      <a:pt x="34" y="295"/>
                    </a:lnTo>
                    <a:lnTo>
                      <a:pt x="31" y="305"/>
                    </a:lnTo>
                    <a:lnTo>
                      <a:pt x="27" y="319"/>
                    </a:lnTo>
                    <a:lnTo>
                      <a:pt x="25" y="340"/>
                    </a:lnTo>
                    <a:lnTo>
                      <a:pt x="23" y="365"/>
                    </a:lnTo>
                    <a:lnTo>
                      <a:pt x="21" y="396"/>
                    </a:lnTo>
                    <a:lnTo>
                      <a:pt x="0" y="1429"/>
                    </a:lnTo>
                    <a:lnTo>
                      <a:pt x="0" y="11254"/>
                    </a:lnTo>
                  </a:path>
                </a:pathLst>
              </a:custGeom>
              <a:noFill/>
              <a:ln w="142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64" name="Line 36">
                <a:extLst>
                  <a:ext uri="{FF2B5EF4-FFF2-40B4-BE49-F238E27FC236}">
                    <a16:creationId xmlns:a16="http://schemas.microsoft.com/office/drawing/2014/main" id="{CAB93A0F-6E19-5333-7D50-EEC68AC69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10375" y="2435225"/>
                <a:ext cx="4763" cy="4762"/>
              </a:xfrm>
              <a:prstGeom prst="line">
                <a:avLst/>
              </a:prstGeom>
              <a:noFill/>
              <a:ln w="142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sp>
            <p:nvSpPr>
              <p:cNvPr id="65" name="Line 37">
                <a:extLst>
                  <a:ext uri="{FF2B5EF4-FFF2-40B4-BE49-F238E27FC236}">
                    <a16:creationId xmlns:a16="http://schemas.microsoft.com/office/drawing/2014/main" id="{7DFDFB17-E945-DD59-7E1C-1920EE81E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96038" y="2430463"/>
                <a:ext cx="3175" cy="4762"/>
              </a:xfrm>
              <a:prstGeom prst="line">
                <a:avLst/>
              </a:prstGeom>
              <a:noFill/>
              <a:ln w="142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D9AC11C-6A7A-1FAB-7C59-73CD63E1EAD0}"/>
                </a:ext>
              </a:extLst>
            </p:cNvPr>
            <p:cNvSpPr txBox="1"/>
            <p:nvPr/>
          </p:nvSpPr>
          <p:spPr>
            <a:xfrm>
              <a:off x="1121248" y="5186150"/>
              <a:ext cx="304807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07E589F-399A-D1E4-763D-DAD0758018B4}"/>
                </a:ext>
              </a:extLst>
            </p:cNvPr>
            <p:cNvSpPr txBox="1"/>
            <p:nvPr/>
          </p:nvSpPr>
          <p:spPr>
            <a:xfrm>
              <a:off x="743761" y="4830889"/>
              <a:ext cx="304808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4491C0-4247-AF84-E0E7-7D3ACC835A41}"/>
                </a:ext>
              </a:extLst>
            </p:cNvPr>
            <p:cNvSpPr txBox="1"/>
            <p:nvPr/>
          </p:nvSpPr>
          <p:spPr>
            <a:xfrm>
              <a:off x="652803" y="4117283"/>
              <a:ext cx="395766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DFA4B97-B809-2553-F1C3-F42D58227271}"/>
                </a:ext>
              </a:extLst>
            </p:cNvPr>
            <p:cNvSpPr txBox="1"/>
            <p:nvPr/>
          </p:nvSpPr>
          <p:spPr>
            <a:xfrm>
              <a:off x="470883" y="2690071"/>
              <a:ext cx="577686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1000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4DF634D-266D-CA03-A127-D897B3C57228}"/>
                </a:ext>
              </a:extLst>
            </p:cNvPr>
            <p:cNvSpPr txBox="1"/>
            <p:nvPr/>
          </p:nvSpPr>
          <p:spPr>
            <a:xfrm>
              <a:off x="2356798" y="5447883"/>
              <a:ext cx="1198510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Time (weeks)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5C0D735-F5DC-6E69-E078-D1BBABB7DD86}"/>
                </a:ext>
              </a:extLst>
            </p:cNvPr>
            <p:cNvSpPr txBox="1"/>
            <p:nvPr/>
          </p:nvSpPr>
          <p:spPr>
            <a:xfrm>
              <a:off x="3731166" y="3049227"/>
              <a:ext cx="1652270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Coverage for K103N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E718AC3-A396-1BA1-E393-1D52E617D578}"/>
                </a:ext>
              </a:extLst>
            </p:cNvPr>
            <p:cNvSpPr txBox="1"/>
            <p:nvPr/>
          </p:nvSpPr>
          <p:spPr>
            <a:xfrm>
              <a:off x="3465120" y="3409562"/>
              <a:ext cx="1918316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PK target based on POC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E253779-7F26-5A7C-3F5C-11A325CF64CB}"/>
                </a:ext>
              </a:extLst>
            </p:cNvPr>
            <p:cNvSpPr txBox="1"/>
            <p:nvPr/>
          </p:nvSpPr>
          <p:spPr>
            <a:xfrm>
              <a:off x="561843" y="3403677"/>
              <a:ext cx="486726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3F5EDFF-B601-7A2C-8587-47C15515891C}"/>
                </a:ext>
              </a:extLst>
            </p:cNvPr>
            <p:cNvSpPr txBox="1"/>
            <p:nvPr/>
          </p:nvSpPr>
          <p:spPr>
            <a:xfrm>
              <a:off x="379925" y="1976465"/>
              <a:ext cx="668644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noProof="0" dirty="0">
                  <a:solidFill>
                    <a:srgbClr val="000066"/>
                  </a:solidFill>
                </a:rPr>
                <a:t>10000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86C0659-33C0-9DF7-A7DF-5EB98D35E213}"/>
                </a:ext>
              </a:extLst>
            </p:cNvPr>
            <p:cNvSpPr txBox="1"/>
            <p:nvPr/>
          </p:nvSpPr>
          <p:spPr>
            <a:xfrm>
              <a:off x="1761360" y="5186151"/>
              <a:ext cx="304807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2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A61FC92-065D-271C-D3BF-0AD1773E7352}"/>
                </a:ext>
              </a:extLst>
            </p:cNvPr>
            <p:cNvSpPr txBox="1"/>
            <p:nvPr/>
          </p:nvSpPr>
          <p:spPr>
            <a:xfrm>
              <a:off x="2401472" y="5186151"/>
              <a:ext cx="304807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4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8BAF3DD-CB94-B779-1C09-4B2B9D7C4A1A}"/>
                </a:ext>
              </a:extLst>
            </p:cNvPr>
            <p:cNvSpPr txBox="1"/>
            <p:nvPr/>
          </p:nvSpPr>
          <p:spPr>
            <a:xfrm>
              <a:off x="3041584" y="5186151"/>
              <a:ext cx="304807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6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1772414-0086-8CB9-53B1-017584E4D367}"/>
                </a:ext>
              </a:extLst>
            </p:cNvPr>
            <p:cNvSpPr txBox="1"/>
            <p:nvPr/>
          </p:nvSpPr>
          <p:spPr>
            <a:xfrm>
              <a:off x="3681696" y="5186151"/>
              <a:ext cx="304807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440CEB1-C87C-B0B6-465F-91DBA4D9BCCA}"/>
                </a:ext>
              </a:extLst>
            </p:cNvPr>
            <p:cNvSpPr txBox="1"/>
            <p:nvPr/>
          </p:nvSpPr>
          <p:spPr>
            <a:xfrm>
              <a:off x="4276329" y="5186151"/>
              <a:ext cx="395766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A838534-BC93-69FF-6DCD-F087544642C6}"/>
                </a:ext>
              </a:extLst>
            </p:cNvPr>
            <p:cNvSpPr txBox="1"/>
            <p:nvPr/>
          </p:nvSpPr>
          <p:spPr>
            <a:xfrm>
              <a:off x="4916443" y="5186151"/>
              <a:ext cx="395766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noProof="0" dirty="0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4E0589-0289-F154-BDCA-ABDE21020E54}"/>
                </a:ext>
              </a:extLst>
            </p:cNvPr>
            <p:cNvSpPr/>
            <p:nvPr/>
          </p:nvSpPr>
          <p:spPr>
            <a:xfrm>
              <a:off x="1591056" y="4472908"/>
              <a:ext cx="128495" cy="128495"/>
            </a:xfrm>
            <a:prstGeom prst="rect">
              <a:avLst/>
            </a:prstGeom>
            <a:solidFill>
              <a:srgbClr val="FFDFC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CBF60C-9F08-0725-7D03-EF54385CC6B4}"/>
                </a:ext>
              </a:extLst>
            </p:cNvPr>
            <p:cNvSpPr/>
            <p:nvPr/>
          </p:nvSpPr>
          <p:spPr>
            <a:xfrm>
              <a:off x="1591056" y="4725389"/>
              <a:ext cx="128495" cy="128495"/>
            </a:xfrm>
            <a:prstGeom prst="rect">
              <a:avLst/>
            </a:prstGeom>
            <a:solidFill>
              <a:srgbClr val="AADD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noProof="0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CA643C0-FF17-49F9-842B-4D17001B8AFC}"/>
                </a:ext>
              </a:extLst>
            </p:cNvPr>
            <p:cNvSpPr txBox="1"/>
            <p:nvPr/>
          </p:nvSpPr>
          <p:spPr>
            <a:xfrm>
              <a:off x="1702605" y="4383807"/>
              <a:ext cx="531278" cy="328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100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65FBF7A-F044-771F-5699-D52008C2BBC0}"/>
                </a:ext>
              </a:extLst>
            </p:cNvPr>
            <p:cNvSpPr txBox="1"/>
            <p:nvPr/>
          </p:nvSpPr>
          <p:spPr>
            <a:xfrm>
              <a:off x="1702605" y="4637783"/>
              <a:ext cx="531278" cy="328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200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0C01703-F868-1904-FC39-7796DBCB290E}"/>
                </a:ext>
              </a:extLst>
            </p:cNvPr>
            <p:cNvSpPr txBox="1"/>
            <p:nvPr/>
          </p:nvSpPr>
          <p:spPr>
            <a:xfrm>
              <a:off x="1388538" y="3985329"/>
              <a:ext cx="1623904" cy="2959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noProof="0" dirty="0">
                  <a:solidFill>
                    <a:srgbClr val="000066"/>
                  </a:solidFill>
                </a:rPr>
                <a:t>ULO QW dose (mg)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8D9CEB64-FD00-A648-B7EE-DF2BDE460470}"/>
              </a:ext>
            </a:extLst>
          </p:cNvPr>
          <p:cNvGrpSpPr/>
          <p:nvPr/>
        </p:nvGrpSpPr>
        <p:grpSpPr>
          <a:xfrm>
            <a:off x="5130790" y="3041715"/>
            <a:ext cx="6917364" cy="2403384"/>
            <a:chOff x="5130790" y="3041715"/>
            <a:chExt cx="6917364" cy="2403384"/>
          </a:xfrm>
        </p:grpSpPr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677599C5-731A-4D49-963B-F9A67B277F2C}"/>
                </a:ext>
              </a:extLst>
            </p:cNvPr>
            <p:cNvSpPr txBox="1"/>
            <p:nvPr/>
          </p:nvSpPr>
          <p:spPr>
            <a:xfrm>
              <a:off x="8276663" y="3050257"/>
              <a:ext cx="1080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0" dirty="0">
                  <a:solidFill>
                    <a:srgbClr val="00B0F0"/>
                  </a:solidFill>
                </a:rPr>
                <a:t>ULO 200 mg</a:t>
              </a:r>
            </a:p>
          </p:txBody>
        </p:sp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34E89DC5-1BC9-F8F3-6E25-0CA16114EBD3}"/>
                </a:ext>
              </a:extLst>
            </p:cNvPr>
            <p:cNvGrpSpPr/>
            <p:nvPr/>
          </p:nvGrpSpPr>
          <p:grpSpPr>
            <a:xfrm>
              <a:off x="5130790" y="3052004"/>
              <a:ext cx="2182174" cy="2113122"/>
              <a:chOff x="5625525" y="2255884"/>
              <a:chExt cx="2736966" cy="2091950"/>
            </a:xfrm>
          </p:grpSpPr>
          <p:grpSp>
            <p:nvGrpSpPr>
              <p:cNvPr id="67" name="Groupe 66">
                <a:extLst>
                  <a:ext uri="{FF2B5EF4-FFF2-40B4-BE49-F238E27FC236}">
                    <a16:creationId xmlns:a16="http://schemas.microsoft.com/office/drawing/2014/main" id="{DE00BCE1-92BA-4F36-7FC5-F26EF943245B}"/>
                  </a:ext>
                </a:extLst>
              </p:cNvPr>
              <p:cNvGrpSpPr/>
              <p:nvPr/>
            </p:nvGrpSpPr>
            <p:grpSpPr>
              <a:xfrm>
                <a:off x="6152691" y="2576267"/>
                <a:ext cx="2209800" cy="1525587"/>
                <a:chOff x="6388100" y="2516188"/>
                <a:chExt cx="2209800" cy="1525587"/>
              </a:xfrm>
            </p:grpSpPr>
            <p:sp>
              <p:nvSpPr>
                <p:cNvPr id="68" name="Freeform 43">
                  <a:extLst>
                    <a:ext uri="{FF2B5EF4-FFF2-40B4-BE49-F238E27FC236}">
                      <a16:creationId xmlns:a16="http://schemas.microsoft.com/office/drawing/2014/main" id="{D35BE1FD-7FFD-5AFC-1895-543B1888B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4300" y="2516188"/>
                  <a:ext cx="2133600" cy="1449387"/>
                </a:xfrm>
                <a:custGeom>
                  <a:avLst/>
                  <a:gdLst>
                    <a:gd name="T0" fmla="*/ 8063 w 8063"/>
                    <a:gd name="T1" fmla="*/ 5478 h 5478"/>
                    <a:gd name="T2" fmla="*/ 0 w 8063"/>
                    <a:gd name="T3" fmla="*/ 5478 h 5478"/>
                    <a:gd name="T4" fmla="*/ 0 w 8063"/>
                    <a:gd name="T5" fmla="*/ 0 h 5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063" h="5478">
                      <a:moveTo>
                        <a:pt x="8063" y="5478"/>
                      </a:moveTo>
                      <a:lnTo>
                        <a:pt x="0" y="54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69" name="Line 51">
                  <a:extLst>
                    <a:ext uri="{FF2B5EF4-FFF2-40B4-BE49-F238E27FC236}">
                      <a16:creationId xmlns:a16="http://schemas.microsoft.com/office/drawing/2014/main" id="{AC3055DF-9833-0930-7D74-A37EC3E7C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51838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0" name="Line 52">
                  <a:extLst>
                    <a:ext uri="{FF2B5EF4-FFF2-40B4-BE49-F238E27FC236}">
                      <a16:creationId xmlns:a16="http://schemas.microsoft.com/office/drawing/2014/main" id="{21057223-787A-0C66-BEC6-F615738AE1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51800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1" name="Line 57">
                  <a:extLst>
                    <a:ext uri="{FF2B5EF4-FFF2-40B4-BE49-F238E27FC236}">
                      <a16:creationId xmlns:a16="http://schemas.microsoft.com/office/drawing/2014/main" id="{670320A9-BD06-73F1-D32A-E243D8BAD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551613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2" name="Line 58">
                  <a:extLst>
                    <a:ext uri="{FF2B5EF4-FFF2-40B4-BE49-F238E27FC236}">
                      <a16:creationId xmlns:a16="http://schemas.microsoft.com/office/drawing/2014/main" id="{998D9125-56A8-1845-D90D-09E60CD8A4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51650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3" name="Line 59">
                  <a:extLst>
                    <a:ext uri="{FF2B5EF4-FFF2-40B4-BE49-F238E27FC236}">
                      <a16:creationId xmlns:a16="http://schemas.microsoft.com/office/drawing/2014/main" id="{6B4A1119-57D3-CC2C-0810-F45F92D5CE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51725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4" name="Line 60">
                  <a:extLst>
                    <a:ext uri="{FF2B5EF4-FFF2-40B4-BE49-F238E27FC236}">
                      <a16:creationId xmlns:a16="http://schemas.microsoft.com/office/drawing/2014/main" id="{246CBC94-FE97-83AE-D5C5-0180FD469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51688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5" name="Line 61">
                  <a:extLst>
                    <a:ext uri="{FF2B5EF4-FFF2-40B4-BE49-F238E27FC236}">
                      <a16:creationId xmlns:a16="http://schemas.microsoft.com/office/drawing/2014/main" id="{DC38B6E8-CACD-2056-D514-E9C517ADE7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51763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6" name="Line 78">
                  <a:extLst>
                    <a:ext uri="{FF2B5EF4-FFF2-40B4-BE49-F238E27FC236}">
                      <a16:creationId xmlns:a16="http://schemas.microsoft.com/office/drawing/2014/main" id="{D953D8F1-C5F0-1C36-B772-0782BFAD6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88100" y="2573338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7" name="Line 79">
                  <a:extLst>
                    <a:ext uri="{FF2B5EF4-FFF2-40B4-BE49-F238E27FC236}">
                      <a16:creationId xmlns:a16="http://schemas.microsoft.com/office/drawing/2014/main" id="{C0109EBD-BDF1-5BA4-4BA1-F1D414891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88100" y="2838450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8" name="Line 80">
                  <a:extLst>
                    <a:ext uri="{FF2B5EF4-FFF2-40B4-BE49-F238E27FC236}">
                      <a16:creationId xmlns:a16="http://schemas.microsoft.com/office/drawing/2014/main" id="{05B1378A-6A4A-FE98-EBBD-255BFEDBA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88100" y="3101975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79" name="Line 81">
                  <a:extLst>
                    <a:ext uri="{FF2B5EF4-FFF2-40B4-BE49-F238E27FC236}">
                      <a16:creationId xmlns:a16="http://schemas.microsoft.com/office/drawing/2014/main" id="{9D5E62A6-97F2-D4E0-53DA-F90D6E731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88100" y="3365500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0" name="Line 82">
                  <a:extLst>
                    <a:ext uri="{FF2B5EF4-FFF2-40B4-BE49-F238E27FC236}">
                      <a16:creationId xmlns:a16="http://schemas.microsoft.com/office/drawing/2014/main" id="{26C9BA15-A8DC-2546-E934-D6B8B74204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88100" y="3630613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1" name="Line 83">
                  <a:extLst>
                    <a:ext uri="{FF2B5EF4-FFF2-40B4-BE49-F238E27FC236}">
                      <a16:creationId xmlns:a16="http://schemas.microsoft.com/office/drawing/2014/main" id="{AA75EA32-106C-2B52-565A-CEECA94098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88100" y="3895725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2" name="Line 84">
                  <a:extLst>
                    <a:ext uri="{FF2B5EF4-FFF2-40B4-BE49-F238E27FC236}">
                      <a16:creationId xmlns:a16="http://schemas.microsoft.com/office/drawing/2014/main" id="{1EA11487-6934-C586-91FA-507253515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464300" y="2701925"/>
                  <a:ext cx="2103438" cy="0"/>
                </a:xfrm>
                <a:prstGeom prst="line">
                  <a:avLst/>
                </a:prstGeom>
                <a:noFill/>
                <a:ln w="6350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3" name="Freeform 87">
                  <a:extLst>
                    <a:ext uri="{FF2B5EF4-FFF2-40B4-BE49-F238E27FC236}">
                      <a16:creationId xmlns:a16="http://schemas.microsoft.com/office/drawing/2014/main" id="{06B457B2-A3B7-CA81-75CC-7341F921C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61138" y="2605088"/>
                  <a:ext cx="1169988" cy="1284287"/>
                </a:xfrm>
                <a:custGeom>
                  <a:avLst/>
                  <a:gdLst>
                    <a:gd name="T0" fmla="*/ 4423 w 4423"/>
                    <a:gd name="T1" fmla="*/ 72 h 4855"/>
                    <a:gd name="T2" fmla="*/ 4103 w 4423"/>
                    <a:gd name="T3" fmla="*/ 55 h 4855"/>
                    <a:gd name="T4" fmla="*/ 3783 w 4423"/>
                    <a:gd name="T5" fmla="*/ 0 h 4855"/>
                    <a:gd name="T6" fmla="*/ 3551 w 4423"/>
                    <a:gd name="T7" fmla="*/ 16 h 4855"/>
                    <a:gd name="T8" fmla="*/ 3136 w 4423"/>
                    <a:gd name="T9" fmla="*/ 27 h 4855"/>
                    <a:gd name="T10" fmla="*/ 2540 w 4423"/>
                    <a:gd name="T11" fmla="*/ 116 h 4855"/>
                    <a:gd name="T12" fmla="*/ 2437 w 4423"/>
                    <a:gd name="T13" fmla="*/ 112 h 4855"/>
                    <a:gd name="T14" fmla="*/ 2337 w 4423"/>
                    <a:gd name="T15" fmla="*/ 117 h 4855"/>
                    <a:gd name="T16" fmla="*/ 2238 w 4423"/>
                    <a:gd name="T17" fmla="*/ 127 h 4855"/>
                    <a:gd name="T18" fmla="*/ 2144 w 4423"/>
                    <a:gd name="T19" fmla="*/ 143 h 4855"/>
                    <a:gd name="T20" fmla="*/ 2097 w 4423"/>
                    <a:gd name="T21" fmla="*/ 152 h 4855"/>
                    <a:gd name="T22" fmla="*/ 2052 w 4423"/>
                    <a:gd name="T23" fmla="*/ 164 h 4855"/>
                    <a:gd name="T24" fmla="*/ 1962 w 4423"/>
                    <a:gd name="T25" fmla="*/ 194 h 4855"/>
                    <a:gd name="T26" fmla="*/ 1875 w 4423"/>
                    <a:gd name="T27" fmla="*/ 228 h 4855"/>
                    <a:gd name="T28" fmla="*/ 1792 w 4423"/>
                    <a:gd name="T29" fmla="*/ 272 h 4855"/>
                    <a:gd name="T30" fmla="*/ 1709 w 4423"/>
                    <a:gd name="T31" fmla="*/ 318 h 4855"/>
                    <a:gd name="T32" fmla="*/ 1631 w 4423"/>
                    <a:gd name="T33" fmla="*/ 372 h 4855"/>
                    <a:gd name="T34" fmla="*/ 1555 w 4423"/>
                    <a:gd name="T35" fmla="*/ 432 h 4855"/>
                    <a:gd name="T36" fmla="*/ 1517 w 4423"/>
                    <a:gd name="T37" fmla="*/ 464 h 4855"/>
                    <a:gd name="T38" fmla="*/ 1482 w 4423"/>
                    <a:gd name="T39" fmla="*/ 499 h 4855"/>
                    <a:gd name="T40" fmla="*/ 1410 w 4423"/>
                    <a:gd name="T41" fmla="*/ 571 h 4855"/>
                    <a:gd name="T42" fmla="*/ 1375 w 4423"/>
                    <a:gd name="T43" fmla="*/ 610 h 4855"/>
                    <a:gd name="T44" fmla="*/ 1341 w 4423"/>
                    <a:gd name="T45" fmla="*/ 651 h 4855"/>
                    <a:gd name="T46" fmla="*/ 1276 w 4423"/>
                    <a:gd name="T47" fmla="*/ 736 h 4855"/>
                    <a:gd name="T48" fmla="*/ 1213 w 4423"/>
                    <a:gd name="T49" fmla="*/ 828 h 4855"/>
                    <a:gd name="T50" fmla="*/ 1111 w 4423"/>
                    <a:gd name="T51" fmla="*/ 1027 h 4855"/>
                    <a:gd name="T52" fmla="*/ 1063 w 4423"/>
                    <a:gd name="T53" fmla="*/ 1127 h 4855"/>
                    <a:gd name="T54" fmla="*/ 1018 w 4423"/>
                    <a:gd name="T55" fmla="*/ 1228 h 4855"/>
                    <a:gd name="T56" fmla="*/ 972 w 4423"/>
                    <a:gd name="T57" fmla="*/ 1328 h 4855"/>
                    <a:gd name="T58" fmla="*/ 932 w 4423"/>
                    <a:gd name="T59" fmla="*/ 1428 h 4855"/>
                    <a:gd name="T60" fmla="*/ 893 w 4423"/>
                    <a:gd name="T61" fmla="*/ 1528 h 4855"/>
                    <a:gd name="T62" fmla="*/ 856 w 4423"/>
                    <a:gd name="T63" fmla="*/ 1629 h 4855"/>
                    <a:gd name="T64" fmla="*/ 442 w 4423"/>
                    <a:gd name="T65" fmla="*/ 3408 h 4855"/>
                    <a:gd name="T66" fmla="*/ 0 w 4423"/>
                    <a:gd name="T67" fmla="*/ 4855 h 4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23" h="4855">
                      <a:moveTo>
                        <a:pt x="4423" y="72"/>
                      </a:moveTo>
                      <a:lnTo>
                        <a:pt x="4103" y="55"/>
                      </a:lnTo>
                      <a:lnTo>
                        <a:pt x="3783" y="0"/>
                      </a:lnTo>
                      <a:lnTo>
                        <a:pt x="3551" y="16"/>
                      </a:lnTo>
                      <a:lnTo>
                        <a:pt x="3136" y="27"/>
                      </a:lnTo>
                      <a:lnTo>
                        <a:pt x="2540" y="116"/>
                      </a:lnTo>
                      <a:lnTo>
                        <a:pt x="2437" y="112"/>
                      </a:lnTo>
                      <a:lnTo>
                        <a:pt x="2337" y="117"/>
                      </a:lnTo>
                      <a:lnTo>
                        <a:pt x="2238" y="127"/>
                      </a:lnTo>
                      <a:lnTo>
                        <a:pt x="2144" y="143"/>
                      </a:lnTo>
                      <a:lnTo>
                        <a:pt x="2097" y="152"/>
                      </a:lnTo>
                      <a:lnTo>
                        <a:pt x="2052" y="164"/>
                      </a:lnTo>
                      <a:lnTo>
                        <a:pt x="1962" y="194"/>
                      </a:lnTo>
                      <a:lnTo>
                        <a:pt x="1875" y="228"/>
                      </a:lnTo>
                      <a:lnTo>
                        <a:pt x="1792" y="272"/>
                      </a:lnTo>
                      <a:lnTo>
                        <a:pt x="1709" y="318"/>
                      </a:lnTo>
                      <a:lnTo>
                        <a:pt x="1631" y="372"/>
                      </a:lnTo>
                      <a:lnTo>
                        <a:pt x="1555" y="432"/>
                      </a:lnTo>
                      <a:lnTo>
                        <a:pt x="1517" y="464"/>
                      </a:lnTo>
                      <a:lnTo>
                        <a:pt x="1482" y="499"/>
                      </a:lnTo>
                      <a:lnTo>
                        <a:pt x="1410" y="571"/>
                      </a:lnTo>
                      <a:lnTo>
                        <a:pt x="1375" y="610"/>
                      </a:lnTo>
                      <a:lnTo>
                        <a:pt x="1341" y="651"/>
                      </a:lnTo>
                      <a:lnTo>
                        <a:pt x="1276" y="736"/>
                      </a:lnTo>
                      <a:lnTo>
                        <a:pt x="1213" y="828"/>
                      </a:lnTo>
                      <a:lnTo>
                        <a:pt x="1111" y="1027"/>
                      </a:lnTo>
                      <a:lnTo>
                        <a:pt x="1063" y="1127"/>
                      </a:lnTo>
                      <a:lnTo>
                        <a:pt x="1018" y="1228"/>
                      </a:lnTo>
                      <a:lnTo>
                        <a:pt x="972" y="1328"/>
                      </a:lnTo>
                      <a:lnTo>
                        <a:pt x="932" y="1428"/>
                      </a:lnTo>
                      <a:lnTo>
                        <a:pt x="893" y="1528"/>
                      </a:lnTo>
                      <a:lnTo>
                        <a:pt x="856" y="1629"/>
                      </a:lnTo>
                      <a:lnTo>
                        <a:pt x="442" y="3408"/>
                      </a:lnTo>
                      <a:lnTo>
                        <a:pt x="0" y="4855"/>
                      </a:lnTo>
                    </a:path>
                  </a:pathLst>
                </a:custGeom>
                <a:noFill/>
                <a:ln w="38100">
                  <a:solidFill>
                    <a:srgbClr val="FF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4" name="Freeform 89">
                  <a:extLst>
                    <a:ext uri="{FF2B5EF4-FFF2-40B4-BE49-F238E27FC236}">
                      <a16:creationId xmlns:a16="http://schemas.microsoft.com/office/drawing/2014/main" id="{0A76272E-5FCE-1372-733B-C3A051AA1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1125" y="2624138"/>
                  <a:ext cx="771525" cy="147637"/>
                </a:xfrm>
                <a:custGeom>
                  <a:avLst/>
                  <a:gdLst>
                    <a:gd name="T0" fmla="*/ 2917 w 2917"/>
                    <a:gd name="T1" fmla="*/ 558 h 558"/>
                    <a:gd name="T2" fmla="*/ 2789 w 2917"/>
                    <a:gd name="T3" fmla="*/ 491 h 558"/>
                    <a:gd name="T4" fmla="*/ 2646 w 2917"/>
                    <a:gd name="T5" fmla="*/ 464 h 558"/>
                    <a:gd name="T6" fmla="*/ 2502 w 2917"/>
                    <a:gd name="T7" fmla="*/ 419 h 558"/>
                    <a:gd name="T8" fmla="*/ 2143 w 2917"/>
                    <a:gd name="T9" fmla="*/ 337 h 558"/>
                    <a:gd name="T10" fmla="*/ 1917 w 2917"/>
                    <a:gd name="T11" fmla="*/ 314 h 558"/>
                    <a:gd name="T12" fmla="*/ 1751 w 2917"/>
                    <a:gd name="T13" fmla="*/ 259 h 558"/>
                    <a:gd name="T14" fmla="*/ 1558 w 2917"/>
                    <a:gd name="T15" fmla="*/ 221 h 558"/>
                    <a:gd name="T16" fmla="*/ 1348 w 2917"/>
                    <a:gd name="T17" fmla="*/ 204 h 558"/>
                    <a:gd name="T18" fmla="*/ 1133 w 2917"/>
                    <a:gd name="T19" fmla="*/ 160 h 558"/>
                    <a:gd name="T20" fmla="*/ 967 w 2917"/>
                    <a:gd name="T21" fmla="*/ 138 h 558"/>
                    <a:gd name="T22" fmla="*/ 785 w 2917"/>
                    <a:gd name="T23" fmla="*/ 127 h 558"/>
                    <a:gd name="T24" fmla="*/ 536 w 2917"/>
                    <a:gd name="T25" fmla="*/ 94 h 558"/>
                    <a:gd name="T26" fmla="*/ 0 w 2917"/>
                    <a:gd name="T27" fmla="*/ 0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17" h="558">
                      <a:moveTo>
                        <a:pt x="2917" y="558"/>
                      </a:moveTo>
                      <a:lnTo>
                        <a:pt x="2789" y="491"/>
                      </a:lnTo>
                      <a:lnTo>
                        <a:pt x="2646" y="464"/>
                      </a:lnTo>
                      <a:lnTo>
                        <a:pt x="2502" y="419"/>
                      </a:lnTo>
                      <a:lnTo>
                        <a:pt x="2143" y="337"/>
                      </a:lnTo>
                      <a:lnTo>
                        <a:pt x="1917" y="314"/>
                      </a:lnTo>
                      <a:lnTo>
                        <a:pt x="1751" y="259"/>
                      </a:lnTo>
                      <a:lnTo>
                        <a:pt x="1558" y="221"/>
                      </a:lnTo>
                      <a:lnTo>
                        <a:pt x="1348" y="204"/>
                      </a:lnTo>
                      <a:lnTo>
                        <a:pt x="1133" y="160"/>
                      </a:lnTo>
                      <a:lnTo>
                        <a:pt x="967" y="138"/>
                      </a:lnTo>
                      <a:lnTo>
                        <a:pt x="785" y="127"/>
                      </a:lnTo>
                      <a:lnTo>
                        <a:pt x="536" y="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999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</p:grp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7F4A5D2D-A7A9-49BF-DC98-B9D382587982}"/>
                  </a:ext>
                </a:extLst>
              </p:cNvPr>
              <p:cNvSpPr txBox="1"/>
              <p:nvPr/>
            </p:nvSpPr>
            <p:spPr>
              <a:xfrm>
                <a:off x="6677426" y="2255884"/>
                <a:ext cx="1355592" cy="304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B0F0"/>
                    </a:solidFill>
                  </a:rPr>
                  <a:t>ULO 100 mg</a:t>
                </a:r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4C7F5668-E2FA-A78D-0727-A5AA7E1B3537}"/>
                  </a:ext>
                </a:extLst>
              </p:cNvPr>
              <p:cNvSpPr txBox="1"/>
              <p:nvPr/>
            </p:nvSpPr>
            <p:spPr>
              <a:xfrm>
                <a:off x="6158511" y="4073610"/>
                <a:ext cx="330133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E1351E9C-61B4-C4C9-1358-956B609B2207}"/>
                  </a:ext>
                </a:extLst>
              </p:cNvPr>
              <p:cNvSpPr txBox="1"/>
              <p:nvPr/>
            </p:nvSpPr>
            <p:spPr>
              <a:xfrm>
                <a:off x="5822558" y="3824855"/>
                <a:ext cx="330133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878EF8EB-A648-79AA-F729-899D7B1A6836}"/>
                  </a:ext>
                </a:extLst>
              </p:cNvPr>
              <p:cNvSpPr txBox="1"/>
              <p:nvPr/>
            </p:nvSpPr>
            <p:spPr>
              <a:xfrm>
                <a:off x="5724042" y="3560343"/>
                <a:ext cx="428650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6CE67392-4EB6-B39E-2097-7DB8608D3A1D}"/>
                  </a:ext>
                </a:extLst>
              </p:cNvPr>
              <p:cNvSpPr txBox="1"/>
              <p:nvPr/>
            </p:nvSpPr>
            <p:spPr>
              <a:xfrm>
                <a:off x="5724042" y="3295830"/>
                <a:ext cx="428650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40</a:t>
                </a:r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69EFDA13-9AAE-5C62-B0D9-AD1D0C3D5E92}"/>
                  </a:ext>
                </a:extLst>
              </p:cNvPr>
              <p:cNvSpPr txBox="1"/>
              <p:nvPr/>
            </p:nvSpPr>
            <p:spPr>
              <a:xfrm>
                <a:off x="5724042" y="3031317"/>
                <a:ext cx="428650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60</a:t>
                </a:r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id="{C3334669-3AAA-5E0E-E1C2-3F2890374090}"/>
                  </a:ext>
                </a:extLst>
              </p:cNvPr>
              <p:cNvSpPr txBox="1"/>
              <p:nvPr/>
            </p:nvSpPr>
            <p:spPr>
              <a:xfrm>
                <a:off x="5724042" y="2766804"/>
                <a:ext cx="428650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80</a:t>
                </a:r>
              </a:p>
            </p:txBody>
          </p:sp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3FDB9526-1F17-DC5F-A59D-441621204CE7}"/>
                  </a:ext>
                </a:extLst>
              </p:cNvPr>
              <p:cNvSpPr txBox="1"/>
              <p:nvPr/>
            </p:nvSpPr>
            <p:spPr>
              <a:xfrm>
                <a:off x="5625525" y="2502291"/>
                <a:ext cx="527166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100</a:t>
                </a:r>
              </a:p>
            </p:txBody>
          </p: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762BC3BC-FA4A-2735-F764-DEB5443ABC43}"/>
                  </a:ext>
                </a:extLst>
              </p:cNvPr>
              <p:cNvSpPr txBox="1"/>
              <p:nvPr/>
            </p:nvSpPr>
            <p:spPr>
              <a:xfrm>
                <a:off x="7009291" y="4073610"/>
                <a:ext cx="428648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24</a:t>
                </a:r>
              </a:p>
            </p:txBody>
          </p:sp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7617B9BE-B8FB-888C-605B-974006596272}"/>
                  </a:ext>
                </a:extLst>
              </p:cNvPr>
              <p:cNvSpPr txBox="1"/>
              <p:nvPr/>
            </p:nvSpPr>
            <p:spPr>
              <a:xfrm>
                <a:off x="7902105" y="4073610"/>
                <a:ext cx="428648" cy="27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48</a:t>
                </a:r>
              </a:p>
            </p:txBody>
          </p:sp>
        </p:grp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E64BE2BD-BC68-E212-5439-CC4561B58BE4}"/>
                </a:ext>
              </a:extLst>
            </p:cNvPr>
            <p:cNvGrpSpPr/>
            <p:nvPr/>
          </p:nvGrpSpPr>
          <p:grpSpPr>
            <a:xfrm>
              <a:off x="7369475" y="3248901"/>
              <a:ext cx="2119611" cy="1938932"/>
              <a:chOff x="8770485" y="2502291"/>
              <a:chExt cx="2707380" cy="1833215"/>
            </a:xfrm>
          </p:grpSpPr>
          <p:grpSp>
            <p:nvGrpSpPr>
              <p:cNvPr id="85" name="Groupe 84">
                <a:extLst>
                  <a:ext uri="{FF2B5EF4-FFF2-40B4-BE49-F238E27FC236}">
                    <a16:creationId xmlns:a16="http://schemas.microsoft.com/office/drawing/2014/main" id="{F100D066-7395-1021-9188-9ED6A1E34A74}"/>
                  </a:ext>
                </a:extLst>
              </p:cNvPr>
              <p:cNvGrpSpPr/>
              <p:nvPr/>
            </p:nvGrpSpPr>
            <p:grpSpPr>
              <a:xfrm>
                <a:off x="9268065" y="2576267"/>
                <a:ext cx="2209800" cy="1525587"/>
                <a:chOff x="8643938" y="2516188"/>
                <a:chExt cx="2209800" cy="1525587"/>
              </a:xfrm>
            </p:grpSpPr>
            <p:sp>
              <p:nvSpPr>
                <p:cNvPr id="86" name="Freeform 42">
                  <a:extLst>
                    <a:ext uri="{FF2B5EF4-FFF2-40B4-BE49-F238E27FC236}">
                      <a16:creationId xmlns:a16="http://schemas.microsoft.com/office/drawing/2014/main" id="{B4E19177-A165-F47A-3FFF-45E5B43583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20138" y="2516188"/>
                  <a:ext cx="2133600" cy="1449387"/>
                </a:xfrm>
                <a:custGeom>
                  <a:avLst/>
                  <a:gdLst>
                    <a:gd name="T0" fmla="*/ 8062 w 8062"/>
                    <a:gd name="T1" fmla="*/ 5478 h 5478"/>
                    <a:gd name="T2" fmla="*/ 0 w 8062"/>
                    <a:gd name="T3" fmla="*/ 5478 h 5478"/>
                    <a:gd name="T4" fmla="*/ 0 w 8062"/>
                    <a:gd name="T5" fmla="*/ 0 h 5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062" h="5478">
                      <a:moveTo>
                        <a:pt x="8062" y="5478"/>
                      </a:moveTo>
                      <a:lnTo>
                        <a:pt x="0" y="54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7" name="Line 45">
                  <a:extLst>
                    <a:ext uri="{FF2B5EF4-FFF2-40B4-BE49-F238E27FC236}">
                      <a16:creationId xmlns:a16="http://schemas.microsoft.com/office/drawing/2014/main" id="{CF818822-5DF4-6752-E87B-AC0277BF77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307638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8" name="Line 46">
                  <a:extLst>
                    <a:ext uri="{FF2B5EF4-FFF2-40B4-BE49-F238E27FC236}">
                      <a16:creationId xmlns:a16="http://schemas.microsoft.com/office/drawing/2014/main" id="{6ADA440A-B5D2-1492-61A8-43B0614E62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07600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89" name="Line 47">
                  <a:extLst>
                    <a:ext uri="{FF2B5EF4-FFF2-40B4-BE49-F238E27FC236}">
                      <a16:creationId xmlns:a16="http://schemas.microsoft.com/office/drawing/2014/main" id="{D1FD1F3C-459A-2466-833D-32A24F513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07675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0" name="Line 53">
                  <a:extLst>
                    <a:ext uri="{FF2B5EF4-FFF2-40B4-BE49-F238E27FC236}">
                      <a16:creationId xmlns:a16="http://schemas.microsoft.com/office/drawing/2014/main" id="{FA1F9F88-B7AF-5621-6AC4-576845B9A8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07450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1" name="Line 54">
                  <a:extLst>
                    <a:ext uri="{FF2B5EF4-FFF2-40B4-BE49-F238E27FC236}">
                      <a16:creationId xmlns:a16="http://schemas.microsoft.com/office/drawing/2014/main" id="{864DB4CA-53AD-C90C-DDD4-C1EE6656D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07525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2" name="Line 55">
                  <a:extLst>
                    <a:ext uri="{FF2B5EF4-FFF2-40B4-BE49-F238E27FC236}">
                      <a16:creationId xmlns:a16="http://schemas.microsoft.com/office/drawing/2014/main" id="{6B90919D-20FC-70C8-68DC-59F1524805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107488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3" name="Line 56">
                  <a:extLst>
                    <a:ext uri="{FF2B5EF4-FFF2-40B4-BE49-F238E27FC236}">
                      <a16:creationId xmlns:a16="http://schemas.microsoft.com/office/drawing/2014/main" id="{F9F8F6D3-2E3A-54E8-E2D6-1F98E4E77F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07563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4" name="Line 72">
                  <a:extLst>
                    <a:ext uri="{FF2B5EF4-FFF2-40B4-BE49-F238E27FC236}">
                      <a16:creationId xmlns:a16="http://schemas.microsoft.com/office/drawing/2014/main" id="{86CE3F58-BE7D-20AB-5D1A-750C2C9936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3938" y="2573338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5" name="Line 73">
                  <a:extLst>
                    <a:ext uri="{FF2B5EF4-FFF2-40B4-BE49-F238E27FC236}">
                      <a16:creationId xmlns:a16="http://schemas.microsoft.com/office/drawing/2014/main" id="{D4E6BA74-7292-9D2F-9323-4EC5DFD8A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3938" y="3101975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6" name="Line 74">
                  <a:extLst>
                    <a:ext uri="{FF2B5EF4-FFF2-40B4-BE49-F238E27FC236}">
                      <a16:creationId xmlns:a16="http://schemas.microsoft.com/office/drawing/2014/main" id="{DD1FE3C0-B8B5-63FB-7DF6-C03867782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3938" y="2838450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7" name="Line 75">
                  <a:extLst>
                    <a:ext uri="{FF2B5EF4-FFF2-40B4-BE49-F238E27FC236}">
                      <a16:creationId xmlns:a16="http://schemas.microsoft.com/office/drawing/2014/main" id="{262A7344-0A06-F70F-6368-E0A1DB43B9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3938" y="3630613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8" name="Line 76">
                  <a:extLst>
                    <a:ext uri="{FF2B5EF4-FFF2-40B4-BE49-F238E27FC236}">
                      <a16:creationId xmlns:a16="http://schemas.microsoft.com/office/drawing/2014/main" id="{ED28E704-6A95-E101-A99F-D7292E47FA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3938" y="3365500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99" name="Line 77">
                  <a:extLst>
                    <a:ext uri="{FF2B5EF4-FFF2-40B4-BE49-F238E27FC236}">
                      <a16:creationId xmlns:a16="http://schemas.microsoft.com/office/drawing/2014/main" id="{09C83A83-E869-202B-7D07-286DCD9008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3938" y="3895725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id="{DFD658E5-A826-AB05-C075-623A837FE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20138" y="2701925"/>
                  <a:ext cx="2109788" cy="0"/>
                </a:xfrm>
                <a:prstGeom prst="line">
                  <a:avLst/>
                </a:prstGeom>
                <a:noFill/>
                <a:ln w="6350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1" name="Freeform 159">
                  <a:extLst>
                    <a:ext uri="{FF2B5EF4-FFF2-40B4-BE49-F238E27FC236}">
                      <a16:creationId xmlns:a16="http://schemas.microsoft.com/office/drawing/2014/main" id="{7F30009F-7D24-C47A-5227-F42B7EA90B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7450" y="2587625"/>
                  <a:ext cx="1941513" cy="1311275"/>
                </a:xfrm>
                <a:custGeom>
                  <a:avLst/>
                  <a:gdLst>
                    <a:gd name="T0" fmla="*/ 7138 w 7333"/>
                    <a:gd name="T1" fmla="*/ 89 h 4952"/>
                    <a:gd name="T2" fmla="*/ 6759 w 7333"/>
                    <a:gd name="T3" fmla="*/ 66 h 4952"/>
                    <a:gd name="T4" fmla="*/ 6395 w 7333"/>
                    <a:gd name="T5" fmla="*/ 46 h 4952"/>
                    <a:gd name="T6" fmla="*/ 6044 w 7333"/>
                    <a:gd name="T7" fmla="*/ 31 h 4952"/>
                    <a:gd name="T8" fmla="*/ 5709 w 7333"/>
                    <a:gd name="T9" fmla="*/ 18 h 4952"/>
                    <a:gd name="T10" fmla="*/ 5387 w 7333"/>
                    <a:gd name="T11" fmla="*/ 9 h 4952"/>
                    <a:gd name="T12" fmla="*/ 5080 w 7333"/>
                    <a:gd name="T13" fmla="*/ 2 h 4952"/>
                    <a:gd name="T14" fmla="*/ 4787 w 7333"/>
                    <a:gd name="T15" fmla="*/ 0 h 4952"/>
                    <a:gd name="T16" fmla="*/ 4509 w 7333"/>
                    <a:gd name="T17" fmla="*/ 0 h 4952"/>
                    <a:gd name="T18" fmla="*/ 4245 w 7333"/>
                    <a:gd name="T19" fmla="*/ 2 h 4952"/>
                    <a:gd name="T20" fmla="*/ 3995 w 7333"/>
                    <a:gd name="T21" fmla="*/ 9 h 4952"/>
                    <a:gd name="T22" fmla="*/ 3760 w 7333"/>
                    <a:gd name="T23" fmla="*/ 18 h 4952"/>
                    <a:gd name="T24" fmla="*/ 3539 w 7333"/>
                    <a:gd name="T25" fmla="*/ 31 h 4952"/>
                    <a:gd name="T26" fmla="*/ 3333 w 7333"/>
                    <a:gd name="T27" fmla="*/ 46 h 4952"/>
                    <a:gd name="T28" fmla="*/ 3140 w 7333"/>
                    <a:gd name="T29" fmla="*/ 66 h 4952"/>
                    <a:gd name="T30" fmla="*/ 2964 w 7333"/>
                    <a:gd name="T31" fmla="*/ 89 h 4952"/>
                    <a:gd name="T32" fmla="*/ 2809 w 7333"/>
                    <a:gd name="T33" fmla="*/ 105 h 4952"/>
                    <a:gd name="T34" fmla="*/ 2670 w 7333"/>
                    <a:gd name="T35" fmla="*/ 114 h 4952"/>
                    <a:gd name="T36" fmla="*/ 2472 w 7333"/>
                    <a:gd name="T37" fmla="*/ 134 h 4952"/>
                    <a:gd name="T38" fmla="*/ 2348 w 7333"/>
                    <a:gd name="T39" fmla="*/ 154 h 4952"/>
                    <a:gd name="T40" fmla="*/ 2229 w 7333"/>
                    <a:gd name="T41" fmla="*/ 176 h 4952"/>
                    <a:gd name="T42" fmla="*/ 2061 w 7333"/>
                    <a:gd name="T43" fmla="*/ 218 h 4952"/>
                    <a:gd name="T44" fmla="*/ 1909 w 7333"/>
                    <a:gd name="T45" fmla="*/ 271 h 4952"/>
                    <a:gd name="T46" fmla="*/ 1811 w 7333"/>
                    <a:gd name="T47" fmla="*/ 309 h 4952"/>
                    <a:gd name="T48" fmla="*/ 1722 w 7333"/>
                    <a:gd name="T49" fmla="*/ 353 h 4952"/>
                    <a:gd name="T50" fmla="*/ 1637 w 7333"/>
                    <a:gd name="T51" fmla="*/ 400 h 4952"/>
                    <a:gd name="T52" fmla="*/ 1560 w 7333"/>
                    <a:gd name="T53" fmla="*/ 453 h 4952"/>
                    <a:gd name="T54" fmla="*/ 1486 w 7333"/>
                    <a:gd name="T55" fmla="*/ 508 h 4952"/>
                    <a:gd name="T56" fmla="*/ 1419 w 7333"/>
                    <a:gd name="T57" fmla="*/ 568 h 4952"/>
                    <a:gd name="T58" fmla="*/ 1329 w 7333"/>
                    <a:gd name="T59" fmla="*/ 664 h 4952"/>
                    <a:gd name="T60" fmla="*/ 1196 w 7333"/>
                    <a:gd name="T61" fmla="*/ 899 h 4952"/>
                    <a:gd name="T62" fmla="*/ 1006 w 7333"/>
                    <a:gd name="T63" fmla="*/ 1306 h 4952"/>
                    <a:gd name="T64" fmla="*/ 882 w 7333"/>
                    <a:gd name="T65" fmla="*/ 1613 h 4952"/>
                    <a:gd name="T66" fmla="*/ 810 w 7333"/>
                    <a:gd name="T67" fmla="*/ 1820 h 4952"/>
                    <a:gd name="T68" fmla="*/ 745 w 7333"/>
                    <a:gd name="T69" fmla="*/ 2029 h 4952"/>
                    <a:gd name="T70" fmla="*/ 688 w 7333"/>
                    <a:gd name="T71" fmla="*/ 2239 h 4952"/>
                    <a:gd name="T72" fmla="*/ 629 w 7333"/>
                    <a:gd name="T73" fmla="*/ 2511 h 4952"/>
                    <a:gd name="T74" fmla="*/ 595 w 7333"/>
                    <a:gd name="T75" fmla="*/ 2678 h 4952"/>
                    <a:gd name="T76" fmla="*/ 525 w 7333"/>
                    <a:gd name="T77" fmla="*/ 3010 h 4952"/>
                    <a:gd name="T78" fmla="*/ 467 w 7333"/>
                    <a:gd name="T79" fmla="*/ 3257 h 4952"/>
                    <a:gd name="T80" fmla="*/ 457 w 7333"/>
                    <a:gd name="T81" fmla="*/ 3297 h 4952"/>
                    <a:gd name="T82" fmla="*/ 409 w 7333"/>
                    <a:gd name="T83" fmla="*/ 3503 h 4952"/>
                    <a:gd name="T84" fmla="*/ 326 w 7333"/>
                    <a:gd name="T85" fmla="*/ 3829 h 4952"/>
                    <a:gd name="T86" fmla="*/ 283 w 7333"/>
                    <a:gd name="T87" fmla="*/ 3991 h 4952"/>
                    <a:gd name="T88" fmla="*/ 193 w 7333"/>
                    <a:gd name="T89" fmla="*/ 4314 h 4952"/>
                    <a:gd name="T90" fmla="*/ 121 w 7333"/>
                    <a:gd name="T91" fmla="*/ 4552 h 4952"/>
                    <a:gd name="T92" fmla="*/ 98 w 7333"/>
                    <a:gd name="T93" fmla="*/ 4633 h 4952"/>
                    <a:gd name="T94" fmla="*/ 24 w 7333"/>
                    <a:gd name="T95" fmla="*/ 4872 h 4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33" h="4952">
                      <a:moveTo>
                        <a:pt x="7333" y="102"/>
                      </a:moveTo>
                      <a:lnTo>
                        <a:pt x="7138" y="89"/>
                      </a:lnTo>
                      <a:lnTo>
                        <a:pt x="6947" y="77"/>
                      </a:lnTo>
                      <a:lnTo>
                        <a:pt x="6759" y="66"/>
                      </a:lnTo>
                      <a:lnTo>
                        <a:pt x="6576" y="56"/>
                      </a:lnTo>
                      <a:lnTo>
                        <a:pt x="6395" y="46"/>
                      </a:lnTo>
                      <a:lnTo>
                        <a:pt x="6218" y="38"/>
                      </a:lnTo>
                      <a:lnTo>
                        <a:pt x="6044" y="31"/>
                      </a:lnTo>
                      <a:lnTo>
                        <a:pt x="5875" y="25"/>
                      </a:lnTo>
                      <a:lnTo>
                        <a:pt x="5709" y="18"/>
                      </a:lnTo>
                      <a:lnTo>
                        <a:pt x="5546" y="13"/>
                      </a:lnTo>
                      <a:lnTo>
                        <a:pt x="5387" y="9"/>
                      </a:lnTo>
                      <a:lnTo>
                        <a:pt x="5232" y="5"/>
                      </a:lnTo>
                      <a:lnTo>
                        <a:pt x="5080" y="2"/>
                      </a:lnTo>
                      <a:lnTo>
                        <a:pt x="4932" y="1"/>
                      </a:lnTo>
                      <a:lnTo>
                        <a:pt x="4787" y="0"/>
                      </a:lnTo>
                      <a:lnTo>
                        <a:pt x="4647" y="0"/>
                      </a:lnTo>
                      <a:lnTo>
                        <a:pt x="4509" y="0"/>
                      </a:lnTo>
                      <a:lnTo>
                        <a:pt x="4375" y="1"/>
                      </a:lnTo>
                      <a:lnTo>
                        <a:pt x="4245" y="2"/>
                      </a:lnTo>
                      <a:lnTo>
                        <a:pt x="4119" y="5"/>
                      </a:lnTo>
                      <a:lnTo>
                        <a:pt x="3995" y="9"/>
                      </a:lnTo>
                      <a:lnTo>
                        <a:pt x="3876" y="13"/>
                      </a:lnTo>
                      <a:lnTo>
                        <a:pt x="3760" y="18"/>
                      </a:lnTo>
                      <a:lnTo>
                        <a:pt x="3648" y="25"/>
                      </a:lnTo>
                      <a:lnTo>
                        <a:pt x="3539" y="31"/>
                      </a:lnTo>
                      <a:lnTo>
                        <a:pt x="3434" y="38"/>
                      </a:lnTo>
                      <a:lnTo>
                        <a:pt x="3333" y="46"/>
                      </a:lnTo>
                      <a:lnTo>
                        <a:pt x="3235" y="56"/>
                      </a:lnTo>
                      <a:lnTo>
                        <a:pt x="3140" y="66"/>
                      </a:lnTo>
                      <a:lnTo>
                        <a:pt x="3051" y="77"/>
                      </a:lnTo>
                      <a:lnTo>
                        <a:pt x="2964" y="89"/>
                      </a:lnTo>
                      <a:lnTo>
                        <a:pt x="2882" y="102"/>
                      </a:lnTo>
                      <a:lnTo>
                        <a:pt x="2809" y="105"/>
                      </a:lnTo>
                      <a:lnTo>
                        <a:pt x="2739" y="109"/>
                      </a:lnTo>
                      <a:lnTo>
                        <a:pt x="2670" y="114"/>
                      </a:lnTo>
                      <a:lnTo>
                        <a:pt x="2603" y="120"/>
                      </a:lnTo>
                      <a:lnTo>
                        <a:pt x="2472" y="134"/>
                      </a:lnTo>
                      <a:lnTo>
                        <a:pt x="2409" y="143"/>
                      </a:lnTo>
                      <a:lnTo>
                        <a:pt x="2348" y="154"/>
                      </a:lnTo>
                      <a:lnTo>
                        <a:pt x="2288" y="164"/>
                      </a:lnTo>
                      <a:lnTo>
                        <a:pt x="2229" y="176"/>
                      </a:lnTo>
                      <a:lnTo>
                        <a:pt x="2116" y="204"/>
                      </a:lnTo>
                      <a:lnTo>
                        <a:pt x="2061" y="218"/>
                      </a:lnTo>
                      <a:lnTo>
                        <a:pt x="2009" y="235"/>
                      </a:lnTo>
                      <a:lnTo>
                        <a:pt x="1909" y="271"/>
                      </a:lnTo>
                      <a:lnTo>
                        <a:pt x="1859" y="289"/>
                      </a:lnTo>
                      <a:lnTo>
                        <a:pt x="1811" y="309"/>
                      </a:lnTo>
                      <a:lnTo>
                        <a:pt x="1765" y="330"/>
                      </a:lnTo>
                      <a:lnTo>
                        <a:pt x="1722" y="353"/>
                      </a:lnTo>
                      <a:lnTo>
                        <a:pt x="1678" y="375"/>
                      </a:lnTo>
                      <a:lnTo>
                        <a:pt x="1637" y="400"/>
                      </a:lnTo>
                      <a:lnTo>
                        <a:pt x="1597" y="425"/>
                      </a:lnTo>
                      <a:lnTo>
                        <a:pt x="1560" y="453"/>
                      </a:lnTo>
                      <a:lnTo>
                        <a:pt x="1521" y="479"/>
                      </a:lnTo>
                      <a:lnTo>
                        <a:pt x="1486" y="508"/>
                      </a:lnTo>
                      <a:lnTo>
                        <a:pt x="1451" y="537"/>
                      </a:lnTo>
                      <a:lnTo>
                        <a:pt x="1419" y="568"/>
                      </a:lnTo>
                      <a:lnTo>
                        <a:pt x="1357" y="631"/>
                      </a:lnTo>
                      <a:lnTo>
                        <a:pt x="1329" y="664"/>
                      </a:lnTo>
                      <a:lnTo>
                        <a:pt x="1303" y="699"/>
                      </a:lnTo>
                      <a:lnTo>
                        <a:pt x="1196" y="899"/>
                      </a:lnTo>
                      <a:lnTo>
                        <a:pt x="1098" y="1102"/>
                      </a:lnTo>
                      <a:lnTo>
                        <a:pt x="1006" y="1306"/>
                      </a:lnTo>
                      <a:lnTo>
                        <a:pt x="923" y="1511"/>
                      </a:lnTo>
                      <a:lnTo>
                        <a:pt x="882" y="1613"/>
                      </a:lnTo>
                      <a:lnTo>
                        <a:pt x="846" y="1717"/>
                      </a:lnTo>
                      <a:lnTo>
                        <a:pt x="810" y="1820"/>
                      </a:lnTo>
                      <a:lnTo>
                        <a:pt x="778" y="1925"/>
                      </a:lnTo>
                      <a:lnTo>
                        <a:pt x="745" y="2029"/>
                      </a:lnTo>
                      <a:lnTo>
                        <a:pt x="716" y="2134"/>
                      </a:lnTo>
                      <a:lnTo>
                        <a:pt x="688" y="2239"/>
                      </a:lnTo>
                      <a:lnTo>
                        <a:pt x="663" y="2345"/>
                      </a:lnTo>
                      <a:lnTo>
                        <a:pt x="629" y="2511"/>
                      </a:lnTo>
                      <a:lnTo>
                        <a:pt x="612" y="2594"/>
                      </a:lnTo>
                      <a:lnTo>
                        <a:pt x="595" y="2678"/>
                      </a:lnTo>
                      <a:lnTo>
                        <a:pt x="560" y="2843"/>
                      </a:lnTo>
                      <a:lnTo>
                        <a:pt x="525" y="3010"/>
                      </a:lnTo>
                      <a:lnTo>
                        <a:pt x="487" y="3175"/>
                      </a:lnTo>
                      <a:lnTo>
                        <a:pt x="467" y="3257"/>
                      </a:lnTo>
                      <a:lnTo>
                        <a:pt x="462" y="3276"/>
                      </a:lnTo>
                      <a:lnTo>
                        <a:pt x="457" y="3297"/>
                      </a:lnTo>
                      <a:lnTo>
                        <a:pt x="448" y="3339"/>
                      </a:lnTo>
                      <a:lnTo>
                        <a:pt x="409" y="3503"/>
                      </a:lnTo>
                      <a:lnTo>
                        <a:pt x="369" y="3668"/>
                      </a:lnTo>
                      <a:lnTo>
                        <a:pt x="326" y="3829"/>
                      </a:lnTo>
                      <a:lnTo>
                        <a:pt x="304" y="3909"/>
                      </a:lnTo>
                      <a:lnTo>
                        <a:pt x="283" y="3991"/>
                      </a:lnTo>
                      <a:lnTo>
                        <a:pt x="238" y="4153"/>
                      </a:lnTo>
                      <a:lnTo>
                        <a:pt x="193" y="4314"/>
                      </a:lnTo>
                      <a:lnTo>
                        <a:pt x="146" y="4473"/>
                      </a:lnTo>
                      <a:lnTo>
                        <a:pt x="121" y="4552"/>
                      </a:lnTo>
                      <a:lnTo>
                        <a:pt x="109" y="4592"/>
                      </a:lnTo>
                      <a:lnTo>
                        <a:pt x="98" y="4633"/>
                      </a:lnTo>
                      <a:lnTo>
                        <a:pt x="50" y="4792"/>
                      </a:lnTo>
                      <a:lnTo>
                        <a:pt x="24" y="4872"/>
                      </a:lnTo>
                      <a:lnTo>
                        <a:pt x="0" y="4952"/>
                      </a:lnTo>
                    </a:path>
                  </a:pathLst>
                </a:custGeom>
                <a:noFill/>
                <a:ln w="381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</p:grpSp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2676B9C8-5B1A-8ECB-793A-94AE7EB8043E}"/>
                  </a:ext>
                </a:extLst>
              </p:cNvPr>
              <p:cNvSpPr txBox="1"/>
              <p:nvPr/>
            </p:nvSpPr>
            <p:spPr>
              <a:xfrm>
                <a:off x="9270849" y="4073610"/>
                <a:ext cx="336203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A0D34175-9911-3511-367D-AE2E80A0092E}"/>
                  </a:ext>
                </a:extLst>
              </p:cNvPr>
              <p:cNvSpPr txBox="1"/>
              <p:nvPr/>
            </p:nvSpPr>
            <p:spPr>
              <a:xfrm>
                <a:off x="10120723" y="4073610"/>
                <a:ext cx="436530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24</a:t>
                </a:r>
              </a:p>
            </p:txBody>
          </p:sp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D17A5ADA-1A6E-D6CC-8461-957DDD9D779A}"/>
                  </a:ext>
                </a:extLst>
              </p:cNvPr>
              <p:cNvSpPr txBox="1"/>
              <p:nvPr/>
            </p:nvSpPr>
            <p:spPr>
              <a:xfrm>
                <a:off x="11013537" y="4073610"/>
                <a:ext cx="436530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48</a:t>
                </a:r>
              </a:p>
            </p:txBody>
          </p:sp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5070F7A7-6472-53DA-239C-F64C1BB06A4B}"/>
                  </a:ext>
                </a:extLst>
              </p:cNvPr>
              <p:cNvSpPr txBox="1"/>
              <p:nvPr/>
            </p:nvSpPr>
            <p:spPr>
              <a:xfrm>
                <a:off x="8971141" y="3824855"/>
                <a:ext cx="336203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37" name="ZoneTexte 136">
                <a:extLst>
                  <a:ext uri="{FF2B5EF4-FFF2-40B4-BE49-F238E27FC236}">
                    <a16:creationId xmlns:a16="http://schemas.microsoft.com/office/drawing/2014/main" id="{8C843E73-8AD4-3FE0-0256-2BBA67D066AA}"/>
                  </a:ext>
                </a:extLst>
              </p:cNvPr>
              <p:cNvSpPr txBox="1"/>
              <p:nvPr/>
            </p:nvSpPr>
            <p:spPr>
              <a:xfrm>
                <a:off x="8870812" y="3560343"/>
                <a:ext cx="436531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138" name="ZoneTexte 137">
                <a:extLst>
                  <a:ext uri="{FF2B5EF4-FFF2-40B4-BE49-F238E27FC236}">
                    <a16:creationId xmlns:a16="http://schemas.microsoft.com/office/drawing/2014/main" id="{4308BE9B-31AF-6FF1-A7D5-68DA15BEE635}"/>
                  </a:ext>
                </a:extLst>
              </p:cNvPr>
              <p:cNvSpPr txBox="1"/>
              <p:nvPr/>
            </p:nvSpPr>
            <p:spPr>
              <a:xfrm>
                <a:off x="8870812" y="3295830"/>
                <a:ext cx="436531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40</a:t>
                </a:r>
              </a:p>
            </p:txBody>
          </p:sp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54A60A6A-D38D-8CE6-299A-6305D101EB8B}"/>
                  </a:ext>
                </a:extLst>
              </p:cNvPr>
              <p:cNvSpPr txBox="1"/>
              <p:nvPr/>
            </p:nvSpPr>
            <p:spPr>
              <a:xfrm>
                <a:off x="8870812" y="3031317"/>
                <a:ext cx="436531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60</a:t>
                </a:r>
              </a:p>
            </p:txBody>
          </p:sp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A77DC9D7-201C-8140-6BAF-EADD798A1A67}"/>
                  </a:ext>
                </a:extLst>
              </p:cNvPr>
              <p:cNvSpPr txBox="1"/>
              <p:nvPr/>
            </p:nvSpPr>
            <p:spPr>
              <a:xfrm>
                <a:off x="8870812" y="2766804"/>
                <a:ext cx="436531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80</a:t>
                </a:r>
              </a:p>
            </p:txBody>
          </p:sp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80A71790-54F5-A6B9-DC4A-25C5BA3B8DFB}"/>
                  </a:ext>
                </a:extLst>
              </p:cNvPr>
              <p:cNvSpPr txBox="1"/>
              <p:nvPr/>
            </p:nvSpPr>
            <p:spPr>
              <a:xfrm>
                <a:off x="8770485" y="2502291"/>
                <a:ext cx="536860" cy="26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100</a:t>
                </a:r>
              </a:p>
            </p:txBody>
          </p:sp>
        </p:grpSp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E60FC6A3-688C-AC0F-ABB6-7A9ED88CBD60}"/>
                </a:ext>
              </a:extLst>
            </p:cNvPr>
            <p:cNvGrpSpPr/>
            <p:nvPr/>
          </p:nvGrpSpPr>
          <p:grpSpPr>
            <a:xfrm>
              <a:off x="9609847" y="3041715"/>
              <a:ext cx="2438307" cy="2163867"/>
              <a:chOff x="7237528" y="4435869"/>
              <a:chExt cx="2967328" cy="2163867"/>
            </a:xfrm>
          </p:grpSpPr>
          <p:sp>
            <p:nvSpPr>
              <p:cNvPr id="66" name="Line 85">
                <a:extLst>
                  <a:ext uri="{FF2B5EF4-FFF2-40B4-BE49-F238E27FC236}">
                    <a16:creationId xmlns:a16="http://schemas.microsoft.com/office/drawing/2014/main" id="{10639626-EAE3-51F2-D074-C9A4BD1C9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16391" y="4951323"/>
                <a:ext cx="2114550" cy="0"/>
              </a:xfrm>
              <a:prstGeom prst="line">
                <a:avLst/>
              </a:prstGeom>
              <a:noFill/>
              <a:ln w="6350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noProof="0" dirty="0"/>
              </a:p>
            </p:txBody>
          </p:sp>
          <p:grpSp>
            <p:nvGrpSpPr>
              <p:cNvPr id="102" name="Groupe 101">
                <a:extLst>
                  <a:ext uri="{FF2B5EF4-FFF2-40B4-BE49-F238E27FC236}">
                    <a16:creationId xmlns:a16="http://schemas.microsoft.com/office/drawing/2014/main" id="{9EBADC1E-2DA3-5AFE-A595-C7ECB8EAE9EA}"/>
                  </a:ext>
                </a:extLst>
              </p:cNvPr>
              <p:cNvGrpSpPr/>
              <p:nvPr/>
            </p:nvGrpSpPr>
            <p:grpSpPr>
              <a:xfrm>
                <a:off x="7741461" y="4797150"/>
                <a:ext cx="2209800" cy="1525587"/>
                <a:chOff x="10895013" y="2516188"/>
                <a:chExt cx="2209800" cy="1525587"/>
              </a:xfrm>
            </p:grpSpPr>
            <p:sp>
              <p:nvSpPr>
                <p:cNvPr id="103" name="Freeform 44">
                  <a:extLst>
                    <a:ext uri="{FF2B5EF4-FFF2-40B4-BE49-F238E27FC236}">
                      <a16:creationId xmlns:a16="http://schemas.microsoft.com/office/drawing/2014/main" id="{3EE63468-08BE-DAA6-6512-95814286F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71213" y="2516188"/>
                  <a:ext cx="2133600" cy="1449387"/>
                </a:xfrm>
                <a:custGeom>
                  <a:avLst/>
                  <a:gdLst>
                    <a:gd name="T0" fmla="*/ 8063 w 8063"/>
                    <a:gd name="T1" fmla="*/ 5478 h 5478"/>
                    <a:gd name="T2" fmla="*/ 0 w 8063"/>
                    <a:gd name="T3" fmla="*/ 5478 h 5478"/>
                    <a:gd name="T4" fmla="*/ 0 w 8063"/>
                    <a:gd name="T5" fmla="*/ 0 h 5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063" h="5478">
                      <a:moveTo>
                        <a:pt x="8063" y="5478"/>
                      </a:moveTo>
                      <a:lnTo>
                        <a:pt x="0" y="54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4" name="Line 48">
                  <a:extLst>
                    <a:ext uri="{FF2B5EF4-FFF2-40B4-BE49-F238E27FC236}">
                      <a16:creationId xmlns:a16="http://schemas.microsoft.com/office/drawing/2014/main" id="{858EECD2-DAAD-20D0-0400-018205938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058525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5" name="Line 49">
                  <a:extLst>
                    <a:ext uri="{FF2B5EF4-FFF2-40B4-BE49-F238E27FC236}">
                      <a16:creationId xmlns:a16="http://schemas.microsoft.com/office/drawing/2014/main" id="{ADB95A1A-0D95-7FDF-8F31-3AAF2119BC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658600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6" name="Line 50">
                  <a:extLst>
                    <a:ext uri="{FF2B5EF4-FFF2-40B4-BE49-F238E27FC236}">
                      <a16:creationId xmlns:a16="http://schemas.microsoft.com/office/drawing/2014/main" id="{9E855869-3F17-D77A-2427-0DF16F1B4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358563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7" name="Line 62">
                  <a:extLst>
                    <a:ext uri="{FF2B5EF4-FFF2-40B4-BE49-F238E27FC236}">
                      <a16:creationId xmlns:a16="http://schemas.microsoft.com/office/drawing/2014/main" id="{A8B9DC75-A2D1-FA8A-0791-6844B9040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958638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8" name="Line 63">
                  <a:extLst>
                    <a:ext uri="{FF2B5EF4-FFF2-40B4-BE49-F238E27FC236}">
                      <a16:creationId xmlns:a16="http://schemas.microsoft.com/office/drawing/2014/main" id="{28CDC0C4-7EFC-3DA0-41DA-84418CF1D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558713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09" name="Line 64">
                  <a:extLst>
                    <a:ext uri="{FF2B5EF4-FFF2-40B4-BE49-F238E27FC236}">
                      <a16:creationId xmlns:a16="http://schemas.microsoft.com/office/drawing/2014/main" id="{5DC65312-44B6-7ED1-46CD-D26FA0388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258675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0" name="Line 65">
                  <a:extLst>
                    <a:ext uri="{FF2B5EF4-FFF2-40B4-BE49-F238E27FC236}">
                      <a16:creationId xmlns:a16="http://schemas.microsoft.com/office/drawing/2014/main" id="{DDBA5987-490F-FDE2-0D04-F8BE6D8CF2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858750" y="3965575"/>
                  <a:ext cx="0" cy="7620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1" name="Line 66">
                  <a:extLst>
                    <a:ext uri="{FF2B5EF4-FFF2-40B4-BE49-F238E27FC236}">
                      <a16:creationId xmlns:a16="http://schemas.microsoft.com/office/drawing/2014/main" id="{3D9E181E-E033-0CA4-7DDD-072BB38E2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95013" y="2573338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2" name="Line 67">
                  <a:extLst>
                    <a:ext uri="{FF2B5EF4-FFF2-40B4-BE49-F238E27FC236}">
                      <a16:creationId xmlns:a16="http://schemas.microsoft.com/office/drawing/2014/main" id="{913B75C8-08D2-84C1-2613-01BD0794A7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95013" y="2838450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3" name="Line 68">
                  <a:extLst>
                    <a:ext uri="{FF2B5EF4-FFF2-40B4-BE49-F238E27FC236}">
                      <a16:creationId xmlns:a16="http://schemas.microsoft.com/office/drawing/2014/main" id="{8F0CAED6-8756-CDDE-F0DC-F096FB9B87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95013" y="3101975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4" name="Line 69">
                  <a:extLst>
                    <a:ext uri="{FF2B5EF4-FFF2-40B4-BE49-F238E27FC236}">
                      <a16:creationId xmlns:a16="http://schemas.microsoft.com/office/drawing/2014/main" id="{307FAF43-3D54-5564-7A4E-1E3C933B15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95013" y="3365500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5" name="Line 70">
                  <a:extLst>
                    <a:ext uri="{FF2B5EF4-FFF2-40B4-BE49-F238E27FC236}">
                      <a16:creationId xmlns:a16="http://schemas.microsoft.com/office/drawing/2014/main" id="{A97E0037-ADC4-D243-61E3-7FBF0D3FB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95013" y="3630613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6" name="Line 71">
                  <a:extLst>
                    <a:ext uri="{FF2B5EF4-FFF2-40B4-BE49-F238E27FC236}">
                      <a16:creationId xmlns:a16="http://schemas.microsoft.com/office/drawing/2014/main" id="{239EBA31-388D-D44E-24D6-3D50BB440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95013" y="3895725"/>
                  <a:ext cx="7620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  <p:sp>
              <p:nvSpPr>
                <p:cNvPr id="117" name="Freeform 160">
                  <a:extLst>
                    <a:ext uri="{FF2B5EF4-FFF2-40B4-BE49-F238E27FC236}">
                      <a16:creationId xmlns:a16="http://schemas.microsoft.com/office/drawing/2014/main" id="{0423499F-5229-B78C-247F-90B08A94FB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55350" y="2586038"/>
                  <a:ext cx="1949450" cy="1314450"/>
                </a:xfrm>
                <a:custGeom>
                  <a:avLst/>
                  <a:gdLst>
                    <a:gd name="T0" fmla="*/ 3700 w 7367"/>
                    <a:gd name="T1" fmla="*/ 0 h 4971"/>
                    <a:gd name="T2" fmla="*/ 3436 w 7367"/>
                    <a:gd name="T3" fmla="*/ 18 h 4971"/>
                    <a:gd name="T4" fmla="*/ 3181 w 7367"/>
                    <a:gd name="T5" fmla="*/ 41 h 4971"/>
                    <a:gd name="T6" fmla="*/ 2931 w 7367"/>
                    <a:gd name="T7" fmla="*/ 67 h 4971"/>
                    <a:gd name="T8" fmla="*/ 2689 w 7367"/>
                    <a:gd name="T9" fmla="*/ 101 h 4971"/>
                    <a:gd name="T10" fmla="*/ 2454 w 7367"/>
                    <a:gd name="T11" fmla="*/ 137 h 4971"/>
                    <a:gd name="T12" fmla="*/ 2225 w 7367"/>
                    <a:gd name="T13" fmla="*/ 179 h 4971"/>
                    <a:gd name="T14" fmla="*/ 2003 w 7367"/>
                    <a:gd name="T15" fmla="*/ 225 h 4971"/>
                    <a:gd name="T16" fmla="*/ 1789 w 7367"/>
                    <a:gd name="T17" fmla="*/ 276 h 4971"/>
                    <a:gd name="T18" fmla="*/ 1694 w 7367"/>
                    <a:gd name="T19" fmla="*/ 321 h 4971"/>
                    <a:gd name="T20" fmla="*/ 1603 w 7367"/>
                    <a:gd name="T21" fmla="*/ 379 h 4971"/>
                    <a:gd name="T22" fmla="*/ 1515 w 7367"/>
                    <a:gd name="T23" fmla="*/ 447 h 4971"/>
                    <a:gd name="T24" fmla="*/ 1431 w 7367"/>
                    <a:gd name="T25" fmla="*/ 528 h 4971"/>
                    <a:gd name="T26" fmla="*/ 1348 w 7367"/>
                    <a:gd name="T27" fmla="*/ 620 h 4971"/>
                    <a:gd name="T28" fmla="*/ 1270 w 7367"/>
                    <a:gd name="T29" fmla="*/ 724 h 4971"/>
                    <a:gd name="T30" fmla="*/ 1193 w 7367"/>
                    <a:gd name="T31" fmla="*/ 840 h 4971"/>
                    <a:gd name="T32" fmla="*/ 1122 w 7367"/>
                    <a:gd name="T33" fmla="*/ 967 h 4971"/>
                    <a:gd name="T34" fmla="*/ 1051 w 7367"/>
                    <a:gd name="T35" fmla="*/ 1105 h 4971"/>
                    <a:gd name="T36" fmla="*/ 985 w 7367"/>
                    <a:gd name="T37" fmla="*/ 1254 h 4971"/>
                    <a:gd name="T38" fmla="*/ 921 w 7367"/>
                    <a:gd name="T39" fmla="*/ 1415 h 4971"/>
                    <a:gd name="T40" fmla="*/ 861 w 7367"/>
                    <a:gd name="T41" fmla="*/ 1589 h 4971"/>
                    <a:gd name="T42" fmla="*/ 804 w 7367"/>
                    <a:gd name="T43" fmla="*/ 1773 h 4971"/>
                    <a:gd name="T44" fmla="*/ 749 w 7367"/>
                    <a:gd name="T45" fmla="*/ 1970 h 4971"/>
                    <a:gd name="T46" fmla="*/ 699 w 7367"/>
                    <a:gd name="T47" fmla="*/ 2177 h 4971"/>
                    <a:gd name="T48" fmla="*/ 651 w 7367"/>
                    <a:gd name="T49" fmla="*/ 2397 h 4971"/>
                    <a:gd name="T50" fmla="*/ 610 w 7367"/>
                    <a:gd name="T51" fmla="*/ 2612 h 4971"/>
                    <a:gd name="T52" fmla="*/ 602 w 7367"/>
                    <a:gd name="T53" fmla="*/ 2655 h 4971"/>
                    <a:gd name="T54" fmla="*/ 553 w 7367"/>
                    <a:gd name="T55" fmla="*/ 2911 h 4971"/>
                    <a:gd name="T56" fmla="*/ 526 w 7367"/>
                    <a:gd name="T57" fmla="*/ 3037 h 4971"/>
                    <a:gd name="T58" fmla="*/ 519 w 7367"/>
                    <a:gd name="T59" fmla="*/ 3080 h 4971"/>
                    <a:gd name="T60" fmla="*/ 445 w 7367"/>
                    <a:gd name="T61" fmla="*/ 3410 h 4971"/>
                    <a:gd name="T62" fmla="*/ 386 w 7367"/>
                    <a:gd name="T63" fmla="*/ 3655 h 4971"/>
                    <a:gd name="T64" fmla="*/ 325 w 7367"/>
                    <a:gd name="T65" fmla="*/ 3895 h 4971"/>
                    <a:gd name="T66" fmla="*/ 282 w 7367"/>
                    <a:gd name="T67" fmla="*/ 4053 h 4971"/>
                    <a:gd name="T68" fmla="*/ 194 w 7367"/>
                    <a:gd name="T69" fmla="*/ 4366 h 4971"/>
                    <a:gd name="T70" fmla="*/ 146 w 7367"/>
                    <a:gd name="T71" fmla="*/ 4520 h 4971"/>
                    <a:gd name="T72" fmla="*/ 50 w 7367"/>
                    <a:gd name="T73" fmla="*/ 4822 h 4971"/>
                    <a:gd name="T74" fmla="*/ 25 w 7367"/>
                    <a:gd name="T75" fmla="*/ 4896 h 49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367" h="4971">
                      <a:moveTo>
                        <a:pt x="7367" y="0"/>
                      </a:moveTo>
                      <a:lnTo>
                        <a:pt x="3700" y="0"/>
                      </a:lnTo>
                      <a:lnTo>
                        <a:pt x="3566" y="8"/>
                      </a:lnTo>
                      <a:lnTo>
                        <a:pt x="3436" y="18"/>
                      </a:lnTo>
                      <a:lnTo>
                        <a:pt x="3307" y="28"/>
                      </a:lnTo>
                      <a:lnTo>
                        <a:pt x="3181" y="41"/>
                      </a:lnTo>
                      <a:lnTo>
                        <a:pt x="3054" y="53"/>
                      </a:lnTo>
                      <a:lnTo>
                        <a:pt x="2931" y="67"/>
                      </a:lnTo>
                      <a:lnTo>
                        <a:pt x="2808" y="83"/>
                      </a:lnTo>
                      <a:lnTo>
                        <a:pt x="2689" y="101"/>
                      </a:lnTo>
                      <a:lnTo>
                        <a:pt x="2570" y="117"/>
                      </a:lnTo>
                      <a:lnTo>
                        <a:pt x="2454" y="137"/>
                      </a:lnTo>
                      <a:lnTo>
                        <a:pt x="2338" y="157"/>
                      </a:lnTo>
                      <a:lnTo>
                        <a:pt x="2225" y="179"/>
                      </a:lnTo>
                      <a:lnTo>
                        <a:pt x="2112" y="201"/>
                      </a:lnTo>
                      <a:lnTo>
                        <a:pt x="2003" y="225"/>
                      </a:lnTo>
                      <a:lnTo>
                        <a:pt x="1894" y="250"/>
                      </a:lnTo>
                      <a:lnTo>
                        <a:pt x="1789" y="276"/>
                      </a:lnTo>
                      <a:lnTo>
                        <a:pt x="1740" y="297"/>
                      </a:lnTo>
                      <a:lnTo>
                        <a:pt x="1694" y="321"/>
                      </a:lnTo>
                      <a:lnTo>
                        <a:pt x="1647" y="348"/>
                      </a:lnTo>
                      <a:lnTo>
                        <a:pt x="1603" y="379"/>
                      </a:lnTo>
                      <a:lnTo>
                        <a:pt x="1558" y="411"/>
                      </a:lnTo>
                      <a:lnTo>
                        <a:pt x="1515" y="447"/>
                      </a:lnTo>
                      <a:lnTo>
                        <a:pt x="1472" y="486"/>
                      </a:lnTo>
                      <a:lnTo>
                        <a:pt x="1431" y="528"/>
                      </a:lnTo>
                      <a:lnTo>
                        <a:pt x="1389" y="572"/>
                      </a:lnTo>
                      <a:lnTo>
                        <a:pt x="1348" y="620"/>
                      </a:lnTo>
                      <a:lnTo>
                        <a:pt x="1308" y="669"/>
                      </a:lnTo>
                      <a:lnTo>
                        <a:pt x="1270" y="724"/>
                      </a:lnTo>
                      <a:lnTo>
                        <a:pt x="1231" y="780"/>
                      </a:lnTo>
                      <a:lnTo>
                        <a:pt x="1193" y="840"/>
                      </a:lnTo>
                      <a:lnTo>
                        <a:pt x="1157" y="901"/>
                      </a:lnTo>
                      <a:lnTo>
                        <a:pt x="1122" y="967"/>
                      </a:lnTo>
                      <a:lnTo>
                        <a:pt x="1085" y="1034"/>
                      </a:lnTo>
                      <a:lnTo>
                        <a:pt x="1051" y="1105"/>
                      </a:lnTo>
                      <a:lnTo>
                        <a:pt x="1017" y="1178"/>
                      </a:lnTo>
                      <a:lnTo>
                        <a:pt x="985" y="1254"/>
                      </a:lnTo>
                      <a:lnTo>
                        <a:pt x="952" y="1332"/>
                      </a:lnTo>
                      <a:lnTo>
                        <a:pt x="921" y="1415"/>
                      </a:lnTo>
                      <a:lnTo>
                        <a:pt x="890" y="1500"/>
                      </a:lnTo>
                      <a:lnTo>
                        <a:pt x="861" y="1589"/>
                      </a:lnTo>
                      <a:lnTo>
                        <a:pt x="831" y="1679"/>
                      </a:lnTo>
                      <a:lnTo>
                        <a:pt x="804" y="1773"/>
                      </a:lnTo>
                      <a:lnTo>
                        <a:pt x="776" y="1869"/>
                      </a:lnTo>
                      <a:lnTo>
                        <a:pt x="749" y="1970"/>
                      </a:lnTo>
                      <a:lnTo>
                        <a:pt x="723" y="2071"/>
                      </a:lnTo>
                      <a:lnTo>
                        <a:pt x="699" y="2177"/>
                      </a:lnTo>
                      <a:lnTo>
                        <a:pt x="674" y="2286"/>
                      </a:lnTo>
                      <a:lnTo>
                        <a:pt x="651" y="2397"/>
                      </a:lnTo>
                      <a:lnTo>
                        <a:pt x="619" y="2570"/>
                      </a:lnTo>
                      <a:lnTo>
                        <a:pt x="610" y="2612"/>
                      </a:lnTo>
                      <a:lnTo>
                        <a:pt x="606" y="2633"/>
                      </a:lnTo>
                      <a:lnTo>
                        <a:pt x="602" y="2655"/>
                      </a:lnTo>
                      <a:lnTo>
                        <a:pt x="587" y="2741"/>
                      </a:lnTo>
                      <a:lnTo>
                        <a:pt x="553" y="2911"/>
                      </a:lnTo>
                      <a:lnTo>
                        <a:pt x="535" y="2995"/>
                      </a:lnTo>
                      <a:lnTo>
                        <a:pt x="526" y="3037"/>
                      </a:lnTo>
                      <a:lnTo>
                        <a:pt x="522" y="3058"/>
                      </a:lnTo>
                      <a:lnTo>
                        <a:pt x="519" y="3080"/>
                      </a:lnTo>
                      <a:lnTo>
                        <a:pt x="482" y="3246"/>
                      </a:lnTo>
                      <a:lnTo>
                        <a:pt x="445" y="3410"/>
                      </a:lnTo>
                      <a:lnTo>
                        <a:pt x="406" y="3574"/>
                      </a:lnTo>
                      <a:lnTo>
                        <a:pt x="386" y="3655"/>
                      </a:lnTo>
                      <a:lnTo>
                        <a:pt x="367" y="3736"/>
                      </a:lnTo>
                      <a:lnTo>
                        <a:pt x="325" y="3895"/>
                      </a:lnTo>
                      <a:lnTo>
                        <a:pt x="303" y="3974"/>
                      </a:lnTo>
                      <a:lnTo>
                        <a:pt x="282" y="4053"/>
                      </a:lnTo>
                      <a:lnTo>
                        <a:pt x="238" y="4210"/>
                      </a:lnTo>
                      <a:lnTo>
                        <a:pt x="194" y="4366"/>
                      </a:lnTo>
                      <a:lnTo>
                        <a:pt x="169" y="4442"/>
                      </a:lnTo>
                      <a:lnTo>
                        <a:pt x="146" y="4520"/>
                      </a:lnTo>
                      <a:lnTo>
                        <a:pt x="99" y="4672"/>
                      </a:lnTo>
                      <a:lnTo>
                        <a:pt x="50" y="4822"/>
                      </a:lnTo>
                      <a:lnTo>
                        <a:pt x="37" y="4859"/>
                      </a:lnTo>
                      <a:lnTo>
                        <a:pt x="25" y="4896"/>
                      </a:lnTo>
                      <a:lnTo>
                        <a:pt x="0" y="4971"/>
                      </a:lnTo>
                    </a:path>
                  </a:pathLst>
                </a:custGeom>
                <a:noFill/>
                <a:ln w="381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noProof="0" dirty="0"/>
                </a:p>
              </p:txBody>
            </p:sp>
          </p:grp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50DBC9FA-52C9-78EC-A295-FA00868F0F48}"/>
                  </a:ext>
                </a:extLst>
              </p:cNvPr>
              <p:cNvSpPr txBox="1"/>
              <p:nvPr/>
            </p:nvSpPr>
            <p:spPr>
              <a:xfrm>
                <a:off x="8272957" y="4435869"/>
                <a:ext cx="13153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noProof="0" dirty="0">
                    <a:solidFill>
                      <a:srgbClr val="00B0F0"/>
                    </a:solidFill>
                  </a:rPr>
                  <a:t>ULO 300 mg</a:t>
                </a:r>
              </a:p>
            </p:txBody>
          </p:sp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E5496557-4457-04F6-D6C4-B4C645A5FF6F}"/>
                  </a:ext>
                </a:extLst>
              </p:cNvPr>
              <p:cNvSpPr txBox="1"/>
              <p:nvPr/>
            </p:nvSpPr>
            <p:spPr>
              <a:xfrm>
                <a:off x="7757151" y="6322737"/>
                <a:ext cx="320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A7A748D3-5512-85E6-BA78-70C2E8727610}"/>
                  </a:ext>
                </a:extLst>
              </p:cNvPr>
              <p:cNvSpPr txBox="1"/>
              <p:nvPr/>
            </p:nvSpPr>
            <p:spPr>
              <a:xfrm>
                <a:off x="8609395" y="6322737"/>
                <a:ext cx="4159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24</a:t>
                </a:r>
              </a:p>
            </p:txBody>
          </p:sp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107048C3-6854-AFF5-4787-B185076C4FC3}"/>
                  </a:ext>
                </a:extLst>
              </p:cNvPr>
              <p:cNvSpPr txBox="1"/>
              <p:nvPr/>
            </p:nvSpPr>
            <p:spPr>
              <a:xfrm>
                <a:off x="9502209" y="6322737"/>
                <a:ext cx="4159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48</a:t>
                </a:r>
              </a:p>
            </p:txBody>
          </p:sp>
          <p:sp>
            <p:nvSpPr>
              <p:cNvPr id="142" name="ZoneTexte 141">
                <a:extLst>
                  <a:ext uri="{FF2B5EF4-FFF2-40B4-BE49-F238E27FC236}">
                    <a16:creationId xmlns:a16="http://schemas.microsoft.com/office/drawing/2014/main" id="{B0FB5889-2506-ED6C-8EF6-88C9737CFAD7}"/>
                  </a:ext>
                </a:extLst>
              </p:cNvPr>
              <p:cNvSpPr txBox="1"/>
              <p:nvPr/>
            </p:nvSpPr>
            <p:spPr>
              <a:xfrm>
                <a:off x="7428705" y="6038364"/>
                <a:ext cx="320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0</a:t>
                </a:r>
              </a:p>
            </p:txBody>
          </p: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3BF44AFB-07E8-1B02-59D9-71C11D7CE2F2}"/>
                  </a:ext>
                </a:extLst>
              </p:cNvPr>
              <p:cNvSpPr txBox="1"/>
              <p:nvPr/>
            </p:nvSpPr>
            <p:spPr>
              <a:xfrm>
                <a:off x="7333118" y="5773852"/>
                <a:ext cx="4159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20</a:t>
                </a:r>
              </a:p>
            </p:txBody>
          </p:sp>
          <p:sp>
            <p:nvSpPr>
              <p:cNvPr id="144" name="ZoneTexte 143">
                <a:extLst>
                  <a:ext uri="{FF2B5EF4-FFF2-40B4-BE49-F238E27FC236}">
                    <a16:creationId xmlns:a16="http://schemas.microsoft.com/office/drawing/2014/main" id="{4EEA6A8E-EC5F-5647-ED71-DBB0719220DD}"/>
                  </a:ext>
                </a:extLst>
              </p:cNvPr>
              <p:cNvSpPr txBox="1"/>
              <p:nvPr/>
            </p:nvSpPr>
            <p:spPr>
              <a:xfrm>
                <a:off x="7333118" y="5509339"/>
                <a:ext cx="4159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40</a:t>
                </a:r>
              </a:p>
            </p:txBody>
          </p:sp>
          <p:sp>
            <p:nvSpPr>
              <p:cNvPr id="145" name="ZoneTexte 144">
                <a:extLst>
                  <a:ext uri="{FF2B5EF4-FFF2-40B4-BE49-F238E27FC236}">
                    <a16:creationId xmlns:a16="http://schemas.microsoft.com/office/drawing/2014/main" id="{6F3DDCA2-8C25-D51C-2F87-B7539FD8840B}"/>
                  </a:ext>
                </a:extLst>
              </p:cNvPr>
              <p:cNvSpPr txBox="1"/>
              <p:nvPr/>
            </p:nvSpPr>
            <p:spPr>
              <a:xfrm>
                <a:off x="7333118" y="5244826"/>
                <a:ext cx="4159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60</a:t>
                </a:r>
              </a:p>
            </p:txBody>
          </p:sp>
          <p:sp>
            <p:nvSpPr>
              <p:cNvPr id="146" name="ZoneTexte 145">
                <a:extLst>
                  <a:ext uri="{FF2B5EF4-FFF2-40B4-BE49-F238E27FC236}">
                    <a16:creationId xmlns:a16="http://schemas.microsoft.com/office/drawing/2014/main" id="{A13D3C99-557B-015F-F298-D725AD95069F}"/>
                  </a:ext>
                </a:extLst>
              </p:cNvPr>
              <p:cNvSpPr txBox="1"/>
              <p:nvPr/>
            </p:nvSpPr>
            <p:spPr>
              <a:xfrm>
                <a:off x="7333118" y="4980313"/>
                <a:ext cx="4159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80</a:t>
                </a:r>
              </a:p>
            </p:txBody>
          </p:sp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7887832C-8F16-9D8F-1D86-862F7EEF2A00}"/>
                  </a:ext>
                </a:extLst>
              </p:cNvPr>
              <p:cNvSpPr txBox="1"/>
              <p:nvPr/>
            </p:nvSpPr>
            <p:spPr>
              <a:xfrm>
                <a:off x="7237528" y="4715800"/>
                <a:ext cx="5114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noProof="0" dirty="0">
                    <a:solidFill>
                      <a:srgbClr val="000066"/>
                    </a:solidFill>
                  </a:rPr>
                  <a:t>100</a:t>
                </a:r>
              </a:p>
            </p:txBody>
          </p:sp>
          <p:sp>
            <p:nvSpPr>
              <p:cNvPr id="150" name="ZoneTexte 149">
                <a:extLst>
                  <a:ext uri="{FF2B5EF4-FFF2-40B4-BE49-F238E27FC236}">
                    <a16:creationId xmlns:a16="http://schemas.microsoft.com/office/drawing/2014/main" id="{3D245785-6137-4CC2-E694-A87D0015BB91}"/>
                  </a:ext>
                </a:extLst>
              </p:cNvPr>
              <p:cNvSpPr txBox="1"/>
              <p:nvPr/>
            </p:nvSpPr>
            <p:spPr>
              <a:xfrm rot="5400000">
                <a:off x="9357052" y="5405216"/>
                <a:ext cx="1449387" cy="2462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200" noProof="0" dirty="0">
                    <a:solidFill>
                      <a:srgbClr val="000066"/>
                    </a:solidFill>
                  </a:rPr>
                  <a:t>ISL 2 mg</a:t>
                </a:r>
              </a:p>
            </p:txBody>
          </p:sp>
        </p:grp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16B772AB-88A7-60A3-6DD1-BDC4188456A6}"/>
                </a:ext>
              </a:extLst>
            </p:cNvPr>
            <p:cNvSpPr txBox="1"/>
            <p:nvPr/>
          </p:nvSpPr>
          <p:spPr>
            <a:xfrm>
              <a:off x="5955929" y="5168100"/>
              <a:ext cx="1034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Time (weeks)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CD466CFA-8611-C0AC-B9BA-1873C2F49128}"/>
                </a:ext>
              </a:extLst>
            </p:cNvPr>
            <p:cNvSpPr txBox="1"/>
            <p:nvPr/>
          </p:nvSpPr>
          <p:spPr>
            <a:xfrm>
              <a:off x="8141142" y="5124020"/>
              <a:ext cx="1034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Time (weeks)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64F016AF-5FC5-98AD-5F4A-1FBB28A76CCB}"/>
                </a:ext>
              </a:extLst>
            </p:cNvPr>
            <p:cNvSpPr txBox="1"/>
            <p:nvPr/>
          </p:nvSpPr>
          <p:spPr>
            <a:xfrm>
              <a:off x="10471041" y="5168100"/>
              <a:ext cx="1034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>
                  <a:solidFill>
                    <a:srgbClr val="000066"/>
                  </a:solidFill>
                </a:rPr>
                <a:t>Time (weeks)</a:t>
              </a:r>
            </a:p>
          </p:txBody>
        </p:sp>
      </p:grpSp>
      <p:sp>
        <p:nvSpPr>
          <p:cNvPr id="3" name="Text Box 3">
            <a:extLst>
              <a:ext uri="{FF2B5EF4-FFF2-40B4-BE49-F238E27FC236}">
                <a16:creationId xmlns:a16="http://schemas.microsoft.com/office/drawing/2014/main" id="{66699F55-96DF-13A0-D87C-FB73E81D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Pham M, IAS 2025, Abs. EP0193</a:t>
            </a:r>
          </a:p>
        </p:txBody>
      </p:sp>
    </p:spTree>
    <p:extLst>
      <p:ext uri="{BB962C8B-B14F-4D97-AF65-F5344CB8AC3E}">
        <p14:creationId xmlns:p14="http://schemas.microsoft.com/office/powerpoint/2010/main" val="304566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AB013-471B-653D-5550-09546A93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noProof="0" dirty="0" err="1"/>
              <a:t>Ulonivirine</a:t>
            </a:r>
            <a:r>
              <a:rPr lang="en-US" sz="3000" noProof="0" dirty="0"/>
              <a:t> + ISL in virologically suppressed adults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41991"/>
            <a:ext cx="10972800" cy="19173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Phase 2b </a:t>
            </a:r>
            <a:r>
              <a:rPr lang="en-US" sz="2000" noProof="0" dirty="0" err="1"/>
              <a:t>randomised</a:t>
            </a:r>
            <a:r>
              <a:rPr lang="en-US" sz="2000" noProof="0" dirty="0"/>
              <a:t> clinical trial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161 adults, HIV-1 RNA &lt; 50 c/mL ≥ 6 months on BIC/FTC/TAF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No history of treatment failure, no resistance to NNRTI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CD4 ≥ 200/mm</a:t>
            </a:r>
            <a:r>
              <a:rPr lang="en-US" sz="2000" baseline="30000" noProof="0" dirty="0"/>
              <a:t>3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No active HBV or HCV infection</a:t>
            </a:r>
          </a:p>
          <a:p>
            <a:pPr>
              <a:spcBef>
                <a:spcPts val="0"/>
              </a:spcBef>
            </a:pPr>
            <a:endParaRPr lang="en-US" sz="2000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D215BF-B912-4CE8-40BC-1E8FF2067288}"/>
              </a:ext>
            </a:extLst>
          </p:cNvPr>
          <p:cNvSpPr txBox="1"/>
          <p:nvPr/>
        </p:nvSpPr>
        <p:spPr>
          <a:xfrm>
            <a:off x="363071" y="3867617"/>
            <a:ext cx="39028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Female : 20%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Median duration of ART : 65 to 117 months</a:t>
            </a:r>
          </a:p>
          <a:p>
            <a:pPr algn="l"/>
            <a:r>
              <a:rPr lang="en-US" sz="1400" noProof="0" dirty="0">
                <a:solidFill>
                  <a:srgbClr val="000066"/>
                </a:solidFill>
              </a:rPr>
              <a:t>Median duration on BIC/FTC/TAF : 21 to 23 months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1A12C71-A461-FF87-D1E0-881E569B767E}"/>
              </a:ext>
            </a:extLst>
          </p:cNvPr>
          <p:cNvGrpSpPr/>
          <p:nvPr/>
        </p:nvGrpSpPr>
        <p:grpSpPr>
          <a:xfrm>
            <a:off x="4301494" y="2841592"/>
            <a:ext cx="7911758" cy="3554271"/>
            <a:chOff x="4301494" y="2841592"/>
            <a:chExt cx="7911758" cy="3554271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E13EE84-0208-0EEF-C321-9B4BA54F25D1}"/>
                </a:ext>
              </a:extLst>
            </p:cNvPr>
            <p:cNvSpPr/>
            <p:nvPr/>
          </p:nvSpPr>
          <p:spPr>
            <a:xfrm>
              <a:off x="4657081" y="2842623"/>
              <a:ext cx="2981785" cy="609600"/>
            </a:xfrm>
            <a:prstGeom prst="roundRect">
              <a:avLst/>
            </a:prstGeom>
            <a:solidFill>
              <a:srgbClr val="0B86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/>
                <a:t>QW: ISL 20 mg + ULO 100 mg</a:t>
              </a:r>
            </a:p>
            <a:p>
              <a:pPr algn="ctr"/>
              <a:r>
                <a:rPr lang="en-US" sz="1600" b="1" noProof="0" dirty="0"/>
                <a:t>(N = 35)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1B9C3064-9D7B-8B14-F3C3-ECF99B99F997}"/>
                </a:ext>
              </a:extLst>
            </p:cNvPr>
            <p:cNvSpPr/>
            <p:nvPr/>
          </p:nvSpPr>
          <p:spPr>
            <a:xfrm>
              <a:off x="4657081" y="3558903"/>
              <a:ext cx="2981785" cy="609600"/>
            </a:xfrm>
            <a:prstGeom prst="roundRect">
              <a:avLst/>
            </a:prstGeom>
            <a:solidFill>
              <a:srgbClr val="6CCF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/>
                <a:t>QW: ISL 20 mg + ULO 200 mg</a:t>
              </a:r>
            </a:p>
            <a:p>
              <a:pPr algn="ctr"/>
              <a:r>
                <a:rPr lang="en-US" sz="1600" noProof="0" dirty="0"/>
                <a:t>(N = 35)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57942A42-BF87-FD8B-2A15-D017637FC028}"/>
                </a:ext>
              </a:extLst>
            </p:cNvPr>
            <p:cNvSpPr/>
            <p:nvPr/>
          </p:nvSpPr>
          <p:spPr>
            <a:xfrm>
              <a:off x="4657081" y="4282803"/>
              <a:ext cx="2981785" cy="609600"/>
            </a:xfrm>
            <a:prstGeom prst="roundRect">
              <a:avLst/>
            </a:prstGeom>
            <a:solidFill>
              <a:srgbClr val="1C55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/>
                <a:t>QW: ISL 20 mg + ULO 400 mg</a:t>
              </a:r>
            </a:p>
            <a:p>
              <a:pPr algn="ctr"/>
              <a:r>
                <a:rPr lang="en-US" sz="1600" noProof="0" dirty="0"/>
                <a:t>(N = 35)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759BFFD1-DE39-991C-6A34-D2C34B8F5A0F}"/>
                </a:ext>
              </a:extLst>
            </p:cNvPr>
            <p:cNvSpPr/>
            <p:nvPr/>
          </p:nvSpPr>
          <p:spPr>
            <a:xfrm>
              <a:off x="4657081" y="4999083"/>
              <a:ext cx="2981785" cy="609600"/>
            </a:xfrm>
            <a:prstGeom prst="roundRect">
              <a:avLst/>
            </a:prstGeom>
            <a:solidFill>
              <a:srgbClr val="702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noProof="0" dirty="0"/>
                <a:t>QD: BIC/FTC/TAF</a:t>
              </a:r>
            </a:p>
            <a:p>
              <a:pPr algn="ctr"/>
              <a:r>
                <a:rPr lang="en-US" sz="1600" noProof="0" dirty="0"/>
                <a:t>(N = 35)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BF14429-8D0D-7C29-9803-D61CD62026EF}"/>
                </a:ext>
              </a:extLst>
            </p:cNvPr>
            <p:cNvSpPr/>
            <p:nvPr/>
          </p:nvSpPr>
          <p:spPr>
            <a:xfrm>
              <a:off x="8116865" y="3482703"/>
              <a:ext cx="1750488" cy="68580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rgbClr val="00B0F0"/>
                  </a:solidFill>
                  <a:latin typeface="+mj-lt"/>
                </a:rPr>
                <a:t>QW: ISL 20 mg +</a:t>
              </a:r>
            </a:p>
            <a:p>
              <a:pPr algn="ctr"/>
              <a:r>
                <a:rPr lang="en-US" sz="1400" b="1" noProof="0" dirty="0">
                  <a:solidFill>
                    <a:srgbClr val="00B0F0"/>
                  </a:solidFill>
                  <a:latin typeface="+mj-lt"/>
                </a:rPr>
                <a:t>ULO Selected Dose</a:t>
              </a:r>
            </a:p>
            <a:p>
              <a:pPr algn="ctr"/>
              <a:r>
                <a:rPr lang="en-US" sz="1400" noProof="0" dirty="0">
                  <a:solidFill>
                    <a:srgbClr val="00B0F0"/>
                  </a:solidFill>
                  <a:latin typeface="+mj-lt"/>
                </a:rPr>
                <a:t>(N = 105)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22682E6A-FFAC-C252-B970-97D9BB3D4D48}"/>
                </a:ext>
              </a:extLst>
            </p:cNvPr>
            <p:cNvSpPr/>
            <p:nvPr/>
          </p:nvSpPr>
          <p:spPr>
            <a:xfrm>
              <a:off x="8116865" y="4991463"/>
              <a:ext cx="1630680" cy="685800"/>
            </a:xfrm>
            <a:prstGeom prst="roundRect">
              <a:avLst/>
            </a:prstGeom>
            <a:solidFill>
              <a:srgbClr val="7023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latin typeface="+mj-lt"/>
                </a:rPr>
                <a:t>QD: BIC/FTC/TAF</a:t>
              </a:r>
            </a:p>
            <a:p>
              <a:pPr algn="ctr"/>
              <a:r>
                <a:rPr lang="en-US" sz="1400" noProof="0" dirty="0">
                  <a:latin typeface="+mj-lt"/>
                </a:rPr>
                <a:t>(N = 35)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F866964-1C80-F1A2-A38C-09A033073964}"/>
                </a:ext>
              </a:extLst>
            </p:cNvPr>
            <p:cNvSpPr/>
            <p:nvPr/>
          </p:nvSpPr>
          <p:spPr>
            <a:xfrm>
              <a:off x="10177533" y="4162335"/>
              <a:ext cx="1818006" cy="800100"/>
            </a:xfrm>
            <a:prstGeom prst="roundRect">
              <a:avLst/>
            </a:pr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0" dirty="0">
                  <a:solidFill>
                    <a:srgbClr val="00B0F0"/>
                  </a:solidFill>
                  <a:latin typeface="+mj-lt"/>
                </a:rPr>
                <a:t>QW: ISL 20 mg +</a:t>
              </a:r>
            </a:p>
            <a:p>
              <a:pPr algn="ctr"/>
              <a:r>
                <a:rPr lang="en-US" sz="1400" b="1" noProof="0" dirty="0">
                  <a:solidFill>
                    <a:srgbClr val="00B0F0"/>
                  </a:solidFill>
                  <a:latin typeface="+mj-lt"/>
                </a:rPr>
                <a:t>ULO Selected Dose</a:t>
              </a:r>
              <a:br>
                <a:rPr lang="en-US" sz="1400" noProof="0" dirty="0">
                  <a:solidFill>
                    <a:srgbClr val="00B0F0"/>
                  </a:solidFill>
                  <a:latin typeface="+mj-lt"/>
                </a:rPr>
              </a:br>
              <a:r>
                <a:rPr lang="en-US" sz="1400" noProof="0" dirty="0">
                  <a:solidFill>
                    <a:srgbClr val="00B0F0"/>
                  </a:solidFill>
                </a:rPr>
                <a:t>(N = 140)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358E91D-3658-A9A4-8FFF-5D4CE0253197}"/>
                </a:ext>
              </a:extLst>
            </p:cNvPr>
            <p:cNvSpPr txBox="1"/>
            <p:nvPr/>
          </p:nvSpPr>
          <p:spPr>
            <a:xfrm>
              <a:off x="5869836" y="5872643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W24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5EE70A6-B2BC-FC14-1375-0A04242AD9A9}"/>
                </a:ext>
              </a:extLst>
            </p:cNvPr>
            <p:cNvCxnSpPr>
              <a:cxnSpLocks/>
            </p:cNvCxnSpPr>
            <p:nvPr/>
          </p:nvCxnSpPr>
          <p:spPr>
            <a:xfrm>
              <a:off x="6133691" y="5781723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D3E8961-19F2-BC3B-80AC-D61F7612A902}"/>
                </a:ext>
              </a:extLst>
            </p:cNvPr>
            <p:cNvSpPr txBox="1"/>
            <p:nvPr/>
          </p:nvSpPr>
          <p:spPr>
            <a:xfrm>
              <a:off x="7201463" y="5872643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W48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E43517F7-B18E-D361-0611-D8E8A53CEE75}"/>
                </a:ext>
              </a:extLst>
            </p:cNvPr>
            <p:cNvCxnSpPr>
              <a:cxnSpLocks/>
            </p:cNvCxnSpPr>
            <p:nvPr/>
          </p:nvCxnSpPr>
          <p:spPr>
            <a:xfrm>
              <a:off x="7465318" y="5781723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94F3360-5C02-A853-1251-E2C7F4BA8E31}"/>
                </a:ext>
              </a:extLst>
            </p:cNvPr>
            <p:cNvSpPr txBox="1"/>
            <p:nvPr/>
          </p:nvSpPr>
          <p:spPr>
            <a:xfrm>
              <a:off x="4301494" y="5872643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Day 1</a:t>
              </a:r>
            </a:p>
            <a:p>
              <a:pPr algn="ctr"/>
              <a:r>
                <a:rPr lang="en-US" sz="1400" noProof="0" dirty="0">
                  <a:solidFill>
                    <a:srgbClr val="000066"/>
                  </a:solidFill>
                </a:rPr>
                <a:t>(Baseline)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7520E98-5631-AAD9-5FFD-F2CA81EF8D3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65" y="5781723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8FF7172-7773-81A0-2C52-198831B798B5}"/>
                </a:ext>
              </a:extLst>
            </p:cNvPr>
            <p:cNvSpPr txBox="1"/>
            <p:nvPr/>
          </p:nvSpPr>
          <p:spPr>
            <a:xfrm>
              <a:off x="9453723" y="5872643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W96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50A5482-B702-DEF9-9265-35266A422A5C}"/>
                </a:ext>
              </a:extLst>
            </p:cNvPr>
            <p:cNvCxnSpPr>
              <a:cxnSpLocks/>
            </p:cNvCxnSpPr>
            <p:nvPr/>
          </p:nvCxnSpPr>
          <p:spPr>
            <a:xfrm>
              <a:off x="9717578" y="5781723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7E37FFA-CE69-3EB5-B1B2-F2049532E0DA}"/>
                </a:ext>
              </a:extLst>
            </p:cNvPr>
            <p:cNvSpPr txBox="1"/>
            <p:nvPr/>
          </p:nvSpPr>
          <p:spPr>
            <a:xfrm>
              <a:off x="11594172" y="5872643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noProof="0" dirty="0">
                  <a:solidFill>
                    <a:srgbClr val="000066"/>
                  </a:solidFill>
                </a:rPr>
                <a:t>W144</a:t>
              </a:r>
            </a:p>
          </p:txBody>
        </p: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DCA6D35E-6482-197F-52B9-E8373EA70B0E}"/>
                </a:ext>
              </a:extLst>
            </p:cNvPr>
            <p:cNvCxnSpPr>
              <a:cxnSpLocks/>
            </p:cNvCxnSpPr>
            <p:nvPr/>
          </p:nvCxnSpPr>
          <p:spPr>
            <a:xfrm>
              <a:off x="11858027" y="5781723"/>
              <a:ext cx="0" cy="9092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A216D86A-FCD7-EB11-C62A-5B6FE5E2DC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7081" y="5777403"/>
              <a:ext cx="7200946" cy="0"/>
            </a:xfrm>
            <a:prstGeom prst="lin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C0D828F-3A63-F9C9-1AFC-462CC48BF984}"/>
                </a:ext>
              </a:extLst>
            </p:cNvPr>
            <p:cNvSpPr txBox="1"/>
            <p:nvPr/>
          </p:nvSpPr>
          <p:spPr>
            <a:xfrm rot="16200000">
              <a:off x="3546895" y="3924634"/>
              <a:ext cx="1863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noProof="0" dirty="0">
                  <a:solidFill>
                    <a:srgbClr val="000066"/>
                  </a:solidFill>
                </a:rPr>
                <a:t>1:1:1:1 Randomization</a:t>
              </a:r>
            </a:p>
          </p:txBody>
        </p:sp>
        <p:sp>
          <p:nvSpPr>
            <p:cNvPr id="27" name="Accolade fermante 26">
              <a:extLst>
                <a:ext uri="{FF2B5EF4-FFF2-40B4-BE49-F238E27FC236}">
                  <a16:creationId xmlns:a16="http://schemas.microsoft.com/office/drawing/2014/main" id="{09C0CA09-8AFC-B81A-80B3-3F2B0CD48C0C}"/>
                </a:ext>
              </a:extLst>
            </p:cNvPr>
            <p:cNvSpPr/>
            <p:nvPr/>
          </p:nvSpPr>
          <p:spPr>
            <a:xfrm>
              <a:off x="7729173" y="2841592"/>
              <a:ext cx="209428" cy="2050808"/>
            </a:xfrm>
            <a:prstGeom prst="rightBrac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Accolade fermante 27">
              <a:extLst>
                <a:ext uri="{FF2B5EF4-FFF2-40B4-BE49-F238E27FC236}">
                  <a16:creationId xmlns:a16="http://schemas.microsoft.com/office/drawing/2014/main" id="{E169615E-97B0-8E72-9703-982E924FA103}"/>
                </a:ext>
              </a:extLst>
            </p:cNvPr>
            <p:cNvSpPr/>
            <p:nvPr/>
          </p:nvSpPr>
          <p:spPr>
            <a:xfrm>
              <a:off x="9867353" y="3505047"/>
              <a:ext cx="228157" cy="2103634"/>
            </a:xfrm>
            <a:prstGeom prst="rightBrace">
              <a:avLst/>
            </a:prstGeom>
            <a:ln w="19050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C5CBF2D6-A4E0-9278-0552-E7C12B540B4B}"/>
                </a:ext>
              </a:extLst>
            </p:cNvPr>
            <p:cNvCxnSpPr/>
            <p:nvPr/>
          </p:nvCxnSpPr>
          <p:spPr>
            <a:xfrm>
              <a:off x="7729172" y="5299416"/>
              <a:ext cx="20942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12AC66EA-43D5-1EBC-CC2A-11B0BD1E0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Molina JM, IAS 2025, Abs. OAB0102</a:t>
            </a:r>
          </a:p>
        </p:txBody>
      </p:sp>
    </p:spTree>
    <p:extLst>
      <p:ext uri="{BB962C8B-B14F-4D97-AF65-F5344CB8AC3E}">
        <p14:creationId xmlns:p14="http://schemas.microsoft.com/office/powerpoint/2010/main" val="77941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E89A04-BEE6-CE35-E033-E2C227148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5783992"/>
            <a:ext cx="11371729" cy="6607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noProof="0" dirty="0"/>
              <a:t>No confirmed virologic failure (2 consecutive HIV-1 RNA ≥ 200 c/mL)</a:t>
            </a:r>
          </a:p>
          <a:p>
            <a:pPr>
              <a:spcBef>
                <a:spcPts val="0"/>
              </a:spcBef>
            </a:pPr>
            <a:r>
              <a:rPr lang="en-US" sz="2000" noProof="0" dirty="0"/>
              <a:t>Drug related AEs : 10% BIC/FTC/TAF vs 17% ISL + ULO (1 decrease in total lymphocyte, 2 decrease in CD4)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AE39008-F89B-6375-21B8-F08FEAED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000" noProof="0" dirty="0" err="1"/>
              <a:t>Ulonivirine</a:t>
            </a:r>
            <a:r>
              <a:rPr lang="en-US" sz="3000" noProof="0" dirty="0"/>
              <a:t> + ISL in virologically suppressed adults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0798147-B9F8-F86D-B360-D6AA287A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326" y="1050895"/>
            <a:ext cx="4816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charset="0"/>
              </a:rPr>
              <a:t>HIV-1 RNA &lt; 50 c/mL (observed data)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72A4DEE-315C-B38A-A6FE-06D8C0796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233" y="1442053"/>
            <a:ext cx="1854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Week 12</a:t>
            </a:r>
            <a:endParaRPr kumimoji="0" lang="en-US" b="1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35304C07-2975-5D8F-8D32-265AB92BE51E}"/>
              </a:ext>
            </a:extLst>
          </p:cNvPr>
          <p:cNvSpPr/>
          <p:nvPr/>
        </p:nvSpPr>
        <p:spPr bwMode="auto">
          <a:xfrm>
            <a:off x="2249026" y="2063592"/>
            <a:ext cx="3438405" cy="2914871"/>
          </a:xfrm>
          <a:custGeom>
            <a:avLst/>
            <a:gdLst>
              <a:gd name="connsiteX0" fmla="*/ 0 w 4528109"/>
              <a:gd name="connsiteY0" fmla="*/ 0 h 2421331"/>
              <a:gd name="connsiteX1" fmla="*/ 0 w 4528109"/>
              <a:gd name="connsiteY1" fmla="*/ 2340864 h 2421331"/>
              <a:gd name="connsiteX2" fmla="*/ 4528109 w 4528109"/>
              <a:gd name="connsiteY2" fmla="*/ 2340864 h 2421331"/>
              <a:gd name="connsiteX3" fmla="*/ 4528109 w 4528109"/>
              <a:gd name="connsiteY3" fmla="*/ 2421331 h 2421331"/>
              <a:gd name="connsiteX0" fmla="*/ 0 w 4528109"/>
              <a:gd name="connsiteY0" fmla="*/ 0 h 2340864"/>
              <a:gd name="connsiteX1" fmla="*/ 0 w 4528109"/>
              <a:gd name="connsiteY1" fmla="*/ 2340864 h 2340864"/>
              <a:gd name="connsiteX2" fmla="*/ 4528109 w 4528109"/>
              <a:gd name="connsiteY2" fmla="*/ 2340864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8109" h="2340864">
                <a:moveTo>
                  <a:pt x="0" y="0"/>
                </a:moveTo>
                <a:lnTo>
                  <a:pt x="0" y="2340864"/>
                </a:lnTo>
                <a:lnTo>
                  <a:pt x="4528109" y="234086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555055-8994-BFAB-1396-A528519FC669}"/>
              </a:ext>
            </a:extLst>
          </p:cNvPr>
          <p:cNvSpPr/>
          <p:nvPr/>
        </p:nvSpPr>
        <p:spPr bwMode="auto">
          <a:xfrm>
            <a:off x="2513680" y="2140416"/>
            <a:ext cx="643883" cy="2830733"/>
          </a:xfrm>
          <a:prstGeom prst="rect">
            <a:avLst/>
          </a:prstGeom>
          <a:solidFill>
            <a:srgbClr val="02857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738A27-C193-1999-813D-339FD9B61AAC}"/>
              </a:ext>
            </a:extLst>
          </p:cNvPr>
          <p:cNvSpPr txBox="1"/>
          <p:nvPr/>
        </p:nvSpPr>
        <p:spPr>
          <a:xfrm>
            <a:off x="2624511" y="5045904"/>
            <a:ext cx="145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+ ULO 100 mg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+ ULO 200 mg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F6425A1-8CD4-FD96-5D7D-022D52B50411}"/>
              </a:ext>
            </a:extLst>
          </p:cNvPr>
          <p:cNvSpPr txBox="1"/>
          <p:nvPr/>
        </p:nvSpPr>
        <p:spPr>
          <a:xfrm>
            <a:off x="1790637" y="1936634"/>
            <a:ext cx="553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9545BA-081D-92E0-DFAF-573A02B852C5}"/>
              </a:ext>
            </a:extLst>
          </p:cNvPr>
          <p:cNvSpPr txBox="1"/>
          <p:nvPr/>
        </p:nvSpPr>
        <p:spPr>
          <a:xfrm>
            <a:off x="2480031" y="2532129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97,4 %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(37/38)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3F4D47-9CAD-302C-5CF0-737A7A5FE2D4}"/>
              </a:ext>
            </a:extLst>
          </p:cNvPr>
          <p:cNvSpPr txBox="1"/>
          <p:nvPr/>
        </p:nvSpPr>
        <p:spPr>
          <a:xfrm>
            <a:off x="1882009" y="249420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8CAF3-F4A8-DD20-4557-E2DEB50C65CD}"/>
              </a:ext>
            </a:extLst>
          </p:cNvPr>
          <p:cNvSpPr/>
          <p:nvPr/>
        </p:nvSpPr>
        <p:spPr bwMode="auto">
          <a:xfrm>
            <a:off x="3344335" y="2140416"/>
            <a:ext cx="643883" cy="2830733"/>
          </a:xfrm>
          <a:prstGeom prst="rect">
            <a:avLst/>
          </a:prstGeom>
          <a:solidFill>
            <a:srgbClr val="6CCFB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43A1A8-A678-6A24-DE78-8B591119F7A5}"/>
              </a:ext>
            </a:extLst>
          </p:cNvPr>
          <p:cNvSpPr/>
          <p:nvPr/>
        </p:nvSpPr>
        <p:spPr bwMode="auto">
          <a:xfrm>
            <a:off x="4145890" y="2063592"/>
            <a:ext cx="643883" cy="2907557"/>
          </a:xfrm>
          <a:prstGeom prst="rect">
            <a:avLst/>
          </a:prstGeom>
          <a:solidFill>
            <a:srgbClr val="1C569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B6DD40-46ED-DD37-DEE1-EF6F05250FCC}"/>
              </a:ext>
            </a:extLst>
          </p:cNvPr>
          <p:cNvSpPr/>
          <p:nvPr/>
        </p:nvSpPr>
        <p:spPr bwMode="auto">
          <a:xfrm>
            <a:off x="4950226" y="2312383"/>
            <a:ext cx="643883" cy="2659278"/>
          </a:xfrm>
          <a:prstGeom prst="rect">
            <a:avLst/>
          </a:prstGeom>
          <a:solidFill>
            <a:srgbClr val="66203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6F0B97E-518F-CB90-45D9-3781B505F60D}"/>
              </a:ext>
            </a:extLst>
          </p:cNvPr>
          <p:cNvGrpSpPr/>
          <p:nvPr/>
        </p:nvGrpSpPr>
        <p:grpSpPr>
          <a:xfrm>
            <a:off x="5135709" y="2118191"/>
            <a:ext cx="304800" cy="193680"/>
            <a:chOff x="3981450" y="2800350"/>
            <a:chExt cx="304800" cy="19368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3137515-E0AE-E840-0FD8-188D9633E227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E39820C8-EEE4-2F6C-CC83-B39F6F5676F0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76ABF3E-5AE5-21BB-2631-82FDE91D2EBB}"/>
              </a:ext>
            </a:extLst>
          </p:cNvPr>
          <p:cNvGrpSpPr/>
          <p:nvPr/>
        </p:nvGrpSpPr>
        <p:grpSpPr>
          <a:xfrm>
            <a:off x="3499327" y="2063592"/>
            <a:ext cx="304800" cy="76824"/>
            <a:chOff x="3981450" y="2800350"/>
            <a:chExt cx="304800" cy="193680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11789D8F-1D91-F6D6-5AC4-6922513EF102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F37E1F06-DC1E-5E86-3DAF-C56D1B8A5148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1F2DF55-CA6E-F2E2-2805-43204F8DEACD}"/>
              </a:ext>
            </a:extLst>
          </p:cNvPr>
          <p:cNvGrpSpPr/>
          <p:nvPr/>
        </p:nvGrpSpPr>
        <p:grpSpPr>
          <a:xfrm>
            <a:off x="2683221" y="2063592"/>
            <a:ext cx="304800" cy="76824"/>
            <a:chOff x="3981450" y="2800350"/>
            <a:chExt cx="304800" cy="193680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6120EF1-6ED8-1A0D-D04E-C4111A12EDBE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C957DF5B-3F34-4F3E-C91C-57C713DBEEFD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AD42C182-B1EB-7B27-40F4-97683D324E4F}"/>
              </a:ext>
            </a:extLst>
          </p:cNvPr>
          <p:cNvSpPr txBox="1"/>
          <p:nvPr/>
        </p:nvSpPr>
        <p:spPr>
          <a:xfrm>
            <a:off x="4314466" y="5045904"/>
            <a:ext cx="145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+ ULO 400 mg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BIC/FTC/TAF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70C8C2-D86E-5B6B-DBB9-3FFB5C646EA4}"/>
              </a:ext>
            </a:extLst>
          </p:cNvPr>
          <p:cNvSpPr txBox="1"/>
          <p:nvPr/>
        </p:nvSpPr>
        <p:spPr>
          <a:xfrm>
            <a:off x="1882009" y="307873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487B71-CCE2-4D84-E8CC-1B161B2B5F64}"/>
              </a:ext>
            </a:extLst>
          </p:cNvPr>
          <p:cNvSpPr txBox="1"/>
          <p:nvPr/>
        </p:nvSpPr>
        <p:spPr>
          <a:xfrm>
            <a:off x="1882009" y="364151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98CA7CE-BC65-3D12-F84B-7C3AF65E2C5B}"/>
              </a:ext>
            </a:extLst>
          </p:cNvPr>
          <p:cNvSpPr txBox="1"/>
          <p:nvPr/>
        </p:nvSpPr>
        <p:spPr>
          <a:xfrm>
            <a:off x="1882009" y="424180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B4ABDA6-7D87-0340-055C-BE635D41E67E}"/>
              </a:ext>
            </a:extLst>
          </p:cNvPr>
          <p:cNvSpPr txBox="1"/>
          <p:nvPr/>
        </p:nvSpPr>
        <p:spPr>
          <a:xfrm>
            <a:off x="1973381" y="4819322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0E1F02-FDAF-0BF8-39AF-D03B409BF014}"/>
              </a:ext>
            </a:extLst>
          </p:cNvPr>
          <p:cNvSpPr/>
          <p:nvPr/>
        </p:nvSpPr>
        <p:spPr bwMode="auto">
          <a:xfrm>
            <a:off x="2480511" y="5316940"/>
            <a:ext cx="144000" cy="144000"/>
          </a:xfrm>
          <a:prstGeom prst="rect">
            <a:avLst/>
          </a:prstGeom>
          <a:solidFill>
            <a:srgbClr val="6CCFB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A3ACBC-3E23-B0BE-F478-38ECE2F070B7}"/>
              </a:ext>
            </a:extLst>
          </p:cNvPr>
          <p:cNvSpPr/>
          <p:nvPr/>
        </p:nvSpPr>
        <p:spPr bwMode="auto">
          <a:xfrm>
            <a:off x="2480511" y="5123052"/>
            <a:ext cx="144000" cy="144000"/>
          </a:xfrm>
          <a:prstGeom prst="rect">
            <a:avLst/>
          </a:prstGeom>
          <a:solidFill>
            <a:srgbClr val="02857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030BFA-B0E2-034F-75EC-773A1F50091D}"/>
              </a:ext>
            </a:extLst>
          </p:cNvPr>
          <p:cNvSpPr/>
          <p:nvPr/>
        </p:nvSpPr>
        <p:spPr bwMode="auto">
          <a:xfrm>
            <a:off x="4196734" y="5316940"/>
            <a:ext cx="144000" cy="144000"/>
          </a:xfrm>
          <a:prstGeom prst="rect">
            <a:avLst/>
          </a:prstGeom>
          <a:solidFill>
            <a:srgbClr val="66203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369E6A-AAD2-E3E2-35EA-BD00CE1988F4}"/>
              </a:ext>
            </a:extLst>
          </p:cNvPr>
          <p:cNvSpPr/>
          <p:nvPr/>
        </p:nvSpPr>
        <p:spPr bwMode="auto">
          <a:xfrm>
            <a:off x="4196734" y="5123052"/>
            <a:ext cx="144000" cy="144000"/>
          </a:xfrm>
          <a:prstGeom prst="rect">
            <a:avLst/>
          </a:prstGeom>
          <a:solidFill>
            <a:srgbClr val="1C569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98643FE-2E1D-1C15-62D1-36CD0E67F5B6}"/>
              </a:ext>
            </a:extLst>
          </p:cNvPr>
          <p:cNvGrpSpPr/>
          <p:nvPr/>
        </p:nvGrpSpPr>
        <p:grpSpPr>
          <a:xfrm rot="10800000">
            <a:off x="5139434" y="2312471"/>
            <a:ext cx="304800" cy="438128"/>
            <a:chOff x="3981450" y="2800350"/>
            <a:chExt cx="304800" cy="193680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617D36B3-3A3C-D8D3-EA97-407923A1BF7F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774C6913-F166-0AA8-88C0-F7321161E844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4C708A2-E2AE-6CE1-739A-D547B1C3F002}"/>
              </a:ext>
            </a:extLst>
          </p:cNvPr>
          <p:cNvGrpSpPr/>
          <p:nvPr/>
        </p:nvGrpSpPr>
        <p:grpSpPr>
          <a:xfrm rot="10800000">
            <a:off x="4301261" y="2056148"/>
            <a:ext cx="304800" cy="276999"/>
            <a:chOff x="3981450" y="2800350"/>
            <a:chExt cx="304800" cy="193680"/>
          </a:xfrm>
        </p:grpSpPr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0D8411E5-BC5C-FAFB-1ADD-1B0853162EEF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E352C994-4937-D4B5-2B1C-8286101EDA2A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D58E5931-2C5B-138E-3C04-E65FBB44F715}"/>
              </a:ext>
            </a:extLst>
          </p:cNvPr>
          <p:cNvGrpSpPr/>
          <p:nvPr/>
        </p:nvGrpSpPr>
        <p:grpSpPr>
          <a:xfrm rot="10800000">
            <a:off x="3495154" y="2146521"/>
            <a:ext cx="304800" cy="347682"/>
            <a:chOff x="3981450" y="2800350"/>
            <a:chExt cx="304800" cy="193680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4E5A95B7-59E2-B072-5A33-E8411C7F233B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7B873783-80D2-A42F-4AE5-091DC638DB81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FFB812D5-F13B-5207-D198-3567AC104A69}"/>
              </a:ext>
            </a:extLst>
          </p:cNvPr>
          <p:cNvGrpSpPr/>
          <p:nvPr/>
        </p:nvGrpSpPr>
        <p:grpSpPr>
          <a:xfrm rot="10800000">
            <a:off x="2688729" y="2146521"/>
            <a:ext cx="304800" cy="347681"/>
            <a:chOff x="3981450" y="2800350"/>
            <a:chExt cx="304800" cy="193680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DC0D335-08B5-6BFC-D5A8-1AABB645A7BB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48886914-B866-A33F-611C-8CCBDCD7A600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D97F1964-1AB2-6862-0FAA-6D7A18A1E71B}"/>
              </a:ext>
            </a:extLst>
          </p:cNvPr>
          <p:cNvSpPr txBox="1"/>
          <p:nvPr/>
        </p:nvSpPr>
        <p:spPr>
          <a:xfrm>
            <a:off x="3289255" y="2517235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97,3 %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(36/37)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42FEAF5-9E14-AEFE-EC24-707D68E7E5C5}"/>
              </a:ext>
            </a:extLst>
          </p:cNvPr>
          <p:cNvSpPr txBox="1"/>
          <p:nvPr/>
        </p:nvSpPr>
        <p:spPr>
          <a:xfrm>
            <a:off x="4081421" y="2371093"/>
            <a:ext cx="76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100,0 %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(39/39)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115399D-52DC-2B3B-DF83-ADFCD1482334}"/>
              </a:ext>
            </a:extLst>
          </p:cNvPr>
          <p:cNvSpPr txBox="1"/>
          <p:nvPr/>
        </p:nvSpPr>
        <p:spPr>
          <a:xfrm>
            <a:off x="4916446" y="2774318"/>
            <a:ext cx="76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91,7 %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(33/36)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6D875EA0-AD95-85AC-AA28-EBC2DE3B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690" y="1442053"/>
            <a:ext cx="1854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Week 24</a:t>
            </a:r>
            <a:endParaRPr kumimoji="0" lang="en-US" b="1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Forme libre 53">
            <a:extLst>
              <a:ext uri="{FF2B5EF4-FFF2-40B4-BE49-F238E27FC236}">
                <a16:creationId xmlns:a16="http://schemas.microsoft.com/office/drawing/2014/main" id="{3FD024DA-7982-BFBC-25F5-9C74CA4424DF}"/>
              </a:ext>
            </a:extLst>
          </p:cNvPr>
          <p:cNvSpPr/>
          <p:nvPr/>
        </p:nvSpPr>
        <p:spPr bwMode="auto">
          <a:xfrm>
            <a:off x="6660483" y="2063592"/>
            <a:ext cx="3438405" cy="2914871"/>
          </a:xfrm>
          <a:custGeom>
            <a:avLst/>
            <a:gdLst>
              <a:gd name="connsiteX0" fmla="*/ 0 w 4528109"/>
              <a:gd name="connsiteY0" fmla="*/ 0 h 2421331"/>
              <a:gd name="connsiteX1" fmla="*/ 0 w 4528109"/>
              <a:gd name="connsiteY1" fmla="*/ 2340864 h 2421331"/>
              <a:gd name="connsiteX2" fmla="*/ 4528109 w 4528109"/>
              <a:gd name="connsiteY2" fmla="*/ 2340864 h 2421331"/>
              <a:gd name="connsiteX3" fmla="*/ 4528109 w 4528109"/>
              <a:gd name="connsiteY3" fmla="*/ 2421331 h 2421331"/>
              <a:gd name="connsiteX0" fmla="*/ 0 w 4528109"/>
              <a:gd name="connsiteY0" fmla="*/ 0 h 2340864"/>
              <a:gd name="connsiteX1" fmla="*/ 0 w 4528109"/>
              <a:gd name="connsiteY1" fmla="*/ 2340864 h 2340864"/>
              <a:gd name="connsiteX2" fmla="*/ 4528109 w 4528109"/>
              <a:gd name="connsiteY2" fmla="*/ 2340864 h 234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8109" h="2340864">
                <a:moveTo>
                  <a:pt x="0" y="0"/>
                </a:moveTo>
                <a:lnTo>
                  <a:pt x="0" y="2340864"/>
                </a:lnTo>
                <a:lnTo>
                  <a:pt x="4528109" y="234086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873923-7029-B70D-6130-4A4CF7203CD6}"/>
              </a:ext>
            </a:extLst>
          </p:cNvPr>
          <p:cNvSpPr/>
          <p:nvPr/>
        </p:nvSpPr>
        <p:spPr bwMode="auto">
          <a:xfrm>
            <a:off x="6925137" y="2113482"/>
            <a:ext cx="643883" cy="2857668"/>
          </a:xfrm>
          <a:prstGeom prst="rect">
            <a:avLst/>
          </a:prstGeom>
          <a:solidFill>
            <a:srgbClr val="02857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F66F5FE-50DC-67F7-7963-B22F563B6DF5}"/>
              </a:ext>
            </a:extLst>
          </p:cNvPr>
          <p:cNvSpPr txBox="1"/>
          <p:nvPr/>
        </p:nvSpPr>
        <p:spPr>
          <a:xfrm>
            <a:off x="7035968" y="5045904"/>
            <a:ext cx="145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+ ULO 100 mg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+ ULO 200 mg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423E9C1-871D-5557-0F11-6B9C3CAC2976}"/>
              </a:ext>
            </a:extLst>
          </p:cNvPr>
          <p:cNvSpPr txBox="1"/>
          <p:nvPr/>
        </p:nvSpPr>
        <p:spPr>
          <a:xfrm>
            <a:off x="6202094" y="1936634"/>
            <a:ext cx="553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19643E15-AA54-7A8A-23F1-01819FA6EBC0}"/>
              </a:ext>
            </a:extLst>
          </p:cNvPr>
          <p:cNvSpPr txBox="1"/>
          <p:nvPr/>
        </p:nvSpPr>
        <p:spPr>
          <a:xfrm>
            <a:off x="6891487" y="2532129"/>
            <a:ext cx="739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(26/26)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C2429E5-8E2C-BBD7-63B6-25F3F5665A1B}"/>
              </a:ext>
            </a:extLst>
          </p:cNvPr>
          <p:cNvSpPr txBox="1"/>
          <p:nvPr/>
        </p:nvSpPr>
        <p:spPr>
          <a:xfrm>
            <a:off x="6293466" y="249420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FA7130-8722-8BAD-5C51-390EC4A189F3}"/>
              </a:ext>
            </a:extLst>
          </p:cNvPr>
          <p:cNvSpPr/>
          <p:nvPr/>
        </p:nvSpPr>
        <p:spPr bwMode="auto">
          <a:xfrm>
            <a:off x="7755792" y="2094600"/>
            <a:ext cx="643883" cy="2876549"/>
          </a:xfrm>
          <a:prstGeom prst="rect">
            <a:avLst/>
          </a:prstGeom>
          <a:solidFill>
            <a:srgbClr val="6CCFB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F3F9AF-954F-CA54-7E0C-AFA3401AFB97}"/>
              </a:ext>
            </a:extLst>
          </p:cNvPr>
          <p:cNvSpPr/>
          <p:nvPr/>
        </p:nvSpPr>
        <p:spPr bwMode="auto">
          <a:xfrm>
            <a:off x="8557347" y="2094600"/>
            <a:ext cx="643883" cy="2876549"/>
          </a:xfrm>
          <a:prstGeom prst="rect">
            <a:avLst/>
          </a:prstGeom>
          <a:solidFill>
            <a:srgbClr val="1C569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87E46E-AF69-6812-E3B8-601A5EE94683}"/>
              </a:ext>
            </a:extLst>
          </p:cNvPr>
          <p:cNvSpPr/>
          <p:nvPr/>
        </p:nvSpPr>
        <p:spPr bwMode="auto">
          <a:xfrm>
            <a:off x="9382156" y="2094600"/>
            <a:ext cx="643883" cy="2876549"/>
          </a:xfrm>
          <a:prstGeom prst="rect">
            <a:avLst/>
          </a:prstGeom>
          <a:solidFill>
            <a:srgbClr val="66203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3B7566A6-0551-B990-866E-4E9717E91C71}"/>
              </a:ext>
            </a:extLst>
          </p:cNvPr>
          <p:cNvCxnSpPr/>
          <p:nvPr/>
        </p:nvCxnSpPr>
        <p:spPr>
          <a:xfrm>
            <a:off x="7910784" y="2080103"/>
            <a:ext cx="3048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0F25A264-925A-4879-41E8-2B34165F5E2E}"/>
              </a:ext>
            </a:extLst>
          </p:cNvPr>
          <p:cNvCxnSpPr/>
          <p:nvPr/>
        </p:nvCxnSpPr>
        <p:spPr>
          <a:xfrm>
            <a:off x="7094678" y="2100641"/>
            <a:ext cx="3048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C613129A-F3C8-5069-53AE-EECD042A052E}"/>
              </a:ext>
            </a:extLst>
          </p:cNvPr>
          <p:cNvSpPr txBox="1"/>
          <p:nvPr/>
        </p:nvSpPr>
        <p:spPr>
          <a:xfrm>
            <a:off x="8725923" y="5045904"/>
            <a:ext cx="145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+ ULO 400 mg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BIC/FTC/TAF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B809BE9-7A48-6695-0303-DF6ABCB00882}"/>
              </a:ext>
            </a:extLst>
          </p:cNvPr>
          <p:cNvSpPr txBox="1"/>
          <p:nvPr/>
        </p:nvSpPr>
        <p:spPr>
          <a:xfrm>
            <a:off x="6293466" y="307873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ADD3670D-823F-2A20-71CF-12722AFA42F2}"/>
              </a:ext>
            </a:extLst>
          </p:cNvPr>
          <p:cNvSpPr txBox="1"/>
          <p:nvPr/>
        </p:nvSpPr>
        <p:spPr>
          <a:xfrm>
            <a:off x="6293466" y="3641510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0B50706-85F7-1776-51F6-7E2696E101B8}"/>
              </a:ext>
            </a:extLst>
          </p:cNvPr>
          <p:cNvSpPr txBox="1"/>
          <p:nvPr/>
        </p:nvSpPr>
        <p:spPr>
          <a:xfrm>
            <a:off x="6293466" y="424180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45DFE81-9179-4107-EAD8-2D39A3ED446A}"/>
              </a:ext>
            </a:extLst>
          </p:cNvPr>
          <p:cNvSpPr txBox="1"/>
          <p:nvPr/>
        </p:nvSpPr>
        <p:spPr>
          <a:xfrm>
            <a:off x="6384838" y="4819322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0843642-BC50-7B4D-C924-5ED9300A7FE1}"/>
              </a:ext>
            </a:extLst>
          </p:cNvPr>
          <p:cNvSpPr/>
          <p:nvPr/>
        </p:nvSpPr>
        <p:spPr bwMode="auto">
          <a:xfrm>
            <a:off x="6891968" y="5316940"/>
            <a:ext cx="144000" cy="144000"/>
          </a:xfrm>
          <a:prstGeom prst="rect">
            <a:avLst/>
          </a:prstGeom>
          <a:solidFill>
            <a:srgbClr val="6CCFB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1034D1-7282-E7D6-43D3-12DFEB1A0219}"/>
              </a:ext>
            </a:extLst>
          </p:cNvPr>
          <p:cNvSpPr/>
          <p:nvPr/>
        </p:nvSpPr>
        <p:spPr bwMode="auto">
          <a:xfrm>
            <a:off x="6891968" y="5123052"/>
            <a:ext cx="144000" cy="144000"/>
          </a:xfrm>
          <a:prstGeom prst="rect">
            <a:avLst/>
          </a:prstGeom>
          <a:solidFill>
            <a:srgbClr val="02857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AB8C2D-3E95-0D23-7593-B8EC514B5F96}"/>
              </a:ext>
            </a:extLst>
          </p:cNvPr>
          <p:cNvSpPr/>
          <p:nvPr/>
        </p:nvSpPr>
        <p:spPr bwMode="auto">
          <a:xfrm>
            <a:off x="8608191" y="5316940"/>
            <a:ext cx="144000" cy="144000"/>
          </a:xfrm>
          <a:prstGeom prst="rect">
            <a:avLst/>
          </a:prstGeom>
          <a:solidFill>
            <a:srgbClr val="66203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08668C-1E1E-4878-0DC9-DCC9F365F691}"/>
              </a:ext>
            </a:extLst>
          </p:cNvPr>
          <p:cNvSpPr/>
          <p:nvPr/>
        </p:nvSpPr>
        <p:spPr bwMode="auto">
          <a:xfrm>
            <a:off x="8608191" y="5123052"/>
            <a:ext cx="144000" cy="144000"/>
          </a:xfrm>
          <a:prstGeom prst="rect">
            <a:avLst/>
          </a:prstGeom>
          <a:solidFill>
            <a:srgbClr val="1C569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BDAC145-BEAB-D7BE-E116-924F7ABF485E}"/>
              </a:ext>
            </a:extLst>
          </p:cNvPr>
          <p:cNvGrpSpPr/>
          <p:nvPr/>
        </p:nvGrpSpPr>
        <p:grpSpPr>
          <a:xfrm rot="10800000">
            <a:off x="9550891" y="2085361"/>
            <a:ext cx="304800" cy="324687"/>
            <a:chOff x="3981450" y="2800350"/>
            <a:chExt cx="304800" cy="193680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0CC7A7BE-2379-7B7A-3B9B-BC7D30F31A58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58752F7-CF79-B51B-E338-9E376AA45CF1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D82B8DA4-4580-206E-185C-5EFC5F07ECF9}"/>
              </a:ext>
            </a:extLst>
          </p:cNvPr>
          <p:cNvGrpSpPr/>
          <p:nvPr/>
        </p:nvGrpSpPr>
        <p:grpSpPr>
          <a:xfrm rot="10800000">
            <a:off x="8712718" y="2056147"/>
            <a:ext cx="304800" cy="400101"/>
            <a:chOff x="3981450" y="2800350"/>
            <a:chExt cx="304800" cy="193680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CA6BF26D-9B80-C125-DA56-BAC781D5093C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590BFF34-9169-CC3E-7638-32AB8A991A52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F9EA4ACA-7393-5058-4238-F8B655A2E02A}"/>
              </a:ext>
            </a:extLst>
          </p:cNvPr>
          <p:cNvGrpSpPr/>
          <p:nvPr/>
        </p:nvGrpSpPr>
        <p:grpSpPr>
          <a:xfrm rot="10800000">
            <a:off x="7906611" y="2070572"/>
            <a:ext cx="304800" cy="406055"/>
            <a:chOff x="3981450" y="2800350"/>
            <a:chExt cx="304800" cy="193680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64EEC899-7DE6-20C6-EAD5-CB2879FE386C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4A411BEE-95A0-3642-4146-5D78B755E477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3D81F0E3-A7C6-89E7-CA42-D69C40D7E417}"/>
              </a:ext>
            </a:extLst>
          </p:cNvPr>
          <p:cNvGrpSpPr/>
          <p:nvPr/>
        </p:nvGrpSpPr>
        <p:grpSpPr>
          <a:xfrm rot="10800000">
            <a:off x="7100186" y="2117006"/>
            <a:ext cx="304800" cy="396436"/>
            <a:chOff x="3981450" y="2800350"/>
            <a:chExt cx="304800" cy="193680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ED543DBF-8D1A-9997-B339-FFC30EA860FD}"/>
                </a:ext>
              </a:extLst>
            </p:cNvPr>
            <p:cNvCxnSpPr/>
            <p:nvPr/>
          </p:nvCxnSpPr>
          <p:spPr>
            <a:xfrm>
              <a:off x="3981450" y="2800350"/>
              <a:ext cx="3048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D04BA99C-90AC-149F-5483-A53F86DD54FF}"/>
                </a:ext>
              </a:extLst>
            </p:cNvPr>
            <p:cNvCxnSpPr>
              <a:cxnSpLocks/>
            </p:cNvCxnSpPr>
            <p:nvPr/>
          </p:nvCxnSpPr>
          <p:spPr>
            <a:xfrm>
              <a:off x="4132648" y="2800350"/>
              <a:ext cx="0" cy="19368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>
            <a:extLst>
              <a:ext uri="{FF2B5EF4-FFF2-40B4-BE49-F238E27FC236}">
                <a16:creationId xmlns:a16="http://schemas.microsoft.com/office/drawing/2014/main" id="{89EB1DE3-8838-5F65-100B-8CB71959E72E}"/>
              </a:ext>
            </a:extLst>
          </p:cNvPr>
          <p:cNvSpPr txBox="1"/>
          <p:nvPr/>
        </p:nvSpPr>
        <p:spPr>
          <a:xfrm>
            <a:off x="7686285" y="2517235"/>
            <a:ext cx="76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100,0 %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(28/28)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1A693A0-F736-DD56-71B5-8EA1BFD5D997}"/>
              </a:ext>
            </a:extLst>
          </p:cNvPr>
          <p:cNvSpPr txBox="1"/>
          <p:nvPr/>
        </p:nvSpPr>
        <p:spPr>
          <a:xfrm>
            <a:off x="8492878" y="2452193"/>
            <a:ext cx="76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100,0 %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(28/28)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F8962FD8-CD1D-17B1-9A8F-BA95FEB21B1B}"/>
              </a:ext>
            </a:extLst>
          </p:cNvPr>
          <p:cNvSpPr txBox="1"/>
          <p:nvPr/>
        </p:nvSpPr>
        <p:spPr>
          <a:xfrm>
            <a:off x="9327903" y="2412386"/>
            <a:ext cx="768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100,0 %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(34/34)</a:t>
            </a:r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74991827-D33F-E9A1-3E49-3054BD4757E2}"/>
              </a:ext>
            </a:extLst>
          </p:cNvPr>
          <p:cNvCxnSpPr/>
          <p:nvPr/>
        </p:nvCxnSpPr>
        <p:spPr>
          <a:xfrm>
            <a:off x="8712718" y="2089231"/>
            <a:ext cx="3048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1192D854-8BF1-FF4A-388B-2A13026A14F9}"/>
              </a:ext>
            </a:extLst>
          </p:cNvPr>
          <p:cNvCxnSpPr/>
          <p:nvPr/>
        </p:nvCxnSpPr>
        <p:spPr>
          <a:xfrm>
            <a:off x="9544433" y="2077822"/>
            <a:ext cx="3048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8066819D-9515-9655-26C6-2370EFD7A448}"/>
              </a:ext>
            </a:extLst>
          </p:cNvPr>
          <p:cNvCxnSpPr/>
          <p:nvPr/>
        </p:nvCxnSpPr>
        <p:spPr>
          <a:xfrm>
            <a:off x="4313101" y="2056147"/>
            <a:ext cx="3048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Box 3">
            <a:extLst>
              <a:ext uri="{FF2B5EF4-FFF2-40B4-BE49-F238E27FC236}">
                <a16:creationId xmlns:a16="http://schemas.microsoft.com/office/drawing/2014/main" id="{A23AD565-B3C1-DDBD-DB61-3F6946EC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70419"/>
            <a:ext cx="2808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Molina JM, IAS 2025, Abs. OAB0102</a:t>
            </a:r>
          </a:p>
        </p:txBody>
      </p:sp>
    </p:spTree>
    <p:extLst>
      <p:ext uri="{BB962C8B-B14F-4D97-AF65-F5344CB8AC3E}">
        <p14:creationId xmlns:p14="http://schemas.microsoft.com/office/powerpoint/2010/main" val="1524223307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IAS 202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BFB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400" dirty="0" err="1" smtClean="0">
            <a:solidFill>
              <a:srgbClr val="00006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8750</Words>
  <Application>Microsoft Office PowerPoint</Application>
  <PresentationFormat>Grand écran</PresentationFormat>
  <Paragraphs>1930</Paragraphs>
  <Slides>55</Slides>
  <Notes>55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4" baseType="lpstr">
      <vt:lpstr>ＭＳ Ｐゴシック</vt:lpstr>
      <vt:lpstr>Aptos</vt:lpstr>
      <vt:lpstr>Arial</vt:lpstr>
      <vt:lpstr>Calibri</vt:lpstr>
      <vt:lpstr>Geneva</vt:lpstr>
      <vt:lpstr>Roboto Condensed</vt:lpstr>
      <vt:lpstr>Verdana</vt:lpstr>
      <vt:lpstr>Wingdings</vt:lpstr>
      <vt:lpstr>ARV-trials - IAS 2025</vt:lpstr>
      <vt:lpstr>IAS 2025 13th IAS Conference on HIV Science</vt:lpstr>
      <vt:lpstr>Présentation PowerPoint</vt:lpstr>
      <vt:lpstr>HRF-10071, new maturation inhibitor: phase 2a</vt:lpstr>
      <vt:lpstr>Ulonivirine + Islatravir Phase 1 – Healthy volunteers</vt:lpstr>
      <vt:lpstr>Présentation PowerPoint</vt:lpstr>
      <vt:lpstr>Ulonivirine vs placebo Phase 1 – Healthy volunteers</vt:lpstr>
      <vt:lpstr>Ulonivirine dose optimisation: Phase 2</vt:lpstr>
      <vt:lpstr>Ulonivirine + ISL in virologically suppressed adults</vt:lpstr>
      <vt:lpstr>Ulonivirine + ISL in virologically suppressed adults</vt:lpstr>
      <vt:lpstr>Ulonivirine + ISL in virologically suppressed adults</vt:lpstr>
      <vt:lpstr>DOR/ISL 100/0.25 mg in the presence of M184I/V and/or NNRTI-RAM in proviral DNA</vt:lpstr>
      <vt:lpstr>CAB + RPV LA Q2M: 24 months outcome  in CARLOS cohort</vt:lpstr>
      <vt:lpstr>CAB + RPV LA Q2M: 24 months outcome  in CARLOS cohort</vt:lpstr>
      <vt:lpstr>COMBINE-2 cohort:  Real world CAB + RPV LA in Europe</vt:lpstr>
      <vt:lpstr>Open-label choice: continue DTG/3TC  or switch to CAB + RPV LA</vt:lpstr>
      <vt:lpstr>Open-label choice: continue DTG/3TC  or switch to CAB + RPV LA (VOLITION)</vt:lpstr>
      <vt:lpstr>Open-label choice: continue DTG/3TC  or switch to CAB + RPV LA (VOLITION)</vt:lpstr>
      <vt:lpstr>Open-label choice: continue DTG/3TC  or switch to CAB + RPV LA (VOLITION)</vt:lpstr>
      <vt:lpstr>CAB + RPV in individuals with HIV viremia</vt:lpstr>
      <vt:lpstr>CAB + RPV in women with HIV viremia</vt:lpstr>
      <vt:lpstr>CAB + RPV LA in individuals with suboptimal HIV control</vt:lpstr>
      <vt:lpstr>Présentation PowerPoint</vt:lpstr>
      <vt:lpstr>CAB + RPV LA in individuals with suboptimal HIV control – Impact of HBV co-infection</vt:lpstr>
      <vt:lpstr>Intermittent ART: systematic review and meta-analysis</vt:lpstr>
      <vt:lpstr>Intermittent ART: systematic review and meta-analysis</vt:lpstr>
      <vt:lpstr>Présentation PowerPoint</vt:lpstr>
      <vt:lpstr>Intermittent ART in adolescents (BREATHER Plus)</vt:lpstr>
      <vt:lpstr>Intermittent ART in adolescents (BREATHER Plus)</vt:lpstr>
      <vt:lpstr>Présentation PowerPoint</vt:lpstr>
      <vt:lpstr>CAB during pregnancy</vt:lpstr>
      <vt:lpstr>HIV in pregnancy: perinatal outcomes</vt:lpstr>
      <vt:lpstr>Predictors of weight gain over 3 years</vt:lpstr>
      <vt:lpstr>Predictors of weight gain over 3 years</vt:lpstr>
      <vt:lpstr>Predictors of weight gain over 3 years</vt:lpstr>
      <vt:lpstr>Switch to DOR ± TDF in obese PWH on INSTI + TAF: DO-IT trial</vt:lpstr>
      <vt:lpstr>Liraglutide for obesity</vt:lpstr>
      <vt:lpstr>Same-day ART in PWH and presumptive tuberculosis (SaDAPT trial)</vt:lpstr>
      <vt:lpstr>Same-day ART in PWH and presumptive tuberculosis (SaDAPT trial)</vt:lpstr>
      <vt:lpstr>Présentation PowerPoint</vt:lpstr>
      <vt:lpstr>CAB and LEN for PrEP: indirect comparison</vt:lpstr>
      <vt:lpstr>CAB and LEN for PrEP: indirect comparison</vt:lpstr>
      <vt:lpstr>LEN dosing with CYP3A inducers or inhibitors (PK simulations)</vt:lpstr>
      <vt:lpstr>LEN dosing with rifampin (PK simulations)</vt:lpstr>
      <vt:lpstr>PrEP with LEN in pregnant and lactating women</vt:lpstr>
      <vt:lpstr>MK-8527 oral QM for PrEP: phase 2</vt:lpstr>
      <vt:lpstr>bNABs (CAP256V2LS + VRC07-523LS) to prevent breastmilk HIV transmission</vt:lpstr>
      <vt:lpstr>Présentation PowerPoint</vt:lpstr>
      <vt:lpstr>Présentation PowerPoint</vt:lpstr>
      <vt:lpstr>WHO Guidelines TB preventive therapy</vt:lpstr>
      <vt:lpstr>WHO Guidelines Advanced HIV disease</vt:lpstr>
      <vt:lpstr>WHO Guidelines Service delivery</vt:lpstr>
      <vt:lpstr>US funding interruption: impact in Mozambique</vt:lpstr>
      <vt:lpstr>US funding interruption: impact in Mozambique</vt:lpstr>
      <vt:lpstr>US funding interruption: impact in Mozambique</vt:lpstr>
      <vt:lpstr>PEPFAR funding interruption: impact on PrEP  in Sub-saharan Africa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ARV-trials.com - IAS 2025</dc:title>
  <dc:creator>www.arv-trials.com</dc:creator>
  <cp:lastModifiedBy>Alexis Martin</cp:lastModifiedBy>
  <cp:revision>219</cp:revision>
  <dcterms:created xsi:type="dcterms:W3CDTF">2023-02-14T16:26:39Z</dcterms:created>
  <dcterms:modified xsi:type="dcterms:W3CDTF">2025-07-24T09:41:00Z</dcterms:modified>
</cp:coreProperties>
</file>